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446" r:id="rId2"/>
    <p:sldId id="532"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☑レイアウト検査、並びに該当する顧客の材料及び性能の技術規格に対する機能検証は、コントロールプランに規定されたとおり、</a:t>
            </a:r>
            <a:r>
              <a:rPr lang="ja-JP" altLang="en-US" sz="2000" u="sng" dirty="0"/>
              <a:t>各製品に対して実行されなければならない。</a:t>
            </a:r>
            <a:endParaRPr lang="en-US" altLang="ja-JP" sz="2000" u="sng" dirty="0"/>
          </a:p>
          <a:p>
            <a:pPr marL="0" indent="0">
              <a:lnSpc>
                <a:spcPct val="100000"/>
              </a:lnSpc>
              <a:buNone/>
            </a:pPr>
            <a:r>
              <a:rPr lang="ja-JP" altLang="en-US" sz="2000" dirty="0"/>
              <a:t>☑その結果は、顧客がレビューのために利用できなければならない。</a:t>
            </a:r>
            <a:endParaRPr lang="en-US" altLang="ja-JP" sz="2000" dirty="0"/>
          </a:p>
          <a:p>
            <a:pPr marL="0" indent="0">
              <a:lnSpc>
                <a:spcPct val="100000"/>
              </a:lnSpc>
              <a:buNone/>
            </a:pPr>
            <a:r>
              <a:rPr lang="ja-JP" altLang="en-US" sz="2000" dirty="0"/>
              <a:t>注記</a:t>
            </a:r>
            <a:r>
              <a:rPr lang="en-US" altLang="ja-JP" sz="2000" dirty="0"/>
              <a:t>1</a:t>
            </a:r>
            <a:r>
              <a:rPr lang="ja-JP" altLang="en-US" sz="2000" dirty="0"/>
              <a:t>　レイアウト検査は、設計記録に示される</a:t>
            </a:r>
            <a:r>
              <a:rPr lang="ja-JP" altLang="en-US" sz="2000" u="sng" dirty="0"/>
              <a:t>全ての製品寸法を完全に測定する</a:t>
            </a:r>
            <a:r>
              <a:rPr lang="ja-JP" altLang="en-US" sz="2000" dirty="0"/>
              <a:t>ことである。</a:t>
            </a:r>
            <a:endParaRPr lang="en-US" altLang="ja-JP" sz="2000" dirty="0"/>
          </a:p>
          <a:p>
            <a:pPr marL="0" indent="0">
              <a:lnSpc>
                <a:spcPct val="100000"/>
              </a:lnSpc>
              <a:buNone/>
            </a:pPr>
            <a:r>
              <a:rPr lang="ja-JP" altLang="en-US" sz="2000" dirty="0"/>
              <a:t>注記</a:t>
            </a:r>
            <a:r>
              <a:rPr lang="en-US" altLang="ja-JP" sz="2000" dirty="0"/>
              <a:t>2</a:t>
            </a:r>
            <a:r>
              <a:rPr lang="ja-JP" altLang="en-US" sz="2000" dirty="0"/>
              <a:t>　レイアウト検査の</a:t>
            </a:r>
            <a:r>
              <a:rPr lang="ja-JP" altLang="en-US" sz="2000" u="sng" dirty="0"/>
              <a:t>頻度は、顧客によって決定される。</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8.6.2</a:t>
            </a:r>
            <a:r>
              <a:rPr kumimoji="1" lang="ja-JP" altLang="en-US" sz="3000" b="1" dirty="0">
                <a:solidFill>
                  <a:schemeClr val="tx2"/>
                </a:solidFill>
              </a:rPr>
              <a:t>　レイアウト検査及び機能試験</a:t>
            </a:r>
          </a:p>
        </p:txBody>
      </p:sp>
    </p:spTree>
    <p:extLst>
      <p:ext uri="{BB962C8B-B14F-4D97-AF65-F5344CB8AC3E}">
        <p14:creationId xmlns:p14="http://schemas.microsoft.com/office/powerpoint/2010/main" val="2704894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レイアウト検査及び機能試験。</a:t>
            </a:r>
            <a:r>
              <a:rPr lang="ja-JP" altLang="en-US" sz="2000" dirty="0"/>
              <a:t>（コントロールプランに規定する。）</a:t>
            </a:r>
            <a:endParaRPr lang="en-US" altLang="ja-JP" sz="20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lvl="1">
              <a:lnSpc>
                <a:spcPct val="100000"/>
              </a:lnSpc>
              <a:buFont typeface="Wingdings" panose="05000000000000000000" pitchFamily="2" charset="2"/>
              <a:buChar char="Ø"/>
            </a:pPr>
            <a:r>
              <a:rPr lang="en-US" altLang="ja-JP" sz="2000" dirty="0"/>
              <a:t>PPAP</a:t>
            </a:r>
            <a:r>
              <a:rPr lang="ja-JP" altLang="en-US" sz="2000" dirty="0"/>
              <a:t>の再認証ではない。</a:t>
            </a:r>
            <a:r>
              <a:rPr lang="en-US" altLang="ja-JP" sz="2000" dirty="0"/>
              <a:t>PPAP</a:t>
            </a:r>
            <a:r>
              <a:rPr lang="ja-JP" altLang="en-US" sz="2000" dirty="0"/>
              <a:t>再認証は</a:t>
            </a:r>
            <a:r>
              <a:rPr lang="en-US" altLang="ja-JP" sz="2000" dirty="0"/>
              <a:t>8.6.2</a:t>
            </a:r>
            <a:r>
              <a:rPr lang="ja-JP" altLang="en-US" sz="2000" dirty="0"/>
              <a:t>を含むだけ。～</a:t>
            </a:r>
            <a:r>
              <a:rPr lang="en-US" altLang="ja-JP" sz="2000" dirty="0"/>
              <a:t>FAQ21</a:t>
            </a:r>
            <a:r>
              <a:rPr lang="ja-JP" altLang="en-US" sz="2000" dirty="0"/>
              <a:t>～</a:t>
            </a:r>
            <a:endParaRPr lang="en-US" altLang="ja-JP" sz="2400" dirty="0"/>
          </a:p>
          <a:p>
            <a:pPr marL="457200" indent="-457200">
              <a:lnSpc>
                <a:spcPct val="100000"/>
              </a:lnSpc>
              <a:buFont typeface="+mj-lt"/>
              <a:buAutoNum type="arabicPeriod"/>
            </a:pPr>
            <a:r>
              <a:rPr lang="ja-JP" altLang="en-US" sz="2400" dirty="0"/>
              <a:t>原則、個々の製品において実施すべきであるが、</a:t>
            </a:r>
            <a:r>
              <a:rPr lang="ja-JP" altLang="en-US" sz="2400" dirty="0">
                <a:solidFill>
                  <a:srgbClr val="FF0000"/>
                </a:solidFill>
                <a:effectLst>
                  <a:outerShdw blurRad="38100" dist="38100" dir="2700000" algn="tl">
                    <a:srgbClr val="000000">
                      <a:alpha val="43137"/>
                    </a:srgbClr>
                  </a:outerShdw>
                </a:effectLst>
              </a:rPr>
              <a:t>明らかな同一設計構造及び同一工程製造の場合は、ファミリーで行える</a:t>
            </a:r>
            <a:r>
              <a:rPr lang="ja-JP" altLang="en-US" sz="2400" dirty="0"/>
              <a:t>可能性はある。（顧客許可をとるべき）</a:t>
            </a:r>
            <a:endParaRPr lang="en-US" altLang="ja-JP" sz="2400" dirty="0"/>
          </a:p>
          <a:p>
            <a:pPr marL="457200" indent="-457200">
              <a:lnSpc>
                <a:spcPct val="100000"/>
              </a:lnSpc>
              <a:buFont typeface="+mj-lt"/>
              <a:buAutoNum type="arabicPeriod"/>
            </a:pPr>
            <a:r>
              <a:rPr lang="ja-JP" altLang="en-US" sz="2400" dirty="0"/>
              <a:t>レイアウト検査の頻度は顧客が指定するが、指定が無い場合は組織が決定する。➠１回／年が相場。</a:t>
            </a:r>
            <a:r>
              <a:rPr lang="ja-JP" altLang="en-US" sz="2000" dirty="0"/>
              <a:t>（フォード、クライスラー、各審査機関）</a:t>
            </a:r>
            <a:endParaRPr lang="en-US" altLang="ja-JP" sz="20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8.6.2</a:t>
            </a:r>
            <a:r>
              <a:rPr lang="ja-JP" altLang="en-US" sz="3000" b="1" dirty="0">
                <a:solidFill>
                  <a:schemeClr val="bg1"/>
                </a:solidFill>
              </a:rPr>
              <a:t>　レイアウト検査及び機能試験</a:t>
            </a:r>
            <a:endParaRPr kumimoji="1" lang="ja-JP" altLang="en-US" sz="3000" b="1" dirty="0">
              <a:solidFill>
                <a:schemeClr val="bg1"/>
              </a:solidFill>
            </a:endParaRPr>
          </a:p>
        </p:txBody>
      </p:sp>
      <p:graphicFrame>
        <p:nvGraphicFramePr>
          <p:cNvPr id="2" name="表 1">
            <a:extLst>
              <a:ext uri="{FF2B5EF4-FFF2-40B4-BE49-F238E27FC236}">
                <a16:creationId xmlns:a16="http://schemas.microsoft.com/office/drawing/2014/main" id="{48D42CDF-92E8-4802-B900-BBEA730E6C46}"/>
              </a:ext>
            </a:extLst>
          </p:cNvPr>
          <p:cNvGraphicFramePr>
            <a:graphicFrameLocks noGrp="1"/>
          </p:cNvGraphicFramePr>
          <p:nvPr>
            <p:extLst>
              <p:ext uri="{D42A27DB-BD31-4B8C-83A1-F6EECF244321}">
                <p14:modId xmlns:p14="http://schemas.microsoft.com/office/powerpoint/2010/main" val="184212602"/>
              </p:ext>
            </p:extLst>
          </p:nvPr>
        </p:nvGraphicFramePr>
        <p:xfrm>
          <a:off x="838200" y="1920504"/>
          <a:ext cx="10515600" cy="1798320"/>
        </p:xfrm>
        <a:graphic>
          <a:graphicData uri="http://schemas.openxmlformats.org/drawingml/2006/table">
            <a:tbl>
              <a:tblPr firstRow="1" bandRow="1">
                <a:tableStyleId>{5940675A-B579-460E-94D1-54222C63F5DA}</a:tableStyleId>
              </a:tblPr>
              <a:tblGrid>
                <a:gridCol w="1794831">
                  <a:extLst>
                    <a:ext uri="{9D8B030D-6E8A-4147-A177-3AD203B41FA5}">
                      <a16:colId xmlns:a16="http://schemas.microsoft.com/office/drawing/2014/main" val="812274843"/>
                    </a:ext>
                  </a:extLst>
                </a:gridCol>
                <a:gridCol w="4605051">
                  <a:extLst>
                    <a:ext uri="{9D8B030D-6E8A-4147-A177-3AD203B41FA5}">
                      <a16:colId xmlns:a16="http://schemas.microsoft.com/office/drawing/2014/main" val="1980408996"/>
                    </a:ext>
                  </a:extLst>
                </a:gridCol>
                <a:gridCol w="4115718">
                  <a:extLst>
                    <a:ext uri="{9D8B030D-6E8A-4147-A177-3AD203B41FA5}">
                      <a16:colId xmlns:a16="http://schemas.microsoft.com/office/drawing/2014/main" val="2088350296"/>
                    </a:ext>
                  </a:extLst>
                </a:gridCol>
              </a:tblGrid>
              <a:tr h="370840">
                <a:tc>
                  <a:txBody>
                    <a:bodyPr/>
                    <a:lstStyle/>
                    <a:p>
                      <a:pPr algn="ctr"/>
                      <a:r>
                        <a:rPr kumimoji="1" lang="ja-JP" altLang="en-US" sz="2000" dirty="0"/>
                        <a:t>要求事項</a:t>
                      </a:r>
                    </a:p>
                  </a:txBody>
                  <a:tcPr>
                    <a:solidFill>
                      <a:schemeClr val="tx2">
                        <a:lumMod val="40000"/>
                        <a:lumOff val="60000"/>
                      </a:schemeClr>
                    </a:solidFill>
                  </a:tcPr>
                </a:tc>
                <a:tc>
                  <a:txBody>
                    <a:bodyPr/>
                    <a:lstStyle/>
                    <a:p>
                      <a:pPr algn="ctr"/>
                      <a:r>
                        <a:rPr kumimoji="1" lang="ja-JP" altLang="en-US" sz="2000" dirty="0"/>
                        <a:t>定義</a:t>
                      </a:r>
                    </a:p>
                  </a:txBody>
                  <a:tcPr>
                    <a:solidFill>
                      <a:schemeClr val="tx2">
                        <a:lumMod val="40000"/>
                        <a:lumOff val="60000"/>
                      </a:schemeClr>
                    </a:solidFill>
                  </a:tcPr>
                </a:tc>
                <a:tc>
                  <a:txBody>
                    <a:bodyPr/>
                    <a:lstStyle/>
                    <a:p>
                      <a:pPr algn="ctr"/>
                      <a:r>
                        <a:rPr kumimoji="1" lang="ja-JP" altLang="en-US" sz="2000" dirty="0"/>
                        <a:t>備考</a:t>
                      </a:r>
                    </a:p>
                  </a:txBody>
                  <a:tcPr>
                    <a:solidFill>
                      <a:schemeClr val="tx2">
                        <a:lumMod val="40000"/>
                        <a:lumOff val="60000"/>
                      </a:schemeClr>
                    </a:solidFill>
                  </a:tcPr>
                </a:tc>
                <a:extLst>
                  <a:ext uri="{0D108BD9-81ED-4DB2-BD59-A6C34878D82A}">
                    <a16:rowId xmlns:a16="http://schemas.microsoft.com/office/drawing/2014/main" val="4080152174"/>
                  </a:ext>
                </a:extLst>
              </a:tr>
              <a:tr h="370840">
                <a:tc>
                  <a:txBody>
                    <a:bodyPr/>
                    <a:lstStyle/>
                    <a:p>
                      <a:r>
                        <a:rPr kumimoji="1" lang="ja-JP" altLang="en-US" sz="2000" dirty="0"/>
                        <a:t>レイアウト検査</a:t>
                      </a:r>
                    </a:p>
                  </a:txBody>
                  <a:tcPr/>
                </a:tc>
                <a:tc>
                  <a:txBody>
                    <a:bodyPr/>
                    <a:lstStyle/>
                    <a:p>
                      <a:r>
                        <a:rPr kumimoji="1" lang="ja-JP" altLang="en-US" sz="2000" dirty="0"/>
                        <a:t>設計記録（図面）に示された全寸法の測定。～注記</a:t>
                      </a:r>
                      <a:r>
                        <a:rPr kumimoji="1" lang="en-US" altLang="ja-JP" sz="2000" dirty="0"/>
                        <a:t>1</a:t>
                      </a:r>
                      <a:r>
                        <a:rPr kumimoji="1" lang="ja-JP" altLang="en-US" sz="2000" dirty="0"/>
                        <a:t>～</a:t>
                      </a:r>
                    </a:p>
                  </a:txBody>
                  <a:tcPr/>
                </a:tc>
                <a:tc>
                  <a:txBody>
                    <a:bodyPr/>
                    <a:lstStyle/>
                    <a:p>
                      <a:r>
                        <a:rPr kumimoji="1" lang="en-US" altLang="ja-JP" sz="2000" dirty="0"/>
                        <a:t>PPAP</a:t>
                      </a:r>
                      <a:r>
                        <a:rPr kumimoji="1" lang="ja-JP" altLang="en-US" sz="2000" dirty="0"/>
                        <a:t>要求事項№</a:t>
                      </a:r>
                      <a:r>
                        <a:rPr kumimoji="1" lang="en-US" altLang="ja-JP" sz="2000" dirty="0"/>
                        <a:t>9</a:t>
                      </a:r>
                      <a:r>
                        <a:rPr kumimoji="1" lang="ja-JP" altLang="en-US" sz="2000" dirty="0"/>
                        <a:t>（寸法測定結果）</a:t>
                      </a:r>
                    </a:p>
                  </a:txBody>
                  <a:tcPr/>
                </a:tc>
                <a:extLst>
                  <a:ext uri="{0D108BD9-81ED-4DB2-BD59-A6C34878D82A}">
                    <a16:rowId xmlns:a16="http://schemas.microsoft.com/office/drawing/2014/main" val="1335045947"/>
                  </a:ext>
                </a:extLst>
              </a:tr>
              <a:tr h="370840">
                <a:tc>
                  <a:txBody>
                    <a:bodyPr/>
                    <a:lstStyle/>
                    <a:p>
                      <a:r>
                        <a:rPr kumimoji="1" lang="ja-JP" altLang="en-US" sz="2000" dirty="0"/>
                        <a:t>機能試験</a:t>
                      </a:r>
                    </a:p>
                  </a:txBody>
                  <a:tcPr/>
                </a:tc>
                <a:tc>
                  <a:txBody>
                    <a:bodyPr/>
                    <a:lstStyle/>
                    <a:p>
                      <a:r>
                        <a:rPr kumimoji="1" lang="ja-JP" altLang="en-US" sz="2000" dirty="0"/>
                        <a:t>材料特性、機能および特性に対する試験。</a:t>
                      </a:r>
                    </a:p>
                  </a:txBody>
                  <a:tcPr/>
                </a:tc>
                <a:tc>
                  <a:txBody>
                    <a:bodyPr/>
                    <a:lstStyle/>
                    <a:p>
                      <a:r>
                        <a:rPr kumimoji="1" lang="en-US" altLang="zh-TW" sz="2000" dirty="0"/>
                        <a:t>PPAP</a:t>
                      </a:r>
                      <a:r>
                        <a:rPr kumimoji="1" lang="zh-TW" altLang="en-US" sz="2000" dirty="0"/>
                        <a:t>要求事項№</a:t>
                      </a:r>
                      <a:r>
                        <a:rPr kumimoji="1" lang="en-US" altLang="ja-JP" sz="2000" dirty="0"/>
                        <a:t>10</a:t>
                      </a:r>
                      <a:r>
                        <a:rPr kumimoji="1" lang="zh-TW" altLang="en-US" sz="2000" dirty="0"/>
                        <a:t>（</a:t>
                      </a:r>
                      <a:r>
                        <a:rPr kumimoji="1" lang="ja-JP" altLang="en-US" sz="2000" dirty="0"/>
                        <a:t>材料・性能試験結果</a:t>
                      </a:r>
                      <a:r>
                        <a:rPr kumimoji="1" lang="zh-TW" altLang="en-US" sz="2000" dirty="0"/>
                        <a:t>）</a:t>
                      </a:r>
                      <a:endParaRPr kumimoji="1" lang="ja-JP" altLang="en-US" sz="2000" dirty="0"/>
                    </a:p>
                  </a:txBody>
                  <a:tcPr/>
                </a:tc>
                <a:extLst>
                  <a:ext uri="{0D108BD9-81ED-4DB2-BD59-A6C34878D82A}">
                    <a16:rowId xmlns:a16="http://schemas.microsoft.com/office/drawing/2014/main" val="3961565737"/>
                  </a:ext>
                </a:extLst>
              </a:tr>
            </a:tbl>
          </a:graphicData>
        </a:graphic>
      </p:graphicFrame>
      <p:sp>
        <p:nvSpPr>
          <p:cNvPr id="3" name="吹き出し: 角を丸めた四角形 2">
            <a:extLst>
              <a:ext uri="{FF2B5EF4-FFF2-40B4-BE49-F238E27FC236}">
                <a16:creationId xmlns:a16="http://schemas.microsoft.com/office/drawing/2014/main" id="{CC46D9E4-38C0-41FC-9F5A-4C79F21475F2}"/>
              </a:ext>
            </a:extLst>
          </p:cNvPr>
          <p:cNvSpPr/>
          <p:nvPr/>
        </p:nvSpPr>
        <p:spPr>
          <a:xfrm>
            <a:off x="4754880" y="4953445"/>
            <a:ext cx="6598920" cy="573596"/>
          </a:xfrm>
          <a:prstGeom prst="wedgeRoundRectCallout">
            <a:avLst>
              <a:gd name="adj1" fmla="val -58563"/>
              <a:gd name="adj2" fmla="val -41036"/>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規格がファミリー化を認めているわけではないので、顧客との合意は必要か。（多種少量生産の場合）</a:t>
            </a:r>
          </a:p>
        </p:txBody>
      </p:sp>
    </p:spTree>
    <p:extLst>
      <p:ext uri="{BB962C8B-B14F-4D97-AF65-F5344CB8AC3E}">
        <p14:creationId xmlns:p14="http://schemas.microsoft.com/office/powerpoint/2010/main" val="1245804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28338</TotalTime>
  <Words>299</Words>
  <Application>Microsoft Office PowerPoint</Application>
  <PresentationFormat>ワイド画面</PresentationFormat>
  <Paragraphs>28</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8.6.2　レイアウト検査及び機能試験</vt:lpstr>
      <vt:lpstr>8.6.2　レイアウト検査及び機能試験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2023-05-28T22:29:09Z</dcterms:modified>
</cp:coreProperties>
</file>