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49"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432193"/>
            <a:ext cx="10515600" cy="1476259"/>
          </a:xfrm>
          <a:ln w="12700">
            <a:solidFill>
              <a:schemeClr val="tx2"/>
            </a:solidFill>
          </a:ln>
        </p:spPr>
        <p:txBody>
          <a:bodyPr>
            <a:normAutofit/>
          </a:bodyPr>
          <a:lstStyle/>
          <a:p>
            <a:pPr marL="0" indent="0">
              <a:lnSpc>
                <a:spcPct val="100000"/>
              </a:lnSpc>
              <a:buNone/>
            </a:pPr>
            <a:r>
              <a:rPr lang="ja-JP" altLang="en-US" sz="2000" dirty="0"/>
              <a:t>☑</a:t>
            </a:r>
            <a:r>
              <a:rPr lang="ja-JP" altLang="en-US" sz="2000" u="sng" dirty="0"/>
              <a:t>自社の生産フローに外部から提供される製品をリリースする前に</a:t>
            </a:r>
            <a:r>
              <a:rPr lang="ja-JP" altLang="en-US" sz="2000" dirty="0"/>
              <a:t>、組織は、外部から提供されるプロセス、製品及びサービスが、製造された国及び提供されれば顧客指定の仕向国における最新の法令、規制及び他の要求事項に適合していることを確認し、それを</a:t>
            </a:r>
            <a:r>
              <a:rPr lang="ja-JP" altLang="en-US" sz="2000" u="sng" dirty="0"/>
              <a:t>証明する証拠を提供できなければならない。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8.6.5</a:t>
            </a:r>
            <a:r>
              <a:rPr lang="ja-JP" altLang="en-US" sz="3000" b="1" dirty="0">
                <a:solidFill>
                  <a:schemeClr val="tx2"/>
                </a:solidFill>
              </a:rPr>
              <a:t>　法令・規制への適合</a:t>
            </a:r>
            <a:endParaRPr kumimoji="1" lang="ja-JP" altLang="en-US" sz="3000" b="1" dirty="0">
              <a:solidFill>
                <a:schemeClr val="tx2"/>
              </a:solidFill>
            </a:endParaRPr>
          </a:p>
        </p:txBody>
      </p:sp>
      <p:sp>
        <p:nvSpPr>
          <p:cNvPr id="6" name="タイトル 1">
            <a:extLst>
              <a:ext uri="{FF2B5EF4-FFF2-40B4-BE49-F238E27FC236}">
                <a16:creationId xmlns:a16="http://schemas.microsoft.com/office/drawing/2014/main" id="{A7429E72-0294-418D-AE02-9DE5890A2082}"/>
              </a:ext>
            </a:extLst>
          </p:cNvPr>
          <p:cNvSpPr txBox="1">
            <a:spLocks/>
          </p:cNvSpPr>
          <p:nvPr/>
        </p:nvSpPr>
        <p:spPr>
          <a:xfrm>
            <a:off x="838200" y="3236320"/>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8.6.5</a:t>
            </a:r>
            <a:r>
              <a:rPr lang="ja-JP" altLang="en-US" sz="3000" b="1" dirty="0">
                <a:solidFill>
                  <a:schemeClr val="bg1"/>
                </a:solidFill>
              </a:rPr>
              <a:t>　法令・規制への適合</a:t>
            </a:r>
          </a:p>
        </p:txBody>
      </p:sp>
      <p:sp>
        <p:nvSpPr>
          <p:cNvPr id="7" name="コンテンツ プレースホルダー 2">
            <a:extLst>
              <a:ext uri="{FF2B5EF4-FFF2-40B4-BE49-F238E27FC236}">
                <a16:creationId xmlns:a16="http://schemas.microsoft.com/office/drawing/2014/main" id="{3D43DCDF-FD8C-4274-903E-70335B4F3AD0}"/>
              </a:ext>
            </a:extLst>
          </p:cNvPr>
          <p:cNvSpPr txBox="1">
            <a:spLocks/>
          </p:cNvSpPr>
          <p:nvPr/>
        </p:nvSpPr>
        <p:spPr>
          <a:xfrm>
            <a:off x="838200" y="4252692"/>
            <a:ext cx="10515600" cy="2103657"/>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10000"/>
              </a:lnSpc>
              <a:buFont typeface="+mj-lt"/>
              <a:buAutoNum type="arabicPeriod"/>
            </a:pPr>
            <a:r>
              <a:rPr lang="ja-JP" altLang="en-US" sz="2400" dirty="0"/>
              <a:t>通常、関係する法令等順守指示は顧客から要求される場合が多い。</a:t>
            </a:r>
            <a:endParaRPr lang="en-US" altLang="ja-JP" sz="2400" dirty="0"/>
          </a:p>
          <a:p>
            <a:pPr marL="514350" indent="-514350">
              <a:lnSpc>
                <a:spcPct val="110000"/>
              </a:lnSpc>
              <a:buFont typeface="+mj-lt"/>
              <a:buAutoNum type="arabicPeriod"/>
            </a:pPr>
            <a:r>
              <a:rPr lang="en-US" altLang="ja-JP" sz="2400" dirty="0"/>
              <a:t>8.4.2.2</a:t>
            </a:r>
            <a:r>
              <a:rPr lang="ja-JP" altLang="en-US" sz="2400" dirty="0"/>
              <a:t>と</a:t>
            </a:r>
            <a:r>
              <a:rPr lang="en-US" altLang="ja-JP" sz="2400" dirty="0"/>
              <a:t>8.6.5</a:t>
            </a:r>
            <a:r>
              <a:rPr lang="ja-JP" altLang="en-US" sz="2400" dirty="0"/>
              <a:t>の関係。</a:t>
            </a:r>
            <a:endParaRPr lang="en-US" altLang="ja-JP" sz="2400" dirty="0"/>
          </a:p>
        </p:txBody>
      </p:sp>
      <p:graphicFrame>
        <p:nvGraphicFramePr>
          <p:cNvPr id="2" name="表 1">
            <a:extLst>
              <a:ext uri="{FF2B5EF4-FFF2-40B4-BE49-F238E27FC236}">
                <a16:creationId xmlns:a16="http://schemas.microsoft.com/office/drawing/2014/main" id="{02E79558-6121-43FB-BC56-D6FD9E66CCB7}"/>
              </a:ext>
            </a:extLst>
          </p:cNvPr>
          <p:cNvGraphicFramePr>
            <a:graphicFrameLocks noGrp="1"/>
          </p:cNvGraphicFramePr>
          <p:nvPr>
            <p:extLst>
              <p:ext uri="{D42A27DB-BD31-4B8C-83A1-F6EECF244321}">
                <p14:modId xmlns:p14="http://schemas.microsoft.com/office/powerpoint/2010/main" val="3819737811"/>
              </p:ext>
            </p:extLst>
          </p:nvPr>
        </p:nvGraphicFramePr>
        <p:xfrm>
          <a:off x="838199" y="5304519"/>
          <a:ext cx="10515600" cy="1051830"/>
        </p:xfrm>
        <a:graphic>
          <a:graphicData uri="http://schemas.openxmlformats.org/drawingml/2006/table">
            <a:tbl>
              <a:tblPr firstRow="1" bandRow="1">
                <a:tableStyleId>{5940675A-B579-460E-94D1-54222C63F5DA}</a:tableStyleId>
              </a:tblPr>
              <a:tblGrid>
                <a:gridCol w="3392278">
                  <a:extLst>
                    <a:ext uri="{9D8B030D-6E8A-4147-A177-3AD203B41FA5}">
                      <a16:colId xmlns:a16="http://schemas.microsoft.com/office/drawing/2014/main" val="1844482609"/>
                    </a:ext>
                  </a:extLst>
                </a:gridCol>
                <a:gridCol w="7123322">
                  <a:extLst>
                    <a:ext uri="{9D8B030D-6E8A-4147-A177-3AD203B41FA5}">
                      <a16:colId xmlns:a16="http://schemas.microsoft.com/office/drawing/2014/main" val="3092185723"/>
                    </a:ext>
                  </a:extLst>
                </a:gridCol>
              </a:tblGrid>
              <a:tr h="525915">
                <a:tc>
                  <a:txBody>
                    <a:bodyPr/>
                    <a:lstStyle/>
                    <a:p>
                      <a:r>
                        <a:rPr kumimoji="1" lang="en-US" altLang="ja-JP" sz="1800" dirty="0"/>
                        <a:t>8.4.2.2</a:t>
                      </a:r>
                      <a:r>
                        <a:rPr kumimoji="1" lang="ja-JP" altLang="en-US" sz="1800" dirty="0"/>
                        <a:t>　法令・規制要求事項</a:t>
                      </a:r>
                    </a:p>
                  </a:txBody>
                  <a:tcPr anchor="ctr">
                    <a:solidFill>
                      <a:schemeClr val="tx2">
                        <a:lumMod val="20000"/>
                        <a:lumOff val="80000"/>
                      </a:schemeClr>
                    </a:solidFill>
                  </a:tcPr>
                </a:tc>
                <a:tc>
                  <a:txBody>
                    <a:bodyPr/>
                    <a:lstStyle/>
                    <a:p>
                      <a:r>
                        <a:rPr kumimoji="1" lang="ja-JP" altLang="en-US" sz="1800" b="1" u="sng" dirty="0"/>
                        <a:t>購入製品</a:t>
                      </a:r>
                      <a:r>
                        <a:rPr kumimoji="1" lang="ja-JP" altLang="en-US" sz="1800" dirty="0"/>
                        <a:t>の関係する法令等への</a:t>
                      </a:r>
                      <a:r>
                        <a:rPr kumimoji="1" lang="ja-JP" altLang="en-US" sz="1800" dirty="0">
                          <a:solidFill>
                            <a:srgbClr val="FF0000"/>
                          </a:solidFill>
                          <a:effectLst>
                            <a:outerShdw blurRad="38100" dist="38100" dir="2700000" algn="tl">
                              <a:srgbClr val="000000">
                                <a:alpha val="43137"/>
                              </a:srgbClr>
                            </a:outerShdw>
                          </a:effectLst>
                        </a:rPr>
                        <a:t>適合を確実にするプロセス。</a:t>
                      </a:r>
                    </a:p>
                  </a:txBody>
                  <a:tcPr anchor="ctr">
                    <a:solidFill>
                      <a:schemeClr val="tx2">
                        <a:lumMod val="20000"/>
                        <a:lumOff val="80000"/>
                      </a:schemeClr>
                    </a:solidFill>
                  </a:tcPr>
                </a:tc>
                <a:extLst>
                  <a:ext uri="{0D108BD9-81ED-4DB2-BD59-A6C34878D82A}">
                    <a16:rowId xmlns:a16="http://schemas.microsoft.com/office/drawing/2014/main" val="1151678076"/>
                  </a:ext>
                </a:extLst>
              </a:tr>
              <a:tr h="525915">
                <a:tc>
                  <a:txBody>
                    <a:bodyPr/>
                    <a:lstStyle/>
                    <a:p>
                      <a:r>
                        <a:rPr kumimoji="1" lang="en-US" altLang="ja-JP" sz="1800" dirty="0"/>
                        <a:t>8.6.5</a:t>
                      </a:r>
                      <a:r>
                        <a:rPr kumimoji="1" lang="ja-JP" altLang="en-US" sz="1800" dirty="0"/>
                        <a:t>　法令・規制への適合</a:t>
                      </a:r>
                    </a:p>
                  </a:txBody>
                  <a:tcPr anchor="ctr">
                    <a:solidFill>
                      <a:schemeClr val="tx2">
                        <a:lumMod val="20000"/>
                        <a:lumOff val="80000"/>
                      </a:schemeClr>
                    </a:solidFill>
                  </a:tcPr>
                </a:tc>
                <a:tc>
                  <a:txBody>
                    <a:bodyPr/>
                    <a:lstStyle/>
                    <a:p>
                      <a:r>
                        <a:rPr kumimoji="1" lang="ja-JP" altLang="en-US" sz="1800" b="1" u="sng" dirty="0"/>
                        <a:t>外部から提供される製品</a:t>
                      </a:r>
                      <a:r>
                        <a:rPr kumimoji="1" lang="ja-JP" altLang="en-US" sz="1800" dirty="0"/>
                        <a:t>の関係する法令等への</a:t>
                      </a:r>
                      <a:r>
                        <a:rPr kumimoji="1" lang="ja-JP" altLang="en-US" sz="1800" dirty="0">
                          <a:solidFill>
                            <a:srgbClr val="FF0000"/>
                          </a:solidFill>
                          <a:effectLst>
                            <a:outerShdw blurRad="38100" dist="38100" dir="2700000" algn="tl">
                              <a:srgbClr val="000000">
                                <a:alpha val="43137"/>
                              </a:srgbClr>
                            </a:outerShdw>
                          </a:effectLst>
                        </a:rPr>
                        <a:t>適合の確認。</a:t>
                      </a:r>
                    </a:p>
                  </a:txBody>
                  <a:tcPr anchor="ctr">
                    <a:solidFill>
                      <a:schemeClr val="tx2">
                        <a:lumMod val="20000"/>
                        <a:lumOff val="80000"/>
                      </a:schemeClr>
                    </a:solidFill>
                  </a:tcPr>
                </a:tc>
                <a:extLst>
                  <a:ext uri="{0D108BD9-81ED-4DB2-BD59-A6C34878D82A}">
                    <a16:rowId xmlns:a16="http://schemas.microsoft.com/office/drawing/2014/main" val="3608299315"/>
                  </a:ext>
                </a:extLst>
              </a:tr>
            </a:tbl>
          </a:graphicData>
        </a:graphic>
      </p:graphicFrame>
      <p:sp>
        <p:nvSpPr>
          <p:cNvPr id="8" name="吹き出し: 角を丸めた四角形 7">
            <a:extLst>
              <a:ext uri="{FF2B5EF4-FFF2-40B4-BE49-F238E27FC236}">
                <a16:creationId xmlns:a16="http://schemas.microsoft.com/office/drawing/2014/main" id="{662AE2E1-14CB-4CE9-BE25-D3EA2F61F1A5}"/>
              </a:ext>
            </a:extLst>
          </p:cNvPr>
          <p:cNvSpPr/>
          <p:nvPr/>
        </p:nvSpPr>
        <p:spPr>
          <a:xfrm>
            <a:off x="6202496" y="4649118"/>
            <a:ext cx="5151303" cy="655400"/>
          </a:xfrm>
          <a:prstGeom prst="wedgeRoundRectCallout">
            <a:avLst>
              <a:gd name="adj1" fmla="val -37800"/>
              <a:gd name="adj2" fmla="val 63565"/>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8.4.2.2</a:t>
            </a:r>
            <a:r>
              <a:rPr lang="ja-JP" altLang="en-US" dirty="0">
                <a:solidFill>
                  <a:schemeClr val="tx1"/>
                </a:solidFill>
              </a:rPr>
              <a:t>の実施により、結果、</a:t>
            </a:r>
            <a:endParaRPr lang="en-US" altLang="ja-JP" dirty="0">
              <a:solidFill>
                <a:schemeClr val="tx1"/>
              </a:solidFill>
            </a:endParaRPr>
          </a:p>
          <a:p>
            <a:pPr algn="ctr"/>
            <a:r>
              <a:rPr lang="ja-JP" altLang="en-US" dirty="0">
                <a:solidFill>
                  <a:schemeClr val="tx1"/>
                </a:solidFill>
              </a:rPr>
              <a:t>適合していると判断すべき。</a:t>
            </a:r>
            <a:endParaRPr kumimoji="1" lang="ja-JP" altLang="en-US" dirty="0">
              <a:solidFill>
                <a:schemeClr val="tx1"/>
              </a:solidFill>
            </a:endParaRPr>
          </a:p>
        </p:txBody>
      </p:sp>
    </p:spTree>
    <p:extLst>
      <p:ext uri="{BB962C8B-B14F-4D97-AF65-F5344CB8AC3E}">
        <p14:creationId xmlns:p14="http://schemas.microsoft.com/office/powerpoint/2010/main" val="3917055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28339</TotalTime>
  <Words>179</Words>
  <Application>Microsoft Office PowerPoint</Application>
  <PresentationFormat>ワイド画面</PresentationFormat>
  <Paragraphs>13</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新細明體</vt:lpstr>
      <vt:lpstr>游ゴシック</vt:lpstr>
      <vt:lpstr>游ゴシック Light</vt:lpstr>
      <vt:lpstr>Arial</vt:lpstr>
      <vt:lpstr>Office テーマ</vt:lpstr>
      <vt:lpstr>8.6.5　法令・規制への適合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2023-05-28T22:27:53Z</dcterms:modified>
</cp:coreProperties>
</file>