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453" r:id="rId2"/>
    <p:sldId id="534" r:id="rId3"/>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solidFill>
              <a:schemeClr val="tx2"/>
            </a:solidFill>
          </a:ln>
        </p:spPr>
        <p:txBody>
          <a:bodyPr>
            <a:normAutofit/>
          </a:bodyPr>
          <a:lstStyle/>
          <a:p>
            <a:pPr marL="0" indent="0">
              <a:lnSpc>
                <a:spcPct val="100000"/>
              </a:lnSpc>
              <a:buNone/>
            </a:pPr>
            <a:r>
              <a:rPr lang="ja-JP" altLang="en-US" sz="2000" dirty="0"/>
              <a:t>☑組織は、製品又は製造工程が</a:t>
            </a:r>
            <a:r>
              <a:rPr lang="ja-JP" altLang="en-US" sz="2000" u="sng" dirty="0"/>
              <a:t>現在承認されているものと異なる場合は</a:t>
            </a:r>
            <a:r>
              <a:rPr lang="ja-JP" altLang="en-US" sz="2000" dirty="0"/>
              <a:t>常に、その後の処理の前に顧客の特別採用又は逸脱許可を得なければならない。</a:t>
            </a:r>
            <a:endParaRPr lang="en-US" altLang="ja-JP" sz="2000" dirty="0"/>
          </a:p>
          <a:p>
            <a:pPr marL="0" indent="0">
              <a:lnSpc>
                <a:spcPct val="100000"/>
              </a:lnSpc>
              <a:buNone/>
            </a:pPr>
            <a:r>
              <a:rPr lang="ja-JP" altLang="en-US" sz="2000" dirty="0"/>
              <a:t>☑組織は、</a:t>
            </a:r>
            <a:r>
              <a:rPr lang="ja-JP" altLang="en-US" sz="2000" u="sng" dirty="0"/>
              <a:t>不適合製品の“現状での使用”及び修理（</a:t>
            </a:r>
            <a:r>
              <a:rPr lang="en-US" altLang="ja-JP" sz="2000" u="sng" dirty="0"/>
              <a:t>8.7.1.5</a:t>
            </a:r>
            <a:r>
              <a:rPr lang="ja-JP" altLang="en-US" sz="2000" u="sng" dirty="0"/>
              <a:t>参照）について</a:t>
            </a:r>
            <a:r>
              <a:rPr lang="ja-JP" altLang="en-US" sz="2000" dirty="0"/>
              <a:t>以降の処理を進める前に顧客の正式許可を受けなければならない。</a:t>
            </a:r>
            <a:endParaRPr lang="en-US" altLang="ja-JP" sz="2000" dirty="0"/>
          </a:p>
          <a:p>
            <a:pPr marL="0" indent="0">
              <a:lnSpc>
                <a:spcPct val="100000"/>
              </a:lnSpc>
              <a:buNone/>
            </a:pPr>
            <a:r>
              <a:rPr lang="ja-JP" altLang="en-US" sz="2000" dirty="0"/>
              <a:t>☑もし</a:t>
            </a:r>
            <a:r>
              <a:rPr lang="ja-JP" altLang="en-US" sz="2000" u="sng" dirty="0"/>
              <a:t>構成部品が製造工程で再使用される場合は</a:t>
            </a:r>
            <a:r>
              <a:rPr lang="ja-JP" altLang="en-US" sz="2000" dirty="0"/>
              <a:t>、その構成部品は、特別採用又は逸脱許可によって、明確に顧客に伝達しなければならない。</a:t>
            </a:r>
            <a:endParaRPr lang="en-US" altLang="ja-JP" sz="2000" dirty="0"/>
          </a:p>
          <a:p>
            <a:pPr marL="0" indent="0">
              <a:lnSpc>
                <a:spcPct val="100000"/>
              </a:lnSpc>
              <a:buNone/>
            </a:pPr>
            <a:r>
              <a:rPr lang="ja-JP" altLang="en-US" sz="2000" dirty="0"/>
              <a:t>☑組織は、特別採用によって正式許可された</a:t>
            </a:r>
            <a:r>
              <a:rPr lang="ja-JP" altLang="en-US" sz="2000" u="sng" dirty="0"/>
              <a:t>満了日又は数量の記録を維持しなければならない。</a:t>
            </a:r>
            <a:endParaRPr lang="en-US" altLang="ja-JP" sz="2000" u="sng" dirty="0"/>
          </a:p>
          <a:p>
            <a:pPr marL="0" indent="0">
              <a:lnSpc>
                <a:spcPct val="100000"/>
              </a:lnSpc>
              <a:buNone/>
            </a:pPr>
            <a:r>
              <a:rPr lang="ja-JP" altLang="en-US" sz="2000" dirty="0"/>
              <a:t>☑組織は、</a:t>
            </a:r>
            <a:r>
              <a:rPr lang="ja-JP" altLang="en-US" sz="2000" u="sng" dirty="0"/>
              <a:t>正式許可が満了となったときには</a:t>
            </a:r>
            <a:r>
              <a:rPr lang="ja-JP" altLang="en-US" sz="2000" dirty="0"/>
              <a:t>、元の又は置き換わった新たな仕様書及び要求事項に</a:t>
            </a:r>
            <a:r>
              <a:rPr lang="ja-JP" altLang="en-US" sz="2000" u="sng" dirty="0"/>
              <a:t>適合していることを確実にしなければならない。</a:t>
            </a:r>
            <a:endParaRPr lang="en-US" altLang="ja-JP" sz="2000" u="sng" dirty="0"/>
          </a:p>
          <a:p>
            <a:pPr marL="0" indent="0">
              <a:lnSpc>
                <a:spcPct val="100000"/>
              </a:lnSpc>
              <a:buNone/>
            </a:pPr>
            <a:r>
              <a:rPr lang="ja-JP" altLang="en-US" sz="2000" dirty="0"/>
              <a:t>☑特別採用として出荷される材料は、</a:t>
            </a:r>
            <a:r>
              <a:rPr lang="ja-JP" altLang="en-US" sz="2000" u="sng" dirty="0"/>
              <a:t>各出荷容器上で適切に識別されなければならない（これは、購入された製品にも等しく適用する。）。</a:t>
            </a:r>
            <a:endParaRPr lang="en-US" altLang="ja-JP" sz="2000" u="sng" dirty="0"/>
          </a:p>
          <a:p>
            <a:pPr marL="0" indent="0">
              <a:lnSpc>
                <a:spcPct val="100000"/>
              </a:lnSpc>
              <a:buNone/>
            </a:pPr>
            <a:r>
              <a:rPr lang="ja-JP" altLang="en-US" sz="2000" dirty="0"/>
              <a:t>☑組織は供給者からの要請に対して、顧客に提出する前に、承認しなければならない。</a:t>
            </a:r>
          </a:p>
          <a:p>
            <a:pPr marL="0" indent="0">
              <a:lnSpc>
                <a:spcPct val="100000"/>
              </a:lnSpc>
              <a:buNone/>
            </a:pPr>
            <a:endParaRPr lang="ja-JP" altLang="en-US" sz="20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8.7.1.1</a:t>
            </a:r>
            <a:r>
              <a:rPr kumimoji="1" lang="ja-JP" altLang="en-US" sz="3000" b="1" dirty="0">
                <a:solidFill>
                  <a:schemeClr val="tx2"/>
                </a:solidFill>
              </a:rPr>
              <a:t>　特別採用に対する顧客の正式許可　</a:t>
            </a:r>
          </a:p>
        </p:txBody>
      </p:sp>
      <p:sp>
        <p:nvSpPr>
          <p:cNvPr id="2" name="四角形: 角を丸くする 1">
            <a:extLst>
              <a:ext uri="{FF2B5EF4-FFF2-40B4-BE49-F238E27FC236}">
                <a16:creationId xmlns:a16="http://schemas.microsoft.com/office/drawing/2014/main" id="{71BB5AA1-9CA0-424F-B77B-A06423D8A81E}"/>
              </a:ext>
            </a:extLst>
          </p:cNvPr>
          <p:cNvSpPr/>
          <p:nvPr/>
        </p:nvSpPr>
        <p:spPr>
          <a:xfrm>
            <a:off x="10581640" y="741680"/>
            <a:ext cx="772160" cy="477520"/>
          </a:xfrm>
          <a:prstGeom prst="round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SI 9</a:t>
            </a:r>
          </a:p>
        </p:txBody>
      </p:sp>
    </p:spTree>
    <p:extLst>
      <p:ext uri="{BB962C8B-B14F-4D97-AF65-F5344CB8AC3E}">
        <p14:creationId xmlns:p14="http://schemas.microsoft.com/office/powerpoint/2010/main" val="3967459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1626B233-A7EE-47A3-8FE9-AA1D94ED91E7}"/>
              </a:ext>
            </a:extLst>
          </p:cNvPr>
          <p:cNvSpPr txBox="1">
            <a:spLocks/>
          </p:cNvSpPr>
          <p:nvPr/>
        </p:nvSpPr>
        <p:spPr>
          <a:xfrm>
            <a:off x="838200" y="1420662"/>
            <a:ext cx="10515600" cy="493568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要求事項の意図。</a:t>
            </a: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endParaRPr lang="en-US" altLang="ja-JP" sz="2400" dirty="0"/>
          </a:p>
          <a:p>
            <a:pPr marL="457200" indent="-457200">
              <a:lnSpc>
                <a:spcPct val="100000"/>
              </a:lnSpc>
              <a:buFont typeface="+mj-lt"/>
              <a:buAutoNum type="arabicPeriod"/>
            </a:pPr>
            <a:r>
              <a:rPr lang="ja-JP" altLang="en-US" sz="2400" dirty="0"/>
              <a:t>特別採用と逸脱許可。</a:t>
            </a:r>
            <a:endParaRPr lang="en-US" altLang="ja-JP" sz="2400" dirty="0"/>
          </a:p>
        </p:txBody>
      </p:sp>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8.7.1.1</a:t>
            </a:r>
            <a:r>
              <a:rPr lang="ja-JP" altLang="en-US" sz="3000" b="1" dirty="0">
                <a:solidFill>
                  <a:schemeClr val="bg1"/>
                </a:solidFill>
              </a:rPr>
              <a:t>　特別採用に対する顧客の正式許可</a:t>
            </a:r>
          </a:p>
        </p:txBody>
      </p:sp>
      <p:grpSp>
        <p:nvGrpSpPr>
          <p:cNvPr id="14" name="グループ化 13">
            <a:extLst>
              <a:ext uri="{FF2B5EF4-FFF2-40B4-BE49-F238E27FC236}">
                <a16:creationId xmlns:a16="http://schemas.microsoft.com/office/drawing/2014/main" id="{9BF93739-61A0-46C0-BC90-240953AAA688}"/>
              </a:ext>
            </a:extLst>
          </p:cNvPr>
          <p:cNvGrpSpPr/>
          <p:nvPr/>
        </p:nvGrpSpPr>
        <p:grpSpPr>
          <a:xfrm>
            <a:off x="1010255" y="2424703"/>
            <a:ext cx="10171490" cy="1078038"/>
            <a:chOff x="962526" y="1886543"/>
            <a:chExt cx="10171490" cy="1078038"/>
          </a:xfrm>
        </p:grpSpPr>
        <p:sp>
          <p:nvSpPr>
            <p:cNvPr id="6" name="矢印: 右 5">
              <a:extLst>
                <a:ext uri="{FF2B5EF4-FFF2-40B4-BE49-F238E27FC236}">
                  <a16:creationId xmlns:a16="http://schemas.microsoft.com/office/drawing/2014/main" id="{66638453-0084-4E1B-B11C-5802F5F1F7FB}"/>
                </a:ext>
              </a:extLst>
            </p:cNvPr>
            <p:cNvSpPr/>
            <p:nvPr/>
          </p:nvSpPr>
          <p:spPr>
            <a:xfrm>
              <a:off x="2027714" y="2141612"/>
              <a:ext cx="7393005" cy="567890"/>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53209A36-453E-4369-B907-17A269E79B99}"/>
                </a:ext>
              </a:extLst>
            </p:cNvPr>
            <p:cNvSpPr/>
            <p:nvPr/>
          </p:nvSpPr>
          <p:spPr>
            <a:xfrm>
              <a:off x="962526" y="1886552"/>
              <a:ext cx="1713297" cy="10780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製品・工程の承認</a:t>
              </a:r>
            </a:p>
          </p:txBody>
        </p:sp>
        <p:sp>
          <p:nvSpPr>
            <p:cNvPr id="8" name="四角形: 角を丸くする 7">
              <a:extLst>
                <a:ext uri="{FF2B5EF4-FFF2-40B4-BE49-F238E27FC236}">
                  <a16:creationId xmlns:a16="http://schemas.microsoft.com/office/drawing/2014/main" id="{FCB53885-BC5B-4FD1-9576-6213DB3E7840}"/>
                </a:ext>
              </a:extLst>
            </p:cNvPr>
            <p:cNvSpPr/>
            <p:nvPr/>
          </p:nvSpPr>
          <p:spPr>
            <a:xfrm>
              <a:off x="3077074" y="1886548"/>
              <a:ext cx="1713297" cy="10780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事前承認と</a:t>
              </a:r>
              <a:endParaRPr kumimoji="1" lang="en-US" altLang="ja-JP" sz="2000" dirty="0">
                <a:solidFill>
                  <a:schemeClr val="tx1"/>
                </a:solidFill>
              </a:endParaRPr>
            </a:p>
            <a:p>
              <a:pPr algn="ctr"/>
              <a:r>
                <a:rPr kumimoji="1" lang="ja-JP" altLang="en-US" sz="2000" dirty="0">
                  <a:solidFill>
                    <a:schemeClr val="tx1"/>
                  </a:solidFill>
                </a:rPr>
                <a:t>異なる場合</a:t>
              </a:r>
            </a:p>
          </p:txBody>
        </p:sp>
        <p:sp>
          <p:nvSpPr>
            <p:cNvPr id="10" name="四角形: 角を丸くする 9">
              <a:extLst>
                <a:ext uri="{FF2B5EF4-FFF2-40B4-BE49-F238E27FC236}">
                  <a16:creationId xmlns:a16="http://schemas.microsoft.com/office/drawing/2014/main" id="{822F3536-9229-4042-8E06-EB08A2992978}"/>
                </a:ext>
              </a:extLst>
            </p:cNvPr>
            <p:cNvSpPr/>
            <p:nvPr/>
          </p:nvSpPr>
          <p:spPr>
            <a:xfrm>
              <a:off x="5191623" y="1886547"/>
              <a:ext cx="1713297" cy="10780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顧客の承認</a:t>
              </a:r>
            </a:p>
          </p:txBody>
        </p:sp>
        <p:sp>
          <p:nvSpPr>
            <p:cNvPr id="11" name="四角形: 角を丸くする 10">
              <a:extLst>
                <a:ext uri="{FF2B5EF4-FFF2-40B4-BE49-F238E27FC236}">
                  <a16:creationId xmlns:a16="http://schemas.microsoft.com/office/drawing/2014/main" id="{2191E6BE-CCAF-4941-AD9F-DAF1C07CF2D5}"/>
                </a:ext>
              </a:extLst>
            </p:cNvPr>
            <p:cNvSpPr/>
            <p:nvPr/>
          </p:nvSpPr>
          <p:spPr>
            <a:xfrm>
              <a:off x="7306171" y="1886543"/>
              <a:ext cx="1713297" cy="10780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異なる製品の出荷</a:t>
              </a:r>
            </a:p>
          </p:txBody>
        </p:sp>
        <p:sp>
          <p:nvSpPr>
            <p:cNvPr id="12" name="四角形: 角を丸くする 11">
              <a:extLst>
                <a:ext uri="{FF2B5EF4-FFF2-40B4-BE49-F238E27FC236}">
                  <a16:creationId xmlns:a16="http://schemas.microsoft.com/office/drawing/2014/main" id="{08D513C3-9003-4C55-8151-D29D768EBD59}"/>
                </a:ext>
              </a:extLst>
            </p:cNvPr>
            <p:cNvSpPr/>
            <p:nvPr/>
          </p:nvSpPr>
          <p:spPr>
            <a:xfrm>
              <a:off x="9420719" y="1886543"/>
              <a:ext cx="1713297" cy="10780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完了後、</a:t>
              </a:r>
              <a:endParaRPr kumimoji="1" lang="en-US" altLang="ja-JP" sz="2000" dirty="0">
                <a:solidFill>
                  <a:schemeClr val="tx1"/>
                </a:solidFill>
              </a:endParaRPr>
            </a:p>
            <a:p>
              <a:pPr algn="ctr"/>
              <a:r>
                <a:rPr kumimoji="1" lang="ja-JP" altLang="en-US" sz="2000" dirty="0">
                  <a:solidFill>
                    <a:schemeClr val="tx1"/>
                  </a:solidFill>
                </a:rPr>
                <a:t>元に戻す</a:t>
              </a:r>
            </a:p>
          </p:txBody>
        </p:sp>
      </p:grpSp>
      <p:sp>
        <p:nvSpPr>
          <p:cNvPr id="13" name="吹き出し: 線 12">
            <a:extLst>
              <a:ext uri="{FF2B5EF4-FFF2-40B4-BE49-F238E27FC236}">
                <a16:creationId xmlns:a16="http://schemas.microsoft.com/office/drawing/2014/main" id="{61D73454-5180-4306-9009-5AA01FA4FB29}"/>
              </a:ext>
            </a:extLst>
          </p:cNvPr>
          <p:cNvSpPr/>
          <p:nvPr/>
        </p:nvSpPr>
        <p:spPr>
          <a:xfrm>
            <a:off x="5258801" y="3783980"/>
            <a:ext cx="2800664" cy="567890"/>
          </a:xfrm>
          <a:prstGeom prst="borderCallout1">
            <a:avLst>
              <a:gd name="adj1" fmla="val -11510"/>
              <a:gd name="adj2" fmla="val 64810"/>
              <a:gd name="adj3" fmla="val -44508"/>
              <a:gd name="adj4" fmla="val 76378"/>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トレーサビリティ</a:t>
            </a:r>
            <a:endParaRPr kumimoji="1" lang="ja-JP" altLang="en-US" dirty="0">
              <a:solidFill>
                <a:schemeClr val="tx1"/>
              </a:solidFill>
            </a:endParaRPr>
          </a:p>
        </p:txBody>
      </p:sp>
      <p:cxnSp>
        <p:nvCxnSpPr>
          <p:cNvPr id="16" name="コネクタ: カギ線 15">
            <a:extLst>
              <a:ext uri="{FF2B5EF4-FFF2-40B4-BE49-F238E27FC236}">
                <a16:creationId xmlns:a16="http://schemas.microsoft.com/office/drawing/2014/main" id="{23E4F6DF-0855-4F8C-B188-0D8BAFA6CD0E}"/>
              </a:ext>
            </a:extLst>
          </p:cNvPr>
          <p:cNvCxnSpPr>
            <a:stCxn id="12" idx="0"/>
            <a:endCxn id="3" idx="0"/>
          </p:cNvCxnSpPr>
          <p:nvPr/>
        </p:nvCxnSpPr>
        <p:spPr>
          <a:xfrm rot="16200000" flipH="1" flipV="1">
            <a:off x="6095996" y="-1804390"/>
            <a:ext cx="9" cy="8458193"/>
          </a:xfrm>
          <a:prstGeom prst="bentConnector3">
            <a:avLst>
              <a:gd name="adj1" fmla="val -254000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AAA6AD11-098B-4E97-9D70-0402266BA745}"/>
              </a:ext>
            </a:extLst>
          </p:cNvPr>
          <p:cNvSpPr/>
          <p:nvPr/>
        </p:nvSpPr>
        <p:spPr>
          <a:xfrm>
            <a:off x="5516381" y="1669870"/>
            <a:ext cx="4808716" cy="437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元に戻さない場合は</a:t>
            </a:r>
            <a:r>
              <a:rPr kumimoji="1" lang="en-US" altLang="ja-JP" sz="2000" dirty="0"/>
              <a:t>PPAP</a:t>
            </a:r>
            <a:r>
              <a:rPr lang="ja-JP" altLang="en-US" sz="2000" dirty="0"/>
              <a:t>変更承認</a:t>
            </a:r>
            <a:endParaRPr kumimoji="1" lang="ja-JP" altLang="en-US" sz="2000" dirty="0"/>
          </a:p>
        </p:txBody>
      </p:sp>
      <p:sp>
        <p:nvSpPr>
          <p:cNvPr id="19" name="吹き出し: 線 18">
            <a:extLst>
              <a:ext uri="{FF2B5EF4-FFF2-40B4-BE49-F238E27FC236}">
                <a16:creationId xmlns:a16="http://schemas.microsoft.com/office/drawing/2014/main" id="{5E998B27-5F9D-4D39-BCD4-066EB5939548}"/>
              </a:ext>
            </a:extLst>
          </p:cNvPr>
          <p:cNvSpPr/>
          <p:nvPr/>
        </p:nvSpPr>
        <p:spPr>
          <a:xfrm>
            <a:off x="8381081" y="3788873"/>
            <a:ext cx="2800664" cy="567890"/>
          </a:xfrm>
          <a:prstGeom prst="borderCallout1">
            <a:avLst>
              <a:gd name="adj1" fmla="val -10775"/>
              <a:gd name="adj2" fmla="val 40351"/>
              <a:gd name="adj3" fmla="val -53962"/>
              <a:gd name="adj4" fmla="val 26127"/>
            </a:avLst>
          </a:prstGeom>
          <a:solidFill>
            <a:schemeClr val="tx2">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出荷時の適切な識別</a:t>
            </a:r>
            <a:endParaRPr kumimoji="1" lang="ja-JP" altLang="en-US" dirty="0">
              <a:solidFill>
                <a:schemeClr val="tx1"/>
              </a:solidFill>
            </a:endParaRPr>
          </a:p>
        </p:txBody>
      </p:sp>
      <p:graphicFrame>
        <p:nvGraphicFramePr>
          <p:cNvPr id="20" name="表 19">
            <a:extLst>
              <a:ext uri="{FF2B5EF4-FFF2-40B4-BE49-F238E27FC236}">
                <a16:creationId xmlns:a16="http://schemas.microsoft.com/office/drawing/2014/main" id="{41167AD8-891E-4995-A7A4-230058211469}"/>
              </a:ext>
            </a:extLst>
          </p:cNvPr>
          <p:cNvGraphicFramePr>
            <a:graphicFrameLocks noGrp="1"/>
          </p:cNvGraphicFramePr>
          <p:nvPr>
            <p:extLst>
              <p:ext uri="{D42A27DB-BD31-4B8C-83A1-F6EECF244321}">
                <p14:modId xmlns:p14="http://schemas.microsoft.com/office/powerpoint/2010/main" val="2581316291"/>
              </p:ext>
            </p:extLst>
          </p:nvPr>
        </p:nvGraphicFramePr>
        <p:xfrm>
          <a:off x="1340448" y="4897974"/>
          <a:ext cx="9610318" cy="1453483"/>
        </p:xfrm>
        <a:graphic>
          <a:graphicData uri="http://schemas.openxmlformats.org/drawingml/2006/table">
            <a:tbl>
              <a:tblPr firstRow="1" bandRow="1">
                <a:tableStyleId>{5940675A-B579-460E-94D1-54222C63F5DA}</a:tableStyleId>
              </a:tblPr>
              <a:tblGrid>
                <a:gridCol w="1634106">
                  <a:extLst>
                    <a:ext uri="{9D8B030D-6E8A-4147-A177-3AD203B41FA5}">
                      <a16:colId xmlns:a16="http://schemas.microsoft.com/office/drawing/2014/main" val="78303075"/>
                    </a:ext>
                  </a:extLst>
                </a:gridCol>
                <a:gridCol w="7976212">
                  <a:extLst>
                    <a:ext uri="{9D8B030D-6E8A-4147-A177-3AD203B41FA5}">
                      <a16:colId xmlns:a16="http://schemas.microsoft.com/office/drawing/2014/main" val="3256335786"/>
                    </a:ext>
                  </a:extLst>
                </a:gridCol>
              </a:tblGrid>
              <a:tr h="527941">
                <a:tc>
                  <a:txBody>
                    <a:bodyPr/>
                    <a:lstStyle/>
                    <a:p>
                      <a:pPr algn="ctr"/>
                      <a:r>
                        <a:rPr kumimoji="1" lang="ja-JP" altLang="en-US" sz="2200" dirty="0"/>
                        <a:t>特別採用</a:t>
                      </a:r>
                    </a:p>
                  </a:txBody>
                  <a:tcPr anchor="ctr">
                    <a:solidFill>
                      <a:schemeClr val="tx2">
                        <a:lumMod val="20000"/>
                        <a:lumOff val="80000"/>
                      </a:schemeClr>
                    </a:solidFill>
                  </a:tcPr>
                </a:tc>
                <a:tc>
                  <a:txBody>
                    <a:bodyPr/>
                    <a:lstStyle/>
                    <a:p>
                      <a:r>
                        <a:rPr kumimoji="1" lang="ja-JP" altLang="en-US" sz="2200" dirty="0"/>
                        <a:t>不適合製品を、顧客の承認を得て出荷すること。</a:t>
                      </a:r>
                    </a:p>
                  </a:txBody>
                  <a:tcPr anchor="ctr">
                    <a:solidFill>
                      <a:schemeClr val="tx2">
                        <a:lumMod val="20000"/>
                        <a:lumOff val="80000"/>
                      </a:schemeClr>
                    </a:solidFill>
                  </a:tcPr>
                </a:tc>
                <a:extLst>
                  <a:ext uri="{0D108BD9-81ED-4DB2-BD59-A6C34878D82A}">
                    <a16:rowId xmlns:a16="http://schemas.microsoft.com/office/drawing/2014/main" val="2845239691"/>
                  </a:ext>
                </a:extLst>
              </a:tr>
              <a:tr h="925542">
                <a:tc>
                  <a:txBody>
                    <a:bodyPr/>
                    <a:lstStyle/>
                    <a:p>
                      <a:pPr algn="ctr"/>
                      <a:r>
                        <a:rPr kumimoji="1" lang="ja-JP" altLang="en-US" sz="2200" dirty="0"/>
                        <a:t>逸脱許可</a:t>
                      </a:r>
                    </a:p>
                  </a:txBody>
                  <a:tcPr anchor="ctr">
                    <a:solidFill>
                      <a:schemeClr val="tx2">
                        <a:lumMod val="20000"/>
                        <a:lumOff val="80000"/>
                      </a:schemeClr>
                    </a:solidFill>
                  </a:tcPr>
                </a:tc>
                <a:tc>
                  <a:txBody>
                    <a:bodyPr/>
                    <a:lstStyle/>
                    <a:p>
                      <a:r>
                        <a:rPr kumimoji="1" lang="ja-JP" altLang="en-US" sz="2200" dirty="0"/>
                        <a:t>顧客に承認されている製造工程と異なる製造工程で製造した製品を、顧客の承認を得て出荷すること。</a:t>
                      </a:r>
                    </a:p>
                  </a:txBody>
                  <a:tcPr anchor="ctr">
                    <a:solidFill>
                      <a:schemeClr val="tx2">
                        <a:lumMod val="20000"/>
                        <a:lumOff val="80000"/>
                      </a:schemeClr>
                    </a:solidFill>
                  </a:tcPr>
                </a:tc>
                <a:extLst>
                  <a:ext uri="{0D108BD9-81ED-4DB2-BD59-A6C34878D82A}">
                    <a16:rowId xmlns:a16="http://schemas.microsoft.com/office/drawing/2014/main" val="2951384110"/>
                  </a:ext>
                </a:extLst>
              </a:tr>
            </a:tbl>
          </a:graphicData>
        </a:graphic>
      </p:graphicFrame>
      <p:cxnSp>
        <p:nvCxnSpPr>
          <p:cNvPr id="15" name="直線矢印コネクタ 14">
            <a:extLst>
              <a:ext uri="{FF2B5EF4-FFF2-40B4-BE49-F238E27FC236}">
                <a16:creationId xmlns:a16="http://schemas.microsoft.com/office/drawing/2014/main" id="{C4D9EBD0-0ADE-4BA7-BDAD-FCA95DD0D581}"/>
              </a:ext>
            </a:extLst>
          </p:cNvPr>
          <p:cNvCxnSpPr>
            <a:stCxn id="8" idx="2"/>
          </p:cNvCxnSpPr>
          <p:nvPr/>
        </p:nvCxnSpPr>
        <p:spPr>
          <a:xfrm flipH="1">
            <a:off x="1960880" y="3502737"/>
            <a:ext cx="2020572" cy="14858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F54C440-0012-48BC-B195-2178EE4C8A9F}"/>
              </a:ext>
            </a:extLst>
          </p:cNvPr>
          <p:cNvCxnSpPr/>
          <p:nvPr/>
        </p:nvCxnSpPr>
        <p:spPr>
          <a:xfrm flipH="1">
            <a:off x="2468880" y="3502722"/>
            <a:ext cx="1509062" cy="2121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487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28338</TotalTime>
  <Words>345</Words>
  <Application>Microsoft Office PowerPoint</Application>
  <PresentationFormat>ワイド画面</PresentationFormat>
  <Paragraphs>35</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新細明體</vt:lpstr>
      <vt:lpstr>游ゴシック</vt:lpstr>
      <vt:lpstr>游ゴシック Light</vt:lpstr>
      <vt:lpstr>Arial</vt:lpstr>
      <vt:lpstr>Office テーマ</vt:lpstr>
      <vt:lpstr>8.7.1.1　特別採用に対する顧客の正式許可　</vt:lpstr>
      <vt:lpstr>8.7.1.1　特別採用に対する顧客の正式許可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1254</cp:revision>
  <cp:lastPrinted>2020-10-21T02:47:23Z</cp:lastPrinted>
  <dcterms:created xsi:type="dcterms:W3CDTF">2019-02-14T08:34:57Z</dcterms:created>
  <dcterms:modified xsi:type="dcterms:W3CDTF">2023-05-28T22:34:43Z</dcterms:modified>
</cp:coreProperties>
</file>