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459" r:id="rId2"/>
    <p:sldId id="538" r:id="rId3"/>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366092"/>
            <a:ext cx="10515600" cy="2247441"/>
          </a:xfrm>
          <a:ln w="12700">
            <a:solidFill>
              <a:schemeClr val="tx2"/>
            </a:solidFill>
          </a:ln>
        </p:spPr>
        <p:txBody>
          <a:bodyPr>
            <a:normAutofit/>
          </a:bodyPr>
          <a:lstStyle/>
          <a:p>
            <a:pPr marL="0" indent="0">
              <a:lnSpc>
                <a:spcPct val="100000"/>
              </a:lnSpc>
              <a:buNone/>
            </a:pPr>
            <a:r>
              <a:rPr lang="ja-JP" altLang="en-US" sz="2000" dirty="0"/>
              <a:t>☑組織は、手直し又は修理できない不適合製品の廃棄に関する</a:t>
            </a:r>
            <a:r>
              <a:rPr lang="ja-JP" altLang="en-US" sz="2000" b="1" dirty="0"/>
              <a:t>文書化したプロセス</a:t>
            </a:r>
            <a:r>
              <a:rPr lang="ja-JP" altLang="en-US" sz="2000" dirty="0"/>
              <a:t>をもたなければならない。</a:t>
            </a:r>
            <a:endParaRPr lang="en-US" altLang="ja-JP" sz="2000" dirty="0"/>
          </a:p>
          <a:p>
            <a:pPr marL="0" indent="0">
              <a:lnSpc>
                <a:spcPct val="100000"/>
              </a:lnSpc>
              <a:buNone/>
            </a:pPr>
            <a:r>
              <a:rPr lang="ja-JP" altLang="en-US" sz="2000" dirty="0"/>
              <a:t>☑要求事項を満たさない製品に対して、組織は、スクラップされる製品が</a:t>
            </a:r>
            <a:r>
              <a:rPr lang="ja-JP" altLang="en-US" sz="2000" u="sng" dirty="0"/>
              <a:t>廃棄の前に使用不可の状態にされていることを検証しなければならない。</a:t>
            </a:r>
            <a:endParaRPr lang="en-US" altLang="ja-JP" sz="2000" u="sng" dirty="0"/>
          </a:p>
          <a:p>
            <a:pPr marL="0" indent="0">
              <a:lnSpc>
                <a:spcPct val="100000"/>
              </a:lnSpc>
              <a:buNone/>
            </a:pPr>
            <a:r>
              <a:rPr lang="ja-JP" altLang="en-US" sz="2000" dirty="0"/>
              <a:t>☑組織は、事前の顧客承認なしで、不適合製品をサービス又は</a:t>
            </a:r>
            <a:r>
              <a:rPr lang="ja-JP" altLang="en-US" sz="2000" u="sng" dirty="0"/>
              <a:t>他の使用に流用してはならない。</a:t>
            </a:r>
          </a:p>
          <a:p>
            <a:pPr marL="0" indent="0">
              <a:lnSpc>
                <a:spcPct val="100000"/>
              </a:lnSpc>
              <a:buNone/>
            </a:pPr>
            <a:endParaRPr lang="ja-JP" altLang="en-US" sz="20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8.7.1.7</a:t>
            </a:r>
            <a:r>
              <a:rPr kumimoji="1" lang="ja-JP" altLang="en-US" sz="3000" b="1" dirty="0">
                <a:solidFill>
                  <a:schemeClr val="tx2"/>
                </a:solidFill>
              </a:rPr>
              <a:t>　不適合製品の廃棄</a:t>
            </a:r>
          </a:p>
        </p:txBody>
      </p:sp>
      <p:sp>
        <p:nvSpPr>
          <p:cNvPr id="6" name="タイトル 1">
            <a:extLst>
              <a:ext uri="{FF2B5EF4-FFF2-40B4-BE49-F238E27FC236}">
                <a16:creationId xmlns:a16="http://schemas.microsoft.com/office/drawing/2014/main" id="{6F59E81C-9D21-4DEA-9615-9B60443C2337}"/>
              </a:ext>
            </a:extLst>
          </p:cNvPr>
          <p:cNvSpPr txBox="1">
            <a:spLocks/>
          </p:cNvSpPr>
          <p:nvPr/>
        </p:nvSpPr>
        <p:spPr>
          <a:xfrm>
            <a:off x="838200" y="3760425"/>
            <a:ext cx="10515600" cy="854074"/>
          </a:xfrm>
          <a:prstGeom prst="rect">
            <a:avLst/>
          </a:prstGeom>
          <a:solidFill>
            <a:schemeClr val="tx2"/>
          </a:solidFill>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000" b="1">
                <a:solidFill>
                  <a:schemeClr val="bg1"/>
                </a:solidFill>
              </a:rPr>
              <a:t>8.7.1.7</a:t>
            </a:r>
            <a:r>
              <a:rPr lang="ja-JP" altLang="en-US" sz="3000" b="1">
                <a:solidFill>
                  <a:schemeClr val="bg1"/>
                </a:solidFill>
              </a:rPr>
              <a:t>　不適合製品の廃棄</a:t>
            </a:r>
            <a:endParaRPr lang="ja-JP" altLang="en-US" sz="3000" b="1" dirty="0">
              <a:solidFill>
                <a:schemeClr val="bg1"/>
              </a:solidFill>
            </a:endParaRPr>
          </a:p>
        </p:txBody>
      </p:sp>
      <p:sp>
        <p:nvSpPr>
          <p:cNvPr id="7" name="コンテンツ プレースホルダー 2">
            <a:extLst>
              <a:ext uri="{FF2B5EF4-FFF2-40B4-BE49-F238E27FC236}">
                <a16:creationId xmlns:a16="http://schemas.microsoft.com/office/drawing/2014/main" id="{F7B3FCF7-11D1-41F0-942F-EB55505293D5}"/>
              </a:ext>
            </a:extLst>
          </p:cNvPr>
          <p:cNvSpPr txBox="1">
            <a:spLocks/>
          </p:cNvSpPr>
          <p:nvPr/>
        </p:nvSpPr>
        <p:spPr>
          <a:xfrm>
            <a:off x="838200" y="4737923"/>
            <a:ext cx="10515600" cy="1618427"/>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a:pPr>
            <a:r>
              <a:rPr lang="en-US" altLang="ja-JP" sz="2400" dirty="0"/>
              <a:t>8.7.1</a:t>
            </a:r>
            <a:r>
              <a:rPr lang="ja-JP" altLang="en-US" sz="2400" dirty="0"/>
              <a:t>と</a:t>
            </a:r>
            <a:r>
              <a:rPr lang="en-US" altLang="ja-JP" sz="2400" dirty="0"/>
              <a:t>8.7.1.7</a:t>
            </a:r>
            <a:r>
              <a:rPr lang="ja-JP" altLang="en-US" sz="2400" dirty="0"/>
              <a:t>の関係。</a:t>
            </a:r>
          </a:p>
        </p:txBody>
      </p:sp>
      <p:sp>
        <p:nvSpPr>
          <p:cNvPr id="2" name="正方形/長方形 1">
            <a:extLst>
              <a:ext uri="{FF2B5EF4-FFF2-40B4-BE49-F238E27FC236}">
                <a16:creationId xmlns:a16="http://schemas.microsoft.com/office/drawing/2014/main" id="{075A3E1A-256D-4EAE-A3E0-7392649E7128}"/>
              </a:ext>
            </a:extLst>
          </p:cNvPr>
          <p:cNvSpPr/>
          <p:nvPr/>
        </p:nvSpPr>
        <p:spPr>
          <a:xfrm>
            <a:off x="1355075" y="5166911"/>
            <a:ext cx="3888954" cy="118943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200" dirty="0">
                <a:solidFill>
                  <a:schemeClr val="tx1"/>
                </a:solidFill>
              </a:rPr>
              <a:t>8.7.1</a:t>
            </a:r>
          </a:p>
          <a:p>
            <a:pPr algn="ctr"/>
            <a:r>
              <a:rPr lang="ja-JP" altLang="en-US" sz="2200" dirty="0">
                <a:solidFill>
                  <a:schemeClr val="tx1"/>
                </a:solidFill>
              </a:rPr>
              <a:t>識別して管理</a:t>
            </a:r>
            <a:endParaRPr kumimoji="1" lang="ja-JP" altLang="en-US" sz="2200" dirty="0">
              <a:solidFill>
                <a:schemeClr val="tx1"/>
              </a:solidFill>
            </a:endParaRPr>
          </a:p>
        </p:txBody>
      </p:sp>
      <p:sp>
        <p:nvSpPr>
          <p:cNvPr id="10" name="正方形/長方形 9">
            <a:extLst>
              <a:ext uri="{FF2B5EF4-FFF2-40B4-BE49-F238E27FC236}">
                <a16:creationId xmlns:a16="http://schemas.microsoft.com/office/drawing/2014/main" id="{51EA206F-6601-4FEA-942F-11113343F72F}"/>
              </a:ext>
            </a:extLst>
          </p:cNvPr>
          <p:cNvSpPr/>
          <p:nvPr/>
        </p:nvSpPr>
        <p:spPr>
          <a:xfrm>
            <a:off x="6975055" y="5166911"/>
            <a:ext cx="3888954" cy="118943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200" dirty="0">
                <a:solidFill>
                  <a:schemeClr val="tx1"/>
                </a:solidFill>
              </a:rPr>
              <a:t>8.7.1.7</a:t>
            </a:r>
            <a:endParaRPr kumimoji="1" lang="en-US" altLang="ja-JP" sz="2200" dirty="0">
              <a:solidFill>
                <a:schemeClr val="tx1"/>
              </a:solidFill>
            </a:endParaRPr>
          </a:p>
          <a:p>
            <a:pPr algn="ctr"/>
            <a:r>
              <a:rPr lang="ja-JP" altLang="en-US" sz="2200" dirty="0">
                <a:solidFill>
                  <a:schemeClr val="tx1"/>
                </a:solidFill>
              </a:rPr>
              <a:t>廃棄の前に使用不可の状態</a:t>
            </a:r>
            <a:endParaRPr kumimoji="1" lang="ja-JP" altLang="en-US" sz="2200" dirty="0">
              <a:solidFill>
                <a:schemeClr val="tx1"/>
              </a:solidFill>
            </a:endParaRPr>
          </a:p>
        </p:txBody>
      </p:sp>
      <p:sp>
        <p:nvSpPr>
          <p:cNvPr id="8" name="矢印: 右 7">
            <a:extLst>
              <a:ext uri="{FF2B5EF4-FFF2-40B4-BE49-F238E27FC236}">
                <a16:creationId xmlns:a16="http://schemas.microsoft.com/office/drawing/2014/main" id="{E8079577-FE32-48A0-8A66-93FD52FDB460}"/>
              </a:ext>
            </a:extLst>
          </p:cNvPr>
          <p:cNvSpPr/>
          <p:nvPr/>
        </p:nvSpPr>
        <p:spPr>
          <a:xfrm>
            <a:off x="5343181" y="5255046"/>
            <a:ext cx="1604791" cy="977880"/>
          </a:xfrm>
          <a:prstGeom prst="rightArrow">
            <a:avLst>
              <a:gd name="adj1" fmla="val 83798"/>
              <a:gd name="adj2" fmla="val 2521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厳しい管理</a:t>
            </a:r>
          </a:p>
        </p:txBody>
      </p:sp>
      <p:sp>
        <p:nvSpPr>
          <p:cNvPr id="11" name="四角形: 角を丸くする 10">
            <a:extLst>
              <a:ext uri="{FF2B5EF4-FFF2-40B4-BE49-F238E27FC236}">
                <a16:creationId xmlns:a16="http://schemas.microsoft.com/office/drawing/2014/main" id="{D5146ED2-BBD2-4976-ABED-8965977BF5A1}"/>
              </a:ext>
            </a:extLst>
          </p:cNvPr>
          <p:cNvSpPr/>
          <p:nvPr/>
        </p:nvSpPr>
        <p:spPr>
          <a:xfrm>
            <a:off x="1361731" y="5166910"/>
            <a:ext cx="1200839" cy="517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性善説</a:t>
            </a:r>
          </a:p>
        </p:txBody>
      </p:sp>
      <p:sp>
        <p:nvSpPr>
          <p:cNvPr id="12" name="四角形: 角を丸くする 11">
            <a:extLst>
              <a:ext uri="{FF2B5EF4-FFF2-40B4-BE49-F238E27FC236}">
                <a16:creationId xmlns:a16="http://schemas.microsoft.com/office/drawing/2014/main" id="{30DA5B05-EEE6-4566-933A-46D53EE856FA}"/>
              </a:ext>
            </a:extLst>
          </p:cNvPr>
          <p:cNvSpPr/>
          <p:nvPr/>
        </p:nvSpPr>
        <p:spPr>
          <a:xfrm>
            <a:off x="9663170" y="5166910"/>
            <a:ext cx="1200839" cy="517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性悪説</a:t>
            </a:r>
          </a:p>
        </p:txBody>
      </p:sp>
    </p:spTree>
    <p:extLst>
      <p:ext uri="{BB962C8B-B14F-4D97-AF65-F5344CB8AC3E}">
        <p14:creationId xmlns:p14="http://schemas.microsoft.com/office/powerpoint/2010/main" val="1594744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626B233-A7EE-47A3-8FE9-AA1D94ED91E7}"/>
              </a:ext>
            </a:extLst>
          </p:cNvPr>
          <p:cNvSpPr txBox="1">
            <a:spLocks/>
          </p:cNvSpPr>
          <p:nvPr/>
        </p:nvSpPr>
        <p:spPr>
          <a:xfrm>
            <a:off x="838200" y="1420662"/>
            <a:ext cx="10515600" cy="4935688"/>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startAt="2"/>
            </a:pPr>
            <a:r>
              <a:rPr lang="ja-JP" altLang="en-US" sz="2400" dirty="0"/>
              <a:t>委託先による廃棄後の転売及び悪用を防止することが目的。</a:t>
            </a:r>
            <a:endParaRPr lang="en-US" altLang="ja-JP" sz="2400" dirty="0"/>
          </a:p>
          <a:p>
            <a:pPr marL="457200" indent="-457200">
              <a:lnSpc>
                <a:spcPct val="100000"/>
              </a:lnSpc>
              <a:buFont typeface="+mj-lt"/>
              <a:buAutoNum type="arabicPeriod" startAt="2"/>
            </a:pPr>
            <a:r>
              <a:rPr lang="en-US" altLang="ja-JP" sz="2400" dirty="0"/>
              <a:t>FAQ11</a:t>
            </a:r>
          </a:p>
          <a:p>
            <a:pPr lvl="1">
              <a:lnSpc>
                <a:spcPct val="100000"/>
              </a:lnSpc>
              <a:buFont typeface="Wingdings" panose="05000000000000000000" pitchFamily="2" charset="2"/>
              <a:buChar char="Ø"/>
            </a:pPr>
            <a:r>
              <a:rPr lang="ja-JP" altLang="en-US" dirty="0"/>
              <a:t>最終廃棄に先立って使用不可能になる限り、それを製造エリアで行う必要はない。　➠　組織の管理下。（廃棄物置き場、或いは使用不可能な状態にするサービスを外部委託する。）</a:t>
            </a:r>
            <a:endParaRPr lang="en-US" altLang="ja-JP" dirty="0"/>
          </a:p>
          <a:p>
            <a:pPr lvl="1">
              <a:lnSpc>
                <a:spcPct val="100000"/>
              </a:lnSpc>
              <a:buFont typeface="Wingdings" panose="05000000000000000000" pitchFamily="2" charset="2"/>
              <a:buChar char="Ø"/>
            </a:pPr>
            <a:r>
              <a:rPr lang="ja-JP" altLang="en-US" dirty="0"/>
              <a:t>どの程度のダメージを与える？　➠　修理不可能な状態。（赤ペイント程度ではＮＧ）</a:t>
            </a:r>
            <a:endParaRPr lang="en-US" altLang="ja-JP" dirty="0"/>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8.7.1.7</a:t>
            </a:r>
            <a:r>
              <a:rPr lang="ja-JP" altLang="en-US" sz="3000" b="1" dirty="0">
                <a:solidFill>
                  <a:schemeClr val="bg1"/>
                </a:solidFill>
              </a:rPr>
              <a:t>　不適合製品の廃棄</a:t>
            </a:r>
          </a:p>
        </p:txBody>
      </p:sp>
      <p:sp>
        <p:nvSpPr>
          <p:cNvPr id="2" name="吹き出し: 角を丸めた四角形 1">
            <a:extLst>
              <a:ext uri="{FF2B5EF4-FFF2-40B4-BE49-F238E27FC236}">
                <a16:creationId xmlns:a16="http://schemas.microsoft.com/office/drawing/2014/main" id="{6D8F8E10-684A-43D8-B0C4-E5C04FDA7793}"/>
              </a:ext>
            </a:extLst>
          </p:cNvPr>
          <p:cNvSpPr/>
          <p:nvPr/>
        </p:nvSpPr>
        <p:spPr>
          <a:xfrm>
            <a:off x="2608289" y="4439920"/>
            <a:ext cx="8745511" cy="1916430"/>
          </a:xfrm>
          <a:prstGeom prst="wedgeRoundRectCallout">
            <a:avLst>
              <a:gd name="adj1" fmla="val -42207"/>
              <a:gd name="adj2" fmla="val -59639"/>
              <a:gd name="adj3" fmla="val 16667"/>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a:t>
            </a:r>
            <a:r>
              <a:rPr lang="ja-JP" altLang="en-US" sz="2000" dirty="0">
                <a:solidFill>
                  <a:schemeClr val="tx1"/>
                </a:solidFill>
              </a:rPr>
              <a:t>使用不可</a:t>
            </a:r>
            <a:r>
              <a:rPr lang="en-US" altLang="ja-JP" sz="2000" dirty="0">
                <a:solidFill>
                  <a:schemeClr val="tx1"/>
                </a:solidFill>
              </a:rPr>
              <a:t>』</a:t>
            </a:r>
            <a:r>
              <a:rPr lang="ja-JP" altLang="en-US" sz="2000" dirty="0">
                <a:solidFill>
                  <a:schemeClr val="tx1"/>
                </a:solidFill>
              </a:rPr>
              <a:t>の状態の判断（見解）は、審査の場面でもバラツキが生じているのが実態。</a:t>
            </a:r>
            <a:endParaRPr lang="en-US" altLang="ja-JP" sz="2000" dirty="0">
              <a:solidFill>
                <a:schemeClr val="tx1"/>
              </a:solidFill>
            </a:endParaRPr>
          </a:p>
          <a:p>
            <a:r>
              <a:rPr lang="ja-JP" altLang="en-US" sz="2000" dirty="0">
                <a:solidFill>
                  <a:schemeClr val="tx1"/>
                </a:solidFill>
              </a:rPr>
              <a:t>金属部品などの場合、必ずしも物理的ダメージを与えることが絶対ではなく、例えば、管理上（契約含め）、廃棄物処理業者の確実な処理が確認されていれば問題ないと判断する。</a:t>
            </a:r>
            <a:endParaRPr lang="en-US" altLang="ja-JP" sz="2000" dirty="0">
              <a:solidFill>
                <a:schemeClr val="tx1"/>
              </a:solidFill>
            </a:endParaRPr>
          </a:p>
        </p:txBody>
      </p:sp>
    </p:spTree>
    <p:extLst>
      <p:ext uri="{BB962C8B-B14F-4D97-AF65-F5344CB8AC3E}">
        <p14:creationId xmlns:p14="http://schemas.microsoft.com/office/powerpoint/2010/main" val="1804893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28340</TotalTime>
  <Words>283</Words>
  <Application>Microsoft Office PowerPoint</Application>
  <PresentationFormat>ワイド画面</PresentationFormat>
  <Paragraphs>24</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新細明體</vt:lpstr>
      <vt:lpstr>游ゴシック</vt:lpstr>
      <vt:lpstr>游ゴシック Light</vt:lpstr>
      <vt:lpstr>Arial</vt:lpstr>
      <vt:lpstr>Wingdings</vt:lpstr>
      <vt:lpstr>Office テーマ</vt:lpstr>
      <vt:lpstr>8.7.1.7　不適合製品の廃棄</vt:lpstr>
      <vt:lpstr>8.7.1.7　不適合製品の廃棄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1254</cp:revision>
  <cp:lastPrinted>2020-10-21T02:47:23Z</cp:lastPrinted>
  <dcterms:created xsi:type="dcterms:W3CDTF">2019-02-14T08:34:57Z</dcterms:created>
  <dcterms:modified xsi:type="dcterms:W3CDTF">2023-05-28T22:32:13Z</dcterms:modified>
</cp:coreProperties>
</file>