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628" r:id="rId2"/>
    <p:sldId id="631" r:id="rId3"/>
    <p:sldId id="647" r:id="rId4"/>
    <p:sldId id="646" r:id="rId5"/>
    <p:sldId id="644" r:id="rId6"/>
    <p:sldId id="651" r:id="rId7"/>
    <p:sldId id="652" r:id="rId8"/>
    <p:sldId id="653" r:id="rId9"/>
    <p:sldId id="654" r:id="rId10"/>
    <p:sldId id="655" r:id="rId11"/>
    <p:sldId id="648" r:id="rId12"/>
    <p:sldId id="649" r:id="rId13"/>
    <p:sldId id="650" r:id="rId14"/>
    <p:sldId id="656" r:id="rId15"/>
    <p:sldId id="657" r:id="rId16"/>
    <p:sldId id="658" r:id="rId17"/>
    <p:sldId id="661" r:id="rId18"/>
    <p:sldId id="659" r:id="rId19"/>
    <p:sldId id="660" r:id="rId2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520474" initials="w" lastIdx="1" clrIdx="0">
    <p:extLst>
      <p:ext uri="{19B8F6BF-5375-455C-9EA6-DF929625EA0E}">
        <p15:presenceInfo xmlns:p15="http://schemas.microsoft.com/office/powerpoint/2012/main" userId="S::w520474@o365.waseda.jp::1626094e-57bc-44b0-8c3d-395ce2a40b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C7A1E3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5838" autoAdjust="0"/>
  </p:normalViewPr>
  <p:slideViewPr>
    <p:cSldViewPr snapToGrid="0">
      <p:cViewPr varScale="1">
        <p:scale>
          <a:sx n="94" d="100"/>
          <a:sy n="94" d="100"/>
        </p:scale>
        <p:origin x="21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4" cy="341064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4" cy="341064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fld id="{90883919-6E7E-4A01-93F2-0DD2AFF5AE1B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3"/>
            <a:ext cx="4301544" cy="341063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8" y="6456613"/>
            <a:ext cx="4301544" cy="341063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C88C1A32-DEDC-4D99-8131-4EA28FBC7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229" cy="341529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264" y="1"/>
            <a:ext cx="4302802" cy="341529"/>
          </a:xfrm>
          <a:prstGeom prst="rect">
            <a:avLst/>
          </a:prstGeom>
        </p:spPr>
        <p:txBody>
          <a:bodyPr vert="horz" lIns="90443" tIns="45222" rIns="90443" bIns="45222" rtlCol="0"/>
          <a:lstStyle>
            <a:lvl1pPr algn="r">
              <a:defRPr sz="1200"/>
            </a:lvl1pPr>
          </a:lstStyle>
          <a:p>
            <a:fld id="{945F81E2-F75D-4E22-B309-71E2F9413B3C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81462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43" tIns="45222" rIns="90443" bIns="4522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351" y="3271156"/>
            <a:ext cx="7941940" cy="2677398"/>
          </a:xfrm>
          <a:prstGeom prst="rect">
            <a:avLst/>
          </a:prstGeom>
        </p:spPr>
        <p:txBody>
          <a:bodyPr vert="horz" lIns="90443" tIns="45222" rIns="90443" bIns="4522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56148"/>
            <a:ext cx="4301229" cy="341529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264" y="6456148"/>
            <a:ext cx="4302802" cy="341529"/>
          </a:xfrm>
          <a:prstGeom prst="rect">
            <a:avLst/>
          </a:prstGeom>
        </p:spPr>
        <p:txBody>
          <a:bodyPr vert="horz" lIns="90443" tIns="45222" rIns="90443" bIns="45222" rtlCol="0" anchor="b"/>
          <a:lstStyle>
            <a:lvl1pPr algn="r">
              <a:defRPr sz="1200"/>
            </a:lvl1pPr>
          </a:lstStyle>
          <a:p>
            <a:fld id="{DFC0134C-E601-4046-B459-06C9E27DB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0134C-E601-4046-B459-06C9E27DB7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7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0134C-E601-4046-B459-06C9E27DB7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30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0134C-E601-4046-B459-06C9E27DB7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0134C-E601-4046-B459-06C9E27DB7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3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0134C-E601-4046-B459-06C9E27DB75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1966" y="4581461"/>
            <a:ext cx="6968068" cy="1463040"/>
          </a:xfrm>
        </p:spPr>
        <p:txBody>
          <a:bodyPr lIns="91440" r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CB510E-DEAD-4F25-BDD9-1332999BF2FD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96309" y="0"/>
            <a:ext cx="0" cy="35832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DD47AA1C-A3E1-4705-B8B2-69F5CBA46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95691" y="1994338"/>
            <a:ext cx="0" cy="48636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79DACAAE-921D-4039-8995-F0E071C8EF24}"/>
              </a:ext>
            </a:extLst>
          </p:cNvPr>
          <p:cNvCxnSpPr>
            <a:cxnSpLocks/>
          </p:cNvCxnSpPr>
          <p:nvPr userDrawn="1"/>
        </p:nvCxnSpPr>
        <p:spPr>
          <a:xfrm>
            <a:off x="0" y="4564119"/>
            <a:ext cx="95800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07" y="1994338"/>
            <a:ext cx="10999371" cy="1588896"/>
          </a:xfrm>
        </p:spPr>
        <p:txBody>
          <a:bodyPr anchor="ctr">
            <a:normAutofit/>
          </a:bodyPr>
          <a:lstStyle>
            <a:lvl1pPr algn="ctr">
              <a:defRPr sz="4000" cap="none" spc="200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19" name="Straight Connector 7">
            <a:extLst>
              <a:ext uri="{FF2B5EF4-FFF2-40B4-BE49-F238E27FC236}">
                <a16:creationId xmlns:a16="http://schemas.microsoft.com/office/drawing/2014/main" id="{37E4C65F-9343-45A8-B1D1-061C29D61DDA}"/>
              </a:ext>
            </a:extLst>
          </p:cNvPr>
          <p:cNvCxnSpPr>
            <a:cxnSpLocks/>
          </p:cNvCxnSpPr>
          <p:nvPr userDrawn="1"/>
        </p:nvCxnSpPr>
        <p:spPr>
          <a:xfrm>
            <a:off x="2611966" y="6044501"/>
            <a:ext cx="95800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22F2-F166-4F66-B017-57A91419B194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A2B-0F41-48AD-B076-B4DC20A12F40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5677"/>
            <a:ext cx="10137857" cy="663538"/>
          </a:xfrm>
        </p:spPr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47405"/>
            <a:ext cx="10137858" cy="5261956"/>
          </a:xfr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n"/>
              <a:defRPr sz="2800"/>
            </a:lvl1pPr>
            <a:lvl2pPr marL="265176" indent="-137160">
              <a:buFont typeface="Wingdings" panose="05000000000000000000" pitchFamily="2" charset="2"/>
              <a:buChar char="u"/>
              <a:defRPr sz="2400"/>
            </a:lvl2pPr>
            <a:lvl3pPr marL="448056" indent="-137160">
              <a:buFont typeface="Wingdings" panose="05000000000000000000" pitchFamily="2" charset="2"/>
              <a:buChar char="n"/>
              <a:defRPr sz="2400"/>
            </a:lvl3pPr>
            <a:lvl4pPr marL="594360" indent="-137160">
              <a:buFont typeface="Wingdings" panose="05000000000000000000" pitchFamily="2" charset="2"/>
              <a:buChar char="u"/>
              <a:defRPr sz="2000"/>
            </a:lvl4pPr>
            <a:lvl5pPr marL="777240" indent="-137160">
              <a:buFont typeface="Wingdings" panose="05000000000000000000" pitchFamily="2" charset="2"/>
              <a:buChar char="n"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A36B-DDF3-42FB-BB57-304694270560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1AA-10C4-45FE-85C9-86E2C7854557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3AF-B170-4FC2-94D7-0F9115228B2F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F529-E19A-4AEC-AF87-2C547737AE32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0986-4CA8-4722-832D-66E687798704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199F-23C2-433B-8AED-B6A1471502BD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6CD5-15FF-481B-B793-6F0340BA9ED4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6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000-C89F-4955-BD38-83F9C1E0ACBA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312758"/>
            <a:ext cx="9720072" cy="626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055717"/>
            <a:ext cx="9720071" cy="52536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8DD85DA-A8FB-421F-9643-6EBF3DEB7FEB}" type="datetime1">
              <a:rPr lang="en-US" altLang="ja-JP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762000" y="312758"/>
            <a:ext cx="0" cy="6265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36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F61ED8CB-8314-4441-BF1E-AE4925343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データ科学センター講師　中原　悠太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F8EDDE3-F02C-4533-9CD8-C43DAF5C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Python</a:t>
            </a:r>
            <a:r>
              <a:rPr lang="ja-JP" altLang="en-US" sz="3600" dirty="0"/>
              <a:t>の</a:t>
            </a:r>
            <a:r>
              <a:rPr lang="en-US" altLang="ja-JP" sz="3600" dirty="0"/>
              <a:t>for</a:t>
            </a:r>
            <a:r>
              <a:rPr lang="ja-JP" altLang="en-US" sz="3600" dirty="0"/>
              <a:t>文を使わずに</a:t>
            </a:r>
            <a:br>
              <a:rPr lang="en-US" altLang="ja-JP" sz="3600" dirty="0"/>
            </a:br>
            <a:r>
              <a:rPr lang="en-US" altLang="ja-JP" sz="3600" dirty="0" err="1"/>
              <a:t>Numpy</a:t>
            </a:r>
            <a:r>
              <a:rPr lang="ja-JP" altLang="en-US" sz="3600" dirty="0"/>
              <a:t>行列計算を行うための</a:t>
            </a:r>
            <a:r>
              <a:rPr lang="en-US" altLang="ja-JP" sz="3600" dirty="0"/>
              <a:t>Tips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C94973-AF92-437E-BBA0-23D97692BED1}"/>
              </a:ext>
            </a:extLst>
          </p:cNvPr>
          <p:cNvSpPr txBox="1"/>
          <p:nvPr/>
        </p:nvSpPr>
        <p:spPr>
          <a:xfrm>
            <a:off x="3594346" y="6264614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2020</a:t>
            </a:r>
            <a:r>
              <a:rPr kumimoji="1" lang="ja-JP" altLang="en-US" dirty="0"/>
              <a:t>年度秋</a:t>
            </a:r>
            <a:r>
              <a:rPr kumimoji="1" lang="en-US" altLang="ja-JP" dirty="0"/>
              <a:t>Q</a:t>
            </a:r>
            <a:r>
              <a:rPr kumimoji="1" lang="ja-JP" altLang="en-US" dirty="0"/>
              <a:t>データ科学勉強会第３回（</a:t>
            </a:r>
            <a:r>
              <a:rPr kumimoji="1" lang="en-US" altLang="ja-JP" dirty="0"/>
              <a:t>11/9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006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EC318-5018-49BE-AF42-8F844DD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9AB2-7E44-44F1-8CA0-D8245C3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配列のサイズの自動拡張機能のこと</a:t>
            </a:r>
            <a:endParaRPr lang="en-US" altLang="ja-JP" dirty="0"/>
          </a:p>
          <a:p>
            <a:r>
              <a:rPr kumimoji="1" lang="ja-JP" altLang="en-US" dirty="0"/>
              <a:t>一般的な拡張ルールは以下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Shape</a:t>
            </a:r>
            <a:r>
              <a:rPr kumimoji="1" lang="ja-JP" altLang="en-US" dirty="0"/>
              <a:t>の後ろから，各軸方向のサイズを順に比較し，以下を行う．</a:t>
            </a:r>
            <a:endParaRPr kumimoji="1" lang="en-US" altLang="ja-JP" dirty="0"/>
          </a:p>
          <a:p>
            <a:pPr lvl="2"/>
            <a:r>
              <a:rPr lang="ja-JP" altLang="en-US" dirty="0"/>
              <a:t>サイズが等しい　→　そのまま</a:t>
            </a:r>
            <a:endParaRPr lang="en-US" altLang="ja-JP" dirty="0"/>
          </a:p>
          <a:p>
            <a:pPr lvl="2"/>
            <a:r>
              <a:rPr kumimoji="1" lang="ja-JP" altLang="en-US" dirty="0"/>
              <a:t>どちらかのサイズが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→　サイズが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の配列をその軸方向に拡張（コピー）</a:t>
            </a:r>
            <a:endParaRPr kumimoji="1" lang="en-US" altLang="ja-JP" dirty="0"/>
          </a:p>
          <a:p>
            <a:pPr lvl="2"/>
            <a:r>
              <a:rPr lang="ja-JP" altLang="en-US" dirty="0"/>
              <a:t>サイズが異なり，どちらも</a:t>
            </a:r>
            <a:r>
              <a:rPr lang="en-US" altLang="ja-JP" dirty="0"/>
              <a:t>1</a:t>
            </a:r>
            <a:r>
              <a:rPr lang="ja-JP" altLang="en-US" dirty="0"/>
              <a:t>より大きい　→　エラー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D6CCD-AEAA-446D-995A-7ED35D8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9A337-4373-42BE-9089-F797CCABAF98}"/>
              </a:ext>
            </a:extLst>
          </p:cNvPr>
          <p:cNvSpPr txBox="1"/>
          <p:nvPr/>
        </p:nvSpPr>
        <p:spPr>
          <a:xfrm>
            <a:off x="1485900" y="43867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A68DF6-294E-4F33-B34A-A2A156CF55C3}"/>
              </a:ext>
            </a:extLst>
          </p:cNvPr>
          <p:cNvSpPr txBox="1"/>
          <p:nvPr/>
        </p:nvSpPr>
        <p:spPr>
          <a:xfrm>
            <a:off x="1485900" y="5420114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A0D83-1110-4B75-A59E-491B9BC700CE}"/>
              </a:ext>
            </a:extLst>
          </p:cNvPr>
          <p:cNvSpPr txBox="1"/>
          <p:nvPr/>
        </p:nvSpPr>
        <p:spPr>
          <a:xfrm>
            <a:off x="5517293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25A2D-C4A4-4E6A-B643-5035AD7AE727}"/>
              </a:ext>
            </a:extLst>
          </p:cNvPr>
          <p:cNvSpPr txBox="1"/>
          <p:nvPr/>
        </p:nvSpPr>
        <p:spPr>
          <a:xfrm>
            <a:off x="5517293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B079CA-8117-4ACC-AC4A-286437301BF8}"/>
              </a:ext>
            </a:extLst>
          </p:cNvPr>
          <p:cNvSpPr txBox="1"/>
          <p:nvPr/>
        </p:nvSpPr>
        <p:spPr>
          <a:xfrm>
            <a:off x="8256664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D3FA67-5303-443A-9C23-F4BE8E739FAA}"/>
              </a:ext>
            </a:extLst>
          </p:cNvPr>
          <p:cNvSpPr txBox="1"/>
          <p:nvPr/>
        </p:nvSpPr>
        <p:spPr>
          <a:xfrm>
            <a:off x="8256664" y="542011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27F5469-5DA6-40BF-9D8B-886F5BDC20E6}"/>
              </a:ext>
            </a:extLst>
          </p:cNvPr>
          <p:cNvCxnSpPr/>
          <p:nvPr/>
        </p:nvCxnSpPr>
        <p:spPr>
          <a:xfrm>
            <a:off x="8523517" y="4784273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855816-3D21-4223-B1CE-C43F6B4BC8C8}"/>
              </a:ext>
            </a:extLst>
          </p:cNvPr>
          <p:cNvSpPr txBox="1"/>
          <p:nvPr/>
        </p:nvSpPr>
        <p:spPr>
          <a:xfrm>
            <a:off x="8588831" y="581893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拡張（コピー）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33489E0C-2DD1-4C3A-A2C7-1AAE94EBB778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3037AB28-E7CE-4A54-9012-D6FBB45BAD0E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95F3ED4-9155-4C2A-B05F-2577FBE64116}"/>
                  </a:ext>
                </a:extLst>
              </p:cNvPr>
              <p:cNvSpPr txBox="1"/>
              <p:nvPr/>
            </p:nvSpPr>
            <p:spPr>
              <a:xfrm>
                <a:off x="7837753" y="6147538"/>
                <a:ext cx="28937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en-US" altLang="ja-JP" dirty="0"/>
                  <a:t>	B[0,i,j] = B[1,i,j]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95F3ED4-9155-4C2A-B05F-2577FBE64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53" y="6147538"/>
                <a:ext cx="2893741" cy="646331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34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67BD-5B4D-494E-9A31-E1B6060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ブロードキャスト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12534-1F61-4CA8-B5EE-E1DE1D4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14011-4B3A-4696-9CAC-F7EAB8F3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C66062-07FB-4DE5-A8D6-1BC3CB0803C0}"/>
              </a:ext>
            </a:extLst>
          </p:cNvPr>
          <p:cNvSpPr txBox="1"/>
          <p:nvPr/>
        </p:nvSpPr>
        <p:spPr>
          <a:xfrm>
            <a:off x="1108859" y="6035818"/>
            <a:ext cx="946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以下の公式リファレンスより引用</a:t>
            </a:r>
            <a:endParaRPr kumimoji="1" lang="en-US" altLang="ja-JP" sz="1600" dirty="0"/>
          </a:p>
          <a:p>
            <a:r>
              <a:rPr kumimoji="1" lang="en-US" altLang="ja-JP" sz="1600" dirty="0"/>
              <a:t>https://numpy.org/doc/stable/user/theory.broadcasting.html#array-broadcasting-in-numpy</a:t>
            </a:r>
            <a:endParaRPr kumimoji="1" lang="ja-JP" altLang="en-US" sz="1600" dirty="0"/>
          </a:p>
        </p:txBody>
      </p:sp>
      <p:pic>
        <p:nvPicPr>
          <p:cNvPr id="1030" name="Picture 6" descr="Vector-Scalar multiplication">
            <a:extLst>
              <a:ext uri="{FF2B5EF4-FFF2-40B4-BE49-F238E27FC236}">
                <a16:creationId xmlns:a16="http://schemas.microsoft.com/office/drawing/2014/main" id="{007DF073-FBB5-4113-B1D4-A13224EA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84" y="1784714"/>
            <a:ext cx="6488142" cy="186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5B2539D-1C8B-447C-9044-94967166D123}"/>
                  </a:ext>
                </a:extLst>
              </p:cNvPr>
              <p:cNvSpPr txBox="1"/>
              <p:nvPr/>
            </p:nvSpPr>
            <p:spPr>
              <a:xfrm>
                <a:off x="4599326" y="2392998"/>
                <a:ext cx="56297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5B2539D-1C8B-447C-9044-94967166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26" y="2392998"/>
                <a:ext cx="5629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00D09C-6C35-4A57-AE00-F3BA90D1FEF3}"/>
              </a:ext>
            </a:extLst>
          </p:cNvPr>
          <p:cNvSpPr txBox="1"/>
          <p:nvPr/>
        </p:nvSpPr>
        <p:spPr>
          <a:xfrm>
            <a:off x="1485900" y="438678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2E4110-DF6C-4BC5-ABEA-9543B33AEBF0}"/>
              </a:ext>
            </a:extLst>
          </p:cNvPr>
          <p:cNvSpPr txBox="1"/>
          <p:nvPr/>
        </p:nvSpPr>
        <p:spPr>
          <a:xfrm>
            <a:off x="1485900" y="5420114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0E58E0-BC1B-4744-8B37-84719E9C024A}"/>
              </a:ext>
            </a:extLst>
          </p:cNvPr>
          <p:cNvSpPr txBox="1"/>
          <p:nvPr/>
        </p:nvSpPr>
        <p:spPr>
          <a:xfrm>
            <a:off x="5517293" y="438678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E6C051-B4BB-43CF-8218-C698586CD2DF}"/>
              </a:ext>
            </a:extLst>
          </p:cNvPr>
          <p:cNvSpPr txBox="1"/>
          <p:nvPr/>
        </p:nvSpPr>
        <p:spPr>
          <a:xfrm>
            <a:off x="5517293" y="54201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36BA1E-A0E3-4808-BD35-AFF9E7EB8267}"/>
              </a:ext>
            </a:extLst>
          </p:cNvPr>
          <p:cNvSpPr txBox="1"/>
          <p:nvPr/>
        </p:nvSpPr>
        <p:spPr>
          <a:xfrm>
            <a:off x="8256664" y="438678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BCB758-00C2-4430-AA21-47A7EE9C1F24}"/>
              </a:ext>
            </a:extLst>
          </p:cNvPr>
          <p:cNvSpPr txBox="1"/>
          <p:nvPr/>
        </p:nvSpPr>
        <p:spPr>
          <a:xfrm>
            <a:off x="8256664" y="54201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BE05682-377F-4B43-BF72-A864B01B4D79}"/>
              </a:ext>
            </a:extLst>
          </p:cNvPr>
          <p:cNvCxnSpPr/>
          <p:nvPr/>
        </p:nvCxnSpPr>
        <p:spPr>
          <a:xfrm>
            <a:off x="8523517" y="4784273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B4C67F4F-9DCD-4FA3-BCBB-0A610912223C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B16E4405-6AB6-49F5-9EA1-81ADC441C714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67BD-5B4D-494E-9A31-E1B6060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ブロードキャスト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12534-1F61-4CA8-B5EE-E1DE1D4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14011-4B3A-4696-9CAC-F7EAB8F3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C66062-07FB-4DE5-A8D6-1BC3CB0803C0}"/>
              </a:ext>
            </a:extLst>
          </p:cNvPr>
          <p:cNvSpPr txBox="1"/>
          <p:nvPr/>
        </p:nvSpPr>
        <p:spPr>
          <a:xfrm>
            <a:off x="1108859" y="6035818"/>
            <a:ext cx="946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以下の公式リファレンスより引用</a:t>
            </a:r>
            <a:endParaRPr kumimoji="1" lang="en-US" altLang="ja-JP" sz="1600" dirty="0"/>
          </a:p>
          <a:p>
            <a:r>
              <a:rPr kumimoji="1" lang="en-US" altLang="ja-JP" sz="1600" dirty="0"/>
              <a:t>https://numpy.org/doc/stable/user/theory.broadcasting.html#array-broadcasting-in-numpy</a:t>
            </a:r>
            <a:endParaRPr kumimoji="1" lang="ja-JP" altLang="en-US" sz="1600" dirty="0"/>
          </a:p>
        </p:txBody>
      </p:sp>
      <p:pic>
        <p:nvPicPr>
          <p:cNvPr id="2053" name="Picture 5" descr="Matrix-Vector">
            <a:extLst>
              <a:ext uri="{FF2B5EF4-FFF2-40B4-BE49-F238E27FC236}">
                <a16:creationId xmlns:a16="http://schemas.microsoft.com/office/drawing/2014/main" id="{F3BE7AD2-8B0A-40D1-B456-7030C002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55" y="1304819"/>
            <a:ext cx="5681400" cy="244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EBA2A0-4F2F-45E7-9F21-5F6E3327E026}"/>
              </a:ext>
            </a:extLst>
          </p:cNvPr>
          <p:cNvSpPr txBox="1"/>
          <p:nvPr/>
        </p:nvSpPr>
        <p:spPr>
          <a:xfrm>
            <a:off x="1485900" y="438678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884EE-9887-4A18-A60B-060944477999}"/>
              </a:ext>
            </a:extLst>
          </p:cNvPr>
          <p:cNvSpPr txBox="1"/>
          <p:nvPr/>
        </p:nvSpPr>
        <p:spPr>
          <a:xfrm>
            <a:off x="1485900" y="5420114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77ED38-0C78-410E-AD70-C3148363E96E}"/>
              </a:ext>
            </a:extLst>
          </p:cNvPr>
          <p:cNvSpPr txBox="1"/>
          <p:nvPr/>
        </p:nvSpPr>
        <p:spPr>
          <a:xfrm>
            <a:off x="5517293" y="43867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230031-45DC-42B5-8E00-3DA1934B2087}"/>
              </a:ext>
            </a:extLst>
          </p:cNvPr>
          <p:cNvSpPr txBox="1"/>
          <p:nvPr/>
        </p:nvSpPr>
        <p:spPr>
          <a:xfrm>
            <a:off x="5517293" y="54201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5AFA1B-20E8-4F9E-B63B-8FD6EC07F2D1}"/>
              </a:ext>
            </a:extLst>
          </p:cNvPr>
          <p:cNvSpPr txBox="1"/>
          <p:nvPr/>
        </p:nvSpPr>
        <p:spPr>
          <a:xfrm>
            <a:off x="8256664" y="43867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BE9D70-DB8D-473E-9F95-01474C2E4762}"/>
              </a:ext>
            </a:extLst>
          </p:cNvPr>
          <p:cNvSpPr txBox="1"/>
          <p:nvPr/>
        </p:nvSpPr>
        <p:spPr>
          <a:xfrm>
            <a:off x="8256664" y="54201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r>
              <a:rPr kumimoji="1" lang="en-US" altLang="ja-JP" dirty="0"/>
              <a:t>, 3)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21674F-977A-490C-B8D4-8885F2D4DCF8}"/>
              </a:ext>
            </a:extLst>
          </p:cNvPr>
          <p:cNvCxnSpPr/>
          <p:nvPr/>
        </p:nvCxnSpPr>
        <p:spPr>
          <a:xfrm>
            <a:off x="8523517" y="4784273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827F1C25-0BF7-45EA-AA62-57A3722A1837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0F61D048-54EC-4ADF-9F8F-42CAA36FBD0F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3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67BD-5B4D-494E-9A31-E1B6060F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ブロードキャスト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12534-1F61-4CA8-B5EE-E1DE1D4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14011-4B3A-4696-9CAC-F7EAB8F3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C66062-07FB-4DE5-A8D6-1BC3CB0803C0}"/>
              </a:ext>
            </a:extLst>
          </p:cNvPr>
          <p:cNvSpPr txBox="1"/>
          <p:nvPr/>
        </p:nvSpPr>
        <p:spPr>
          <a:xfrm>
            <a:off x="1108859" y="6035818"/>
            <a:ext cx="946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以下の公式リファレンスより引用</a:t>
            </a:r>
            <a:endParaRPr kumimoji="1" lang="en-US" altLang="ja-JP" sz="1600" dirty="0"/>
          </a:p>
          <a:p>
            <a:r>
              <a:rPr kumimoji="1" lang="en-US" altLang="ja-JP" sz="1600" dirty="0"/>
              <a:t>https://numpy.org/doc/stable/user/theory.broadcasting.html#array-broadcasting-in-numpy</a:t>
            </a:r>
            <a:endParaRPr kumimoji="1" lang="ja-JP" altLang="en-US" sz="1600" dirty="0"/>
          </a:p>
        </p:txBody>
      </p:sp>
      <p:pic>
        <p:nvPicPr>
          <p:cNvPr id="4098" name="Picture 2" descr="Matrix-Vector-with-error">
            <a:extLst>
              <a:ext uri="{FF2B5EF4-FFF2-40B4-BE49-F238E27FC236}">
                <a16:creationId xmlns:a16="http://schemas.microsoft.com/office/drawing/2014/main" id="{B299E38E-A8E5-4C05-B58F-09850047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11" y="1378213"/>
            <a:ext cx="3907087" cy="2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82E8C-C324-4EB8-B818-0B37D61C550E}"/>
              </a:ext>
            </a:extLst>
          </p:cNvPr>
          <p:cNvSpPr txBox="1"/>
          <p:nvPr/>
        </p:nvSpPr>
        <p:spPr>
          <a:xfrm>
            <a:off x="1485900" y="4386785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655358-3CBD-477E-9B82-307535D1539A}"/>
              </a:ext>
            </a:extLst>
          </p:cNvPr>
          <p:cNvSpPr txBox="1"/>
          <p:nvPr/>
        </p:nvSpPr>
        <p:spPr>
          <a:xfrm>
            <a:off x="1485900" y="5420114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506A29-E41F-4CB4-8520-8E964565A866}"/>
              </a:ext>
            </a:extLst>
          </p:cNvPr>
          <p:cNvSpPr txBox="1"/>
          <p:nvPr/>
        </p:nvSpPr>
        <p:spPr>
          <a:xfrm>
            <a:off x="5517293" y="43867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BAF354-E01A-41B0-B395-1D4E908883CD}"/>
              </a:ext>
            </a:extLst>
          </p:cNvPr>
          <p:cNvSpPr txBox="1"/>
          <p:nvPr/>
        </p:nvSpPr>
        <p:spPr>
          <a:xfrm>
            <a:off x="5517293" y="54201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(1, 4)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EAE4B5-462B-4040-833B-FBC5AFE74A8D}"/>
              </a:ext>
            </a:extLst>
          </p:cNvPr>
          <p:cNvSpPr txBox="1"/>
          <p:nvPr/>
        </p:nvSpPr>
        <p:spPr>
          <a:xfrm>
            <a:off x="8256664" y="438678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(4, 3)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9DB017-8D1B-4987-B4C9-ED19C6B1A6A1}"/>
              </a:ext>
            </a:extLst>
          </p:cNvPr>
          <p:cNvSpPr txBox="1"/>
          <p:nvPr/>
        </p:nvSpPr>
        <p:spPr>
          <a:xfrm>
            <a:off x="8256664" y="542011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(1, 4)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6CC411-7625-4FA7-9B5E-0725F8B60E94}"/>
              </a:ext>
            </a:extLst>
          </p:cNvPr>
          <p:cNvCxnSpPr/>
          <p:nvPr/>
        </p:nvCxnSpPr>
        <p:spPr>
          <a:xfrm>
            <a:off x="8817431" y="4784273"/>
            <a:ext cx="0" cy="59502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FAB8223E-4A6D-4096-AF49-1C872745077A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7574955-58DD-4E55-81F3-86156EF4F1F3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8D71F4-2760-4FF1-ACA9-CA9AEDC25DB5}"/>
              </a:ext>
            </a:extLst>
          </p:cNvPr>
          <p:cNvSpPr txBox="1"/>
          <p:nvPr/>
        </p:nvSpPr>
        <p:spPr>
          <a:xfrm>
            <a:off x="9272486" y="4767385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サイズが異なり，</a:t>
            </a:r>
            <a:endParaRPr kumimoji="1" lang="en-US" altLang="ja-JP" dirty="0"/>
          </a:p>
          <a:p>
            <a:r>
              <a:rPr kumimoji="1" lang="ja-JP" altLang="en-US" dirty="0"/>
              <a:t>どちらも</a:t>
            </a:r>
            <a:r>
              <a:rPr kumimoji="1" lang="en-US" altLang="ja-JP" dirty="0"/>
              <a:t>1</a:t>
            </a:r>
            <a:r>
              <a:rPr kumimoji="1" lang="ja-JP" altLang="en-US" dirty="0"/>
              <a:t>より大きい</a:t>
            </a:r>
          </a:p>
        </p:txBody>
      </p:sp>
    </p:spTree>
    <p:extLst>
      <p:ext uri="{BB962C8B-B14F-4D97-AF65-F5344CB8AC3E}">
        <p14:creationId xmlns:p14="http://schemas.microsoft.com/office/powerpoint/2010/main" val="24590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2B433-769F-492B-BF3E-9B13788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D1B18-16BC-4B76-8591-7B7BB70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比較フェーズの最初に後ろの二軸を比較する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C7AAEF-FB44-454E-8307-A9B8F51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3986DC-402B-45F3-A7C1-480878A67A1B}"/>
              </a:ext>
            </a:extLst>
          </p:cNvPr>
          <p:cNvSpPr/>
          <p:nvPr/>
        </p:nvSpPr>
        <p:spPr>
          <a:xfrm>
            <a:off x="8842739" y="1650581"/>
            <a:ext cx="619667" cy="1379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B347897-AB05-4D64-86E2-A7887E850DBB}"/>
              </a:ext>
            </a:extLst>
          </p:cNvPr>
          <p:cNvCxnSpPr>
            <a:cxnSpLocks/>
          </p:cNvCxnSpPr>
          <p:nvPr/>
        </p:nvCxnSpPr>
        <p:spPr>
          <a:xfrm flipH="1">
            <a:off x="9029700" y="1962168"/>
            <a:ext cx="217718" cy="7512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AE3C8A-DC94-4F07-B188-E1D9CC13AFF3}"/>
              </a:ext>
            </a:extLst>
          </p:cNvPr>
          <p:cNvSpPr txBox="1"/>
          <p:nvPr/>
        </p:nvSpPr>
        <p:spPr>
          <a:xfrm>
            <a:off x="1355272" y="16435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480260-BC84-4181-843F-F37A77D07D87}"/>
              </a:ext>
            </a:extLst>
          </p:cNvPr>
          <p:cNvSpPr txBox="1"/>
          <p:nvPr/>
        </p:nvSpPr>
        <p:spPr>
          <a:xfrm>
            <a:off x="1355272" y="2676919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(3, 4, 2)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B07EC4-99A3-4B5A-8B47-23F902191118}"/>
              </a:ext>
            </a:extLst>
          </p:cNvPr>
          <p:cNvSpPr txBox="1"/>
          <p:nvPr/>
        </p:nvSpPr>
        <p:spPr>
          <a:xfrm>
            <a:off x="5386665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4239CB5-0B9A-4F7A-906B-5943F52AB58C}"/>
              </a:ext>
            </a:extLst>
          </p:cNvPr>
          <p:cNvSpPr txBox="1"/>
          <p:nvPr/>
        </p:nvSpPr>
        <p:spPr>
          <a:xfrm>
            <a:off x="5386665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633273-357B-47D8-A22A-14736BA11F1E}"/>
              </a:ext>
            </a:extLst>
          </p:cNvPr>
          <p:cNvSpPr txBox="1"/>
          <p:nvPr/>
        </p:nvSpPr>
        <p:spPr>
          <a:xfrm>
            <a:off x="8126036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BF793A2-4735-4A13-95A8-B7700D8C844B}"/>
              </a:ext>
            </a:extLst>
          </p:cNvPr>
          <p:cNvSpPr txBox="1"/>
          <p:nvPr/>
        </p:nvSpPr>
        <p:spPr>
          <a:xfrm>
            <a:off x="8126036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E6B4BD27-FB22-43C6-B11C-0899959D1B36}"/>
              </a:ext>
            </a:extLst>
          </p:cNvPr>
          <p:cNvSpPr/>
          <p:nvPr/>
        </p:nvSpPr>
        <p:spPr>
          <a:xfrm rot="5400000">
            <a:off x="4354400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14F7F716-9DD5-42D5-B051-DB2E9D083BEF}"/>
              </a:ext>
            </a:extLst>
          </p:cNvPr>
          <p:cNvSpPr/>
          <p:nvPr/>
        </p:nvSpPr>
        <p:spPr>
          <a:xfrm rot="5400000">
            <a:off x="7093771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6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2B433-769F-492B-BF3E-9B13788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D1B18-16BC-4B76-8591-7B7BB70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比較フェーズの最初に後ろの二軸を比較する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C7AAEF-FB44-454E-8307-A9B8F51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887885-5C28-4896-AC04-454980A36533}"/>
              </a:ext>
            </a:extLst>
          </p:cNvPr>
          <p:cNvSpPr txBox="1"/>
          <p:nvPr/>
        </p:nvSpPr>
        <p:spPr>
          <a:xfrm>
            <a:off x="8710903" y="131390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拡張（コピー）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9A3EA0D-6D90-4514-83F7-B9202AFF4769}"/>
              </a:ext>
            </a:extLst>
          </p:cNvPr>
          <p:cNvCxnSpPr/>
          <p:nvPr/>
        </p:nvCxnSpPr>
        <p:spPr>
          <a:xfrm>
            <a:off x="8686793" y="2049242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565EAB-950E-412A-A21D-789F56149AC2}"/>
              </a:ext>
            </a:extLst>
          </p:cNvPr>
          <p:cNvSpPr txBox="1"/>
          <p:nvPr/>
        </p:nvSpPr>
        <p:spPr>
          <a:xfrm>
            <a:off x="1355272" y="16435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4CB588-FDBD-41AC-9765-CAC941B527B1}"/>
              </a:ext>
            </a:extLst>
          </p:cNvPr>
          <p:cNvSpPr txBox="1"/>
          <p:nvPr/>
        </p:nvSpPr>
        <p:spPr>
          <a:xfrm>
            <a:off x="1355272" y="2676919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(3, 4, 2)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CB24BF-C7F0-4B22-B1BF-1EDE8095D0B8}"/>
              </a:ext>
            </a:extLst>
          </p:cNvPr>
          <p:cNvSpPr txBox="1"/>
          <p:nvPr/>
        </p:nvSpPr>
        <p:spPr>
          <a:xfrm>
            <a:off x="5386665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00103E-16D8-4F28-83DD-7666432BABED}"/>
              </a:ext>
            </a:extLst>
          </p:cNvPr>
          <p:cNvSpPr txBox="1"/>
          <p:nvPr/>
        </p:nvSpPr>
        <p:spPr>
          <a:xfrm>
            <a:off x="5386665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597EAE-7B88-410A-A657-2D7A5E70DE5E}"/>
              </a:ext>
            </a:extLst>
          </p:cNvPr>
          <p:cNvSpPr txBox="1"/>
          <p:nvPr/>
        </p:nvSpPr>
        <p:spPr>
          <a:xfrm>
            <a:off x="8126036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C291E0-8EC7-4DA8-9CF5-C91C9F3187D1}"/>
              </a:ext>
            </a:extLst>
          </p:cNvPr>
          <p:cNvSpPr txBox="1"/>
          <p:nvPr/>
        </p:nvSpPr>
        <p:spPr>
          <a:xfrm>
            <a:off x="8126036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6D5F7533-98D7-49D6-B0A6-9C44CE59F5F8}"/>
              </a:ext>
            </a:extLst>
          </p:cNvPr>
          <p:cNvSpPr/>
          <p:nvPr/>
        </p:nvSpPr>
        <p:spPr>
          <a:xfrm rot="5400000">
            <a:off x="4354400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801D837C-B4F9-4020-9EAF-3B099DB4047E}"/>
              </a:ext>
            </a:extLst>
          </p:cNvPr>
          <p:cNvSpPr/>
          <p:nvPr/>
        </p:nvSpPr>
        <p:spPr>
          <a:xfrm rot="5400000">
            <a:off x="7093771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0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2B433-769F-492B-BF3E-9B13788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D1B18-16BC-4B76-8591-7B7BB70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比較フェーズの最初に後ろの二軸を比較する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C7AAEF-FB44-454E-8307-A9B8F51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6524206-F80C-4E43-BC0A-352D9C51AC33}"/>
              </a:ext>
            </a:extLst>
          </p:cNvPr>
          <p:cNvCxnSpPr/>
          <p:nvPr/>
        </p:nvCxnSpPr>
        <p:spPr>
          <a:xfrm>
            <a:off x="8392889" y="2049242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AD4CD4-E402-46B2-A639-C74F39B41C88}"/>
              </a:ext>
            </a:extLst>
          </p:cNvPr>
          <p:cNvSpPr txBox="1"/>
          <p:nvPr/>
        </p:nvSpPr>
        <p:spPr>
          <a:xfrm>
            <a:off x="8458203" y="308390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拡張（コピー）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B8B2B6-4132-4B44-91A1-9C1210A4BE5A}"/>
              </a:ext>
            </a:extLst>
          </p:cNvPr>
          <p:cNvSpPr txBox="1"/>
          <p:nvPr/>
        </p:nvSpPr>
        <p:spPr>
          <a:xfrm>
            <a:off x="1355272" y="16435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351420-5EA0-4C91-949D-19ECD5FC7ABC}"/>
              </a:ext>
            </a:extLst>
          </p:cNvPr>
          <p:cNvSpPr txBox="1"/>
          <p:nvPr/>
        </p:nvSpPr>
        <p:spPr>
          <a:xfrm>
            <a:off x="1355272" y="2676919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(3, 4, 2)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EBBD3-1B1B-4ACE-9866-F73F42E8DF49}"/>
              </a:ext>
            </a:extLst>
          </p:cNvPr>
          <p:cNvSpPr txBox="1"/>
          <p:nvPr/>
        </p:nvSpPr>
        <p:spPr>
          <a:xfrm>
            <a:off x="5386665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CBC19-C2BE-43AE-A1F3-C6BCE233C9D6}"/>
              </a:ext>
            </a:extLst>
          </p:cNvPr>
          <p:cNvSpPr txBox="1"/>
          <p:nvPr/>
        </p:nvSpPr>
        <p:spPr>
          <a:xfrm>
            <a:off x="5386665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E4DA7D-239B-4823-8F37-EF934A95A604}"/>
              </a:ext>
            </a:extLst>
          </p:cNvPr>
          <p:cNvSpPr txBox="1"/>
          <p:nvPr/>
        </p:nvSpPr>
        <p:spPr>
          <a:xfrm>
            <a:off x="8126036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D51E2E-22B5-47CE-A7F3-7A59AD4E4A8F}"/>
              </a:ext>
            </a:extLst>
          </p:cNvPr>
          <p:cNvSpPr txBox="1"/>
          <p:nvPr/>
        </p:nvSpPr>
        <p:spPr>
          <a:xfrm>
            <a:off x="8126036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4, 2)</a:t>
            </a:r>
            <a:endParaRPr kumimoji="1" lang="ja-JP" altLang="en-US" dirty="0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9C249A06-F841-4504-8B7F-6C2FA05F4C16}"/>
              </a:ext>
            </a:extLst>
          </p:cNvPr>
          <p:cNvSpPr/>
          <p:nvPr/>
        </p:nvSpPr>
        <p:spPr>
          <a:xfrm rot="5400000">
            <a:off x="4354400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472A1F73-402C-4C97-BB27-CFA4F291990F}"/>
              </a:ext>
            </a:extLst>
          </p:cNvPr>
          <p:cNvSpPr/>
          <p:nvPr/>
        </p:nvSpPr>
        <p:spPr>
          <a:xfrm rot="5400000">
            <a:off x="7093771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08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2B433-769F-492B-BF3E-9B13788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D1B18-16BC-4B76-8591-7B7BB70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比較フェーズの最初に後ろの二軸を比較する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出力の</a:t>
            </a:r>
            <a:r>
              <a:rPr lang="en-US" altLang="ja-JP" dirty="0"/>
              <a:t>shape</a:t>
            </a:r>
            <a:r>
              <a:rPr lang="ja-JP" altLang="en-US" dirty="0"/>
              <a:t>は後ろの二軸に行列積によるサイズ変化を反映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np.dot</a:t>
            </a:r>
            <a:r>
              <a:rPr lang="ja-JP" altLang="en-US" dirty="0"/>
              <a:t>は挙動が異なるので注意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C7AAEF-FB44-454E-8307-A9B8F51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7F775-738F-4C9B-A86C-25AA62B0DFCF}"/>
              </a:ext>
            </a:extLst>
          </p:cNvPr>
          <p:cNvSpPr txBox="1"/>
          <p:nvPr/>
        </p:nvSpPr>
        <p:spPr>
          <a:xfrm>
            <a:off x="1355272" y="16435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EA3AB5-D9D8-4C24-A8EC-5E54947E88FF}"/>
              </a:ext>
            </a:extLst>
          </p:cNvPr>
          <p:cNvSpPr txBox="1"/>
          <p:nvPr/>
        </p:nvSpPr>
        <p:spPr>
          <a:xfrm>
            <a:off x="1355272" y="2676919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(3, 4, 2)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D3F16E-7913-4600-B27B-5B3BF78A87CE}"/>
              </a:ext>
            </a:extLst>
          </p:cNvPr>
          <p:cNvSpPr txBox="1"/>
          <p:nvPr/>
        </p:nvSpPr>
        <p:spPr>
          <a:xfrm>
            <a:off x="5386665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87BC6C-750C-42E1-9CCF-8818A9E954A5}"/>
              </a:ext>
            </a:extLst>
          </p:cNvPr>
          <p:cNvSpPr txBox="1"/>
          <p:nvPr/>
        </p:nvSpPr>
        <p:spPr>
          <a:xfrm>
            <a:off x="5386665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417F57-0B2B-4E9F-A9C7-A323CAE3C35B}"/>
              </a:ext>
            </a:extLst>
          </p:cNvPr>
          <p:cNvSpPr txBox="1"/>
          <p:nvPr/>
        </p:nvSpPr>
        <p:spPr>
          <a:xfrm>
            <a:off x="8126036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829B67-6A57-4FB8-ADE2-B3EEB3DF5FD9}"/>
              </a:ext>
            </a:extLst>
          </p:cNvPr>
          <p:cNvSpPr txBox="1"/>
          <p:nvPr/>
        </p:nvSpPr>
        <p:spPr>
          <a:xfrm>
            <a:off x="8126036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4, 2)</a:t>
            </a:r>
            <a:endParaRPr kumimoji="1" lang="ja-JP" altLang="en-US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DFB0B175-07CE-45E3-8139-7F6A5C5C9858}"/>
              </a:ext>
            </a:extLst>
          </p:cNvPr>
          <p:cNvSpPr/>
          <p:nvPr/>
        </p:nvSpPr>
        <p:spPr>
          <a:xfrm rot="5400000">
            <a:off x="4354400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9F4AD1D-9A03-4338-A4AC-57B1EB8AC9ED}"/>
              </a:ext>
            </a:extLst>
          </p:cNvPr>
          <p:cNvSpPr/>
          <p:nvPr/>
        </p:nvSpPr>
        <p:spPr>
          <a:xfrm rot="5400000">
            <a:off x="7093771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3F4158-C594-4F7E-B6FB-A4D8E422667C}"/>
              </a:ext>
            </a:extLst>
          </p:cNvPr>
          <p:cNvSpPr txBox="1"/>
          <p:nvPr/>
        </p:nvSpPr>
        <p:spPr>
          <a:xfrm>
            <a:off x="1959279" y="392194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F04EEE4-7BA6-4983-B4FF-AA2D6D52B361}"/>
              </a:ext>
            </a:extLst>
          </p:cNvPr>
          <p:cNvSpPr txBox="1"/>
          <p:nvPr/>
        </p:nvSpPr>
        <p:spPr>
          <a:xfrm>
            <a:off x="1959279" y="495526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4, 2)</a:t>
            </a:r>
            <a:endParaRPr kumimoji="1" lang="ja-JP" altLang="en-US" dirty="0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BBBAD970-7C3D-4A04-BABD-034F9CBF0654}"/>
              </a:ext>
            </a:extLst>
          </p:cNvPr>
          <p:cNvSpPr/>
          <p:nvPr/>
        </p:nvSpPr>
        <p:spPr>
          <a:xfrm rot="5400000">
            <a:off x="4354399" y="450897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C4909-1B80-4A8F-B7F4-2A252ECB666B}"/>
              </a:ext>
            </a:extLst>
          </p:cNvPr>
          <p:cNvSpPr txBox="1"/>
          <p:nvPr/>
        </p:nvSpPr>
        <p:spPr>
          <a:xfrm>
            <a:off x="5386665" y="443860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(2, 3, 3, 2)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3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2B433-769F-492B-BF3E-9B13788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D1B18-16BC-4B76-8591-7B7BB70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比較フェーズの最初に後ろの二軸を比較する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出力の</a:t>
            </a:r>
            <a:r>
              <a:rPr lang="en-US" altLang="ja-JP" dirty="0"/>
              <a:t>shape</a:t>
            </a:r>
            <a:r>
              <a:rPr lang="ja-JP" altLang="en-US" dirty="0"/>
              <a:t>は後ろの二軸に行列積によるサイズ変化を反映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np.dot</a:t>
            </a:r>
            <a:r>
              <a:rPr lang="ja-JP" altLang="en-US" dirty="0"/>
              <a:t>は挙動が異なるので注意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C7AAEF-FB44-454E-8307-A9B8F51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0ED704-D487-42E1-BEE1-AC564D5CBE06}"/>
              </a:ext>
            </a:extLst>
          </p:cNvPr>
          <p:cNvSpPr txBox="1"/>
          <p:nvPr/>
        </p:nvSpPr>
        <p:spPr>
          <a:xfrm>
            <a:off x="1959279" y="392194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D98B23-551B-4F9D-8B7C-EC8495BC4161}"/>
              </a:ext>
            </a:extLst>
          </p:cNvPr>
          <p:cNvSpPr txBox="1"/>
          <p:nvPr/>
        </p:nvSpPr>
        <p:spPr>
          <a:xfrm>
            <a:off x="1959279" y="495526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4, 2)</a:t>
            </a:r>
            <a:endParaRPr kumimoji="1" lang="ja-JP" altLang="en-US" dirty="0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E0A776C-1CF4-484C-99CF-CEBA3F91140F}"/>
              </a:ext>
            </a:extLst>
          </p:cNvPr>
          <p:cNvSpPr/>
          <p:nvPr/>
        </p:nvSpPr>
        <p:spPr>
          <a:xfrm rot="5400000">
            <a:off x="4354399" y="450897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851ACB-AC3B-4E86-B4AE-93BB8EB6321A}"/>
              </a:ext>
            </a:extLst>
          </p:cNvPr>
          <p:cNvSpPr txBox="1"/>
          <p:nvPr/>
        </p:nvSpPr>
        <p:spPr>
          <a:xfrm>
            <a:off x="5386665" y="443860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(2, 3, 3, 2)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ED89427D-1DA3-4E30-BE5A-4098E9275751}"/>
              </a:ext>
            </a:extLst>
          </p:cNvPr>
          <p:cNvSpPr/>
          <p:nvPr/>
        </p:nvSpPr>
        <p:spPr>
          <a:xfrm>
            <a:off x="9734548" y="970273"/>
            <a:ext cx="2204357" cy="681481"/>
          </a:xfrm>
          <a:prstGeom prst="wedgeRectCallout">
            <a:avLst>
              <a:gd name="adj1" fmla="val -67033"/>
              <a:gd name="adj2" fmla="val 533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3×4</a:t>
            </a:r>
            <a:r>
              <a:rPr kumimoji="1" lang="ja-JP" altLang="en-US" dirty="0">
                <a:solidFill>
                  <a:schemeClr val="tx1"/>
                </a:solidFill>
              </a:rPr>
              <a:t>行列が</a:t>
            </a:r>
            <a:r>
              <a:rPr kumimoji="1" lang="en-US" altLang="ja-JP" dirty="0">
                <a:solidFill>
                  <a:schemeClr val="tx1"/>
                </a:solidFill>
              </a:rPr>
              <a:t>2×3</a:t>
            </a:r>
            <a:r>
              <a:rPr kumimoji="1" lang="ja-JP" altLang="en-US" dirty="0">
                <a:solidFill>
                  <a:schemeClr val="tx1"/>
                </a:solidFill>
              </a:rPr>
              <a:t>マスに配置されてる感じ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F682ABCB-82CE-4BB6-8C19-614B730AD7BF}"/>
              </a:ext>
            </a:extLst>
          </p:cNvPr>
          <p:cNvSpPr/>
          <p:nvPr/>
        </p:nvSpPr>
        <p:spPr>
          <a:xfrm>
            <a:off x="9734549" y="2957635"/>
            <a:ext cx="2204357" cy="681481"/>
          </a:xfrm>
          <a:prstGeom prst="wedgeRectCallout">
            <a:avLst>
              <a:gd name="adj1" fmla="val -64811"/>
              <a:gd name="adj2" fmla="val -377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4×2</a:t>
            </a:r>
            <a:r>
              <a:rPr kumimoji="1" lang="ja-JP" altLang="en-US" dirty="0">
                <a:solidFill>
                  <a:schemeClr val="tx1"/>
                </a:solidFill>
              </a:rPr>
              <a:t>行列が</a:t>
            </a:r>
            <a:r>
              <a:rPr kumimoji="1" lang="en-US" altLang="ja-JP" dirty="0">
                <a:solidFill>
                  <a:schemeClr val="tx1"/>
                </a:solidFill>
              </a:rPr>
              <a:t>2×3</a:t>
            </a:r>
            <a:r>
              <a:rPr kumimoji="1" lang="ja-JP" altLang="en-US" dirty="0">
                <a:solidFill>
                  <a:schemeClr val="tx1"/>
                </a:solidFill>
              </a:rPr>
              <a:t>マスに配置されてる感じ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FC693F0-826D-4FC8-AA56-260C581448B8}"/>
              </a:ext>
            </a:extLst>
          </p:cNvPr>
          <p:cNvSpPr/>
          <p:nvPr/>
        </p:nvSpPr>
        <p:spPr>
          <a:xfrm>
            <a:off x="7208069" y="4751400"/>
            <a:ext cx="2204357" cy="681481"/>
          </a:xfrm>
          <a:prstGeom prst="wedgeRectCallout">
            <a:avLst>
              <a:gd name="adj1" fmla="val -64811"/>
              <a:gd name="adj2" fmla="val -377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3×2</a:t>
            </a:r>
            <a:r>
              <a:rPr kumimoji="1" lang="ja-JP" altLang="en-US" dirty="0">
                <a:solidFill>
                  <a:schemeClr val="tx1"/>
                </a:solidFill>
              </a:rPr>
              <a:t>行列が</a:t>
            </a:r>
            <a:r>
              <a:rPr kumimoji="1" lang="en-US" altLang="ja-JP" dirty="0">
                <a:solidFill>
                  <a:schemeClr val="tx1"/>
                </a:solidFill>
              </a:rPr>
              <a:t>2×3</a:t>
            </a:r>
            <a:r>
              <a:rPr kumimoji="1" lang="ja-JP" altLang="en-US" dirty="0">
                <a:solidFill>
                  <a:schemeClr val="tx1"/>
                </a:solidFill>
              </a:rPr>
              <a:t>マスに配置されてる感じ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1B275F-FE77-4D6D-9739-C8E2D99886B8}"/>
              </a:ext>
            </a:extLst>
          </p:cNvPr>
          <p:cNvSpPr txBox="1"/>
          <p:nvPr/>
        </p:nvSpPr>
        <p:spPr>
          <a:xfrm>
            <a:off x="1355272" y="16435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C697600-9A08-43E6-8930-68E2FC6067D2}"/>
              </a:ext>
            </a:extLst>
          </p:cNvPr>
          <p:cNvSpPr txBox="1"/>
          <p:nvPr/>
        </p:nvSpPr>
        <p:spPr>
          <a:xfrm>
            <a:off x="1355272" y="2676919"/>
            <a:ext cx="24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(3, 4, 2)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05F833-B1E0-468B-AFE1-32AD81811D00}"/>
              </a:ext>
            </a:extLst>
          </p:cNvPr>
          <p:cNvSpPr txBox="1"/>
          <p:nvPr/>
        </p:nvSpPr>
        <p:spPr>
          <a:xfrm>
            <a:off x="5386665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(2, 1, 3, 4)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F29FF2-8FAE-4B29-A1C6-CB1046692D0E}"/>
              </a:ext>
            </a:extLst>
          </p:cNvPr>
          <p:cNvSpPr txBox="1"/>
          <p:nvPr/>
        </p:nvSpPr>
        <p:spPr>
          <a:xfrm>
            <a:off x="5386665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(1, 3, 4, 2)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F10ED6-74A7-4030-8D6A-199CFC7A3305}"/>
              </a:ext>
            </a:extLst>
          </p:cNvPr>
          <p:cNvSpPr txBox="1"/>
          <p:nvPr/>
        </p:nvSpPr>
        <p:spPr>
          <a:xfrm>
            <a:off x="8126036" y="16435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r>
              <a:rPr kumimoji="1" lang="en-US" altLang="ja-JP" dirty="0"/>
              <a:t>, 3, 4)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589A32-B905-4D50-9087-884E83335D34}"/>
              </a:ext>
            </a:extLst>
          </p:cNvPr>
          <p:cNvSpPr txBox="1"/>
          <p:nvPr/>
        </p:nvSpPr>
        <p:spPr>
          <a:xfrm>
            <a:off x="8126036" y="267691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/>
              <a:t>, 3, 4, 2)</a:t>
            </a:r>
            <a:endParaRPr kumimoji="1" lang="ja-JP" altLang="en-US" dirty="0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17D22472-A0F2-48A1-A4BD-1D9422C0D65B}"/>
              </a:ext>
            </a:extLst>
          </p:cNvPr>
          <p:cNvSpPr/>
          <p:nvPr/>
        </p:nvSpPr>
        <p:spPr>
          <a:xfrm rot="5400000">
            <a:off x="4354400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6341D48E-3D44-44E5-8DC1-812FD1A910D9}"/>
              </a:ext>
            </a:extLst>
          </p:cNvPr>
          <p:cNvSpPr/>
          <p:nvPr/>
        </p:nvSpPr>
        <p:spPr>
          <a:xfrm rot="5400000">
            <a:off x="7093771" y="2230620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7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DA12A-836C-49BA-B17D-DAD69B03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行列積</a:t>
            </a:r>
            <a:r>
              <a:rPr kumimoji="1" lang="en-US" altLang="ja-JP" dirty="0"/>
              <a:t>@</a:t>
            </a:r>
            <a:r>
              <a:rPr kumimoji="1" lang="ja-JP" altLang="en-US" dirty="0"/>
              <a:t>のブロードキャスト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0AB2A-9DD2-4F3F-BA54-8631B4B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イメージ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E73D04-0968-4E80-8D36-0E5E5948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4D0A615-EF6F-4FA6-8820-C795D7539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81187"/>
              </p:ext>
            </p:extLst>
          </p:nvPr>
        </p:nvGraphicFramePr>
        <p:xfrm>
          <a:off x="1846596" y="2204879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EA49A646-C758-4DB8-81D0-E888038FB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38805"/>
              </p:ext>
            </p:extLst>
          </p:nvPr>
        </p:nvGraphicFramePr>
        <p:xfrm>
          <a:off x="1846596" y="3420738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75A0B0EE-86D6-401B-87C6-19EA97FD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66905"/>
              </p:ext>
            </p:extLst>
          </p:nvPr>
        </p:nvGraphicFramePr>
        <p:xfrm>
          <a:off x="2780608" y="2204879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62BE7EB7-F1BE-4B0B-8B7F-D2C41F5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66469"/>
              </p:ext>
            </p:extLst>
          </p:nvPr>
        </p:nvGraphicFramePr>
        <p:xfrm>
          <a:off x="2780608" y="3420738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CC5E92FB-A6D1-4A1D-93A0-5F0E91E0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75602"/>
              </p:ext>
            </p:extLst>
          </p:nvPr>
        </p:nvGraphicFramePr>
        <p:xfrm>
          <a:off x="3714620" y="3420738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27F940EA-64AD-4ED3-A32A-AF15A45A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22357"/>
              </p:ext>
            </p:extLst>
          </p:nvPr>
        </p:nvGraphicFramePr>
        <p:xfrm>
          <a:off x="3714620" y="2204879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1940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803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2273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248102"/>
                    </a:ext>
                  </a:extLst>
                </a:gridCol>
              </a:tblGrid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88625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128"/>
                  </a:ext>
                </a:extLst>
              </a:tr>
              <a:tr h="33705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08080"/>
                  </a:ext>
                </a:extLst>
              </a:tr>
            </a:tbl>
          </a:graphicData>
        </a:graphic>
      </p:graphicFrame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AE27EE36-4BBA-45C3-973D-9719EAE0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74997"/>
              </p:ext>
            </p:extLst>
          </p:nvPr>
        </p:nvGraphicFramePr>
        <p:xfrm>
          <a:off x="5672802" y="189386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19" name="表 12">
            <a:extLst>
              <a:ext uri="{FF2B5EF4-FFF2-40B4-BE49-F238E27FC236}">
                <a16:creationId xmlns:a16="http://schemas.microsoft.com/office/drawing/2014/main" id="{7209411B-427B-49E4-BA09-20F8912C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70006"/>
              </p:ext>
            </p:extLst>
          </p:nvPr>
        </p:nvGraphicFramePr>
        <p:xfrm>
          <a:off x="6189372" y="189386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20" name="表 12">
            <a:extLst>
              <a:ext uri="{FF2B5EF4-FFF2-40B4-BE49-F238E27FC236}">
                <a16:creationId xmlns:a16="http://schemas.microsoft.com/office/drawing/2014/main" id="{892767DC-C89F-45A3-A8EC-D6E898A5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3081"/>
              </p:ext>
            </p:extLst>
          </p:nvPr>
        </p:nvGraphicFramePr>
        <p:xfrm>
          <a:off x="6188354" y="341509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21" name="表 12">
            <a:extLst>
              <a:ext uri="{FF2B5EF4-FFF2-40B4-BE49-F238E27FC236}">
                <a16:creationId xmlns:a16="http://schemas.microsoft.com/office/drawing/2014/main" id="{6EC293FA-BC10-460F-B993-08198DF7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54164"/>
              </p:ext>
            </p:extLst>
          </p:nvPr>
        </p:nvGraphicFramePr>
        <p:xfrm>
          <a:off x="5672802" y="341509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22" name="表 12">
            <a:extLst>
              <a:ext uri="{FF2B5EF4-FFF2-40B4-BE49-F238E27FC236}">
                <a16:creationId xmlns:a16="http://schemas.microsoft.com/office/drawing/2014/main" id="{48E3024A-C841-4EDB-9A81-DF14CFB2A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07063"/>
              </p:ext>
            </p:extLst>
          </p:nvPr>
        </p:nvGraphicFramePr>
        <p:xfrm>
          <a:off x="6703906" y="341509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23" name="表 12">
            <a:extLst>
              <a:ext uri="{FF2B5EF4-FFF2-40B4-BE49-F238E27FC236}">
                <a16:creationId xmlns:a16="http://schemas.microsoft.com/office/drawing/2014/main" id="{8A055706-ADE7-4B8E-8E4D-F22598E5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92544"/>
              </p:ext>
            </p:extLst>
          </p:nvPr>
        </p:nvGraphicFramePr>
        <p:xfrm>
          <a:off x="6703906" y="1893861"/>
          <a:ext cx="416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7055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678530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2294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61587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32588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90596"/>
                  </a:ext>
                </a:extLst>
              </a:tr>
            </a:tbl>
          </a:graphicData>
        </a:graphic>
      </p:graphicFrame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7AA74B4A-070D-4EB0-9DA5-B4E67ADB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21828"/>
              </p:ext>
            </p:extLst>
          </p:nvPr>
        </p:nvGraphicFramePr>
        <p:xfrm>
          <a:off x="8512604" y="2240640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graphicFrame>
        <p:nvGraphicFramePr>
          <p:cNvPr id="26" name="表 24">
            <a:extLst>
              <a:ext uri="{FF2B5EF4-FFF2-40B4-BE49-F238E27FC236}">
                <a16:creationId xmlns:a16="http://schemas.microsoft.com/office/drawing/2014/main" id="{474ABC6A-B432-414B-BE64-F46DEE3A3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92736"/>
              </p:ext>
            </p:extLst>
          </p:nvPr>
        </p:nvGraphicFramePr>
        <p:xfrm>
          <a:off x="8999448" y="2240640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graphicFrame>
        <p:nvGraphicFramePr>
          <p:cNvPr id="27" name="表 24">
            <a:extLst>
              <a:ext uri="{FF2B5EF4-FFF2-40B4-BE49-F238E27FC236}">
                <a16:creationId xmlns:a16="http://schemas.microsoft.com/office/drawing/2014/main" id="{6E974DEB-DF7F-46B6-ABB3-03697CC4C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91372"/>
              </p:ext>
            </p:extLst>
          </p:nvPr>
        </p:nvGraphicFramePr>
        <p:xfrm>
          <a:off x="9486292" y="2240640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graphicFrame>
        <p:nvGraphicFramePr>
          <p:cNvPr id="28" name="表 24">
            <a:extLst>
              <a:ext uri="{FF2B5EF4-FFF2-40B4-BE49-F238E27FC236}">
                <a16:creationId xmlns:a16="http://schemas.microsoft.com/office/drawing/2014/main" id="{73294198-0A8A-4E2F-A518-A4827BB1A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8636"/>
              </p:ext>
            </p:extLst>
          </p:nvPr>
        </p:nvGraphicFramePr>
        <p:xfrm>
          <a:off x="8512604" y="3420738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28AAB3C0-3FDD-4FF6-9C8B-3F1FD5D0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2005"/>
              </p:ext>
            </p:extLst>
          </p:nvPr>
        </p:nvGraphicFramePr>
        <p:xfrm>
          <a:off x="8999448" y="3420738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62FFF5F3-E3A8-4B99-9435-A86B7478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87305"/>
              </p:ext>
            </p:extLst>
          </p:nvPr>
        </p:nvGraphicFramePr>
        <p:xfrm>
          <a:off x="9486292" y="3420738"/>
          <a:ext cx="41656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48073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219886"/>
                    </a:ext>
                  </a:extLst>
                </a:gridCol>
              </a:tblGrid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3003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2280"/>
                  </a:ext>
                </a:extLst>
              </a:tr>
              <a:tr h="280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4338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5AA6C0-17E9-4995-9E53-F574362504CA}"/>
              </a:ext>
            </a:extLst>
          </p:cNvPr>
          <p:cNvSpPr txBox="1"/>
          <p:nvPr/>
        </p:nvSpPr>
        <p:spPr>
          <a:xfrm>
            <a:off x="4776651" y="3093608"/>
            <a:ext cx="60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@</a:t>
            </a:r>
            <a:endParaRPr kumimoji="1" lang="ja-JP" altLang="en-US" sz="3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EE0F53-E8DF-4863-A075-C297C4FBA8A4}"/>
              </a:ext>
            </a:extLst>
          </p:cNvPr>
          <p:cNvSpPr txBox="1"/>
          <p:nvPr/>
        </p:nvSpPr>
        <p:spPr>
          <a:xfrm>
            <a:off x="7545386" y="3093608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3" name="大かっこ 32">
            <a:extLst>
              <a:ext uri="{FF2B5EF4-FFF2-40B4-BE49-F238E27FC236}">
                <a16:creationId xmlns:a16="http://schemas.microsoft.com/office/drawing/2014/main" id="{D8252F0C-ACE9-4BB4-AAA4-616B349A67EB}"/>
              </a:ext>
            </a:extLst>
          </p:cNvPr>
          <p:cNvSpPr/>
          <p:nvPr/>
        </p:nvSpPr>
        <p:spPr>
          <a:xfrm>
            <a:off x="1631281" y="2035177"/>
            <a:ext cx="3110227" cy="2643447"/>
          </a:xfrm>
          <a:prstGeom prst="bracketPair">
            <a:avLst>
              <a:gd name="adj" fmla="val 80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大かっこ 33">
            <a:extLst>
              <a:ext uri="{FF2B5EF4-FFF2-40B4-BE49-F238E27FC236}">
                <a16:creationId xmlns:a16="http://schemas.microsoft.com/office/drawing/2014/main" id="{1CF780CF-FF17-4B14-87C7-5A1CE3EE9C99}"/>
              </a:ext>
            </a:extLst>
          </p:cNvPr>
          <p:cNvSpPr/>
          <p:nvPr/>
        </p:nvSpPr>
        <p:spPr>
          <a:xfrm>
            <a:off x="5527962" y="1771884"/>
            <a:ext cx="1717196" cy="3240691"/>
          </a:xfrm>
          <a:prstGeom prst="bracketPair">
            <a:avLst>
              <a:gd name="adj" fmla="val 80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6656955E-F1C2-4682-B3B0-096607AFD6E7}"/>
              </a:ext>
            </a:extLst>
          </p:cNvPr>
          <p:cNvSpPr/>
          <p:nvPr/>
        </p:nvSpPr>
        <p:spPr>
          <a:xfrm>
            <a:off x="8344974" y="2035177"/>
            <a:ext cx="1717196" cy="2643447"/>
          </a:xfrm>
          <a:prstGeom prst="bracketPair">
            <a:avLst>
              <a:gd name="adj" fmla="val 80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03FF735-26A5-4F8D-B237-3B2F03076552}"/>
              </a:ext>
            </a:extLst>
          </p:cNvPr>
          <p:cNvSpPr/>
          <p:nvPr/>
        </p:nvSpPr>
        <p:spPr>
          <a:xfrm>
            <a:off x="3711703" y="2204880"/>
            <a:ext cx="835360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1E24A6-B5B0-4CDD-B54C-0F7FEFF9DD86}"/>
              </a:ext>
            </a:extLst>
          </p:cNvPr>
          <p:cNvSpPr/>
          <p:nvPr/>
        </p:nvSpPr>
        <p:spPr>
          <a:xfrm>
            <a:off x="6710026" y="1893860"/>
            <a:ext cx="410440" cy="1463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54C2A67-7816-4BEE-81CF-C7D71722C925}"/>
              </a:ext>
            </a:extLst>
          </p:cNvPr>
          <p:cNvSpPr/>
          <p:nvPr/>
        </p:nvSpPr>
        <p:spPr>
          <a:xfrm>
            <a:off x="9492412" y="2240640"/>
            <a:ext cx="410440" cy="1061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7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3D3C-ED29-4B59-B9EA-1C3F15A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動機付けのための例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48566-577C-4A9C-A46E-4629F758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ベクトルの正規化</a:t>
            </a:r>
            <a:r>
              <a:rPr kumimoji="1" lang="ja-JP" altLang="en-US" dirty="0"/>
              <a:t>計算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04D76-4998-4E5E-ABC8-B11EF91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BFEB29-05CE-4083-97AA-D8511AA7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6" y="5738462"/>
            <a:ext cx="803562" cy="8139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C2EB7F1-8577-4100-8939-50B90B49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06" y="2394747"/>
            <a:ext cx="808747" cy="8087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D80CD4-9156-42C4-BE36-1AF22E97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406" y="3505863"/>
            <a:ext cx="813931" cy="8139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48197D-CD7E-4266-8121-09222B33423A}"/>
              </a:ext>
            </a:extLst>
          </p:cNvPr>
          <p:cNvSpPr txBox="1"/>
          <p:nvPr/>
        </p:nvSpPr>
        <p:spPr>
          <a:xfrm>
            <a:off x="4203387" y="156932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0,   1,   2,   3,   4,   5,   6,   7,   8,   9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F8A21C2-5AA7-480D-8E6A-B3A6849D04B6}"/>
              </a:ext>
            </a:extLst>
          </p:cNvPr>
          <p:cNvSpPr/>
          <p:nvPr/>
        </p:nvSpPr>
        <p:spPr>
          <a:xfrm>
            <a:off x="2890157" y="2669713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9712251-41A9-4569-978C-DF040F0F0EDF}"/>
              </a:ext>
            </a:extLst>
          </p:cNvPr>
          <p:cNvSpPr/>
          <p:nvPr/>
        </p:nvSpPr>
        <p:spPr>
          <a:xfrm>
            <a:off x="2890157" y="6016020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267B0BB-00AD-4CC1-9F13-DC15CAF90E3C}"/>
              </a:ext>
            </a:extLst>
          </p:cNvPr>
          <p:cNvSpPr/>
          <p:nvPr/>
        </p:nvSpPr>
        <p:spPr>
          <a:xfrm>
            <a:off x="2890157" y="378342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3E32EC-D930-4CBE-8537-08AEBE774DBA}"/>
              </a:ext>
            </a:extLst>
          </p:cNvPr>
          <p:cNvSpPr txBox="1"/>
          <p:nvPr/>
        </p:nvSpPr>
        <p:spPr>
          <a:xfrm>
            <a:off x="4168922" y="261445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en-US" altLang="ja-JP" b="1" dirty="0">
                <a:solidFill>
                  <a:srgbClr val="FF0000"/>
                </a:solidFill>
              </a:rPr>
              <a:t>0.91</a:t>
            </a:r>
            <a:r>
              <a:rPr kumimoji="1" lang="en-US" altLang="ja-JP" dirty="0"/>
              <a:t>, 0.01, 0.01, 0.01, 0.01, 0.01, 0.01, 0.01, 0.01, 0.01]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62C41-992C-4A22-ABB1-4CC0FBEBAE2D}"/>
              </a:ext>
            </a:extLst>
          </p:cNvPr>
          <p:cNvSpPr txBox="1"/>
          <p:nvPr/>
        </p:nvSpPr>
        <p:spPr>
          <a:xfrm>
            <a:off x="4168922" y="3728162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[0.01, 0.01, 0.01, 0.01, </a:t>
            </a:r>
            <a:r>
              <a:rPr kumimoji="1" lang="en-US" altLang="ja-JP" b="1" dirty="0">
                <a:solidFill>
                  <a:srgbClr val="FF0000"/>
                </a:solidFill>
              </a:rPr>
              <a:t>0.91</a:t>
            </a:r>
            <a:r>
              <a:rPr kumimoji="1" lang="en-US" altLang="ja-JP" dirty="0"/>
              <a:t>, 0.01, 0.01, 0.01, 0.01, 0.01]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9A6786-BA86-4F7F-A4F2-997BDC32B33A}"/>
              </a:ext>
            </a:extLst>
          </p:cNvPr>
          <p:cNvSpPr txBox="1"/>
          <p:nvPr/>
        </p:nvSpPr>
        <p:spPr>
          <a:xfrm>
            <a:off x="4168922" y="5960761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[0.01, 0.01, 0.01, </a:t>
            </a:r>
            <a:r>
              <a:rPr kumimoji="1" lang="en-US" altLang="ja-JP" dirty="0">
                <a:solidFill>
                  <a:srgbClr val="FF0000"/>
                </a:solidFill>
              </a:rPr>
              <a:t>0.21</a:t>
            </a:r>
            <a:r>
              <a:rPr kumimoji="1" lang="en-US" altLang="ja-JP" dirty="0"/>
              <a:t>, 0.01, </a:t>
            </a:r>
            <a:r>
              <a:rPr kumimoji="1" lang="en-US" altLang="ja-JP" b="1" dirty="0">
                <a:solidFill>
                  <a:srgbClr val="FF0000"/>
                </a:solidFill>
              </a:rPr>
              <a:t>0.70</a:t>
            </a:r>
            <a:r>
              <a:rPr kumimoji="1" lang="en-US" altLang="ja-JP" dirty="0"/>
              <a:t>, 0.01, 0.01, 0.01, 0.01]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661B7C-D105-41C8-8A9A-FDFB1D2EF213}"/>
              </a:ext>
            </a:extLst>
          </p:cNvPr>
          <p:cNvSpPr txBox="1"/>
          <p:nvPr/>
        </p:nvSpPr>
        <p:spPr>
          <a:xfrm>
            <a:off x="1657354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BB54BA-9551-4BDD-9EE6-46AE0551E492}"/>
              </a:ext>
            </a:extLst>
          </p:cNvPr>
          <p:cNvSpPr txBox="1"/>
          <p:nvPr/>
        </p:nvSpPr>
        <p:spPr>
          <a:xfrm>
            <a:off x="7386309" y="464057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42B24E-C8EC-431C-A94D-5E8DA6B469DF}"/>
              </a:ext>
            </a:extLst>
          </p:cNvPr>
          <p:cNvSpPr txBox="1"/>
          <p:nvPr/>
        </p:nvSpPr>
        <p:spPr>
          <a:xfrm>
            <a:off x="2920245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4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3D3C-ED29-4B59-B9EA-1C3F15A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動機付けのための例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48566-577C-4A9C-A46E-4629F758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ベクトルの正規化</a:t>
            </a:r>
            <a:r>
              <a:rPr kumimoji="1" lang="ja-JP" altLang="en-US" dirty="0"/>
              <a:t>計算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04D76-4998-4E5E-ABC8-B11EF91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BFEB29-05CE-4083-97AA-D8511AA7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6" y="5738462"/>
            <a:ext cx="803562" cy="8139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C2EB7F1-8577-4100-8939-50B90B49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06" y="2394747"/>
            <a:ext cx="808747" cy="8087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D80CD4-9156-42C4-BE36-1AF22E97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406" y="3505863"/>
            <a:ext cx="813931" cy="8139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48197D-CD7E-4266-8121-09222B33423A}"/>
              </a:ext>
            </a:extLst>
          </p:cNvPr>
          <p:cNvSpPr txBox="1"/>
          <p:nvPr/>
        </p:nvSpPr>
        <p:spPr>
          <a:xfrm>
            <a:off x="4203387" y="156932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0,   1,   2,   3,   4,   5,   6,   7,   8,   9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F8A21C2-5AA7-480D-8E6A-B3A6849D04B6}"/>
              </a:ext>
            </a:extLst>
          </p:cNvPr>
          <p:cNvSpPr/>
          <p:nvPr/>
        </p:nvSpPr>
        <p:spPr>
          <a:xfrm>
            <a:off x="2890157" y="2669713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9712251-41A9-4569-978C-DF040F0F0EDF}"/>
              </a:ext>
            </a:extLst>
          </p:cNvPr>
          <p:cNvSpPr/>
          <p:nvPr/>
        </p:nvSpPr>
        <p:spPr>
          <a:xfrm>
            <a:off x="2890157" y="6016020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267B0BB-00AD-4CC1-9F13-DC15CAF90E3C}"/>
              </a:ext>
            </a:extLst>
          </p:cNvPr>
          <p:cNvSpPr/>
          <p:nvPr/>
        </p:nvSpPr>
        <p:spPr>
          <a:xfrm>
            <a:off x="2890157" y="378342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3E32EC-D930-4CBE-8537-08AEBE774DBA}"/>
              </a:ext>
            </a:extLst>
          </p:cNvPr>
          <p:cNvSpPr txBox="1"/>
          <p:nvPr/>
        </p:nvSpPr>
        <p:spPr>
          <a:xfrm>
            <a:off x="4168922" y="2614454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[345, 2.10, 3.04, 2.98, 3.21, 4.01, 2.65, 2.71, 3.10, 3.13]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62C41-992C-4A22-ABB1-4CC0FBEBAE2D}"/>
              </a:ext>
            </a:extLst>
          </p:cNvPr>
          <p:cNvSpPr txBox="1"/>
          <p:nvPr/>
        </p:nvSpPr>
        <p:spPr>
          <a:xfrm>
            <a:off x="4168922" y="3728162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[4.65, 5.21, 5.58, 4.03, 558, 3.25, 5.55, 4.29, 5.07, 4.91]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9A6786-BA86-4F7F-A4F2-997BDC32B33A}"/>
              </a:ext>
            </a:extLst>
          </p:cNvPr>
          <p:cNvSpPr txBox="1"/>
          <p:nvPr/>
        </p:nvSpPr>
        <p:spPr>
          <a:xfrm>
            <a:off x="4168922" y="5960761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[5.24, 3.26, 6.21, 173, 1.98, 495, 6.11, 5.82, 3.67, 4.69]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661B7C-D105-41C8-8A9A-FDFB1D2EF213}"/>
              </a:ext>
            </a:extLst>
          </p:cNvPr>
          <p:cNvSpPr txBox="1"/>
          <p:nvPr/>
        </p:nvSpPr>
        <p:spPr>
          <a:xfrm>
            <a:off x="1657354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BB54BA-9551-4BDD-9EE6-46AE0551E492}"/>
              </a:ext>
            </a:extLst>
          </p:cNvPr>
          <p:cNvSpPr txBox="1"/>
          <p:nvPr/>
        </p:nvSpPr>
        <p:spPr>
          <a:xfrm>
            <a:off x="7386309" y="464057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42B24E-C8EC-431C-A94D-5E8DA6B469DF}"/>
              </a:ext>
            </a:extLst>
          </p:cNvPr>
          <p:cNvSpPr txBox="1"/>
          <p:nvPr/>
        </p:nvSpPr>
        <p:spPr>
          <a:xfrm>
            <a:off x="2920245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42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3D3C-ED29-4B59-B9EA-1C3F15A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動機付けのための例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48566-577C-4A9C-A46E-4629F758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ベクトルの正規化</a:t>
            </a:r>
            <a:r>
              <a:rPr kumimoji="1" lang="ja-JP" altLang="en-US" dirty="0"/>
              <a:t>計算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04D76-4998-4E5E-ABC8-B11EF91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BFEB29-05CE-4083-97AA-D8511AA7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6" y="5738462"/>
            <a:ext cx="803562" cy="8139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C2EB7F1-8577-4100-8939-50B90B49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06" y="2394747"/>
            <a:ext cx="808747" cy="8087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D80CD4-9156-42C4-BE36-1AF22E97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406" y="3505863"/>
            <a:ext cx="813931" cy="8139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48197D-CD7E-4266-8121-09222B33423A}"/>
              </a:ext>
            </a:extLst>
          </p:cNvPr>
          <p:cNvSpPr txBox="1"/>
          <p:nvPr/>
        </p:nvSpPr>
        <p:spPr>
          <a:xfrm>
            <a:off x="4203387" y="156932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0,   1,   2,   3,   4,   5,   6,   7,   8,   9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F8A21C2-5AA7-480D-8E6A-B3A6849D04B6}"/>
              </a:ext>
            </a:extLst>
          </p:cNvPr>
          <p:cNvSpPr/>
          <p:nvPr/>
        </p:nvSpPr>
        <p:spPr>
          <a:xfrm>
            <a:off x="2890157" y="2669713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9712251-41A9-4569-978C-DF040F0F0EDF}"/>
              </a:ext>
            </a:extLst>
          </p:cNvPr>
          <p:cNvSpPr/>
          <p:nvPr/>
        </p:nvSpPr>
        <p:spPr>
          <a:xfrm>
            <a:off x="2890157" y="6016020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267B0BB-00AD-4CC1-9F13-DC15CAF90E3C}"/>
              </a:ext>
            </a:extLst>
          </p:cNvPr>
          <p:cNvSpPr/>
          <p:nvPr/>
        </p:nvSpPr>
        <p:spPr>
          <a:xfrm>
            <a:off x="2890157" y="378342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3E32EC-D930-4CBE-8537-08AEBE774DBA}"/>
              </a:ext>
            </a:extLst>
          </p:cNvPr>
          <p:cNvSpPr txBox="1"/>
          <p:nvPr/>
        </p:nvSpPr>
        <p:spPr>
          <a:xfrm>
            <a:off x="4168922" y="2614454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[345, 2.10, 3.04, 2.98, 3.21, 4.01, 2.65, 2.71, 3.10, 3.13]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62C41-992C-4A22-ABB1-4CC0FBEBAE2D}"/>
              </a:ext>
            </a:extLst>
          </p:cNvPr>
          <p:cNvSpPr txBox="1"/>
          <p:nvPr/>
        </p:nvSpPr>
        <p:spPr>
          <a:xfrm>
            <a:off x="4168922" y="3728162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[4.65, 5.21, 5.58, 4.03, 558, 3.25, 5.55, 4.29, 5.07, 4.91]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9A6786-BA86-4F7F-A4F2-997BDC32B33A}"/>
              </a:ext>
            </a:extLst>
          </p:cNvPr>
          <p:cNvSpPr txBox="1"/>
          <p:nvPr/>
        </p:nvSpPr>
        <p:spPr>
          <a:xfrm>
            <a:off x="4168922" y="5960761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[5.24, 3.26, 6.21, 173, 1.98, 495, 6.11, 5.82, 3.67, 4.69]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661B7C-D105-41C8-8A9A-FDFB1D2EF213}"/>
              </a:ext>
            </a:extLst>
          </p:cNvPr>
          <p:cNvSpPr txBox="1"/>
          <p:nvPr/>
        </p:nvSpPr>
        <p:spPr>
          <a:xfrm>
            <a:off x="1657354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BB54BA-9551-4BDD-9EE6-46AE0551E492}"/>
              </a:ext>
            </a:extLst>
          </p:cNvPr>
          <p:cNvSpPr txBox="1"/>
          <p:nvPr/>
        </p:nvSpPr>
        <p:spPr>
          <a:xfrm>
            <a:off x="7386309" y="464057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42B24E-C8EC-431C-A94D-5E8DA6B469DF}"/>
              </a:ext>
            </a:extLst>
          </p:cNvPr>
          <p:cNvSpPr txBox="1"/>
          <p:nvPr/>
        </p:nvSpPr>
        <p:spPr>
          <a:xfrm>
            <a:off x="2920245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C685B118-7779-4206-A9F1-CC342263EED4}"/>
              </a:ext>
            </a:extLst>
          </p:cNvPr>
          <p:cNvSpPr/>
          <p:nvPr/>
        </p:nvSpPr>
        <p:spPr>
          <a:xfrm rot="16200000">
            <a:off x="7335695" y="-204501"/>
            <a:ext cx="369331" cy="6633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DFF648-AE9E-435F-867E-35C152A34FC6}"/>
                  </a:ext>
                </a:extLst>
              </p:cNvPr>
              <p:cNvSpPr txBox="1"/>
              <p:nvPr/>
            </p:nvSpPr>
            <p:spPr>
              <a:xfrm>
                <a:off x="7318221" y="3257204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DFF648-AE9E-435F-867E-35C152A3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221" y="3257204"/>
                <a:ext cx="404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FF1824F-B861-40A6-B3C4-F47A31C26FC3}"/>
                  </a:ext>
                </a:extLst>
              </p:cNvPr>
              <p:cNvSpPr txBox="1"/>
              <p:nvPr/>
            </p:nvSpPr>
            <p:spPr>
              <a:xfrm>
                <a:off x="8263237" y="3166076"/>
                <a:ext cx="818109" cy="62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FF1824F-B861-40A6-B3C4-F47A31C2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37" y="3166076"/>
                <a:ext cx="818109" cy="628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矢印: 右 20">
            <a:extLst>
              <a:ext uri="{FF2B5EF4-FFF2-40B4-BE49-F238E27FC236}">
                <a16:creationId xmlns:a16="http://schemas.microsoft.com/office/drawing/2014/main" id="{7C5C6247-DFCF-4AE7-B6DC-EAF50064A897}"/>
              </a:ext>
            </a:extLst>
          </p:cNvPr>
          <p:cNvSpPr/>
          <p:nvPr/>
        </p:nvSpPr>
        <p:spPr>
          <a:xfrm>
            <a:off x="7740723" y="335915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3D3C-ED29-4B59-B9EA-1C3F15A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動機付けのための例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48566-577C-4A9C-A46E-4629F758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ベクトルの正規化</a:t>
            </a:r>
            <a:r>
              <a:rPr kumimoji="1" lang="ja-JP" altLang="en-US" dirty="0"/>
              <a:t>計算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04D76-4998-4E5E-ABC8-B11EF91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BFEB29-05CE-4083-97AA-D8511AA7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6" y="5738462"/>
            <a:ext cx="803562" cy="8139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C2EB7F1-8577-4100-8939-50B90B49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06" y="2394747"/>
            <a:ext cx="808747" cy="8087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D80CD4-9156-42C4-BE36-1AF22E97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406" y="3505863"/>
            <a:ext cx="813931" cy="8139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48197D-CD7E-4266-8121-09222B33423A}"/>
              </a:ext>
            </a:extLst>
          </p:cNvPr>
          <p:cNvSpPr txBox="1"/>
          <p:nvPr/>
        </p:nvSpPr>
        <p:spPr>
          <a:xfrm>
            <a:off x="4203387" y="156932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0,   1,   2,   3,   4,   5,   6,   7,   8,   9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F8A21C2-5AA7-480D-8E6A-B3A6849D04B6}"/>
              </a:ext>
            </a:extLst>
          </p:cNvPr>
          <p:cNvSpPr/>
          <p:nvPr/>
        </p:nvSpPr>
        <p:spPr>
          <a:xfrm>
            <a:off x="2890157" y="2669713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9712251-41A9-4569-978C-DF040F0F0EDF}"/>
              </a:ext>
            </a:extLst>
          </p:cNvPr>
          <p:cNvSpPr/>
          <p:nvPr/>
        </p:nvSpPr>
        <p:spPr>
          <a:xfrm>
            <a:off x="2890157" y="6016020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267B0BB-00AD-4CC1-9F13-DC15CAF90E3C}"/>
              </a:ext>
            </a:extLst>
          </p:cNvPr>
          <p:cNvSpPr/>
          <p:nvPr/>
        </p:nvSpPr>
        <p:spPr>
          <a:xfrm>
            <a:off x="2890157" y="378342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3E32EC-D930-4CBE-8537-08AEBE774DBA}"/>
              </a:ext>
            </a:extLst>
          </p:cNvPr>
          <p:cNvSpPr txBox="1"/>
          <p:nvPr/>
        </p:nvSpPr>
        <p:spPr>
          <a:xfrm>
            <a:off x="4168922" y="2614454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[345, 2.10, 3.04, 2.98, 3.21, 4.01, 2.65, 2.71, 3.10, 3.13]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62C41-992C-4A22-ABB1-4CC0FBEBAE2D}"/>
              </a:ext>
            </a:extLst>
          </p:cNvPr>
          <p:cNvSpPr txBox="1"/>
          <p:nvPr/>
        </p:nvSpPr>
        <p:spPr>
          <a:xfrm>
            <a:off x="4168922" y="3728162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[4.65, 5.21, 5.58, 4.03, 558, 3.25, 5.55, 4.29, 5.07, 4.91]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9A6786-BA86-4F7F-A4F2-997BDC32B33A}"/>
              </a:ext>
            </a:extLst>
          </p:cNvPr>
          <p:cNvSpPr txBox="1"/>
          <p:nvPr/>
        </p:nvSpPr>
        <p:spPr>
          <a:xfrm>
            <a:off x="4168922" y="5960761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[5.24, 3.26, 6.21, 173, 1.98, 495, 6.11, 5.82, 3.67, 4.69]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661B7C-D105-41C8-8A9A-FDFB1D2EF213}"/>
              </a:ext>
            </a:extLst>
          </p:cNvPr>
          <p:cNvSpPr txBox="1"/>
          <p:nvPr/>
        </p:nvSpPr>
        <p:spPr>
          <a:xfrm>
            <a:off x="1657354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BB54BA-9551-4BDD-9EE6-46AE0551E492}"/>
              </a:ext>
            </a:extLst>
          </p:cNvPr>
          <p:cNvSpPr txBox="1"/>
          <p:nvPr/>
        </p:nvSpPr>
        <p:spPr>
          <a:xfrm>
            <a:off x="7386309" y="464057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42B24E-C8EC-431C-A94D-5E8DA6B469DF}"/>
              </a:ext>
            </a:extLst>
          </p:cNvPr>
          <p:cNvSpPr txBox="1"/>
          <p:nvPr/>
        </p:nvSpPr>
        <p:spPr>
          <a:xfrm>
            <a:off x="2920245" y="463671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C685B118-7779-4206-A9F1-CC342263EED4}"/>
              </a:ext>
            </a:extLst>
          </p:cNvPr>
          <p:cNvSpPr/>
          <p:nvPr/>
        </p:nvSpPr>
        <p:spPr>
          <a:xfrm rot="16200000">
            <a:off x="7335695" y="-204501"/>
            <a:ext cx="369331" cy="6633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DFF648-AE9E-435F-867E-35C152A34FC6}"/>
                  </a:ext>
                </a:extLst>
              </p:cNvPr>
              <p:cNvSpPr txBox="1"/>
              <p:nvPr/>
            </p:nvSpPr>
            <p:spPr>
              <a:xfrm>
                <a:off x="7318221" y="3257204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DFF648-AE9E-435F-867E-35C152A3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221" y="3257204"/>
                <a:ext cx="404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FF1824F-B861-40A6-B3C4-F47A31C26FC3}"/>
                  </a:ext>
                </a:extLst>
              </p:cNvPr>
              <p:cNvSpPr txBox="1"/>
              <p:nvPr/>
            </p:nvSpPr>
            <p:spPr>
              <a:xfrm>
                <a:off x="8263237" y="3166076"/>
                <a:ext cx="818109" cy="62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FF1824F-B861-40A6-B3C4-F47A31C2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37" y="3166076"/>
                <a:ext cx="818109" cy="628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矢印: 右 20">
            <a:extLst>
              <a:ext uri="{FF2B5EF4-FFF2-40B4-BE49-F238E27FC236}">
                <a16:creationId xmlns:a16="http://schemas.microsoft.com/office/drawing/2014/main" id="{7C5C6247-DFCF-4AE7-B6DC-EAF50064A897}"/>
              </a:ext>
            </a:extLst>
          </p:cNvPr>
          <p:cNvSpPr/>
          <p:nvPr/>
        </p:nvSpPr>
        <p:spPr>
          <a:xfrm>
            <a:off x="7740723" y="3359151"/>
            <a:ext cx="522514" cy="2588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D83BF4-0424-4079-8C94-F217624110E2}"/>
              </a:ext>
            </a:extLst>
          </p:cNvPr>
          <p:cNvSpPr/>
          <p:nvPr/>
        </p:nvSpPr>
        <p:spPr>
          <a:xfrm>
            <a:off x="3867150" y="2959253"/>
            <a:ext cx="4457700" cy="939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Jupyter Notebook</a:t>
            </a:r>
            <a:r>
              <a:rPr kumimoji="1" lang="ja-JP" altLang="en-US" sz="3200">
                <a:solidFill>
                  <a:schemeClr val="tx1"/>
                </a:solidFill>
              </a:rPr>
              <a:t>へ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6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EC318-5018-49BE-AF42-8F844DD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9AB2-7E44-44F1-8CA0-D8245C3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配列のサイズの自動拡張機能のこと</a:t>
            </a:r>
            <a:endParaRPr lang="en-US" altLang="ja-JP" dirty="0"/>
          </a:p>
          <a:p>
            <a:r>
              <a:rPr kumimoji="1" lang="ja-JP" altLang="en-US" dirty="0"/>
              <a:t>一般的な拡張ルールは以下</a:t>
            </a:r>
            <a:endParaRPr kumimoji="1" lang="en-US" altLang="ja-JP" dirty="0"/>
          </a:p>
          <a:p>
            <a:pPr lvl="1"/>
            <a:r>
              <a:rPr lang="ja-JP" altLang="en-US" dirty="0"/>
              <a:t>複数の配列を入力とする処理を考える（例えば足し算）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D6CCD-AEAA-446D-995A-7ED35D8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BD1B15-D070-43C3-ADB1-FD3C84BB9038}"/>
              </a:ext>
            </a:extLst>
          </p:cNvPr>
          <p:cNvSpPr txBox="1"/>
          <p:nvPr/>
        </p:nvSpPr>
        <p:spPr>
          <a:xfrm>
            <a:off x="1485900" y="43867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F91EB-D960-4901-A0BC-F311197C0588}"/>
              </a:ext>
            </a:extLst>
          </p:cNvPr>
          <p:cNvSpPr txBox="1"/>
          <p:nvPr/>
        </p:nvSpPr>
        <p:spPr>
          <a:xfrm>
            <a:off x="1485900" y="5420114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9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EC318-5018-49BE-AF42-8F844DD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9AB2-7E44-44F1-8CA0-D8245C3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配列のサイズの自動拡張機能のこと</a:t>
            </a:r>
            <a:endParaRPr lang="en-US" altLang="ja-JP" dirty="0"/>
          </a:p>
          <a:p>
            <a:r>
              <a:rPr kumimoji="1" lang="ja-JP" altLang="en-US" dirty="0"/>
              <a:t>一般的な拡張ルールは以下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小さい方の配列の</a:t>
            </a:r>
            <a:r>
              <a:rPr kumimoji="1" lang="en-US" altLang="ja-JP" dirty="0"/>
              <a:t>shape</a:t>
            </a:r>
            <a:r>
              <a:rPr lang="ja-JP" altLang="en-US" dirty="0"/>
              <a:t>の先頭に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を挿入して次元をそろえる．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D6CCD-AEAA-446D-995A-7ED35D8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85EFD0-557A-4AF7-B0EC-D800106255CF}"/>
              </a:ext>
            </a:extLst>
          </p:cNvPr>
          <p:cNvSpPr txBox="1"/>
          <p:nvPr/>
        </p:nvSpPr>
        <p:spPr>
          <a:xfrm>
            <a:off x="1485900" y="43867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8D5D6-76D8-4E1D-8322-D3C448306859}"/>
              </a:ext>
            </a:extLst>
          </p:cNvPr>
          <p:cNvSpPr txBox="1"/>
          <p:nvPr/>
        </p:nvSpPr>
        <p:spPr>
          <a:xfrm>
            <a:off x="1485900" y="5420114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41DBB3-082C-4DE8-AEA6-A3AAA28C95F4}"/>
              </a:ext>
            </a:extLst>
          </p:cNvPr>
          <p:cNvSpPr txBox="1"/>
          <p:nvPr/>
        </p:nvSpPr>
        <p:spPr>
          <a:xfrm>
            <a:off x="5517293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8CC1E-EA0C-4B84-975D-0FC88C713719}"/>
              </a:ext>
            </a:extLst>
          </p:cNvPr>
          <p:cNvSpPr txBox="1"/>
          <p:nvPr/>
        </p:nvSpPr>
        <p:spPr>
          <a:xfrm>
            <a:off x="5517293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622AB79C-0DE4-4FD8-8544-A45A62956D0A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3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EC318-5018-49BE-AF42-8F844DD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9AB2-7E44-44F1-8CA0-D8245C3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配列のサイズの自動拡張機能のこと</a:t>
            </a:r>
            <a:endParaRPr lang="en-US" altLang="ja-JP" dirty="0"/>
          </a:p>
          <a:p>
            <a:r>
              <a:rPr kumimoji="1" lang="ja-JP" altLang="en-US" dirty="0"/>
              <a:t>一般的な拡張ルールは以下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Shape</a:t>
            </a:r>
            <a:r>
              <a:rPr kumimoji="1" lang="ja-JP" altLang="en-US" dirty="0"/>
              <a:t>の後ろから，各軸方向のサイズを順に比較し，以下を行う．</a:t>
            </a:r>
            <a:endParaRPr kumimoji="1" lang="en-US" altLang="ja-JP" dirty="0"/>
          </a:p>
          <a:p>
            <a:pPr lvl="2"/>
            <a:r>
              <a:rPr lang="ja-JP" altLang="en-US" dirty="0"/>
              <a:t>サイズが等しい　→　そのまま</a:t>
            </a:r>
            <a:endParaRPr lang="en-US" altLang="ja-JP" dirty="0"/>
          </a:p>
          <a:p>
            <a:pPr lvl="2"/>
            <a:r>
              <a:rPr kumimoji="1" lang="ja-JP" altLang="en-US" dirty="0"/>
              <a:t>どちらかのサイズが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→　</a:t>
            </a:r>
            <a:r>
              <a:rPr lang="ja-JP" altLang="en-US" dirty="0"/>
              <a:t>サイズが</a:t>
            </a:r>
            <a:r>
              <a:rPr lang="en-US" altLang="ja-JP" dirty="0"/>
              <a:t>1</a:t>
            </a:r>
            <a:r>
              <a:rPr lang="ja-JP" altLang="en-US" dirty="0"/>
              <a:t>の配列をその軸方向に拡張（コピー）</a:t>
            </a:r>
            <a:endParaRPr lang="en-US" altLang="ja-JP" dirty="0"/>
          </a:p>
          <a:p>
            <a:pPr lvl="2"/>
            <a:r>
              <a:rPr lang="ja-JP" altLang="en-US" dirty="0"/>
              <a:t>サイズが異なり，どちらも</a:t>
            </a:r>
            <a:r>
              <a:rPr lang="en-US" altLang="ja-JP" dirty="0"/>
              <a:t>1</a:t>
            </a:r>
            <a:r>
              <a:rPr lang="ja-JP" altLang="en-US" dirty="0"/>
              <a:t>より大きい　→　エラー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D6CCD-AEAA-446D-995A-7ED35D8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9A337-4373-42BE-9089-F797CCABAF98}"/>
              </a:ext>
            </a:extLst>
          </p:cNvPr>
          <p:cNvSpPr txBox="1"/>
          <p:nvPr/>
        </p:nvSpPr>
        <p:spPr>
          <a:xfrm>
            <a:off x="1485900" y="43867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A68DF6-294E-4F33-B34A-A2A156CF55C3}"/>
              </a:ext>
            </a:extLst>
          </p:cNvPr>
          <p:cNvSpPr txBox="1"/>
          <p:nvPr/>
        </p:nvSpPr>
        <p:spPr>
          <a:xfrm>
            <a:off x="1485900" y="5420114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A0D83-1110-4B75-A59E-491B9BC700CE}"/>
              </a:ext>
            </a:extLst>
          </p:cNvPr>
          <p:cNvSpPr txBox="1"/>
          <p:nvPr/>
        </p:nvSpPr>
        <p:spPr>
          <a:xfrm>
            <a:off x="5517293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25A2D-C4A4-4E6A-B643-5035AD7AE727}"/>
              </a:ext>
            </a:extLst>
          </p:cNvPr>
          <p:cNvSpPr txBox="1"/>
          <p:nvPr/>
        </p:nvSpPr>
        <p:spPr>
          <a:xfrm>
            <a:off x="5517293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B079CA-8117-4ACC-AC4A-286437301BF8}"/>
              </a:ext>
            </a:extLst>
          </p:cNvPr>
          <p:cNvSpPr txBox="1"/>
          <p:nvPr/>
        </p:nvSpPr>
        <p:spPr>
          <a:xfrm>
            <a:off x="8256664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D3FA67-5303-443A-9C23-F4BE8E739FAA}"/>
              </a:ext>
            </a:extLst>
          </p:cNvPr>
          <p:cNvSpPr txBox="1"/>
          <p:nvPr/>
        </p:nvSpPr>
        <p:spPr>
          <a:xfrm>
            <a:off x="8256664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27F5469-5DA6-40BF-9D8B-886F5BDC20E6}"/>
              </a:ext>
            </a:extLst>
          </p:cNvPr>
          <p:cNvCxnSpPr/>
          <p:nvPr/>
        </p:nvCxnSpPr>
        <p:spPr>
          <a:xfrm>
            <a:off x="9119507" y="4784273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855816-3D21-4223-B1CE-C43F6B4BC8C8}"/>
              </a:ext>
            </a:extLst>
          </p:cNvPr>
          <p:cNvSpPr txBox="1"/>
          <p:nvPr/>
        </p:nvSpPr>
        <p:spPr>
          <a:xfrm>
            <a:off x="9380541" y="49001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そのまま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10E1939-D033-42D3-896D-F036FAEBBC9C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EC6AF0FF-2C42-4E73-A8EC-531132E947A3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61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EC318-5018-49BE-AF42-8F844DD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9AB2-7E44-44F1-8CA0-D8245C3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配列のサイズの自動拡張機能のこと</a:t>
            </a:r>
            <a:endParaRPr lang="en-US" altLang="ja-JP" dirty="0"/>
          </a:p>
          <a:p>
            <a:r>
              <a:rPr kumimoji="1" lang="ja-JP" altLang="en-US" dirty="0"/>
              <a:t>一般的な拡張ルールは以下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Shape</a:t>
            </a:r>
            <a:r>
              <a:rPr kumimoji="1" lang="ja-JP" altLang="en-US" dirty="0"/>
              <a:t>の後ろから，各軸方向のサイズを順に比較し，以下を行う．</a:t>
            </a:r>
            <a:endParaRPr kumimoji="1" lang="en-US" altLang="ja-JP" dirty="0"/>
          </a:p>
          <a:p>
            <a:pPr lvl="2"/>
            <a:r>
              <a:rPr lang="ja-JP" altLang="en-US" dirty="0"/>
              <a:t>サイズが等しい　→　そのまま</a:t>
            </a:r>
            <a:endParaRPr lang="en-US" altLang="ja-JP" dirty="0"/>
          </a:p>
          <a:p>
            <a:pPr lvl="2"/>
            <a:r>
              <a:rPr kumimoji="1" lang="ja-JP" altLang="en-US" dirty="0"/>
              <a:t>どちらかのサイズが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→　</a:t>
            </a:r>
            <a:r>
              <a:rPr lang="ja-JP" altLang="en-US" dirty="0"/>
              <a:t>サイズが</a:t>
            </a:r>
            <a:r>
              <a:rPr lang="en-US" altLang="ja-JP" dirty="0"/>
              <a:t>1</a:t>
            </a:r>
            <a:r>
              <a:rPr lang="ja-JP" altLang="en-US" dirty="0"/>
              <a:t>の配列をその軸方向に拡張（コピー）</a:t>
            </a:r>
            <a:endParaRPr kumimoji="1" lang="en-US" altLang="ja-JP" dirty="0"/>
          </a:p>
          <a:p>
            <a:pPr lvl="2"/>
            <a:r>
              <a:rPr lang="ja-JP" altLang="en-US" dirty="0"/>
              <a:t>サイズが異なり，どちらも</a:t>
            </a:r>
            <a:r>
              <a:rPr lang="en-US" altLang="ja-JP" dirty="0"/>
              <a:t>1</a:t>
            </a:r>
            <a:r>
              <a:rPr lang="ja-JP" altLang="en-US" dirty="0"/>
              <a:t>より大きい　→　エラー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D6CCD-AEAA-446D-995A-7ED35D8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9A337-4373-42BE-9089-F797CCABAF98}"/>
              </a:ext>
            </a:extLst>
          </p:cNvPr>
          <p:cNvSpPr txBox="1"/>
          <p:nvPr/>
        </p:nvSpPr>
        <p:spPr>
          <a:xfrm>
            <a:off x="1485900" y="43867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A68DF6-294E-4F33-B34A-A2A156CF55C3}"/>
              </a:ext>
            </a:extLst>
          </p:cNvPr>
          <p:cNvSpPr txBox="1"/>
          <p:nvPr/>
        </p:nvSpPr>
        <p:spPr>
          <a:xfrm>
            <a:off x="1485900" y="5420114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B.shape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(3, 4)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A0D83-1110-4B75-A59E-491B9BC700CE}"/>
              </a:ext>
            </a:extLst>
          </p:cNvPr>
          <p:cNvSpPr txBox="1"/>
          <p:nvPr/>
        </p:nvSpPr>
        <p:spPr>
          <a:xfrm>
            <a:off x="5517293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25A2D-C4A4-4E6A-B643-5035AD7AE727}"/>
              </a:ext>
            </a:extLst>
          </p:cNvPr>
          <p:cNvSpPr txBox="1"/>
          <p:nvPr/>
        </p:nvSpPr>
        <p:spPr>
          <a:xfrm>
            <a:off x="5517293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B079CA-8117-4ACC-AC4A-286437301BF8}"/>
              </a:ext>
            </a:extLst>
          </p:cNvPr>
          <p:cNvSpPr txBox="1"/>
          <p:nvPr/>
        </p:nvSpPr>
        <p:spPr>
          <a:xfrm>
            <a:off x="8256664" y="43867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(2, 3, 4)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D3FA67-5303-443A-9C23-F4BE8E739FAA}"/>
              </a:ext>
            </a:extLst>
          </p:cNvPr>
          <p:cNvSpPr txBox="1"/>
          <p:nvPr/>
        </p:nvSpPr>
        <p:spPr>
          <a:xfrm>
            <a:off x="8256664" y="54201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(1, 3, 4)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27F5469-5DA6-40BF-9D8B-886F5BDC20E6}"/>
              </a:ext>
            </a:extLst>
          </p:cNvPr>
          <p:cNvCxnSpPr/>
          <p:nvPr/>
        </p:nvCxnSpPr>
        <p:spPr>
          <a:xfrm>
            <a:off x="8825593" y="4784273"/>
            <a:ext cx="0" cy="595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855816-3D21-4223-B1CE-C43F6B4BC8C8}"/>
              </a:ext>
            </a:extLst>
          </p:cNvPr>
          <p:cNvSpPr txBox="1"/>
          <p:nvPr/>
        </p:nvSpPr>
        <p:spPr>
          <a:xfrm>
            <a:off x="9086627" y="49001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そのまま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C9DB269D-5636-4FB2-928C-104B22F2BF31}"/>
              </a:ext>
            </a:extLst>
          </p:cNvPr>
          <p:cNvSpPr/>
          <p:nvPr/>
        </p:nvSpPr>
        <p:spPr>
          <a:xfrm rot="5400000">
            <a:off x="4485028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EF6CED46-EA03-4F46-8E13-FD1DA71C3B28}"/>
              </a:ext>
            </a:extLst>
          </p:cNvPr>
          <p:cNvSpPr/>
          <p:nvPr/>
        </p:nvSpPr>
        <p:spPr>
          <a:xfrm rot="5400000">
            <a:off x="7224399" y="4973815"/>
            <a:ext cx="457199" cy="228602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4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23524</TotalTime>
  <Words>1689</Words>
  <Application>Microsoft Office PowerPoint</Application>
  <PresentationFormat>ワイド画面</PresentationFormat>
  <Paragraphs>229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Calibri</vt:lpstr>
      <vt:lpstr>Cambria Math</vt:lpstr>
      <vt:lpstr>Tw Cen MT</vt:lpstr>
      <vt:lpstr>Wingdings</vt:lpstr>
      <vt:lpstr>Wingdings 3</vt:lpstr>
      <vt:lpstr>インテグラル</vt:lpstr>
      <vt:lpstr>Pythonのfor文を使わずに Numpy行列計算を行うためのTips</vt:lpstr>
      <vt:lpstr>動機付けのための例</vt:lpstr>
      <vt:lpstr>動機付けのための例</vt:lpstr>
      <vt:lpstr>動機付けのための例</vt:lpstr>
      <vt:lpstr>動機付けのための例</vt:lpstr>
      <vt:lpstr>ブロードキャスト</vt:lpstr>
      <vt:lpstr>ブロードキャスト</vt:lpstr>
      <vt:lpstr>ブロードキャスト</vt:lpstr>
      <vt:lpstr>ブロードキャスト</vt:lpstr>
      <vt:lpstr>ブロードキャスト</vt:lpstr>
      <vt:lpstr>ブロードキャスト</vt:lpstr>
      <vt:lpstr>ブロードキャスト</vt:lpstr>
      <vt:lpstr>ブロードキャスト</vt:lpstr>
      <vt:lpstr>行列積@のブロードキャスト</vt:lpstr>
      <vt:lpstr>行列積@のブロードキャスト</vt:lpstr>
      <vt:lpstr>行列積@のブロードキャスト</vt:lpstr>
      <vt:lpstr>行列積@のブロードキャスト</vt:lpstr>
      <vt:lpstr>行列積@のブロードキャスト</vt:lpstr>
      <vt:lpstr>行列積@のブロードキャスト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20201109-for_vs_numpy</dc:title>
  <dc:creator>5114a0401</dc:creator>
  <cp:lastModifiedBy>w520474</cp:lastModifiedBy>
  <cp:revision>932</cp:revision>
  <cp:lastPrinted>2018-12-16T12:15:15Z</cp:lastPrinted>
  <dcterms:created xsi:type="dcterms:W3CDTF">2016-08-30T07:58:27Z</dcterms:created>
  <dcterms:modified xsi:type="dcterms:W3CDTF">2020-11-10T01:21:32Z</dcterms:modified>
</cp:coreProperties>
</file>