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7" r:id="rId6"/>
    <p:sldId id="259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21" autoAdjust="0"/>
    <p:restoredTop sz="94660"/>
  </p:normalViewPr>
  <p:slideViewPr>
    <p:cSldViewPr>
      <p:cViewPr varScale="1">
        <p:scale>
          <a:sx n="100" d="100"/>
          <a:sy n="100" d="100"/>
        </p:scale>
        <p:origin x="1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175BF0-F273-E21F-49C5-939F1F02BE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2ECA3D0-3C26-1108-D386-A7EC69E87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A61AA7A-8B5E-DF78-45E3-4CDD8027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A31-61DE-4CB7-ACF4-079FBBB5F7C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750E1D-C483-41E9-324C-FBD717BD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DB4F71-47F6-E8A3-DB33-9B00DCF13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3DCD-EAB0-42BA-A47B-00FB9DCDB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71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2568E1-181C-3742-E407-1BF5A1510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CE2805-3EB7-F41A-5154-F123DEB8C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795AE1-B60C-B247-22CB-79D9E3A8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A31-61DE-4CB7-ACF4-079FBBB5F7C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A7A1F8-81BB-69A5-548E-BB0D89113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6A8F02-82FA-B02C-F348-A9E0F2474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3DCD-EAB0-42BA-A47B-00FB9DCDB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2304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79BD156-D39C-6E0D-D265-1D576AE1E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25078F-A224-2403-F081-1DD7B0ABB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01CD76-F204-E1D1-A283-E368312CF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A31-61DE-4CB7-ACF4-079FBBB5F7C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1D57D6-B0F6-A849-7D4E-72CDAB5D1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CC063B-57C6-EC94-0DDE-756742BE7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3DCD-EAB0-42BA-A47B-00FB9DCDB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532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00AE0-DAF8-6214-6264-05345CD8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CFB954-E53D-9A23-98ED-131EC6E43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D08E96-E0FB-0FC0-698C-7FBB3269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A31-61DE-4CB7-ACF4-079FBBB5F7C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F4B2A1-4E05-6582-58B4-E0DB991C4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64EBB1B-3664-05A4-204B-E2945EDC5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3DCD-EAB0-42BA-A47B-00FB9DCDB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56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D24042-AAAB-9AEA-0D78-78A3AEA69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0E1357-886F-0B9A-E706-A827D4B304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14A866-42F3-11FE-0C62-6DB355465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A31-61DE-4CB7-ACF4-079FBBB5F7C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E4EEE-EF8E-F1FD-D8CE-A664386D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53DCE-36F0-2A2C-5D6A-C415CC9DF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3DCD-EAB0-42BA-A47B-00FB9DCDB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2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700795-847F-4C06-D484-54DEECA84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277443-E5E7-06BE-CD92-4D51F96154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36266-87E9-4103-31D1-329C89908A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37C885-1CD9-ACAC-CA71-808F06994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A31-61DE-4CB7-ACF4-079FBBB5F7C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E7F6B47-DE6B-A16C-E1D8-97E885DB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76854C8-B7D4-049D-1D88-90B1EBC1A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3DCD-EAB0-42BA-A47B-00FB9DCDB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8065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1C3E90-B1D1-6AB0-B06F-04B589216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0DA188-60AC-2474-025B-6BA34DC52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BAA29C-8C14-C8A3-B3BE-E95F1E93C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9AE6AA5-3951-4A36-DAAC-D96DE1BB4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17AF1F8-CE46-D0AA-A133-D8F40432B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859E0D-39BD-D742-CB24-6B31971BC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A31-61DE-4CB7-ACF4-079FBBB5F7C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DD8B414-B4DE-E47B-CAE0-2A0AC2090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EF5425A-E200-F10A-9881-6AC2B2DB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3DCD-EAB0-42BA-A47B-00FB9DCDB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3042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7F39FF-E41F-AEBA-E63B-942E7F9F1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BFBBD4-8FE7-8B56-35B7-0932DCB6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A31-61DE-4CB7-ACF4-079FBBB5F7C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8FF6D8D-2D55-2F78-AA2E-444CE480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B93BF4-459C-E52B-4C8D-70F4C2E57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3DCD-EAB0-42BA-A47B-00FB9DCDB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484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3D1DD2-C400-3B47-3EA5-EAA9C6A9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A31-61DE-4CB7-ACF4-079FBBB5F7C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CAF1CAA-8E82-471A-A9E5-1DB9DEAF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85B08CC-5D5E-CBCE-3A95-ABFA65AD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3DCD-EAB0-42BA-A47B-00FB9DCDB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698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BF9F61-76B9-9A45-050D-3C324E9C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986092-06EB-58A6-77D9-53023AA66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478CE9-DAA5-0C91-383D-93866B2E3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8DF8949-A43E-E12E-1F68-F885F9F7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A31-61DE-4CB7-ACF4-079FBBB5F7C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336571-FC7F-EE12-56F8-5A159472D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BE1A688-AD83-42B1-C366-2283F2B1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3DCD-EAB0-42BA-A47B-00FB9DCDB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6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0BEE18-AC63-EE8F-636F-1BC6C43CF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CFB485D-88B6-4454-D5D2-C1D0BC3A5C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A1D64D-6434-D29A-4B92-AB3BCE69A4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684E8D9-EE08-83F8-681C-3A88BF63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2A31-61DE-4CB7-ACF4-079FBBB5F7C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EA663B-07B0-6B74-BF63-F16548E99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3487B0-1A0F-2558-4B3E-C50E2EB1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F3DCD-EAB0-42BA-A47B-00FB9DCDB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6535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3972CAB-EAA0-AB3F-A498-4ECEF57D3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0E0EC0-FD34-338F-F37B-C8E373EBA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F9F808B-BF03-49C2-C877-A5C4A8EAE3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4B2A31-61DE-4CB7-ACF4-079FBBB5F7C3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867BAA-FF0C-E8A4-DD4C-4ED9AD6333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87836B-D50D-4AA4-B2EA-07FAD5984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3F3DCD-EAB0-42BA-A47B-00FB9DCDBB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959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minamieru.com/eventname/script/alluser_relay.cgi?json=tru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14B090-85E8-8D99-CF6C-A661F553D1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みなみえるスポーツ</a:t>
            </a:r>
            <a:br>
              <a:rPr kumimoji="1" lang="en-US" altLang="ja-JP" sz="4000" dirty="0"/>
            </a:br>
            <a:r>
              <a:rPr kumimoji="1" lang="ja-JP" altLang="en-US" sz="4000" dirty="0"/>
              <a:t>タイム計測・位置計測</a:t>
            </a:r>
            <a:br>
              <a:rPr kumimoji="1" lang="en-US" altLang="ja-JP" sz="4000" dirty="0"/>
            </a:br>
            <a:r>
              <a:rPr kumimoji="1" lang="ja-JP" altLang="en-US" sz="4000" dirty="0"/>
              <a:t>システム構成図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678C49-916C-A221-3449-25DE05D1F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60000" y="4077000"/>
            <a:ext cx="9144000" cy="1655762"/>
          </a:xfrm>
        </p:spPr>
        <p:txBody>
          <a:bodyPr/>
          <a:lstStyle/>
          <a:p>
            <a:r>
              <a:rPr kumimoji="1" lang="en-US" altLang="ja-JP" dirty="0"/>
              <a:t>2025/3/12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255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C3651-F034-51CC-0269-9F86DDCDB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A0E4A2-F2F7-C369-E607-7DA0E916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00" y="261000"/>
            <a:ext cx="10515600" cy="183875"/>
          </a:xfrm>
        </p:spPr>
        <p:txBody>
          <a:bodyPr>
            <a:noAutofit/>
          </a:bodyPr>
          <a:lstStyle/>
          <a:p>
            <a:r>
              <a:rPr kumimoji="1" lang="ja-JP" altLang="en-US" sz="1800" u="sng" dirty="0"/>
              <a:t>大まかな流れ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2A70AD65-5E3D-972D-F5AB-1D2AC38C1ACC}"/>
              </a:ext>
            </a:extLst>
          </p:cNvPr>
          <p:cNvSpPr/>
          <p:nvPr/>
        </p:nvSpPr>
        <p:spPr>
          <a:xfrm>
            <a:off x="336000" y="1989000"/>
            <a:ext cx="1512000" cy="8640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リストバンド</a:t>
            </a:r>
            <a:r>
              <a:rPr lang="en-US" altLang="ja-JP" sz="1000" dirty="0">
                <a:solidFill>
                  <a:schemeClr val="tx1"/>
                </a:solidFill>
              </a:rPr>
              <a:t>ID</a:t>
            </a:r>
            <a:r>
              <a:rPr lang="ja-JP" altLang="en-US" sz="1000" dirty="0">
                <a:solidFill>
                  <a:schemeClr val="tx1"/>
                </a:solidFill>
              </a:rPr>
              <a:t>が追加された参加者リスト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</a:t>
            </a:r>
            <a:r>
              <a:rPr kumimoji="1" lang="en-US" altLang="ja-JP" sz="1000" dirty="0">
                <a:solidFill>
                  <a:schemeClr val="tx1"/>
                </a:solidFill>
              </a:rPr>
              <a:t>eibo.xlsx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四角形: メモ 8">
            <a:extLst>
              <a:ext uri="{FF2B5EF4-FFF2-40B4-BE49-F238E27FC236}">
                <a16:creationId xmlns:a16="http://schemas.microsoft.com/office/drawing/2014/main" id="{A71227C0-9362-AAC1-BF04-0FE33CAC997B}"/>
              </a:ext>
            </a:extLst>
          </p:cNvPr>
          <p:cNvSpPr/>
          <p:nvPr/>
        </p:nvSpPr>
        <p:spPr>
          <a:xfrm>
            <a:off x="3000000" y="1917000"/>
            <a:ext cx="1656000" cy="9360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システム生成用の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カテゴリ一覧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参加者一覧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minamieru.dat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A593E0A-2CE5-F1CE-5035-49C2569D1E16}"/>
              </a:ext>
            </a:extLst>
          </p:cNvPr>
          <p:cNvCxnSpPr>
            <a:cxnSpLocks/>
          </p:cNvCxnSpPr>
          <p:nvPr/>
        </p:nvCxnSpPr>
        <p:spPr>
          <a:xfrm>
            <a:off x="1920000" y="2493000"/>
            <a:ext cx="100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23405231-7173-0AB1-FAB0-5B4B3C347E57}"/>
              </a:ext>
            </a:extLst>
          </p:cNvPr>
          <p:cNvSpPr/>
          <p:nvPr/>
        </p:nvSpPr>
        <p:spPr>
          <a:xfrm>
            <a:off x="3000000" y="2997000"/>
            <a:ext cx="1656000" cy="8640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大会の受信機配置設定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タイム計測区間設定</a:t>
            </a:r>
            <a:br>
              <a:rPr lang="en-US" altLang="ja-JP" sz="1000" dirty="0">
                <a:solidFill>
                  <a:schemeClr val="tx1"/>
                </a:solidFill>
              </a:rPr>
            </a:br>
            <a:r>
              <a:rPr lang="en-US" altLang="ja-JP" sz="1000" dirty="0">
                <a:solidFill>
                  <a:schemeClr val="tx1"/>
                </a:solidFill>
              </a:rPr>
              <a:t>event-</a:t>
            </a:r>
            <a:r>
              <a:rPr lang="en-US" altLang="ja-JP" sz="1000" dirty="0" err="1">
                <a:solidFill>
                  <a:schemeClr val="tx1"/>
                </a:solidFill>
              </a:rPr>
              <a:t>info.rb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EBC14D8C-636C-C9A5-6B80-330B630A632E}"/>
              </a:ext>
            </a:extLst>
          </p:cNvPr>
          <p:cNvSpPr/>
          <p:nvPr/>
        </p:nvSpPr>
        <p:spPr>
          <a:xfrm flipH="1">
            <a:off x="4728000" y="1917000"/>
            <a:ext cx="288000" cy="1944000"/>
          </a:xfrm>
          <a:prstGeom prst="leftBrace">
            <a:avLst>
              <a:gd name="adj1" fmla="val 337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27205A3-AB5C-43F9-5A0F-B021295B8A03}"/>
              </a:ext>
            </a:extLst>
          </p:cNvPr>
          <p:cNvCxnSpPr>
            <a:cxnSpLocks/>
          </p:cNvCxnSpPr>
          <p:nvPr/>
        </p:nvCxnSpPr>
        <p:spPr>
          <a:xfrm>
            <a:off x="5088000" y="2997000"/>
            <a:ext cx="100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円柱 17">
            <a:extLst>
              <a:ext uri="{FF2B5EF4-FFF2-40B4-BE49-F238E27FC236}">
                <a16:creationId xmlns:a16="http://schemas.microsoft.com/office/drawing/2014/main" id="{79EA5651-F707-EC05-70BE-DB27C1429056}"/>
              </a:ext>
            </a:extLst>
          </p:cNvPr>
          <p:cNvSpPr/>
          <p:nvPr/>
        </p:nvSpPr>
        <p:spPr>
          <a:xfrm>
            <a:off x="6456000" y="2277000"/>
            <a:ext cx="1224000" cy="504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参加者</a:t>
            </a:r>
            <a:r>
              <a:rPr lang="en-US" altLang="ja-JP" sz="1000" dirty="0">
                <a:solidFill>
                  <a:schemeClr val="tx1"/>
                </a:solidFill>
              </a:rPr>
              <a:t>DB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円柱 18">
            <a:extLst>
              <a:ext uri="{FF2B5EF4-FFF2-40B4-BE49-F238E27FC236}">
                <a16:creationId xmlns:a16="http://schemas.microsoft.com/office/drawing/2014/main" id="{4C6C1650-8B5E-DFA9-B2F8-538F51F6BEE0}"/>
              </a:ext>
            </a:extLst>
          </p:cNvPr>
          <p:cNvSpPr/>
          <p:nvPr/>
        </p:nvSpPr>
        <p:spPr>
          <a:xfrm>
            <a:off x="6456000" y="3069000"/>
            <a:ext cx="1224000" cy="792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受信記録</a:t>
            </a:r>
            <a:r>
              <a:rPr kumimoji="1" lang="en-US" altLang="ja-JP" sz="10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通過記録</a:t>
            </a:r>
            <a:r>
              <a:rPr kumimoji="1" lang="en-US" altLang="ja-JP" sz="1000" dirty="0">
                <a:solidFill>
                  <a:schemeClr val="tx1"/>
                </a:solidFill>
              </a:rPr>
              <a:t>DB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フローチャート: 複数書類 19">
            <a:extLst>
              <a:ext uri="{FF2B5EF4-FFF2-40B4-BE49-F238E27FC236}">
                <a16:creationId xmlns:a16="http://schemas.microsoft.com/office/drawing/2014/main" id="{AB0A46EA-9D2D-A146-6598-634EC20F636E}"/>
              </a:ext>
            </a:extLst>
          </p:cNvPr>
          <p:cNvSpPr/>
          <p:nvPr/>
        </p:nvSpPr>
        <p:spPr>
          <a:xfrm>
            <a:off x="7896000" y="2565000"/>
            <a:ext cx="1296000" cy="936000"/>
          </a:xfrm>
          <a:prstGeom prst="flowChartMultidocumen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CGI</a:t>
            </a:r>
            <a:r>
              <a:rPr lang="ja-JP" altLang="en-US" sz="1000" dirty="0">
                <a:solidFill>
                  <a:schemeClr val="tx1"/>
                </a:solidFill>
              </a:rPr>
              <a:t>スクリプト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88DAB79-50D4-2753-3E28-5FAF5CBB22A3}"/>
              </a:ext>
            </a:extLst>
          </p:cNvPr>
          <p:cNvSpPr txBox="1"/>
          <p:nvPr/>
        </p:nvSpPr>
        <p:spPr>
          <a:xfrm>
            <a:off x="5232000" y="249300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/>
              <a:t>デプロイ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スクリプト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CFB2256-DB64-FAF4-CC2A-4CD783DF16E7}"/>
              </a:ext>
            </a:extLst>
          </p:cNvPr>
          <p:cNvSpPr txBox="1"/>
          <p:nvPr/>
        </p:nvSpPr>
        <p:spPr>
          <a:xfrm>
            <a:off x="1992000" y="206100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/>
              <a:t>変換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スクリプト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1CC59ED-87D0-3E18-7DDF-5FEC7AA848E9}"/>
              </a:ext>
            </a:extLst>
          </p:cNvPr>
          <p:cNvSpPr txBox="1"/>
          <p:nvPr/>
        </p:nvSpPr>
        <p:spPr>
          <a:xfrm>
            <a:off x="7104000" y="1773000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minamieru.com</a:t>
            </a:r>
            <a:endParaRPr kumimoji="1" lang="ja-JP" altLang="en-US" sz="1000" dirty="0"/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A61E3261-A4BC-6383-5109-734E8A520035}"/>
              </a:ext>
            </a:extLst>
          </p:cNvPr>
          <p:cNvSpPr/>
          <p:nvPr/>
        </p:nvSpPr>
        <p:spPr>
          <a:xfrm>
            <a:off x="10056000" y="1197000"/>
            <a:ext cx="1368000" cy="792000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受信機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05192D63-FA56-C0EB-BC1C-625E20BFE485}"/>
              </a:ext>
            </a:extLst>
          </p:cNvPr>
          <p:cNvCxnSpPr>
            <a:cxnSpLocks/>
          </p:cNvCxnSpPr>
          <p:nvPr/>
        </p:nvCxnSpPr>
        <p:spPr>
          <a:xfrm flipH="1">
            <a:off x="9336000" y="1773000"/>
            <a:ext cx="648000" cy="86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E8AA74-1BB8-29A8-77AC-CCE54712BC1E}"/>
              </a:ext>
            </a:extLst>
          </p:cNvPr>
          <p:cNvSpPr txBox="1"/>
          <p:nvPr/>
        </p:nvSpPr>
        <p:spPr>
          <a:xfrm>
            <a:off x="9624000" y="2133000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リストバンドタッチの情報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DC103A9-046C-3175-B1FC-79C6E4D3085F}"/>
              </a:ext>
            </a:extLst>
          </p:cNvPr>
          <p:cNvSpPr/>
          <p:nvPr/>
        </p:nvSpPr>
        <p:spPr>
          <a:xfrm>
            <a:off x="10128000" y="3069000"/>
            <a:ext cx="1368000" cy="100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ブラウザ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E4F17D02-79F6-F95C-40B9-8716AA77739A}"/>
              </a:ext>
            </a:extLst>
          </p:cNvPr>
          <p:cNvCxnSpPr>
            <a:cxnSpLocks/>
          </p:cNvCxnSpPr>
          <p:nvPr/>
        </p:nvCxnSpPr>
        <p:spPr>
          <a:xfrm>
            <a:off x="9336000" y="3141000"/>
            <a:ext cx="720000" cy="43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6C5A4DC-C888-F82B-DC6F-AE7F2B1062A5}"/>
              </a:ext>
            </a:extLst>
          </p:cNvPr>
          <p:cNvSpPr txBox="1"/>
          <p:nvPr/>
        </p:nvSpPr>
        <p:spPr>
          <a:xfrm>
            <a:off x="10128000" y="4149000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リザルト情報の表示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D508EBB-2507-2035-2D4B-467AE9E933C0}"/>
              </a:ext>
            </a:extLst>
          </p:cNvPr>
          <p:cNvSpPr/>
          <p:nvPr/>
        </p:nvSpPr>
        <p:spPr>
          <a:xfrm>
            <a:off x="10200000" y="5229000"/>
            <a:ext cx="936000" cy="79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記録証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表彰状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BDAE1ED5-1DAF-C8B4-D5B3-6194BC06F69E}"/>
              </a:ext>
            </a:extLst>
          </p:cNvPr>
          <p:cNvCxnSpPr>
            <a:cxnSpLocks/>
          </p:cNvCxnSpPr>
          <p:nvPr/>
        </p:nvCxnSpPr>
        <p:spPr>
          <a:xfrm>
            <a:off x="9336000" y="3429000"/>
            <a:ext cx="720000" cy="21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446A08A3-A6D1-E2F4-7622-0DAA70D44942}"/>
              </a:ext>
            </a:extLst>
          </p:cNvPr>
          <p:cNvSpPr txBox="1"/>
          <p:nvPr/>
        </p:nvSpPr>
        <p:spPr>
          <a:xfrm>
            <a:off x="9048002" y="486900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/>
              <a:t>生成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スクリプト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DF0F6D8-C09E-8D51-96E5-38AACD667034}"/>
              </a:ext>
            </a:extLst>
          </p:cNvPr>
          <p:cNvSpPr txBox="1"/>
          <p:nvPr/>
        </p:nvSpPr>
        <p:spPr>
          <a:xfrm>
            <a:off x="3000000" y="8370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u="sng" dirty="0"/>
              <a:t>事前準備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F9273E1-72E0-C214-467D-C690358F160D}"/>
              </a:ext>
            </a:extLst>
          </p:cNvPr>
          <p:cNvSpPr txBox="1"/>
          <p:nvPr/>
        </p:nvSpPr>
        <p:spPr>
          <a:xfrm>
            <a:off x="9264000" y="8370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u="sng" dirty="0"/>
              <a:t>当日運営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DAB16AA-01BD-CFF1-085C-D9255C3BE391}"/>
              </a:ext>
            </a:extLst>
          </p:cNvPr>
          <p:cNvCxnSpPr>
            <a:cxnSpLocks/>
          </p:cNvCxnSpPr>
          <p:nvPr/>
        </p:nvCxnSpPr>
        <p:spPr>
          <a:xfrm>
            <a:off x="7608000" y="2637000"/>
            <a:ext cx="36000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49A011D-4AEE-76E4-65A9-869AB4591C2D}"/>
              </a:ext>
            </a:extLst>
          </p:cNvPr>
          <p:cNvCxnSpPr>
            <a:cxnSpLocks/>
          </p:cNvCxnSpPr>
          <p:nvPr/>
        </p:nvCxnSpPr>
        <p:spPr>
          <a:xfrm flipH="1">
            <a:off x="7608000" y="3357000"/>
            <a:ext cx="360000" cy="28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69747F09-A33D-B2CC-BEDA-5C34E47544CB}"/>
              </a:ext>
            </a:extLst>
          </p:cNvPr>
          <p:cNvSpPr txBox="1"/>
          <p:nvPr/>
        </p:nvSpPr>
        <p:spPr>
          <a:xfrm>
            <a:off x="7608000" y="23490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/>
              <a:t>参照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7C9EEBC-7D5E-502B-533E-06853FA225A9}"/>
              </a:ext>
            </a:extLst>
          </p:cNvPr>
          <p:cNvSpPr txBox="1"/>
          <p:nvPr/>
        </p:nvSpPr>
        <p:spPr>
          <a:xfrm>
            <a:off x="7680001" y="35730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/>
              <a:t>更新</a:t>
            </a: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CF88714E-3CFF-7921-C638-092005A16358}"/>
              </a:ext>
            </a:extLst>
          </p:cNvPr>
          <p:cNvSpPr/>
          <p:nvPr/>
        </p:nvSpPr>
        <p:spPr>
          <a:xfrm>
            <a:off x="7392000" y="4797000"/>
            <a:ext cx="1224000" cy="864000"/>
          </a:xfrm>
          <a:prstGeom prst="foldedCorner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記録証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表彰状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生成設定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3B43C61-D6F6-4C39-1A58-7F3C15773E3A}"/>
              </a:ext>
            </a:extLst>
          </p:cNvPr>
          <p:cNvCxnSpPr>
            <a:cxnSpLocks/>
          </p:cNvCxnSpPr>
          <p:nvPr/>
        </p:nvCxnSpPr>
        <p:spPr>
          <a:xfrm>
            <a:off x="8616000" y="5085000"/>
            <a:ext cx="504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CB1654FB-70FF-8A68-7145-D70D8C80358F}"/>
              </a:ext>
            </a:extLst>
          </p:cNvPr>
          <p:cNvSpPr/>
          <p:nvPr/>
        </p:nvSpPr>
        <p:spPr>
          <a:xfrm>
            <a:off x="336000" y="693000"/>
            <a:ext cx="1512000" cy="7200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主催者提供の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参加者リスト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参加者</a:t>
            </a:r>
            <a:r>
              <a:rPr kumimoji="1" lang="en-US" altLang="ja-JP" sz="1000" dirty="0">
                <a:solidFill>
                  <a:schemeClr val="tx1"/>
                </a:solidFill>
              </a:rPr>
              <a:t>.xlsx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0D90209-72AB-8E23-6025-68724DBE0D75}"/>
              </a:ext>
            </a:extLst>
          </p:cNvPr>
          <p:cNvSpPr txBox="1"/>
          <p:nvPr/>
        </p:nvSpPr>
        <p:spPr>
          <a:xfrm>
            <a:off x="1056000" y="1485000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dirty="0"/>
              <a:t>リストバンドの割り当てをして、</a:t>
            </a:r>
            <a:endParaRPr lang="en-US" altLang="ja-JP" sz="1000" dirty="0"/>
          </a:p>
          <a:p>
            <a:pPr algn="ctr"/>
            <a:r>
              <a:rPr kumimoji="1" lang="en-US" altLang="ja-JP" sz="1000" dirty="0"/>
              <a:t>Excel</a:t>
            </a:r>
            <a:r>
              <a:rPr kumimoji="1" lang="ja-JP" altLang="en-US" sz="1000" dirty="0"/>
              <a:t>の表に追加する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B2B3A2D-EC86-EF8D-945D-97C12401C781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92000" y="1413000"/>
            <a:ext cx="0" cy="57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EF23420-6BD9-AAE8-B720-1EE46CF153F0}"/>
              </a:ext>
            </a:extLst>
          </p:cNvPr>
          <p:cNvSpPr txBox="1"/>
          <p:nvPr/>
        </p:nvSpPr>
        <p:spPr>
          <a:xfrm>
            <a:off x="7824000" y="4293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見せるところの改善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7D62EB10-8F85-B10A-7C8C-FAEBADA77636}"/>
              </a:ext>
            </a:extLst>
          </p:cNvPr>
          <p:cNvSpPr txBox="1"/>
          <p:nvPr/>
        </p:nvSpPr>
        <p:spPr>
          <a:xfrm>
            <a:off x="552000" y="4077000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デプロイの流れを</a:t>
            </a:r>
            <a:r>
              <a:rPr lang="en-US" altLang="ja-JP" u="sng" dirty="0"/>
              <a:t>Web</a:t>
            </a:r>
            <a:r>
              <a:rPr lang="ja-JP" altLang="en-US" u="sng" dirty="0"/>
              <a:t>化する</a:t>
            </a:r>
            <a:endParaRPr lang="en-US" altLang="ja-JP" u="sng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338AD98-941B-C1D6-2D88-8041011CCA05}"/>
              </a:ext>
            </a:extLst>
          </p:cNvPr>
          <p:cNvSpPr txBox="1"/>
          <p:nvPr/>
        </p:nvSpPr>
        <p:spPr>
          <a:xfrm>
            <a:off x="264000" y="4509000"/>
            <a:ext cx="36551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①手動で船田が行っているところを</a:t>
            </a:r>
            <a:r>
              <a:rPr kumimoji="1" lang="en-US" altLang="ja-JP" sz="1000" dirty="0"/>
              <a:t>Web</a:t>
            </a:r>
            <a:r>
              <a:rPr kumimoji="1" lang="ja-JP" altLang="en-US" sz="1000" dirty="0"/>
              <a:t>でできるようにする</a:t>
            </a:r>
            <a:endParaRPr kumimoji="1" lang="en-US" altLang="ja-JP" sz="1000" dirty="0"/>
          </a:p>
          <a:p>
            <a:r>
              <a:rPr lang="ja-JP" altLang="en-US" sz="1000" dirty="0"/>
              <a:t>②大会運営者がデプロイ</a:t>
            </a:r>
            <a:r>
              <a:rPr lang="en-US" altLang="ja-JP" sz="1000" dirty="0"/>
              <a:t>(</a:t>
            </a:r>
            <a:r>
              <a:rPr lang="ja-JP" altLang="en-US" sz="1000" dirty="0"/>
              <a:t>大会作成</a:t>
            </a:r>
            <a:r>
              <a:rPr lang="en-US" altLang="ja-JP" sz="1000" dirty="0"/>
              <a:t>)</a:t>
            </a:r>
            <a:r>
              <a:rPr lang="ja-JP" altLang="en-US" sz="1000" dirty="0"/>
              <a:t>できるようにする</a:t>
            </a:r>
            <a:endParaRPr lang="en-US" altLang="ja-JP" sz="1000" dirty="0"/>
          </a:p>
          <a:p>
            <a:endParaRPr kumimoji="1" lang="en-US" altLang="ja-JP" sz="1000" dirty="0"/>
          </a:p>
          <a:p>
            <a:r>
              <a:rPr lang="ja-JP" altLang="en-US" sz="1000" dirty="0"/>
              <a:t>・</a:t>
            </a:r>
            <a:r>
              <a:rPr lang="en-US" altLang="ja-JP" sz="1000" dirty="0"/>
              <a:t>Excel</a:t>
            </a:r>
            <a:r>
              <a:rPr lang="ja-JP" altLang="en-US" sz="1000" dirty="0"/>
              <a:t>をアップロード</a:t>
            </a:r>
            <a:endParaRPr lang="en-US" altLang="ja-JP" sz="1000" dirty="0"/>
          </a:p>
          <a:p>
            <a:r>
              <a:rPr lang="ja-JP" altLang="en-US" sz="1000" dirty="0"/>
              <a:t>・変換ボタンを押す</a:t>
            </a:r>
            <a:endParaRPr lang="en-US" altLang="ja-JP" sz="1000" dirty="0"/>
          </a:p>
          <a:p>
            <a:r>
              <a:rPr lang="ja-JP" altLang="en-US" sz="1000" dirty="0"/>
              <a:t>・参加者一覧のプレビューが出る</a:t>
            </a:r>
            <a:endParaRPr lang="en-US" altLang="ja-JP" sz="1000" dirty="0"/>
          </a:p>
          <a:p>
            <a:r>
              <a:rPr lang="ja-JP" altLang="en-US" sz="1000" dirty="0"/>
              <a:t>・決定ボタンを押すと参加者</a:t>
            </a:r>
            <a:r>
              <a:rPr lang="en-US" altLang="ja-JP" sz="1000" dirty="0"/>
              <a:t>DB</a:t>
            </a:r>
            <a:r>
              <a:rPr lang="ja-JP" altLang="en-US" sz="1000" dirty="0"/>
              <a:t>が生成される</a:t>
            </a:r>
            <a:endParaRPr lang="en-US" altLang="ja-JP" sz="1000" dirty="0"/>
          </a:p>
          <a:p>
            <a:endParaRPr kumimoji="1" lang="en-US" altLang="ja-JP" sz="1000" dirty="0"/>
          </a:p>
          <a:p>
            <a:r>
              <a:rPr lang="ja-JP" altLang="en-US" sz="1000" dirty="0"/>
              <a:t>③</a:t>
            </a:r>
            <a:r>
              <a:rPr lang="en-US" altLang="ja-JP" sz="1000" dirty="0"/>
              <a:t>meibo.xlsx</a:t>
            </a:r>
            <a:r>
              <a:rPr lang="ja-JP" altLang="en-US" sz="1000" dirty="0"/>
              <a:t>を作るのを</a:t>
            </a:r>
            <a:r>
              <a:rPr lang="en-US" altLang="ja-JP" sz="1000" dirty="0"/>
              <a:t>Web</a:t>
            </a:r>
            <a:r>
              <a:rPr lang="ja-JP" altLang="en-US" sz="1000" dirty="0"/>
              <a:t>でできるようにする</a:t>
            </a:r>
            <a:endParaRPr lang="en-US" altLang="ja-JP" sz="1000" dirty="0"/>
          </a:p>
          <a:p>
            <a:r>
              <a:rPr kumimoji="1" lang="ja-JP" altLang="en-US" sz="1000" dirty="0"/>
              <a:t>・リストバンドの割り当て</a:t>
            </a:r>
            <a:endParaRPr kumimoji="1" lang="en-US" altLang="ja-JP" sz="1000" dirty="0"/>
          </a:p>
          <a:p>
            <a:r>
              <a:rPr lang="ja-JP" altLang="en-US" sz="1000" dirty="0"/>
              <a:t>・参加者</a:t>
            </a:r>
            <a:r>
              <a:rPr lang="en-US" altLang="ja-JP" sz="1000" dirty="0"/>
              <a:t>.xlsx</a:t>
            </a:r>
            <a:r>
              <a:rPr lang="ja-JP" altLang="en-US" sz="1000" dirty="0"/>
              <a:t>は、フォーマットが任意なので、変換が大変</a:t>
            </a:r>
            <a:endParaRPr lang="en-US" altLang="ja-JP" sz="1000" dirty="0"/>
          </a:p>
          <a:p>
            <a:r>
              <a:rPr kumimoji="1" lang="ja-JP" altLang="en-US" sz="1000" dirty="0"/>
              <a:t>　→標準化フォーマットをつくる</a:t>
            </a:r>
          </a:p>
        </p:txBody>
      </p:sp>
    </p:spTree>
    <p:extLst>
      <p:ext uri="{BB962C8B-B14F-4D97-AF65-F5344CB8AC3E}">
        <p14:creationId xmlns:p14="http://schemas.microsoft.com/office/powerpoint/2010/main" val="893634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76F1C-4FB5-5C2D-AE06-0D1F5F4C3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C4E8DC-AB02-2D23-190E-2B5C7025B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00" y="261000"/>
            <a:ext cx="10515600" cy="183875"/>
          </a:xfrm>
        </p:spPr>
        <p:txBody>
          <a:bodyPr>
            <a:noAutofit/>
          </a:bodyPr>
          <a:lstStyle/>
          <a:p>
            <a:r>
              <a:rPr kumimoji="1" lang="ja-JP" altLang="en-US" sz="1800" u="sng" dirty="0"/>
              <a:t>大まかな流れ（</a:t>
            </a:r>
            <a:r>
              <a:rPr kumimoji="1" lang="en-US" altLang="ja-JP" sz="1800" u="sng" dirty="0"/>
              <a:t>New</a:t>
            </a:r>
            <a:r>
              <a:rPr kumimoji="1" lang="ja-JP" altLang="en-US" sz="1800" u="sng" dirty="0"/>
              <a:t>）</a:t>
            </a:r>
          </a:p>
        </p:txBody>
      </p:sp>
      <p:sp>
        <p:nvSpPr>
          <p:cNvPr id="7" name="四角形: メモ 6">
            <a:extLst>
              <a:ext uri="{FF2B5EF4-FFF2-40B4-BE49-F238E27FC236}">
                <a16:creationId xmlns:a16="http://schemas.microsoft.com/office/drawing/2014/main" id="{8FD67DBF-5EF0-0AC8-B322-F183C25E60CA}"/>
              </a:ext>
            </a:extLst>
          </p:cNvPr>
          <p:cNvSpPr/>
          <p:nvPr/>
        </p:nvSpPr>
        <p:spPr>
          <a:xfrm>
            <a:off x="336000" y="1989000"/>
            <a:ext cx="1512000" cy="8640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リストバンド</a:t>
            </a:r>
            <a:r>
              <a:rPr lang="en-US" altLang="ja-JP" sz="1000" dirty="0">
                <a:solidFill>
                  <a:schemeClr val="tx1"/>
                </a:solidFill>
              </a:rPr>
              <a:t>ID</a:t>
            </a:r>
            <a:r>
              <a:rPr lang="ja-JP" altLang="en-US" sz="1000" dirty="0">
                <a:solidFill>
                  <a:schemeClr val="tx1"/>
                </a:solidFill>
              </a:rPr>
              <a:t>が追加された参加者リスト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</a:t>
            </a:r>
            <a:r>
              <a:rPr kumimoji="1" lang="en-US" altLang="ja-JP" sz="1000" dirty="0">
                <a:solidFill>
                  <a:schemeClr val="tx1"/>
                </a:solidFill>
              </a:rPr>
              <a:t>eibo.xlsx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四角形: メモ 8">
            <a:extLst>
              <a:ext uri="{FF2B5EF4-FFF2-40B4-BE49-F238E27FC236}">
                <a16:creationId xmlns:a16="http://schemas.microsoft.com/office/drawing/2014/main" id="{229A0AD6-0D43-72C3-0E78-ED74B4E129F8}"/>
              </a:ext>
            </a:extLst>
          </p:cNvPr>
          <p:cNvSpPr/>
          <p:nvPr/>
        </p:nvSpPr>
        <p:spPr>
          <a:xfrm>
            <a:off x="3000000" y="1917000"/>
            <a:ext cx="1656000" cy="9360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システム生成用の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カテゴリ一覧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参加者一覧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minamieru.dat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80A11D7-AC93-16C5-D4C8-FA11C4EB9557}"/>
              </a:ext>
            </a:extLst>
          </p:cNvPr>
          <p:cNvCxnSpPr>
            <a:cxnSpLocks/>
          </p:cNvCxnSpPr>
          <p:nvPr/>
        </p:nvCxnSpPr>
        <p:spPr>
          <a:xfrm>
            <a:off x="1920000" y="2493000"/>
            <a:ext cx="1008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四角形: メモ 12">
            <a:extLst>
              <a:ext uri="{FF2B5EF4-FFF2-40B4-BE49-F238E27FC236}">
                <a16:creationId xmlns:a16="http://schemas.microsoft.com/office/drawing/2014/main" id="{F90C2167-C60C-AEC3-0D04-1BD64CE5A6D0}"/>
              </a:ext>
            </a:extLst>
          </p:cNvPr>
          <p:cNvSpPr/>
          <p:nvPr/>
        </p:nvSpPr>
        <p:spPr>
          <a:xfrm>
            <a:off x="3000000" y="2997000"/>
            <a:ext cx="1656000" cy="8640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大会の受信機配置設定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タイム計測区間設定</a:t>
            </a:r>
            <a:br>
              <a:rPr lang="en-US" altLang="ja-JP" sz="1000" dirty="0">
                <a:solidFill>
                  <a:schemeClr val="tx1"/>
                </a:solidFill>
              </a:rPr>
            </a:br>
            <a:r>
              <a:rPr lang="en-US" altLang="ja-JP" sz="1000" dirty="0">
                <a:solidFill>
                  <a:schemeClr val="tx1"/>
                </a:solidFill>
              </a:rPr>
              <a:t>event-</a:t>
            </a:r>
            <a:r>
              <a:rPr lang="en-US" altLang="ja-JP" sz="1000" dirty="0" err="1">
                <a:solidFill>
                  <a:schemeClr val="tx1"/>
                </a:solidFill>
              </a:rPr>
              <a:t>info.rb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065C799-32B9-DAC8-E924-A8A779F62720}"/>
              </a:ext>
            </a:extLst>
          </p:cNvPr>
          <p:cNvCxnSpPr>
            <a:cxnSpLocks/>
          </p:cNvCxnSpPr>
          <p:nvPr/>
        </p:nvCxnSpPr>
        <p:spPr>
          <a:xfrm>
            <a:off x="4800000" y="3429000"/>
            <a:ext cx="151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円柱 17">
            <a:extLst>
              <a:ext uri="{FF2B5EF4-FFF2-40B4-BE49-F238E27FC236}">
                <a16:creationId xmlns:a16="http://schemas.microsoft.com/office/drawing/2014/main" id="{877A1021-3193-0E4E-7934-5C4758DA5F8A}"/>
              </a:ext>
            </a:extLst>
          </p:cNvPr>
          <p:cNvSpPr/>
          <p:nvPr/>
        </p:nvSpPr>
        <p:spPr>
          <a:xfrm>
            <a:off x="6456000" y="2277000"/>
            <a:ext cx="1224000" cy="504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参加者</a:t>
            </a:r>
            <a:r>
              <a:rPr lang="en-US" altLang="ja-JP" sz="1000" dirty="0">
                <a:solidFill>
                  <a:schemeClr val="tx1"/>
                </a:solidFill>
              </a:rPr>
              <a:t>DB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19" name="円柱 18">
            <a:extLst>
              <a:ext uri="{FF2B5EF4-FFF2-40B4-BE49-F238E27FC236}">
                <a16:creationId xmlns:a16="http://schemas.microsoft.com/office/drawing/2014/main" id="{C2E307A1-FCCE-37AC-FBA4-F69407240FA1}"/>
              </a:ext>
            </a:extLst>
          </p:cNvPr>
          <p:cNvSpPr/>
          <p:nvPr/>
        </p:nvSpPr>
        <p:spPr>
          <a:xfrm>
            <a:off x="6456000" y="3069000"/>
            <a:ext cx="1224000" cy="792000"/>
          </a:xfrm>
          <a:prstGeom prst="can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受信記録</a:t>
            </a:r>
            <a:r>
              <a:rPr kumimoji="1" lang="en-US" altLang="ja-JP" sz="1000" dirty="0">
                <a:solidFill>
                  <a:schemeClr val="tx1"/>
                </a:solidFill>
              </a:rPr>
              <a:t>DB</a:t>
            </a: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通過記録</a:t>
            </a:r>
            <a:r>
              <a:rPr kumimoji="1" lang="en-US" altLang="ja-JP" sz="1000" dirty="0">
                <a:solidFill>
                  <a:schemeClr val="tx1"/>
                </a:solidFill>
              </a:rPr>
              <a:t>DB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0" name="フローチャート: 複数書類 19">
            <a:extLst>
              <a:ext uri="{FF2B5EF4-FFF2-40B4-BE49-F238E27FC236}">
                <a16:creationId xmlns:a16="http://schemas.microsoft.com/office/drawing/2014/main" id="{56637F2A-6A4E-C46D-1A66-5F3EDA3A7DA2}"/>
              </a:ext>
            </a:extLst>
          </p:cNvPr>
          <p:cNvSpPr/>
          <p:nvPr/>
        </p:nvSpPr>
        <p:spPr>
          <a:xfrm>
            <a:off x="7896000" y="2565000"/>
            <a:ext cx="1296000" cy="936000"/>
          </a:xfrm>
          <a:prstGeom prst="flowChartMultidocumen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altLang="ja-JP" sz="1000" dirty="0">
                <a:solidFill>
                  <a:schemeClr val="tx1"/>
                </a:solidFill>
              </a:rPr>
              <a:t>CGI</a:t>
            </a:r>
            <a:r>
              <a:rPr lang="ja-JP" altLang="en-US" sz="1000" dirty="0">
                <a:solidFill>
                  <a:schemeClr val="tx1"/>
                </a:solidFill>
              </a:rPr>
              <a:t>スクリプト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E024CCF-C8CD-E253-BB55-ABB80D2FE16C}"/>
              </a:ext>
            </a:extLst>
          </p:cNvPr>
          <p:cNvSpPr txBox="1"/>
          <p:nvPr/>
        </p:nvSpPr>
        <p:spPr>
          <a:xfrm>
            <a:off x="5088000" y="299700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/>
              <a:t>デプロイ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スクリプト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44BB77E-3A8E-3BD0-0BE1-E965FE006748}"/>
              </a:ext>
            </a:extLst>
          </p:cNvPr>
          <p:cNvSpPr txBox="1"/>
          <p:nvPr/>
        </p:nvSpPr>
        <p:spPr>
          <a:xfrm>
            <a:off x="1992000" y="206100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/>
              <a:t>変換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スクリプト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A417120-E3FB-0DEA-29E1-250598BCEEA6}"/>
              </a:ext>
            </a:extLst>
          </p:cNvPr>
          <p:cNvSpPr txBox="1"/>
          <p:nvPr/>
        </p:nvSpPr>
        <p:spPr>
          <a:xfrm>
            <a:off x="7104000" y="1773000"/>
            <a:ext cx="10935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minamieru.com</a:t>
            </a:r>
            <a:endParaRPr kumimoji="1" lang="ja-JP" altLang="en-US" sz="1000" dirty="0"/>
          </a:p>
        </p:txBody>
      </p:sp>
      <p:sp>
        <p:nvSpPr>
          <p:cNvPr id="27" name="直方体 26">
            <a:extLst>
              <a:ext uri="{FF2B5EF4-FFF2-40B4-BE49-F238E27FC236}">
                <a16:creationId xmlns:a16="http://schemas.microsoft.com/office/drawing/2014/main" id="{02979807-1C7D-812C-8921-67E17D3960F7}"/>
              </a:ext>
            </a:extLst>
          </p:cNvPr>
          <p:cNvSpPr/>
          <p:nvPr/>
        </p:nvSpPr>
        <p:spPr>
          <a:xfrm>
            <a:off x="10056000" y="1197000"/>
            <a:ext cx="1368000" cy="792000"/>
          </a:xfrm>
          <a:prstGeom prst="cube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受信機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8D161B35-AE40-3432-CE0E-0D30E00BB33E}"/>
              </a:ext>
            </a:extLst>
          </p:cNvPr>
          <p:cNvCxnSpPr>
            <a:cxnSpLocks/>
          </p:cNvCxnSpPr>
          <p:nvPr/>
        </p:nvCxnSpPr>
        <p:spPr>
          <a:xfrm flipH="1">
            <a:off x="9336000" y="1773000"/>
            <a:ext cx="648000" cy="864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5D03EC3-A569-DBA5-C086-DC85EF073AB9}"/>
              </a:ext>
            </a:extLst>
          </p:cNvPr>
          <p:cNvSpPr txBox="1"/>
          <p:nvPr/>
        </p:nvSpPr>
        <p:spPr>
          <a:xfrm>
            <a:off x="9624000" y="2133000"/>
            <a:ext cx="17235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リストバンドタッチの情報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C5F50DB-92D6-FAD0-0DC4-5BD723EEAA29}"/>
              </a:ext>
            </a:extLst>
          </p:cNvPr>
          <p:cNvSpPr/>
          <p:nvPr/>
        </p:nvSpPr>
        <p:spPr>
          <a:xfrm>
            <a:off x="10128000" y="3069000"/>
            <a:ext cx="1368000" cy="1008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ブラウザ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9146E2B6-0136-E7B2-37DE-B2B805A7F69D}"/>
              </a:ext>
            </a:extLst>
          </p:cNvPr>
          <p:cNvCxnSpPr>
            <a:cxnSpLocks/>
          </p:cNvCxnSpPr>
          <p:nvPr/>
        </p:nvCxnSpPr>
        <p:spPr>
          <a:xfrm>
            <a:off x="9336000" y="3141000"/>
            <a:ext cx="720000" cy="43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79CDED2-553A-49CA-90B5-25F105A4DA6F}"/>
              </a:ext>
            </a:extLst>
          </p:cNvPr>
          <p:cNvSpPr txBox="1"/>
          <p:nvPr/>
        </p:nvSpPr>
        <p:spPr>
          <a:xfrm>
            <a:off x="10128000" y="4149000"/>
            <a:ext cx="13388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リザルト情報の表示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B85709D0-063F-6239-D349-0970B65412A5}"/>
              </a:ext>
            </a:extLst>
          </p:cNvPr>
          <p:cNvSpPr/>
          <p:nvPr/>
        </p:nvSpPr>
        <p:spPr>
          <a:xfrm>
            <a:off x="10200000" y="5229000"/>
            <a:ext cx="936000" cy="792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記録証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表彰状</a:t>
            </a: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C7527B6-5ECA-4B4A-C972-17B614814E19}"/>
              </a:ext>
            </a:extLst>
          </p:cNvPr>
          <p:cNvCxnSpPr>
            <a:cxnSpLocks/>
          </p:cNvCxnSpPr>
          <p:nvPr/>
        </p:nvCxnSpPr>
        <p:spPr>
          <a:xfrm>
            <a:off x="9336000" y="3429000"/>
            <a:ext cx="720000" cy="216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8E534F5-1641-C75D-1AF2-1E58A146F570}"/>
              </a:ext>
            </a:extLst>
          </p:cNvPr>
          <p:cNvSpPr txBox="1"/>
          <p:nvPr/>
        </p:nvSpPr>
        <p:spPr>
          <a:xfrm>
            <a:off x="9048002" y="4869000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/>
              <a:t>生成</a:t>
            </a:r>
            <a:endParaRPr kumimoji="1" lang="en-US" altLang="ja-JP" sz="1000" dirty="0"/>
          </a:p>
          <a:p>
            <a:pPr algn="ctr"/>
            <a:r>
              <a:rPr kumimoji="1" lang="ja-JP" altLang="en-US" sz="1000" dirty="0"/>
              <a:t>スクリプト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45DF578-4C93-A98E-8D8D-FF0CF202B6C4}"/>
              </a:ext>
            </a:extLst>
          </p:cNvPr>
          <p:cNvSpPr txBox="1"/>
          <p:nvPr/>
        </p:nvSpPr>
        <p:spPr>
          <a:xfrm>
            <a:off x="3000000" y="8370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u="sng" dirty="0"/>
              <a:t>事前準備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010FBD2-258D-07C1-0266-C801D318B533}"/>
              </a:ext>
            </a:extLst>
          </p:cNvPr>
          <p:cNvSpPr txBox="1"/>
          <p:nvPr/>
        </p:nvSpPr>
        <p:spPr>
          <a:xfrm>
            <a:off x="9264000" y="83700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u="sng" dirty="0"/>
              <a:t>当日運営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FED6D476-5994-7543-0BBE-35C942412531}"/>
              </a:ext>
            </a:extLst>
          </p:cNvPr>
          <p:cNvCxnSpPr>
            <a:cxnSpLocks/>
          </p:cNvCxnSpPr>
          <p:nvPr/>
        </p:nvCxnSpPr>
        <p:spPr>
          <a:xfrm>
            <a:off x="7608000" y="2637000"/>
            <a:ext cx="360000" cy="21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0B2E488-FBF1-E5A2-446C-FD8212FDF153}"/>
              </a:ext>
            </a:extLst>
          </p:cNvPr>
          <p:cNvCxnSpPr>
            <a:cxnSpLocks/>
          </p:cNvCxnSpPr>
          <p:nvPr/>
        </p:nvCxnSpPr>
        <p:spPr>
          <a:xfrm flipH="1">
            <a:off x="7608000" y="3357000"/>
            <a:ext cx="360000" cy="288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236F8A01-D680-AB1D-87DB-74F73694C201}"/>
              </a:ext>
            </a:extLst>
          </p:cNvPr>
          <p:cNvSpPr txBox="1"/>
          <p:nvPr/>
        </p:nvSpPr>
        <p:spPr>
          <a:xfrm>
            <a:off x="7608000" y="23490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/>
              <a:t>参照</a:t>
            </a: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9C934165-BE71-2EF2-4F0B-ADDCE28F4384}"/>
              </a:ext>
            </a:extLst>
          </p:cNvPr>
          <p:cNvSpPr txBox="1"/>
          <p:nvPr/>
        </p:nvSpPr>
        <p:spPr>
          <a:xfrm>
            <a:off x="7680001" y="35730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/>
              <a:t>更新</a:t>
            </a:r>
          </a:p>
        </p:txBody>
      </p:sp>
      <p:sp>
        <p:nvSpPr>
          <p:cNvPr id="3" name="四角形: メモ 2">
            <a:extLst>
              <a:ext uri="{FF2B5EF4-FFF2-40B4-BE49-F238E27FC236}">
                <a16:creationId xmlns:a16="http://schemas.microsoft.com/office/drawing/2014/main" id="{03276234-F3CE-F5F3-84D7-02C192EB3B63}"/>
              </a:ext>
            </a:extLst>
          </p:cNvPr>
          <p:cNvSpPr/>
          <p:nvPr/>
        </p:nvSpPr>
        <p:spPr>
          <a:xfrm>
            <a:off x="7392000" y="4797000"/>
            <a:ext cx="1224000" cy="864000"/>
          </a:xfrm>
          <a:prstGeom prst="foldedCorner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記録証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表彰状</a:t>
            </a:r>
            <a:endParaRPr kumimoji="1"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生成設定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3CB9F470-5576-7711-D35B-ACF26186EBFA}"/>
              </a:ext>
            </a:extLst>
          </p:cNvPr>
          <p:cNvCxnSpPr>
            <a:cxnSpLocks/>
          </p:cNvCxnSpPr>
          <p:nvPr/>
        </p:nvCxnSpPr>
        <p:spPr>
          <a:xfrm>
            <a:off x="8616000" y="5085000"/>
            <a:ext cx="504000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四角形: メモ 5">
            <a:extLst>
              <a:ext uri="{FF2B5EF4-FFF2-40B4-BE49-F238E27FC236}">
                <a16:creationId xmlns:a16="http://schemas.microsoft.com/office/drawing/2014/main" id="{3C49362C-05F3-C8E8-9A6C-A2DF416A5714}"/>
              </a:ext>
            </a:extLst>
          </p:cNvPr>
          <p:cNvSpPr/>
          <p:nvPr/>
        </p:nvSpPr>
        <p:spPr>
          <a:xfrm>
            <a:off x="336000" y="693000"/>
            <a:ext cx="1512000" cy="72000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主催者提供の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lang="ja-JP" altLang="en-US" sz="1000" dirty="0">
                <a:solidFill>
                  <a:schemeClr val="tx1"/>
                </a:solidFill>
              </a:rPr>
              <a:t>参加者リスト</a:t>
            </a:r>
            <a:endParaRPr lang="en-US" altLang="ja-JP" sz="10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000" dirty="0">
                <a:solidFill>
                  <a:schemeClr val="tx1"/>
                </a:solidFill>
              </a:rPr>
              <a:t>参加者</a:t>
            </a:r>
            <a:r>
              <a:rPr kumimoji="1" lang="en-US" altLang="ja-JP" sz="1000" dirty="0">
                <a:solidFill>
                  <a:schemeClr val="tx1"/>
                </a:solidFill>
              </a:rPr>
              <a:t>.xlsx</a:t>
            </a:r>
            <a:endParaRPr kumimoji="1" lang="ja-JP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B71B6B-D505-E231-027F-35179547DFCE}"/>
              </a:ext>
            </a:extLst>
          </p:cNvPr>
          <p:cNvSpPr txBox="1"/>
          <p:nvPr/>
        </p:nvSpPr>
        <p:spPr>
          <a:xfrm>
            <a:off x="1056000" y="1485000"/>
            <a:ext cx="21082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dirty="0"/>
              <a:t>リストバンドの割り当てをして、</a:t>
            </a:r>
            <a:endParaRPr lang="en-US" altLang="ja-JP" sz="1000" dirty="0"/>
          </a:p>
          <a:p>
            <a:pPr algn="ctr"/>
            <a:r>
              <a:rPr kumimoji="1" lang="en-US" altLang="ja-JP" sz="1000" dirty="0"/>
              <a:t>Excel</a:t>
            </a:r>
            <a:r>
              <a:rPr kumimoji="1" lang="ja-JP" altLang="en-US" sz="1000" dirty="0"/>
              <a:t>の表に追加する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378D5FC-B38C-9A41-A696-2588BAFFAF7E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1092000" y="1413000"/>
            <a:ext cx="0" cy="576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B1AF9B8D-27A2-F734-E9CB-42C6AC421CB4}"/>
              </a:ext>
            </a:extLst>
          </p:cNvPr>
          <p:cNvSpPr txBox="1"/>
          <p:nvPr/>
        </p:nvSpPr>
        <p:spPr>
          <a:xfrm>
            <a:off x="7824000" y="429300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見せるところの改善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D0FAA83-4B24-3B21-3AAF-64929D5550DC}"/>
              </a:ext>
            </a:extLst>
          </p:cNvPr>
          <p:cNvSpPr txBox="1"/>
          <p:nvPr/>
        </p:nvSpPr>
        <p:spPr>
          <a:xfrm>
            <a:off x="552000" y="4077000"/>
            <a:ext cx="3201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デプロイの流れを</a:t>
            </a:r>
            <a:r>
              <a:rPr lang="en-US" altLang="ja-JP" u="sng" dirty="0"/>
              <a:t>Web</a:t>
            </a:r>
            <a:r>
              <a:rPr lang="ja-JP" altLang="en-US" u="sng" dirty="0"/>
              <a:t>化する</a:t>
            </a:r>
            <a:endParaRPr lang="en-US" altLang="ja-JP" u="sng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F6AEC93-CB01-72AB-1B28-2A82CD27E4C9}"/>
              </a:ext>
            </a:extLst>
          </p:cNvPr>
          <p:cNvSpPr txBox="1"/>
          <p:nvPr/>
        </p:nvSpPr>
        <p:spPr>
          <a:xfrm>
            <a:off x="264000" y="4509000"/>
            <a:ext cx="365516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①手動で船田が行っているところを</a:t>
            </a:r>
            <a:r>
              <a:rPr kumimoji="1" lang="en-US" altLang="ja-JP" sz="1000" dirty="0"/>
              <a:t>Web</a:t>
            </a:r>
            <a:r>
              <a:rPr kumimoji="1" lang="ja-JP" altLang="en-US" sz="1000" dirty="0"/>
              <a:t>でできるようにする</a:t>
            </a:r>
            <a:endParaRPr kumimoji="1" lang="en-US" altLang="ja-JP" sz="1000" dirty="0"/>
          </a:p>
          <a:p>
            <a:r>
              <a:rPr lang="ja-JP" altLang="en-US" sz="1000" dirty="0"/>
              <a:t>②大会運営者がデプロイ</a:t>
            </a:r>
            <a:r>
              <a:rPr lang="en-US" altLang="ja-JP" sz="1000" dirty="0"/>
              <a:t>(</a:t>
            </a:r>
            <a:r>
              <a:rPr lang="ja-JP" altLang="en-US" sz="1000" dirty="0"/>
              <a:t>大会作成</a:t>
            </a:r>
            <a:r>
              <a:rPr lang="en-US" altLang="ja-JP" sz="1000" dirty="0"/>
              <a:t>)</a:t>
            </a:r>
            <a:r>
              <a:rPr lang="ja-JP" altLang="en-US" sz="1000" dirty="0"/>
              <a:t>できるようにする</a:t>
            </a:r>
            <a:endParaRPr lang="en-US" altLang="ja-JP" sz="1000" dirty="0"/>
          </a:p>
          <a:p>
            <a:endParaRPr kumimoji="1" lang="en-US" altLang="ja-JP" sz="1000" dirty="0"/>
          </a:p>
          <a:p>
            <a:r>
              <a:rPr lang="ja-JP" altLang="en-US" sz="1000" dirty="0"/>
              <a:t>・</a:t>
            </a:r>
            <a:r>
              <a:rPr lang="en-US" altLang="ja-JP" sz="1000" dirty="0"/>
              <a:t>Excel</a:t>
            </a:r>
            <a:r>
              <a:rPr lang="ja-JP" altLang="en-US" sz="1000" dirty="0"/>
              <a:t>をアップロード</a:t>
            </a:r>
            <a:endParaRPr lang="en-US" altLang="ja-JP" sz="1000" dirty="0"/>
          </a:p>
          <a:p>
            <a:r>
              <a:rPr lang="ja-JP" altLang="en-US" sz="1000" dirty="0"/>
              <a:t>・変換ボタンを押す</a:t>
            </a:r>
            <a:endParaRPr lang="en-US" altLang="ja-JP" sz="1000" dirty="0"/>
          </a:p>
          <a:p>
            <a:r>
              <a:rPr lang="ja-JP" altLang="en-US" sz="1000" dirty="0"/>
              <a:t>・参加者一覧のプレビューが出る</a:t>
            </a:r>
            <a:endParaRPr lang="en-US" altLang="ja-JP" sz="1000" dirty="0"/>
          </a:p>
          <a:p>
            <a:r>
              <a:rPr lang="ja-JP" altLang="en-US" sz="1000" dirty="0"/>
              <a:t>・決定ボタンを押すと参加者</a:t>
            </a:r>
            <a:r>
              <a:rPr lang="en-US" altLang="ja-JP" sz="1000" dirty="0"/>
              <a:t>DB</a:t>
            </a:r>
            <a:r>
              <a:rPr lang="ja-JP" altLang="en-US" sz="1000" dirty="0"/>
              <a:t>が生成される</a:t>
            </a:r>
            <a:endParaRPr lang="en-US" altLang="ja-JP" sz="1000" dirty="0"/>
          </a:p>
          <a:p>
            <a:endParaRPr kumimoji="1" lang="en-US" altLang="ja-JP" sz="1000" dirty="0"/>
          </a:p>
          <a:p>
            <a:r>
              <a:rPr lang="ja-JP" altLang="en-US" sz="1000" dirty="0"/>
              <a:t>③</a:t>
            </a:r>
            <a:r>
              <a:rPr lang="en-US" altLang="ja-JP" sz="1000" dirty="0"/>
              <a:t>meibo.xlsx</a:t>
            </a:r>
            <a:r>
              <a:rPr lang="ja-JP" altLang="en-US" sz="1000" dirty="0"/>
              <a:t>を作るのを</a:t>
            </a:r>
            <a:r>
              <a:rPr lang="en-US" altLang="ja-JP" sz="1000" dirty="0"/>
              <a:t>Web</a:t>
            </a:r>
            <a:r>
              <a:rPr lang="ja-JP" altLang="en-US" sz="1000" dirty="0"/>
              <a:t>でできるようにする</a:t>
            </a:r>
            <a:endParaRPr lang="en-US" altLang="ja-JP" sz="1000" dirty="0"/>
          </a:p>
          <a:p>
            <a:r>
              <a:rPr kumimoji="1" lang="ja-JP" altLang="en-US" sz="1000" dirty="0"/>
              <a:t>・リストバンドの割り当て</a:t>
            </a:r>
            <a:endParaRPr kumimoji="1" lang="en-US" altLang="ja-JP" sz="1000" dirty="0"/>
          </a:p>
          <a:p>
            <a:r>
              <a:rPr lang="ja-JP" altLang="en-US" sz="1000" dirty="0"/>
              <a:t>・参加者</a:t>
            </a:r>
            <a:r>
              <a:rPr lang="en-US" altLang="ja-JP" sz="1000" dirty="0"/>
              <a:t>.xlsx</a:t>
            </a:r>
            <a:r>
              <a:rPr lang="ja-JP" altLang="en-US" sz="1000" dirty="0"/>
              <a:t>は、フォーマットが任意なので、変換が大変</a:t>
            </a:r>
            <a:endParaRPr lang="en-US" altLang="ja-JP" sz="1000" dirty="0"/>
          </a:p>
          <a:p>
            <a:r>
              <a:rPr kumimoji="1" lang="ja-JP" altLang="en-US" sz="1000" dirty="0"/>
              <a:t>　→標準化フォーマットをつくる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41A54EF-9264-D46F-EDFA-3ECBCF8A2364}"/>
              </a:ext>
            </a:extLst>
          </p:cNvPr>
          <p:cNvCxnSpPr>
            <a:cxnSpLocks/>
          </p:cNvCxnSpPr>
          <p:nvPr/>
        </p:nvCxnSpPr>
        <p:spPr>
          <a:xfrm>
            <a:off x="4800000" y="2493000"/>
            <a:ext cx="1512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E88637D-BA24-9969-49E9-26DC910F239A}"/>
              </a:ext>
            </a:extLst>
          </p:cNvPr>
          <p:cNvSpPr txBox="1"/>
          <p:nvPr/>
        </p:nvSpPr>
        <p:spPr>
          <a:xfrm>
            <a:off x="5088000" y="220500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/>
              <a:t>参加者登録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7FDE0C3-F5A6-3EA8-B02D-09C39517F017}"/>
              </a:ext>
            </a:extLst>
          </p:cNvPr>
          <p:cNvSpPr txBox="1"/>
          <p:nvPr/>
        </p:nvSpPr>
        <p:spPr>
          <a:xfrm>
            <a:off x="4368000" y="4365000"/>
            <a:ext cx="26212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①大会のタイム区間設定・配置設定を作る</a:t>
            </a:r>
            <a:endParaRPr kumimoji="1" lang="en-US" altLang="ja-JP" sz="1000" dirty="0"/>
          </a:p>
          <a:p>
            <a:r>
              <a:rPr lang="ja-JP" altLang="en-US" sz="1000" dirty="0"/>
              <a:t>②デプロイする（</a:t>
            </a:r>
            <a:r>
              <a:rPr lang="en-US" altLang="ja-JP" sz="1000" dirty="0" err="1"/>
              <a:t>WebUI</a:t>
            </a:r>
            <a:r>
              <a:rPr lang="ja-JP" altLang="en-US" sz="1000" dirty="0"/>
              <a:t>が使える）</a:t>
            </a:r>
            <a:endParaRPr lang="en-US" altLang="ja-JP" sz="1000" dirty="0"/>
          </a:p>
          <a:p>
            <a:r>
              <a:rPr kumimoji="1" lang="ja-JP" altLang="en-US" sz="1000" dirty="0"/>
              <a:t>③参加者登録する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E433DAA-3144-AFFE-24F0-1C7B41E81813}"/>
              </a:ext>
            </a:extLst>
          </p:cNvPr>
          <p:cNvSpPr txBox="1"/>
          <p:nvPr/>
        </p:nvSpPr>
        <p:spPr>
          <a:xfrm>
            <a:off x="5232000" y="693000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u="sng" dirty="0"/>
              <a:t>計測システムコアの改善</a:t>
            </a: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C5320F2-9B4B-5BEB-A67B-32A9ECE11171}"/>
              </a:ext>
            </a:extLst>
          </p:cNvPr>
          <p:cNvSpPr txBox="1"/>
          <p:nvPr/>
        </p:nvSpPr>
        <p:spPr>
          <a:xfrm>
            <a:off x="5304000" y="1053000"/>
            <a:ext cx="4031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①計測結果を編集したい</a:t>
            </a:r>
            <a:endParaRPr kumimoji="1" lang="en-US" altLang="ja-JP" sz="1000" dirty="0"/>
          </a:p>
          <a:p>
            <a:r>
              <a:rPr lang="ja-JP" altLang="en-US" sz="1000" dirty="0"/>
              <a:t>②計測漏れしたところを手動で登録する</a:t>
            </a:r>
            <a:endParaRPr lang="en-US" altLang="ja-JP" sz="1000" dirty="0"/>
          </a:p>
          <a:p>
            <a:r>
              <a:rPr kumimoji="1" lang="ja-JP" altLang="en-US" sz="1000" dirty="0"/>
              <a:t>③電波が届かないところの受信機のデータを後から登録する</a:t>
            </a:r>
            <a:endParaRPr kumimoji="1" lang="en-US" altLang="ja-JP" sz="1000" dirty="0"/>
          </a:p>
          <a:p>
            <a:r>
              <a:rPr lang="ja-JP" altLang="en-US" sz="1000" dirty="0"/>
              <a:t>④サーバの冗長化（さくらインターネット＋別のサーバに冗長化）</a:t>
            </a:r>
            <a:endParaRPr kumimoji="1" lang="ja-JP" altLang="en-US" sz="10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E7D51D01-BAB8-6B67-9289-36CCAFE5E40E}"/>
              </a:ext>
            </a:extLst>
          </p:cNvPr>
          <p:cNvSpPr txBox="1"/>
          <p:nvPr/>
        </p:nvSpPr>
        <p:spPr>
          <a:xfrm>
            <a:off x="4296000" y="5661000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 dirty="0"/>
              <a:t>ロール</a:t>
            </a:r>
            <a:endParaRPr kumimoji="1" lang="en-US" altLang="ja-JP" sz="1000" dirty="0"/>
          </a:p>
          <a:p>
            <a:r>
              <a:rPr lang="ja-JP" altLang="en-US" sz="1000" dirty="0"/>
              <a:t>①リザルトを見る人（参加者・応援者）</a:t>
            </a:r>
            <a:endParaRPr lang="en-US" altLang="ja-JP" sz="1000" dirty="0"/>
          </a:p>
          <a:p>
            <a:r>
              <a:rPr kumimoji="1" lang="ja-JP" altLang="en-US" sz="1000" dirty="0"/>
              <a:t>②大会の運営状況を見える人</a:t>
            </a:r>
            <a:r>
              <a:rPr kumimoji="1" lang="en-US" altLang="ja-JP" sz="1000" dirty="0"/>
              <a:t>(</a:t>
            </a:r>
            <a:r>
              <a:rPr lang="ja-JP" altLang="en-US" sz="1000" dirty="0"/>
              <a:t>一般スタッフ）</a:t>
            </a:r>
            <a:endParaRPr lang="en-US" altLang="ja-JP" sz="1000" dirty="0"/>
          </a:p>
          <a:p>
            <a:r>
              <a:rPr kumimoji="1" lang="ja-JP" altLang="en-US" sz="1000" dirty="0"/>
              <a:t>③大会管理運営者（参加者データを編集できる、タイムの編集ができる）</a:t>
            </a:r>
            <a:endParaRPr kumimoji="1" lang="en-US" altLang="ja-JP" sz="1000" dirty="0"/>
          </a:p>
          <a:p>
            <a:r>
              <a:rPr lang="ja-JP" altLang="en-US" sz="1000" dirty="0"/>
              <a:t>④大会の生成・削除ができる人（神様）</a:t>
            </a:r>
            <a:endParaRPr kumimoji="1" lang="en-US" altLang="ja-JP" sz="1000" dirty="0"/>
          </a:p>
          <a:p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4228250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176DE-FACD-3322-5480-E9ECBAAB3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3438F5-5AD2-9D4A-D84C-EB017253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00" y="261000"/>
            <a:ext cx="10515600" cy="183875"/>
          </a:xfrm>
        </p:spPr>
        <p:txBody>
          <a:bodyPr>
            <a:noAutofit/>
          </a:bodyPr>
          <a:lstStyle/>
          <a:p>
            <a:r>
              <a:rPr kumimoji="1" lang="ja-JP" altLang="en-US" sz="1800" u="sng" dirty="0"/>
              <a:t>選手登録系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B33B6AD-0B14-BF4C-CED0-1AE049BEC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001"/>
            <a:ext cx="10515600" cy="503999"/>
          </a:xfrm>
        </p:spPr>
        <p:txBody>
          <a:bodyPr>
            <a:normAutofit/>
          </a:bodyPr>
          <a:lstStyle/>
          <a:p>
            <a:r>
              <a:rPr lang="en-US" altLang="ja-JP" sz="1400" dirty="0"/>
              <a:t>m</a:t>
            </a:r>
            <a:r>
              <a:rPr kumimoji="1" lang="en-US" altLang="ja-JP" sz="1400" dirty="0"/>
              <a:t>inamieru.com</a:t>
            </a:r>
            <a:r>
              <a:rPr kumimoji="1" lang="ja-JP" altLang="en-US" sz="1400" dirty="0"/>
              <a:t>のサーバ内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115D75-2696-E2FA-E027-EA1B30F2AA9B}"/>
              </a:ext>
            </a:extLst>
          </p:cNvPr>
          <p:cNvSpPr txBox="1"/>
          <p:nvPr/>
        </p:nvSpPr>
        <p:spPr>
          <a:xfrm>
            <a:off x="1200000" y="1557000"/>
            <a:ext cx="475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u="sng" dirty="0"/>
              <a:t>/home/funada/</a:t>
            </a:r>
            <a:r>
              <a:rPr kumimoji="1" lang="en-US" altLang="ja-JP" sz="1100" u="sng" dirty="0" err="1"/>
              <a:t>zekken_maker</a:t>
            </a:r>
            <a:r>
              <a:rPr kumimoji="1" lang="en-US" altLang="ja-JP" sz="1100" u="sng" dirty="0"/>
              <a:t>/eventname/</a:t>
            </a:r>
          </a:p>
          <a:p>
            <a:endParaRPr lang="en-US" altLang="ja-JP" sz="1100" dirty="0"/>
          </a:p>
          <a:p>
            <a:r>
              <a:rPr lang="en-US" altLang="ja-JP" sz="1100" dirty="0"/>
              <a:t>meibo.xlsx </a:t>
            </a:r>
            <a:r>
              <a:rPr lang="ja-JP" altLang="en-US" sz="1100" dirty="0"/>
              <a:t>参加者一覧・大会情報</a:t>
            </a:r>
            <a:r>
              <a:rPr lang="en-US" altLang="ja-JP" sz="1100" dirty="0"/>
              <a:t>(</a:t>
            </a:r>
            <a:r>
              <a:rPr lang="ja-JP" altLang="en-US" sz="1100" dirty="0"/>
              <a:t>大会運営者からもらって加筆する</a:t>
            </a:r>
            <a:r>
              <a:rPr lang="en-US" altLang="ja-JP" sz="1100" dirty="0"/>
              <a:t>)</a:t>
            </a:r>
          </a:p>
          <a:p>
            <a:endParaRPr lang="en-US" altLang="ja-JP" sz="1100" dirty="0"/>
          </a:p>
          <a:p>
            <a:r>
              <a:rPr lang="en-US" altLang="ja-JP" sz="1100" dirty="0" err="1"/>
              <a:t>gene_player_list.rb</a:t>
            </a:r>
            <a:r>
              <a:rPr lang="en-US" altLang="ja-JP" sz="1100" dirty="0"/>
              <a:t> </a:t>
            </a:r>
            <a:r>
              <a:rPr lang="ja-JP" altLang="en-US" sz="1100" dirty="0"/>
              <a:t> 参加者一覧ファイル作成スクリプト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/>
              <a:t>minamieru.date.dat </a:t>
            </a:r>
            <a:r>
              <a:rPr lang="ja-JP" altLang="en-US" sz="1100" dirty="0"/>
              <a:t>大会参加者ファイル</a:t>
            </a:r>
            <a:endParaRPr lang="en-US" altLang="ja-JP" sz="1100" dirty="0"/>
          </a:p>
          <a:p>
            <a:endParaRPr lang="en-US" altLang="ja-JP" sz="1100" dirty="0"/>
          </a:p>
          <a:p>
            <a:endParaRPr lang="en-US" altLang="ja-JP" sz="1100" dirty="0"/>
          </a:p>
          <a:p>
            <a:r>
              <a:rPr lang="ja-JP" altLang="en-US" sz="1100" dirty="0"/>
              <a:t>① </a:t>
            </a:r>
            <a:r>
              <a:rPr lang="en-US" altLang="ja-JP" sz="1100" dirty="0" err="1"/>
              <a:t>eventname</a:t>
            </a:r>
            <a:r>
              <a:rPr lang="ja-JP" altLang="en-US" sz="1100" dirty="0"/>
              <a:t>のディレクトリを作る</a:t>
            </a:r>
            <a:endParaRPr lang="en-US" altLang="ja-JP" sz="1100" dirty="0"/>
          </a:p>
          <a:p>
            <a:r>
              <a:rPr lang="ja-JP" altLang="en-US" sz="1100" dirty="0"/>
              <a:t>② </a:t>
            </a:r>
            <a:r>
              <a:rPr lang="en-US" altLang="ja-JP" sz="1100" dirty="0"/>
              <a:t>meibo.xlsx</a:t>
            </a:r>
            <a:r>
              <a:rPr lang="ja-JP" altLang="en-US" sz="1100" dirty="0"/>
              <a:t>を</a:t>
            </a:r>
            <a:r>
              <a:rPr lang="en-US" altLang="ja-JP" sz="1100" dirty="0"/>
              <a:t>Windows</a:t>
            </a:r>
            <a:r>
              <a:rPr lang="ja-JP" altLang="en-US" sz="1100" dirty="0"/>
              <a:t>上で編集する</a:t>
            </a:r>
            <a:endParaRPr lang="en-US" altLang="ja-JP" sz="1100" dirty="0"/>
          </a:p>
          <a:p>
            <a:r>
              <a:rPr lang="ja-JP" altLang="en-US" sz="1100" dirty="0"/>
              <a:t>③ </a:t>
            </a:r>
            <a:r>
              <a:rPr kumimoji="1" lang="en-US" altLang="ja-JP" sz="1100" u="sng" dirty="0"/>
              <a:t>/home/funada/</a:t>
            </a:r>
            <a:r>
              <a:rPr kumimoji="1" lang="en-US" altLang="ja-JP" sz="1100" u="sng" dirty="0" err="1"/>
              <a:t>zekken_maker</a:t>
            </a:r>
            <a:r>
              <a:rPr kumimoji="1" lang="en-US" altLang="ja-JP" sz="1100" u="sng" dirty="0"/>
              <a:t>/</a:t>
            </a:r>
            <a:r>
              <a:rPr kumimoji="1" lang="en-US" altLang="ja-JP" sz="1100" u="sng" dirty="0" err="1"/>
              <a:t>eventname</a:t>
            </a:r>
            <a:r>
              <a:rPr kumimoji="1" lang="en-US" altLang="ja-JP" sz="1100" u="sng" dirty="0"/>
              <a:t>/</a:t>
            </a:r>
            <a:r>
              <a:rPr lang="ja-JP" altLang="en-US" sz="1100" u="sng" dirty="0"/>
              <a:t>　に</a:t>
            </a:r>
            <a:r>
              <a:rPr lang="en-US" altLang="ja-JP" sz="1100" u="sng" dirty="0" err="1"/>
              <a:t>winscp</a:t>
            </a:r>
            <a:r>
              <a:rPr lang="ja-JP" altLang="en-US" sz="1100" u="sng" dirty="0"/>
              <a:t>でコピーする</a:t>
            </a:r>
            <a:endParaRPr lang="en-US" altLang="ja-JP" sz="1100" u="sng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437A4D0-1BC8-AEC3-6D8B-06EE94794D48}"/>
              </a:ext>
            </a:extLst>
          </p:cNvPr>
          <p:cNvSpPr txBox="1"/>
          <p:nvPr/>
        </p:nvSpPr>
        <p:spPr>
          <a:xfrm>
            <a:off x="6384000" y="1557000"/>
            <a:ext cx="554400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u="sng" dirty="0"/>
              <a:t>/home/funada/dev/</a:t>
            </a:r>
            <a:r>
              <a:rPr kumimoji="1" lang="en-US" altLang="ja-JP" sz="1100" u="sng" dirty="0" err="1"/>
              <a:t>minamieru.current</a:t>
            </a:r>
            <a:r>
              <a:rPr kumimoji="1" lang="en-US" altLang="ja-JP" sz="1100" u="sng" dirty="0"/>
              <a:t>/minamieru/script/</a:t>
            </a:r>
          </a:p>
          <a:p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 err="1"/>
              <a:t>Setup.rb</a:t>
            </a:r>
            <a:r>
              <a:rPr lang="en-US" altLang="ja-JP" sz="1100" dirty="0"/>
              <a:t>  </a:t>
            </a:r>
            <a:r>
              <a:rPr lang="ja-JP" altLang="en-US" sz="1100" dirty="0"/>
              <a:t>運用系ディレクトリのデプロイスクリプト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 err="1"/>
              <a:t>event_info.rb</a:t>
            </a:r>
            <a:r>
              <a:rPr lang="ja-JP" altLang="en-US" sz="1100" dirty="0"/>
              <a:t> 大会設定</a:t>
            </a:r>
            <a:endParaRPr lang="en-US" altLang="ja-JP" sz="1100" dirty="0"/>
          </a:p>
          <a:p>
            <a:r>
              <a:rPr lang="ja-JP" altLang="en-US" sz="1100" dirty="0"/>
              <a:t>（計測地点、計測受信機、大会参加参加者ファイルへのパス</a:t>
            </a:r>
            <a:endParaRPr lang="en-US" altLang="ja-JP" sz="1100" dirty="0"/>
          </a:p>
          <a:p>
            <a:r>
              <a:rPr lang="ja-JP" altLang="en-US" sz="1100" dirty="0"/>
              <a:t>　リザルトへ表示するタイムの計算方法）</a:t>
            </a:r>
            <a:endParaRPr lang="en-US" altLang="ja-JP" sz="1100" dirty="0"/>
          </a:p>
          <a:p>
            <a:endParaRPr lang="en-US" altLang="ja-JP" sz="1100" dirty="0"/>
          </a:p>
        </p:txBody>
      </p:sp>
    </p:spTree>
    <p:extLst>
      <p:ext uri="{BB962C8B-B14F-4D97-AF65-F5344CB8AC3E}">
        <p14:creationId xmlns:p14="http://schemas.microsoft.com/office/powerpoint/2010/main" val="3248858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53754-3EDA-75AB-B656-45AB12AB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00" y="261000"/>
            <a:ext cx="10515600" cy="183875"/>
          </a:xfrm>
        </p:spPr>
        <p:txBody>
          <a:bodyPr>
            <a:noAutofit/>
          </a:bodyPr>
          <a:lstStyle/>
          <a:p>
            <a:r>
              <a:rPr kumimoji="1" lang="ja-JP" altLang="en-US" sz="1800" u="sng" dirty="0"/>
              <a:t>計測システム運用系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48927E-769D-632B-F10D-C7ED9D42E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001"/>
            <a:ext cx="10515600" cy="503999"/>
          </a:xfrm>
        </p:spPr>
        <p:txBody>
          <a:bodyPr>
            <a:normAutofit/>
          </a:bodyPr>
          <a:lstStyle/>
          <a:p>
            <a:r>
              <a:rPr lang="en-US" altLang="ja-JP" sz="1400" dirty="0"/>
              <a:t>m</a:t>
            </a:r>
            <a:r>
              <a:rPr kumimoji="1" lang="en-US" altLang="ja-JP" sz="1400" dirty="0"/>
              <a:t>inamieru.com</a:t>
            </a:r>
            <a:r>
              <a:rPr kumimoji="1" lang="ja-JP" altLang="en-US" sz="1400" dirty="0"/>
              <a:t>のサーバ内</a:t>
            </a:r>
          </a:p>
          <a:p>
            <a:endParaRPr kumimoji="1"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602E39-6E21-DEE8-6848-FCB88212834E}"/>
              </a:ext>
            </a:extLst>
          </p:cNvPr>
          <p:cNvSpPr txBox="1"/>
          <p:nvPr/>
        </p:nvSpPr>
        <p:spPr>
          <a:xfrm>
            <a:off x="1200000" y="1557000"/>
            <a:ext cx="4752000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u="sng" dirty="0"/>
              <a:t>/home/minamieru/data/eventname/</a:t>
            </a:r>
          </a:p>
          <a:p>
            <a:endParaRPr lang="en-US" altLang="ja-JP" sz="1100" dirty="0"/>
          </a:p>
          <a:p>
            <a:r>
              <a:rPr kumimoji="1" lang="en-US" altLang="ja-JP" sz="1100" dirty="0"/>
              <a:t>players.dat  </a:t>
            </a:r>
            <a:r>
              <a:rPr lang="ja-JP" altLang="en-US" sz="1100" dirty="0"/>
              <a:t>参加者の定義</a:t>
            </a:r>
            <a:r>
              <a:rPr kumimoji="1" lang="ja-JP" altLang="en-US" sz="1100" dirty="0"/>
              <a:t>データ</a:t>
            </a:r>
            <a:endParaRPr kumimoji="1" lang="en-US" altLang="ja-JP" sz="1100" dirty="0"/>
          </a:p>
          <a:p>
            <a:r>
              <a:rPr kumimoji="1" lang="en-US" altLang="ja-JP" sz="1100" dirty="0"/>
              <a:t>points.dat  </a:t>
            </a:r>
            <a:r>
              <a:rPr kumimoji="1" lang="ja-JP" altLang="en-US" sz="1100" dirty="0"/>
              <a:t>計測地点とタイム計算定義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r>
              <a:rPr lang="en-US" altLang="ja-JP" sz="1100" dirty="0" err="1"/>
              <a:t>dns_list</a:t>
            </a:r>
            <a:r>
              <a:rPr lang="en-US" altLang="ja-JP" sz="1100" dirty="0"/>
              <a:t>   DNS/DNF</a:t>
            </a:r>
            <a:r>
              <a:rPr lang="ja-JP" altLang="en-US" sz="1100" dirty="0"/>
              <a:t>対象者リスト</a:t>
            </a:r>
            <a:endParaRPr lang="en-US" altLang="ja-JP" sz="1100" dirty="0"/>
          </a:p>
          <a:p>
            <a:r>
              <a:rPr lang="en-US" altLang="ja-JP" sz="1100" dirty="0" err="1"/>
              <a:t>start_time</a:t>
            </a:r>
            <a:r>
              <a:rPr lang="en-US" altLang="ja-JP" sz="1100" dirty="0"/>
              <a:t>  </a:t>
            </a:r>
            <a:r>
              <a:rPr lang="ja-JP" altLang="en-US" sz="1100" dirty="0"/>
              <a:t>スタート時刻上書きデータ</a:t>
            </a:r>
            <a:endParaRPr lang="en-US" altLang="ja-JP" sz="1100" dirty="0"/>
          </a:p>
          <a:p>
            <a:r>
              <a:rPr lang="en-US" altLang="ja-JP" sz="1100" dirty="0" err="1"/>
              <a:t>point_update_disable</a:t>
            </a:r>
            <a:r>
              <a:rPr lang="en-US" altLang="ja-JP" sz="1100" dirty="0"/>
              <a:t> </a:t>
            </a:r>
            <a:r>
              <a:rPr lang="ja-JP" altLang="en-US" sz="1100" dirty="0"/>
              <a:t>計測地点受信停止リスト</a:t>
            </a:r>
            <a:endParaRPr lang="en-US" altLang="ja-JP" sz="1100" dirty="0"/>
          </a:p>
          <a:p>
            <a:endParaRPr lang="en-US" altLang="ja-JP" sz="1100" dirty="0"/>
          </a:p>
          <a:p>
            <a:endParaRPr kumimoji="1" lang="en-US" altLang="ja-JP" sz="1100" dirty="0"/>
          </a:p>
          <a:p>
            <a:endParaRPr lang="en-US" altLang="ja-JP" sz="1100" dirty="0"/>
          </a:p>
          <a:p>
            <a:endParaRPr kumimoji="1" lang="en-US" altLang="ja-JP" sz="1100" dirty="0"/>
          </a:p>
          <a:p>
            <a:endParaRPr lang="en-US" altLang="ja-JP" sz="1100" dirty="0"/>
          </a:p>
          <a:p>
            <a:r>
              <a:rPr kumimoji="1" lang="en-US" altLang="ja-JP" sz="1100" dirty="0"/>
              <a:t>data_eventname_rpi01  </a:t>
            </a:r>
            <a:r>
              <a:rPr kumimoji="1" lang="ja-JP" altLang="en-US" sz="1100" dirty="0"/>
              <a:t>計測受信機からのデータ</a:t>
            </a:r>
            <a:endParaRPr kumimoji="1" lang="en-US" altLang="ja-JP" sz="1100" dirty="0"/>
          </a:p>
          <a:p>
            <a:r>
              <a:rPr kumimoji="1" lang="en-US" altLang="ja-JP" sz="1100" dirty="0"/>
              <a:t>data_eventname_rpi02</a:t>
            </a:r>
          </a:p>
          <a:p>
            <a:r>
              <a:rPr kumimoji="1" lang="en-US" altLang="ja-JP" sz="1100" dirty="0"/>
              <a:t>data_eventname_rpi03</a:t>
            </a:r>
          </a:p>
          <a:p>
            <a:endParaRPr kumimoji="1" lang="en-US" altLang="ja-JP" sz="1100" dirty="0"/>
          </a:p>
          <a:p>
            <a:r>
              <a:rPr lang="en-US" altLang="ja-JP" sz="1100" dirty="0" err="1"/>
              <a:t>arrived_at_X</a:t>
            </a:r>
            <a:r>
              <a:rPr lang="ja-JP" altLang="en-US" sz="1100" dirty="0"/>
              <a:t>　各計測地点での参加者受信時刻</a:t>
            </a:r>
            <a:endParaRPr kumimoji="1" lang="en-US" altLang="ja-JP" sz="1100" dirty="0"/>
          </a:p>
          <a:p>
            <a:r>
              <a:rPr kumimoji="1" lang="en-US" altLang="ja-JP" sz="1100" dirty="0" err="1"/>
              <a:t>receive_at_X</a:t>
            </a:r>
            <a:endParaRPr kumimoji="1" lang="en-US" altLang="ja-JP" sz="1100" dirty="0"/>
          </a:p>
          <a:p>
            <a:r>
              <a:rPr lang="en-US" altLang="ja-JP" sz="1100" dirty="0" err="1"/>
              <a:t>r</a:t>
            </a:r>
            <a:r>
              <a:rPr kumimoji="1" lang="en-US" altLang="ja-JP" sz="1100" dirty="0" err="1"/>
              <a:t>esidenct_at_X</a:t>
            </a:r>
            <a:endParaRPr kumimoji="1" lang="en-US" altLang="ja-JP" sz="1100" dirty="0"/>
          </a:p>
          <a:p>
            <a:r>
              <a:rPr lang="en-US" altLang="ja-JP" sz="1100" dirty="0" err="1"/>
              <a:t>rssimax_at_X</a:t>
            </a:r>
            <a:endParaRPr lang="en-US" altLang="ja-JP" sz="1100" dirty="0"/>
          </a:p>
          <a:p>
            <a:r>
              <a:rPr kumimoji="1" lang="en-US" altLang="ja-JP" sz="1100" dirty="0" err="1"/>
              <a:t>staied_at_X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r>
              <a:rPr kumimoji="1" lang="en-US" altLang="ja-JP" sz="1100" dirty="0" err="1"/>
              <a:t>players_record</a:t>
            </a:r>
            <a:r>
              <a:rPr kumimoji="1" lang="en-US" altLang="ja-JP" sz="1100" dirty="0"/>
              <a:t>  </a:t>
            </a:r>
            <a:r>
              <a:rPr kumimoji="1" lang="ja-JP" altLang="en-US" sz="1100" dirty="0"/>
              <a:t>参加者の通過地点と時刻のデータベース</a:t>
            </a:r>
            <a:endParaRPr kumimoji="1" lang="en-US" altLang="ja-JP" sz="1100" dirty="0"/>
          </a:p>
          <a:p>
            <a:endParaRPr lang="en-US" altLang="ja-JP" sz="1100" dirty="0"/>
          </a:p>
          <a:p>
            <a:endParaRPr kumimoji="1" lang="ja-JP" altLang="en-US" sz="11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A6E4153-7CD7-4269-8406-88CC31ECC8BF}"/>
              </a:ext>
            </a:extLst>
          </p:cNvPr>
          <p:cNvSpPr txBox="1"/>
          <p:nvPr/>
        </p:nvSpPr>
        <p:spPr>
          <a:xfrm>
            <a:off x="6528000" y="1557000"/>
            <a:ext cx="47520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u="sng" dirty="0"/>
              <a:t>/home/minamieru/www/eventname/script/</a:t>
            </a:r>
          </a:p>
          <a:p>
            <a:endParaRPr lang="en-US" altLang="ja-JP" sz="1100" dirty="0"/>
          </a:p>
          <a:p>
            <a:r>
              <a:rPr lang="en-US" altLang="ja-JP" sz="1100" dirty="0" err="1"/>
              <a:t>config.rb</a:t>
            </a:r>
            <a:r>
              <a:rPr lang="en-US" altLang="ja-JP" sz="1100" dirty="0"/>
              <a:t> </a:t>
            </a:r>
            <a:r>
              <a:rPr lang="ja-JP" altLang="en-US" sz="1100" dirty="0"/>
              <a:t>データベース読み書きスクリプト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 err="1"/>
              <a:t>dns.cgi</a:t>
            </a:r>
            <a:r>
              <a:rPr lang="en-US" altLang="ja-JP" sz="1100" dirty="0"/>
              <a:t> DNS/DNF</a:t>
            </a:r>
            <a:r>
              <a:rPr lang="ja-JP" altLang="en-US" sz="1100" dirty="0"/>
              <a:t>登録スクリプト</a:t>
            </a:r>
            <a:endParaRPr lang="en-US" altLang="ja-JP" sz="1100" dirty="0"/>
          </a:p>
          <a:p>
            <a:r>
              <a:rPr lang="en-US" altLang="ja-JP" sz="1100" dirty="0" err="1"/>
              <a:t>set_start_time.cgi</a:t>
            </a:r>
            <a:r>
              <a:rPr lang="en-US" altLang="ja-JP" sz="1100" dirty="0"/>
              <a:t> </a:t>
            </a:r>
            <a:r>
              <a:rPr lang="ja-JP" altLang="en-US" sz="1100" dirty="0"/>
              <a:t>スタート時刻設定スクリプト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 err="1"/>
              <a:t>upload.cgi</a:t>
            </a:r>
            <a:r>
              <a:rPr lang="en-US" altLang="ja-JP" sz="1100" dirty="0"/>
              <a:t>  </a:t>
            </a:r>
            <a:r>
              <a:rPr lang="ja-JP" altLang="en-US" sz="1100" dirty="0"/>
              <a:t>計測受信機からの計測データ受付スクリプト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 err="1"/>
              <a:t>staff.cgi</a:t>
            </a:r>
            <a:r>
              <a:rPr lang="ja-JP" altLang="en-US" sz="1100" dirty="0"/>
              <a:t>　スタッフ用情報表示スクリプト</a:t>
            </a:r>
            <a:endParaRPr lang="en-US" altLang="ja-JP" sz="1100" dirty="0"/>
          </a:p>
          <a:p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 err="1"/>
              <a:t>startclock.cgi</a:t>
            </a:r>
            <a:r>
              <a:rPr lang="en-US" altLang="ja-JP" sz="1100" dirty="0"/>
              <a:t> </a:t>
            </a:r>
            <a:r>
              <a:rPr lang="ja-JP" altLang="en-US" sz="1100" dirty="0"/>
              <a:t>スタート計時スクリプト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 err="1"/>
              <a:t>alluser_relay.cgi</a:t>
            </a:r>
            <a:r>
              <a:rPr lang="en-US" altLang="ja-JP" sz="1100" dirty="0"/>
              <a:t> </a:t>
            </a:r>
            <a:r>
              <a:rPr lang="ja-JP" altLang="en-US" sz="1100" dirty="0"/>
              <a:t>リザルト表示スクリプト</a:t>
            </a:r>
            <a:endParaRPr lang="en-US" altLang="ja-JP" sz="1100" dirty="0"/>
          </a:p>
          <a:p>
            <a:r>
              <a:rPr lang="en-US" altLang="ja-JP" sz="1100" dirty="0" err="1"/>
              <a:t>point.cgi</a:t>
            </a:r>
            <a:r>
              <a:rPr lang="en-US" altLang="ja-JP" sz="1100" dirty="0"/>
              <a:t> </a:t>
            </a:r>
            <a:r>
              <a:rPr lang="ja-JP" altLang="en-US" sz="1100" dirty="0"/>
              <a:t>計測地点ごとの通過情報表示スクリプト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 err="1"/>
              <a:t>startlist.cgi</a:t>
            </a:r>
            <a:r>
              <a:rPr lang="en-US" altLang="ja-JP" sz="1100" dirty="0"/>
              <a:t> </a:t>
            </a:r>
            <a:r>
              <a:rPr lang="ja-JP" altLang="en-US" sz="1100" dirty="0"/>
              <a:t>スタートリスト表示スクリプト</a:t>
            </a:r>
            <a:endParaRPr lang="en-US" altLang="ja-JP" sz="1100" dirty="0"/>
          </a:p>
          <a:p>
            <a:endParaRPr lang="en-US" altLang="ja-JP" sz="1100" dirty="0"/>
          </a:p>
          <a:p>
            <a:endParaRPr lang="en-US" altLang="ja-JP" sz="1100" dirty="0"/>
          </a:p>
          <a:p>
            <a:endParaRPr lang="en-US" altLang="ja-JP" sz="1100" dirty="0"/>
          </a:p>
          <a:p>
            <a:endParaRPr lang="en-US" altLang="ja-JP" sz="1100" dirty="0"/>
          </a:p>
          <a:p>
            <a:r>
              <a:rPr kumimoji="1" lang="en-US" altLang="ja-JP" sz="1100" dirty="0"/>
              <a:t>/home/minamieru/www/eventname/certificate/certificate_zekken.pdf</a:t>
            </a:r>
          </a:p>
          <a:p>
            <a:r>
              <a:rPr lang="ja-JP" altLang="en-US" sz="1100" dirty="0"/>
              <a:t>記録証ファイル</a:t>
            </a:r>
            <a:endParaRPr lang="en-US" altLang="ja-JP" sz="1100" dirty="0"/>
          </a:p>
          <a:p>
            <a:endParaRPr lang="en-US" altLang="ja-JP" sz="1100" dirty="0"/>
          </a:p>
          <a:p>
            <a:endParaRPr lang="en-US" altLang="ja-JP" sz="1100" dirty="0"/>
          </a:p>
        </p:txBody>
      </p:sp>
      <p:sp>
        <p:nvSpPr>
          <p:cNvPr id="9" name="左中かっこ 8">
            <a:extLst>
              <a:ext uri="{FF2B5EF4-FFF2-40B4-BE49-F238E27FC236}">
                <a16:creationId xmlns:a16="http://schemas.microsoft.com/office/drawing/2014/main" id="{42B1E7AF-CD20-FCEF-F330-BCC296D4F1AC}"/>
              </a:ext>
            </a:extLst>
          </p:cNvPr>
          <p:cNvSpPr/>
          <p:nvPr/>
        </p:nvSpPr>
        <p:spPr>
          <a:xfrm flipH="1">
            <a:off x="4944000" y="3789000"/>
            <a:ext cx="288000" cy="1872000"/>
          </a:xfrm>
          <a:prstGeom prst="leftBrace">
            <a:avLst>
              <a:gd name="adj1" fmla="val 337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45948C6-D245-08CB-1E18-9B4980C3EF4C}"/>
              </a:ext>
            </a:extLst>
          </p:cNvPr>
          <p:cNvCxnSpPr>
            <a:cxnSpLocks/>
          </p:cNvCxnSpPr>
          <p:nvPr/>
        </p:nvCxnSpPr>
        <p:spPr>
          <a:xfrm flipH="1">
            <a:off x="5160000" y="2853000"/>
            <a:ext cx="1368000" cy="1152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242EE22-D440-AA9F-0F13-ADA8D48D489B}"/>
              </a:ext>
            </a:extLst>
          </p:cNvPr>
          <p:cNvSpPr txBox="1"/>
          <p:nvPr/>
        </p:nvSpPr>
        <p:spPr>
          <a:xfrm>
            <a:off x="5592000" y="30690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/>
              <a:t>更新</a:t>
            </a:r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AEB514E0-B5A7-1608-3DDB-AB79685FCAAE}"/>
              </a:ext>
            </a:extLst>
          </p:cNvPr>
          <p:cNvSpPr/>
          <p:nvPr/>
        </p:nvSpPr>
        <p:spPr>
          <a:xfrm flipH="1">
            <a:off x="4944000" y="2493000"/>
            <a:ext cx="288000" cy="504000"/>
          </a:xfrm>
          <a:prstGeom prst="leftBrace">
            <a:avLst>
              <a:gd name="adj1" fmla="val 33733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4F64205-939A-4CAD-14A0-1694672C939E}"/>
              </a:ext>
            </a:extLst>
          </p:cNvPr>
          <p:cNvSpPr txBox="1"/>
          <p:nvPr/>
        </p:nvSpPr>
        <p:spPr>
          <a:xfrm>
            <a:off x="5592000" y="24210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1000" dirty="0"/>
              <a:t>更新</a:t>
            </a: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451D3755-3347-09FB-570D-00474475D4AD}"/>
              </a:ext>
            </a:extLst>
          </p:cNvPr>
          <p:cNvCxnSpPr>
            <a:cxnSpLocks/>
          </p:cNvCxnSpPr>
          <p:nvPr/>
        </p:nvCxnSpPr>
        <p:spPr>
          <a:xfrm flipH="1">
            <a:off x="5304000" y="2493000"/>
            <a:ext cx="1224000" cy="28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F4165089-25FA-F858-FB7B-694B41A68ACA}"/>
              </a:ext>
            </a:extLst>
          </p:cNvPr>
          <p:cNvCxnSpPr>
            <a:cxnSpLocks/>
          </p:cNvCxnSpPr>
          <p:nvPr/>
        </p:nvCxnSpPr>
        <p:spPr>
          <a:xfrm>
            <a:off x="6528000" y="2277000"/>
            <a:ext cx="0" cy="3600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FBB2676D-744A-3E37-AF5C-DAE17C1D1D31}"/>
              </a:ext>
            </a:extLst>
          </p:cNvPr>
          <p:cNvCxnSpPr>
            <a:cxnSpLocks/>
          </p:cNvCxnSpPr>
          <p:nvPr/>
        </p:nvCxnSpPr>
        <p:spPr>
          <a:xfrm>
            <a:off x="6528000" y="3141000"/>
            <a:ext cx="0" cy="1512000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EE9E6FB7-541C-658C-D92C-4AC4409F7DF5}"/>
              </a:ext>
            </a:extLst>
          </p:cNvPr>
          <p:cNvCxnSpPr>
            <a:cxnSpLocks/>
          </p:cNvCxnSpPr>
          <p:nvPr/>
        </p:nvCxnSpPr>
        <p:spPr>
          <a:xfrm flipV="1">
            <a:off x="5312400" y="4077000"/>
            <a:ext cx="1143600" cy="648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E0C700B-1176-2C40-2AAC-FB53A3A90898}"/>
              </a:ext>
            </a:extLst>
          </p:cNvPr>
          <p:cNvSpPr txBox="1"/>
          <p:nvPr/>
        </p:nvSpPr>
        <p:spPr>
          <a:xfrm>
            <a:off x="5664000" y="4077000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1000" dirty="0"/>
              <a:t>参照</a:t>
            </a:r>
            <a:endParaRPr kumimoji="1" lang="ja-JP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979091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7FAB8-3746-AFBF-5D7F-323AE644E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AF4290-E356-EC62-532A-3F8040CC7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000" y="261000"/>
            <a:ext cx="10515600" cy="183875"/>
          </a:xfrm>
        </p:spPr>
        <p:txBody>
          <a:bodyPr>
            <a:noAutofit/>
          </a:bodyPr>
          <a:lstStyle/>
          <a:p>
            <a:r>
              <a:rPr kumimoji="1" lang="ja-JP" altLang="en-US" sz="1800" u="sng" dirty="0"/>
              <a:t>表彰状・記録証生成系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B167DE-52A2-F760-F072-1BB339775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3001"/>
            <a:ext cx="10515600" cy="503999"/>
          </a:xfrm>
        </p:spPr>
        <p:txBody>
          <a:bodyPr>
            <a:normAutofit/>
          </a:bodyPr>
          <a:lstStyle/>
          <a:p>
            <a:r>
              <a:rPr kumimoji="1" lang="en-US" altLang="ja-JP" sz="1400" dirty="0"/>
              <a:t>Windows</a:t>
            </a:r>
            <a:endParaRPr kumimoji="1" lang="ja-JP" altLang="en-US" sz="1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76860F5-5C71-47D4-2EF2-6DFA5E8D8448}"/>
              </a:ext>
            </a:extLst>
          </p:cNvPr>
          <p:cNvSpPr txBox="1"/>
          <p:nvPr/>
        </p:nvSpPr>
        <p:spPr>
          <a:xfrm>
            <a:off x="1200000" y="1557000"/>
            <a:ext cx="4752000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u="sng" dirty="0"/>
              <a:t>記録証作成</a:t>
            </a:r>
            <a:endParaRPr lang="en-US" altLang="ja-JP" sz="1100" u="sng" dirty="0"/>
          </a:p>
          <a:p>
            <a:endParaRPr kumimoji="1" lang="en-US" altLang="ja-JP" sz="1100" u="sng" dirty="0"/>
          </a:p>
          <a:p>
            <a:r>
              <a:rPr kumimoji="1" lang="en-US" altLang="ja-JP" sz="1100" u="sng" dirty="0"/>
              <a:t>/home/minamieru/eventname/</a:t>
            </a:r>
            <a:r>
              <a:rPr kumimoji="1" lang="en-US" altLang="ja-JP" sz="1100" u="sng" dirty="0" err="1"/>
              <a:t>gene_cert</a:t>
            </a:r>
            <a:endParaRPr kumimoji="1" lang="en-US" altLang="ja-JP" sz="1100" u="sng" dirty="0"/>
          </a:p>
          <a:p>
            <a:endParaRPr lang="en-US" altLang="ja-JP" sz="1100" dirty="0"/>
          </a:p>
          <a:p>
            <a:r>
              <a:rPr kumimoji="1" lang="en-US" altLang="ja-JP" sz="1100" dirty="0"/>
              <a:t>certificate.pdf  </a:t>
            </a:r>
            <a:r>
              <a:rPr kumimoji="1" lang="ja-JP" altLang="en-US" sz="1100" dirty="0"/>
              <a:t>記録証のデザインデータ</a:t>
            </a:r>
            <a:r>
              <a:rPr kumimoji="1" lang="en-US" altLang="ja-JP" sz="1100" dirty="0"/>
              <a:t>(</a:t>
            </a:r>
            <a:r>
              <a:rPr lang="ja-JP" altLang="en-US" sz="1100" dirty="0"/>
              <a:t>名前等が空白のもの</a:t>
            </a:r>
            <a:r>
              <a:rPr lang="en-US" altLang="ja-JP" sz="1100" dirty="0"/>
              <a:t>)</a:t>
            </a:r>
          </a:p>
          <a:p>
            <a:endParaRPr kumimoji="1" lang="en-US" altLang="ja-JP" sz="1100" dirty="0"/>
          </a:p>
          <a:p>
            <a:r>
              <a:rPr kumimoji="1" lang="en-US" altLang="ja-JP" sz="1100" dirty="0" err="1"/>
              <a:t>config.json</a:t>
            </a:r>
            <a:r>
              <a:rPr kumimoji="1" lang="en-US" altLang="ja-JP" sz="1100" dirty="0"/>
              <a:t> </a:t>
            </a:r>
            <a:r>
              <a:rPr kumimoji="1" lang="ja-JP" altLang="en-US" sz="1100" dirty="0"/>
              <a:t>記録証生成に関するシステム設定</a:t>
            </a:r>
            <a:r>
              <a:rPr kumimoji="1" lang="en-US" altLang="ja-JP" sz="1100" dirty="0"/>
              <a:t>(font</a:t>
            </a:r>
            <a:r>
              <a:rPr kumimoji="1" lang="ja-JP" altLang="en-US" sz="1100" dirty="0"/>
              <a:t>パス等</a:t>
            </a:r>
            <a:r>
              <a:rPr kumimoji="1" lang="en-US" altLang="ja-JP" sz="1100" dirty="0"/>
              <a:t>)</a:t>
            </a:r>
          </a:p>
          <a:p>
            <a:endParaRPr lang="en-US" altLang="ja-JP" sz="1100" dirty="0"/>
          </a:p>
          <a:p>
            <a:r>
              <a:rPr lang="en-US" altLang="ja-JP" sz="1100" dirty="0"/>
              <a:t>Generate_certificate_pdf.py </a:t>
            </a:r>
            <a:r>
              <a:rPr lang="ja-JP" altLang="en-US" sz="1100" dirty="0"/>
              <a:t>記録証生成スクリプト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/>
              <a:t>generated/certificate_&lt;</a:t>
            </a:r>
            <a:r>
              <a:rPr lang="en-US" altLang="ja-JP" sz="1100" dirty="0" err="1"/>
              <a:t>zekken</a:t>
            </a:r>
            <a:r>
              <a:rPr lang="en-US" altLang="ja-JP" sz="1100" dirty="0"/>
              <a:t>&gt;.pdf </a:t>
            </a:r>
            <a:r>
              <a:rPr lang="ja-JP" altLang="en-US" sz="1100" dirty="0"/>
              <a:t>が生成されるので、</a:t>
            </a:r>
            <a:r>
              <a:rPr lang="en-US" altLang="ja-JP" sz="1100" dirty="0" err="1"/>
              <a:t>winscp</a:t>
            </a:r>
            <a:r>
              <a:rPr lang="ja-JP" altLang="en-US" sz="1100" dirty="0"/>
              <a:t>等で、</a:t>
            </a:r>
            <a:endParaRPr lang="en-US" altLang="ja-JP" sz="1100" dirty="0"/>
          </a:p>
          <a:p>
            <a:r>
              <a:rPr lang="ja-JP" altLang="en-US" sz="1100" dirty="0"/>
              <a:t>　</a:t>
            </a:r>
            <a:r>
              <a:rPr lang="en-US" altLang="ja-JP" sz="1100" dirty="0"/>
              <a:t>minamieru.com:/home/minamieru/www/eventname/certificate/</a:t>
            </a:r>
          </a:p>
          <a:p>
            <a:r>
              <a:rPr lang="ja-JP" altLang="en-US" sz="1100" dirty="0"/>
              <a:t>の下にコピーする。</a:t>
            </a:r>
            <a:r>
              <a:rPr lang="en-US" altLang="ja-JP" sz="1100" dirty="0" err="1"/>
              <a:t>alluser_relay.cgi</a:t>
            </a:r>
            <a:r>
              <a:rPr lang="en-US" altLang="ja-JP" sz="1100" dirty="0"/>
              <a:t> </a:t>
            </a:r>
            <a:r>
              <a:rPr lang="ja-JP" altLang="en-US" sz="1100" dirty="0"/>
              <a:t>からファイルがあれば表示用のリンクが生成される。</a:t>
            </a:r>
            <a:endParaRPr lang="en-US" altLang="ja-JP" sz="1100" dirty="0"/>
          </a:p>
          <a:p>
            <a:endParaRPr kumimoji="1" lang="en-US" altLang="ja-JP" sz="1100" dirty="0"/>
          </a:p>
          <a:p>
            <a:endParaRPr lang="en-US" altLang="ja-JP" sz="1100" dirty="0"/>
          </a:p>
          <a:p>
            <a:r>
              <a:rPr kumimoji="1" lang="ja-JP" altLang="en-US" sz="1100" dirty="0"/>
              <a:t>記録証作成の元データは、</a:t>
            </a:r>
            <a:endParaRPr kumimoji="1" lang="en-US" altLang="ja-JP" sz="1100" dirty="0"/>
          </a:p>
          <a:p>
            <a:r>
              <a:rPr lang="ja-JP" altLang="en-US" sz="1100" dirty="0"/>
              <a:t>　</a:t>
            </a:r>
            <a:r>
              <a:rPr lang="en-US" altLang="ja-JP" sz="1100" dirty="0">
                <a:hlinkClick r:id="rId2"/>
              </a:rPr>
              <a:t>https://minamieru.com/eventname/script/alluser_relay.cgi?json=true</a:t>
            </a:r>
            <a:endParaRPr lang="en-US" altLang="ja-JP" sz="1100" dirty="0"/>
          </a:p>
          <a:p>
            <a:endParaRPr kumimoji="1" lang="en-US" altLang="ja-JP" sz="1100" dirty="0"/>
          </a:p>
          <a:p>
            <a:r>
              <a:rPr lang="ja-JP" altLang="en-US" sz="1100" dirty="0"/>
              <a:t>を用いて生成される。</a:t>
            </a:r>
            <a:endParaRPr kumimoji="1" lang="en-US" altLang="ja-JP" sz="1100" dirty="0"/>
          </a:p>
          <a:p>
            <a:endParaRPr lang="en-US" altLang="ja-JP" sz="1100" dirty="0"/>
          </a:p>
          <a:p>
            <a:endParaRPr kumimoji="1" lang="ja-JP" altLang="en-US" sz="11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18614A4-AF1D-483A-15A6-5DAFAF8F1399}"/>
              </a:ext>
            </a:extLst>
          </p:cNvPr>
          <p:cNvSpPr txBox="1"/>
          <p:nvPr/>
        </p:nvSpPr>
        <p:spPr>
          <a:xfrm>
            <a:off x="6456000" y="1557000"/>
            <a:ext cx="4752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100" u="sng" dirty="0"/>
              <a:t>表彰状作成</a:t>
            </a:r>
            <a:endParaRPr kumimoji="1" lang="en-US" altLang="ja-JP" sz="1100" u="sng" dirty="0"/>
          </a:p>
          <a:p>
            <a:endParaRPr lang="en-US" altLang="ja-JP" sz="1100" u="sng" dirty="0"/>
          </a:p>
          <a:p>
            <a:r>
              <a:rPr kumimoji="1" lang="en-US" altLang="ja-JP" sz="1100" u="sng" dirty="0"/>
              <a:t>/home/minamieru/eventname/</a:t>
            </a:r>
            <a:r>
              <a:rPr kumimoji="1" lang="en-US" altLang="ja-JP" sz="1100" u="sng" dirty="0" err="1"/>
              <a:t>gene_hyousyou</a:t>
            </a:r>
            <a:endParaRPr kumimoji="1" lang="en-US" altLang="ja-JP" sz="1100" u="sng" dirty="0"/>
          </a:p>
          <a:p>
            <a:endParaRPr lang="en-US" altLang="ja-JP" sz="1100" dirty="0"/>
          </a:p>
          <a:p>
            <a:r>
              <a:rPr kumimoji="1" lang="en-US" altLang="ja-JP" sz="1100" dirty="0"/>
              <a:t>hyousyou.pdf  </a:t>
            </a:r>
            <a:r>
              <a:rPr kumimoji="1" lang="ja-JP" altLang="en-US" sz="1100" dirty="0"/>
              <a:t>表彰状のデザインデータ</a:t>
            </a:r>
            <a:r>
              <a:rPr kumimoji="1" lang="en-US" altLang="ja-JP" sz="1100" dirty="0"/>
              <a:t>(</a:t>
            </a:r>
            <a:r>
              <a:rPr lang="ja-JP" altLang="en-US" sz="1100" dirty="0"/>
              <a:t>名前等が空白のもの</a:t>
            </a:r>
            <a:r>
              <a:rPr lang="en-US" altLang="ja-JP" sz="1100" dirty="0"/>
              <a:t>)</a:t>
            </a:r>
          </a:p>
          <a:p>
            <a:endParaRPr kumimoji="1" lang="en-US" altLang="ja-JP" sz="1100" dirty="0"/>
          </a:p>
          <a:p>
            <a:r>
              <a:rPr kumimoji="1" lang="en-US" altLang="ja-JP" sz="1100" dirty="0" err="1"/>
              <a:t>config.json</a:t>
            </a:r>
            <a:r>
              <a:rPr kumimoji="1" lang="en-US" altLang="ja-JP" sz="1100" dirty="0"/>
              <a:t> </a:t>
            </a:r>
            <a:r>
              <a:rPr lang="ja-JP" altLang="en-US" sz="1100" dirty="0"/>
              <a:t>表彰状</a:t>
            </a:r>
            <a:r>
              <a:rPr kumimoji="1" lang="ja-JP" altLang="en-US" sz="1100" dirty="0"/>
              <a:t>生成に関するシステム設定</a:t>
            </a:r>
            <a:r>
              <a:rPr kumimoji="1" lang="en-US" altLang="ja-JP" sz="1100" dirty="0"/>
              <a:t>(font</a:t>
            </a:r>
            <a:r>
              <a:rPr kumimoji="1" lang="ja-JP" altLang="en-US" sz="1100" dirty="0"/>
              <a:t>パス等</a:t>
            </a:r>
            <a:r>
              <a:rPr kumimoji="1" lang="en-US" altLang="ja-JP" sz="1100" dirty="0"/>
              <a:t>)</a:t>
            </a:r>
          </a:p>
          <a:p>
            <a:endParaRPr lang="en-US" altLang="ja-JP" sz="1100" dirty="0"/>
          </a:p>
          <a:p>
            <a:r>
              <a:rPr lang="en-US" altLang="ja-JP" sz="1100" dirty="0"/>
              <a:t>generate_certificate_pdf.py </a:t>
            </a:r>
            <a:r>
              <a:rPr lang="ja-JP" altLang="en-US" sz="1100" dirty="0"/>
              <a:t>表彰状生成スクリプト</a:t>
            </a:r>
            <a:endParaRPr lang="en-US" altLang="ja-JP" sz="1100" dirty="0"/>
          </a:p>
          <a:p>
            <a:endParaRPr lang="en-US" altLang="ja-JP" sz="1100" dirty="0"/>
          </a:p>
          <a:p>
            <a:r>
              <a:rPr lang="en-US" altLang="ja-JP" sz="1100" dirty="0"/>
              <a:t>generated/</a:t>
            </a:r>
            <a:r>
              <a:rPr lang="en-US" altLang="ja-JP" sz="1100" dirty="0" err="1"/>
              <a:t>hyousyou</a:t>
            </a:r>
            <a:r>
              <a:rPr lang="en-US" altLang="ja-JP" sz="1100" dirty="0"/>
              <a:t>_&lt;category&gt;.pdf </a:t>
            </a:r>
            <a:r>
              <a:rPr lang="ja-JP" altLang="en-US" sz="1100" dirty="0"/>
              <a:t>が生成されるので、</a:t>
            </a:r>
            <a:endParaRPr lang="en-US" altLang="ja-JP" sz="1100" dirty="0"/>
          </a:p>
          <a:p>
            <a:r>
              <a:rPr kumimoji="1" lang="en-US" altLang="ja-JP" sz="1100" dirty="0"/>
              <a:t>Acrobat</a:t>
            </a:r>
            <a:r>
              <a:rPr kumimoji="1" lang="ja-JP" altLang="en-US" sz="1100" dirty="0"/>
              <a:t>等で印刷する。</a:t>
            </a:r>
            <a:endParaRPr kumimoji="1" lang="en-US" altLang="ja-JP" sz="1100" dirty="0"/>
          </a:p>
          <a:p>
            <a:endParaRPr lang="en-US" altLang="ja-JP" sz="1100" dirty="0"/>
          </a:p>
          <a:p>
            <a:r>
              <a:rPr kumimoji="1" lang="ja-JP" altLang="en-US" sz="1100" dirty="0"/>
              <a:t>表彰状作成の元データは、</a:t>
            </a:r>
            <a:endParaRPr kumimoji="1" lang="en-US" altLang="ja-JP" sz="1100" dirty="0"/>
          </a:p>
          <a:p>
            <a:r>
              <a:rPr lang="ja-JP" altLang="en-US" sz="1100" dirty="0"/>
              <a:t>　</a:t>
            </a:r>
            <a:r>
              <a:rPr lang="en-US" altLang="ja-JP" sz="1100" dirty="0">
                <a:hlinkClick r:id="rId2"/>
              </a:rPr>
              <a:t>https://minamieru.com/eventname/script/alluser_relay.cgi?json=true</a:t>
            </a:r>
            <a:endParaRPr lang="en-US" altLang="ja-JP" sz="1100" dirty="0"/>
          </a:p>
          <a:p>
            <a:endParaRPr kumimoji="1" lang="en-US" altLang="ja-JP" sz="1100" dirty="0"/>
          </a:p>
          <a:p>
            <a:r>
              <a:rPr lang="ja-JP" altLang="en-US" sz="1100" dirty="0"/>
              <a:t>を用いて生成される。</a:t>
            </a:r>
            <a:endParaRPr kumimoji="1" lang="en-US" altLang="ja-JP" sz="1100" dirty="0"/>
          </a:p>
          <a:p>
            <a:endParaRPr lang="en-US" altLang="ja-JP" sz="1100" dirty="0"/>
          </a:p>
          <a:p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01431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1154</Words>
  <Application>Microsoft Office PowerPoint</Application>
  <PresentationFormat>ワイド画面</PresentationFormat>
  <Paragraphs>237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みなみえるスポーツ タイム計測・位置計測 システム構成図</vt:lpstr>
      <vt:lpstr>大まかな流れ</vt:lpstr>
      <vt:lpstr>大まかな流れ（New）</vt:lpstr>
      <vt:lpstr>選手登録系</vt:lpstr>
      <vt:lpstr>計測システム運用系</vt:lpstr>
      <vt:lpstr>表彰状・記録証生成系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Satoshi Funada</dc:creator>
  <cp:lastModifiedBy>Satoshi Funada</cp:lastModifiedBy>
  <cp:revision>14</cp:revision>
  <dcterms:created xsi:type="dcterms:W3CDTF">2025-03-12T02:08:03Z</dcterms:created>
  <dcterms:modified xsi:type="dcterms:W3CDTF">2025-03-12T13:12:47Z</dcterms:modified>
</cp:coreProperties>
</file>