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1" r:id="rId9"/>
    <p:sldId id="280" r:id="rId10"/>
    <p:sldId id="281" r:id="rId11"/>
    <p:sldId id="282" r:id="rId12"/>
    <p:sldId id="279" r:id="rId13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va" initials="j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33" autoAdjust="0"/>
  </p:normalViewPr>
  <p:slideViewPr>
    <p:cSldViewPr>
      <p:cViewPr varScale="1">
        <p:scale>
          <a:sx n="99" d="100"/>
          <a:sy n="99" d="100"/>
        </p:scale>
        <p:origin x="90" y="12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E4CA7-F97D-4B0D-93BC-54B5E1AB785D}" type="datetimeFigureOut">
              <a:rPr kumimoji="1" lang="ja-JP" altLang="en-US" smtClean="0"/>
              <a:pPr/>
              <a:t>2017/8/30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0A477-3480-4C31-B962-7F89A4B0A14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86F82-6734-4438-B717-C85EC488C016}" type="datetimeFigureOut">
              <a:rPr kumimoji="1" lang="ja-JP" altLang="en-US" smtClean="0"/>
              <a:pPr/>
              <a:t>2017/8/30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F527-10A5-4586-BE91-24D7B4E2AEF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EF527-10A5-4586-BE91-24D7B4E2AEF9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EF527-10A5-4586-BE91-24D7B4E2AEF9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28464" y="404664"/>
            <a:ext cx="9649072" cy="6336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128464" y="692696"/>
            <a:ext cx="96490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 userDrawn="1"/>
        </p:nvSpPr>
        <p:spPr>
          <a:xfrm>
            <a:off x="560512" y="40466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システム名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2072680" y="404664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サブ</a:t>
            </a:r>
            <a:r>
              <a:rPr kumimoji="1" lang="ja-JP" altLang="en-US" sz="1200" dirty="0"/>
              <a:t>システム名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28464" y="980728"/>
            <a:ext cx="96490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 userDrawn="1"/>
        </p:nvSpPr>
        <p:spPr>
          <a:xfrm>
            <a:off x="5120436" y="404664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機　　能　　名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7761312" y="4046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担当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1712640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>
            <a:off x="3512840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9141077" y="4046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日付</a:t>
            </a:r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8481392" y="404664"/>
            <a:ext cx="436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Rev.</a:t>
            </a:r>
            <a:endParaRPr kumimoji="1" lang="ja-JP" altLang="en-US" sz="1200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8925053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 userDrawn="1"/>
        </p:nvCxnSpPr>
        <p:spPr>
          <a:xfrm>
            <a:off x="8481392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 userDrawn="1"/>
        </p:nvCxnSpPr>
        <p:spPr>
          <a:xfrm>
            <a:off x="7473280" y="40466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13DF0-1C1A-48C0-8633-B0D496AD01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4507885" y="35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設計書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2017.8.29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9353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84648" y="692696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アプリ</a:t>
            </a:r>
            <a:r>
              <a:rPr lang="ja-JP" altLang="en-US" sz="1400" dirty="0"/>
              <a:t>ケーション概要</a:t>
            </a:r>
            <a:endParaRPr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65945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概要説明</a:t>
            </a:r>
            <a:endParaRPr lang="en-US" altLang="ja-JP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7002" y="1181651"/>
            <a:ext cx="55370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アプリケーション名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Python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検索アプリ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/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/>
            <a:endParaRPr kumimoji="1" lang="en-US" altLang="ja-JP" dirty="0">
              <a:latin typeface="Meiryo UI" pitchFamily="50" charset="-128"/>
              <a:ea typeface="Meiryo UI" pitchFamily="50" charset="-128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アプリ概要</a:t>
            </a:r>
            <a:endParaRPr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marL="800100" lvl="1" indent="-3429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Python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キーワードを検索</a:t>
            </a:r>
            <a:endParaRPr kumimoji="1" lang="en-US" altLang="ja-JP" dirty="0">
              <a:latin typeface="Meiryo UI" pitchFamily="50" charset="-128"/>
              <a:ea typeface="Meiryo UI" pitchFamily="50" charset="-128"/>
            </a:endParaRPr>
          </a:p>
          <a:p>
            <a:pPr marL="1257300" lvl="2" indent="-342900">
              <a:spcAft>
                <a:spcPts val="4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キーワードの説明がされているところを抽出して表示</a:t>
            </a:r>
          </a:p>
          <a:p>
            <a:pPr marL="800100" lvl="1" indent="-342900">
              <a:spcBef>
                <a:spcPts val="600"/>
              </a:spcBef>
              <a:spcAft>
                <a:spcPts val="200"/>
              </a:spcAft>
              <a:buFont typeface="Wingdings" pitchFamily="2" charset="2"/>
              <a:buChar char="l"/>
            </a:pP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2017.8.29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6496" y="2276872"/>
            <a:ext cx="302198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＜パッケージのインポート＞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import 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scrapy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36789" y="69269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クローリング</a:t>
            </a:r>
            <a:endParaRPr lang="en-US" altLang="ja-JP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20952" y="705546"/>
            <a:ext cx="1999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Downloader Middleware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2ACEB1-4F6A-43F3-8AD3-900D7F0FCD94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582281-42E8-481E-AF6B-0AE311C5D022}"/>
              </a:ext>
            </a:extLst>
          </p:cNvPr>
          <p:cNvSpPr txBox="1"/>
          <p:nvPr/>
        </p:nvSpPr>
        <p:spPr>
          <a:xfrm>
            <a:off x="416496" y="3228077"/>
            <a:ext cx="1553310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Item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title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link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924299-995C-4D1E-9817-237F8EA7FCC3}"/>
              </a:ext>
            </a:extLst>
          </p:cNvPr>
          <p:cNvSpPr txBox="1"/>
          <p:nvPr/>
        </p:nvSpPr>
        <p:spPr>
          <a:xfrm>
            <a:off x="373363" y="1181594"/>
            <a:ext cx="404828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＜ファイル名＞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selenium_middlewares.py</a:t>
            </a:r>
          </a:p>
        </p:txBody>
      </p:sp>
    </p:spTree>
    <p:extLst>
      <p:ext uri="{BB962C8B-B14F-4D97-AF65-F5344CB8AC3E}">
        <p14:creationId xmlns:p14="http://schemas.microsoft.com/office/powerpoint/2010/main" val="150975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2017.8.29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36789" y="69269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クローリング</a:t>
            </a:r>
            <a:endParaRPr lang="en-US" altLang="ja-JP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24112" y="705546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Spider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2ACEB1-4F6A-43F3-8AD3-900D7F0FCD94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582281-42E8-481E-AF6B-0AE311C5D022}"/>
              </a:ext>
            </a:extLst>
          </p:cNvPr>
          <p:cNvSpPr txBox="1"/>
          <p:nvPr/>
        </p:nvSpPr>
        <p:spPr>
          <a:xfrm>
            <a:off x="373363" y="2133096"/>
            <a:ext cx="6603603" cy="1410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＜属性＞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name = 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pydoc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allowed_domains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= docs.python.jp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start_urls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 = https://docs.python.jp/3/index.html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924299-995C-4D1E-9817-237F8EA7FCC3}"/>
              </a:ext>
            </a:extLst>
          </p:cNvPr>
          <p:cNvSpPr txBox="1"/>
          <p:nvPr/>
        </p:nvSpPr>
        <p:spPr>
          <a:xfrm>
            <a:off x="373363" y="1181594"/>
            <a:ext cx="214142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＜ファイル名＞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pydoc.py</a:t>
            </a:r>
          </a:p>
        </p:txBody>
      </p:sp>
    </p:spTree>
    <p:extLst>
      <p:ext uri="{BB962C8B-B14F-4D97-AF65-F5344CB8AC3E}">
        <p14:creationId xmlns:p14="http://schemas.microsoft.com/office/powerpoint/2010/main" val="174786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2017.8.29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02" y="1181651"/>
            <a:ext cx="8901860" cy="2067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</a:t>
            </a:r>
            <a:r>
              <a:rPr lang="en-US" altLang="ja-JP" sz="2000" b="1" dirty="0" err="1">
                <a:latin typeface="Meiryo UI" pitchFamily="50" charset="-128"/>
                <a:ea typeface="Meiryo UI" pitchFamily="50" charset="-128"/>
              </a:rPr>
              <a:t>Scrapy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メモ＞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・ページのダウンロード間隔として平均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1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秒空ける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Item-title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と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link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Item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のクラス名は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PythonScrapingItem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Spider(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doctop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)-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リンクとタイトルの取得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・必要なライブラリ 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scrapy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/Selenium/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PhantomJS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Downloader Middleware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で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Selenium+PhantomJS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を使う設定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36789" y="69269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クローリング</a:t>
            </a:r>
            <a:endParaRPr lang="en-US" altLang="ja-JP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86293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実装方法</a:t>
            </a:r>
            <a:endParaRPr lang="en-US" altLang="ja-JP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2ACEB1-4F6A-43F3-8AD3-900D7F0FCD94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868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2017.8.28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7002" y="1181651"/>
            <a:ext cx="6054734" cy="2898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機能一覧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入力画面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キーワードを入力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「検索」ボタン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クローリング・スクレイピング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Python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ドキュメント内をクーリング・スクレイピングして検索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出力画面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検索結果を出力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「入力へ戻る」ボタン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機能一覧</a:t>
            </a:r>
            <a:endParaRPr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65945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機能説明</a:t>
            </a:r>
            <a:endParaRPr lang="en-US" altLang="ja-JP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2925ED-1A89-4B0F-9AD3-F585936DC39E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2017.8.28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画面遷移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65945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画面遷移</a:t>
            </a:r>
            <a:endParaRPr lang="en-US" altLang="ja-JP" sz="1400" dirty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4760587" y="2924944"/>
            <a:ext cx="312819" cy="864096"/>
            <a:chOff x="2139222" y="2132856"/>
            <a:chExt cx="312819" cy="864096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2139222" y="2132856"/>
              <a:ext cx="0" cy="86409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2452041" y="2132856"/>
              <a:ext cx="0" cy="86409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グループ化 52"/>
          <p:cNvGrpSpPr/>
          <p:nvPr/>
        </p:nvGrpSpPr>
        <p:grpSpPr>
          <a:xfrm>
            <a:off x="4232920" y="2401567"/>
            <a:ext cx="1368152" cy="504056"/>
            <a:chOff x="2713978" y="4176790"/>
            <a:chExt cx="1368152" cy="504056"/>
          </a:xfrm>
        </p:grpSpPr>
        <p:sp>
          <p:nvSpPr>
            <p:cNvPr id="42" name="正方形/長方形 41"/>
            <p:cNvSpPr/>
            <p:nvPr/>
          </p:nvSpPr>
          <p:spPr>
            <a:xfrm>
              <a:off x="2713978" y="4176790"/>
              <a:ext cx="1368152" cy="50405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792760" y="422108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入力</a:t>
              </a:r>
              <a:r>
                <a:rPr kumimoji="1" lang="ja-JP" altLang="en-US" sz="2000" dirty="0"/>
                <a:t>画面</a:t>
              </a: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4232920" y="3789040"/>
            <a:ext cx="1368152" cy="504056"/>
            <a:chOff x="4160912" y="2492896"/>
            <a:chExt cx="1368152" cy="504056"/>
          </a:xfrm>
        </p:grpSpPr>
        <p:sp>
          <p:nvSpPr>
            <p:cNvPr id="44" name="正方形/長方形 43"/>
            <p:cNvSpPr/>
            <p:nvPr/>
          </p:nvSpPr>
          <p:spPr>
            <a:xfrm>
              <a:off x="4160912" y="2492896"/>
              <a:ext cx="1368152" cy="50405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239694" y="25371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出力</a:t>
              </a:r>
              <a:r>
                <a:rPr kumimoji="1" lang="ja-JP" altLang="en-US" sz="2000" dirty="0"/>
                <a:t>画面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F7C141-F8F4-47E2-B97E-2C6EA91B9DE1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2017.8.28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8356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入力画面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6487" y="705546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検索キーワードの入力</a:t>
            </a:r>
            <a:endParaRPr lang="en-US" altLang="ja-JP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7002" y="118165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＜入力画面＞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0512" y="2348880"/>
            <a:ext cx="4752528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60071" y="2352197"/>
            <a:ext cx="411490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dirty="0">
                <a:latin typeface="Meiryo UI" pitchFamily="50" charset="-128"/>
                <a:ea typeface="Meiryo UI" pitchFamily="50" charset="-128"/>
              </a:rPr>
              <a:t>以下の選択項目を表示</a:t>
            </a:r>
            <a:endParaRPr kumimoji="1"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キーワード入力欄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Aft>
                <a:spcPts val="1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キーワードの入力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検索ボタン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クローリング・スクレイピングの開始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Aft>
                <a:spcPts val="1200"/>
              </a:spcAft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出力画面へ移動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8BCCD3-4FF6-4DD4-975F-D41CB932E635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7548293-1723-4299-8A48-C54AA419EB52}"/>
              </a:ext>
            </a:extLst>
          </p:cNvPr>
          <p:cNvGrpSpPr/>
          <p:nvPr/>
        </p:nvGrpSpPr>
        <p:grpSpPr>
          <a:xfrm>
            <a:off x="1708383" y="3193665"/>
            <a:ext cx="2405936" cy="717720"/>
            <a:chOff x="1733808" y="3218984"/>
            <a:chExt cx="2405936" cy="71772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2BA8078-CC3F-4DD0-96E0-496F38CE4C6E}"/>
                </a:ext>
              </a:extLst>
            </p:cNvPr>
            <p:cNvSpPr/>
            <p:nvPr/>
          </p:nvSpPr>
          <p:spPr>
            <a:xfrm>
              <a:off x="1733808" y="3218984"/>
              <a:ext cx="2405936" cy="253026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48BA0136-A5A4-4699-9620-C275057E9A8B}"/>
                </a:ext>
              </a:extLst>
            </p:cNvPr>
            <p:cNvSpPr/>
            <p:nvPr/>
          </p:nvSpPr>
          <p:spPr>
            <a:xfrm>
              <a:off x="3356395" y="3589604"/>
              <a:ext cx="767623" cy="347100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検索</a:t>
              </a:r>
              <a:endPara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D93732-F8C7-41E6-9119-BF378D075FE7}"/>
              </a:ext>
            </a:extLst>
          </p:cNvPr>
          <p:cNvSpPr txBox="1"/>
          <p:nvPr/>
        </p:nvSpPr>
        <p:spPr>
          <a:xfrm>
            <a:off x="992560" y="2609202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検索キーワードを入力してください</a:t>
            </a:r>
            <a:endParaRPr lang="en-US" altLang="ja-JP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2017.8.28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02" y="118165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＜出力画面＞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0512" y="2348880"/>
            <a:ext cx="4752528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16139" y="2420888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以下がヒットしました</a:t>
            </a:r>
            <a:endParaRPr lang="en-US" altLang="ja-JP" sz="20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60071" y="2352120"/>
            <a:ext cx="41277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以下の項目を表示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Aft>
                <a:spcPts val="1200"/>
              </a:spcAft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検索ワードの確認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リンクのタイトル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検索ワードのあるページのタイトル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上位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3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件を表示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件以下の場合は全件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  <a:p>
            <a:pPr lvl="1" indent="360000">
              <a:buFont typeface="Wingdings" pitchFamily="2" charset="2"/>
              <a:buChar char="l"/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リンク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buFont typeface="Wingdings" pitchFamily="2" charset="2"/>
              <a:buChar char="Ø"/>
            </a:pP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itchFamily="50" charset="-128"/>
                <a:ea typeface="Meiryo UI" pitchFamily="50" charset="-128"/>
              </a:rPr>
              <a:t>検索ワードのあるページへのリンク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出力画面</a:t>
            </a:r>
            <a:endParaRPr lang="en-US" altLang="ja-JP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61364" y="705546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検索結果を出力</a:t>
            </a:r>
            <a:endParaRPr lang="en-US" altLang="ja-JP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23CE66-E113-4484-84ED-4E1953968C38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E2F9A9-BAB7-42D0-9369-0991BA72680A}"/>
              </a:ext>
            </a:extLst>
          </p:cNvPr>
          <p:cNvSpPr txBox="1"/>
          <p:nvPr/>
        </p:nvSpPr>
        <p:spPr>
          <a:xfrm>
            <a:off x="920552" y="290519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検索</a:t>
            </a:r>
            <a:r>
              <a:rPr lang="ja-JP" altLang="en-US" sz="1400" dirty="0"/>
              <a:t>ワード：○○○</a:t>
            </a:r>
            <a:endParaRPr kumimoji="1" lang="ja-JP" altLang="en-US" sz="14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308A7E6-9B03-4B6C-82B9-3D4CF6716D95}"/>
              </a:ext>
            </a:extLst>
          </p:cNvPr>
          <p:cNvGrpSpPr/>
          <p:nvPr/>
        </p:nvGrpSpPr>
        <p:grpSpPr>
          <a:xfrm>
            <a:off x="920552" y="3449617"/>
            <a:ext cx="1752852" cy="487552"/>
            <a:chOff x="920552" y="3449617"/>
            <a:chExt cx="1752852" cy="48755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B7ACAD7-C2D6-417F-9DDD-EE95CA3578B7}"/>
                </a:ext>
              </a:extLst>
            </p:cNvPr>
            <p:cNvSpPr txBox="1"/>
            <p:nvPr/>
          </p:nvSpPr>
          <p:spPr>
            <a:xfrm>
              <a:off x="920552" y="3449617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「リンクのタイトル１」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3975903-4386-4CF8-B73C-2E145419F075}"/>
                </a:ext>
              </a:extLst>
            </p:cNvPr>
            <p:cNvSpPr txBox="1"/>
            <p:nvPr/>
          </p:nvSpPr>
          <p:spPr>
            <a:xfrm>
              <a:off x="920552" y="3660170"/>
              <a:ext cx="175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https://</a:t>
              </a:r>
              <a:r>
                <a:rPr lang="ja-JP" altLang="en-US" sz="1200" dirty="0"/>
                <a:t>○○○</a:t>
              </a:r>
              <a:r>
                <a:rPr lang="en-US" altLang="ja-JP" sz="1200" dirty="0"/>
                <a:t>/×××…</a:t>
              </a:r>
              <a:endParaRPr kumimoji="1" lang="ja-JP" altLang="en-US" sz="1200" dirty="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A56CEFB-EFB6-4458-A6B7-36502D7A7A7C}"/>
              </a:ext>
            </a:extLst>
          </p:cNvPr>
          <p:cNvGrpSpPr/>
          <p:nvPr/>
        </p:nvGrpSpPr>
        <p:grpSpPr>
          <a:xfrm>
            <a:off x="920552" y="4029141"/>
            <a:ext cx="1752852" cy="487552"/>
            <a:chOff x="920552" y="3449617"/>
            <a:chExt cx="1752852" cy="487552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AE9F3EE-1C48-45C8-8454-26D476A8A60A}"/>
                </a:ext>
              </a:extLst>
            </p:cNvPr>
            <p:cNvSpPr txBox="1"/>
            <p:nvPr/>
          </p:nvSpPr>
          <p:spPr>
            <a:xfrm>
              <a:off x="920552" y="3449617"/>
              <a:ext cx="1441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「リンクのタイトル</a:t>
              </a:r>
              <a:r>
                <a:rPr kumimoji="1" lang="en-US" altLang="ja-JP" sz="1200" dirty="0"/>
                <a:t>2</a:t>
              </a:r>
              <a:r>
                <a:rPr kumimoji="1" lang="ja-JP" altLang="en-US" sz="1200" dirty="0"/>
                <a:t>」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57BC556-D1B8-4322-BAA7-F4A117B26C9F}"/>
                </a:ext>
              </a:extLst>
            </p:cNvPr>
            <p:cNvSpPr txBox="1"/>
            <p:nvPr/>
          </p:nvSpPr>
          <p:spPr>
            <a:xfrm>
              <a:off x="920552" y="3660170"/>
              <a:ext cx="175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https://</a:t>
              </a:r>
              <a:r>
                <a:rPr lang="ja-JP" altLang="en-US" sz="1200" dirty="0"/>
                <a:t>○○○</a:t>
              </a:r>
              <a:r>
                <a:rPr lang="en-US" altLang="ja-JP" sz="1200" dirty="0"/>
                <a:t>/×××…</a:t>
              </a:r>
              <a:endParaRPr kumimoji="1" lang="ja-JP" altLang="en-US" sz="1200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E3ADBACF-2D0C-4722-9C47-6242B4BA9BAB}"/>
              </a:ext>
            </a:extLst>
          </p:cNvPr>
          <p:cNvGrpSpPr/>
          <p:nvPr/>
        </p:nvGrpSpPr>
        <p:grpSpPr>
          <a:xfrm>
            <a:off x="920552" y="4608665"/>
            <a:ext cx="1752852" cy="487552"/>
            <a:chOff x="920552" y="3449617"/>
            <a:chExt cx="1752852" cy="487552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B37E1B22-CF4E-4D1A-A8C8-AB7816541259}"/>
                </a:ext>
              </a:extLst>
            </p:cNvPr>
            <p:cNvSpPr txBox="1"/>
            <p:nvPr/>
          </p:nvSpPr>
          <p:spPr>
            <a:xfrm>
              <a:off x="920552" y="3449617"/>
              <a:ext cx="1441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「リンクのタイトル</a:t>
              </a:r>
              <a:r>
                <a:rPr kumimoji="1" lang="en-US" altLang="ja-JP" sz="1200" dirty="0"/>
                <a:t>3</a:t>
              </a:r>
              <a:r>
                <a:rPr kumimoji="1" lang="ja-JP" altLang="en-US" sz="1200" dirty="0"/>
                <a:t>」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1B22D2D3-5315-4218-BC2B-3A509677572D}"/>
                </a:ext>
              </a:extLst>
            </p:cNvPr>
            <p:cNvSpPr txBox="1"/>
            <p:nvPr/>
          </p:nvSpPr>
          <p:spPr>
            <a:xfrm>
              <a:off x="920552" y="3660170"/>
              <a:ext cx="1752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https://</a:t>
              </a:r>
              <a:r>
                <a:rPr lang="ja-JP" altLang="en-US" sz="1200" dirty="0"/>
                <a:t>○○○</a:t>
              </a:r>
              <a:r>
                <a:rPr lang="en-US" altLang="ja-JP" sz="1200" dirty="0"/>
                <a:t>/×××…</a:t>
              </a:r>
              <a:endParaRPr kumimoji="1" lang="ja-JP" altLang="en-US" sz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2017.8.28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02" y="118165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＜出力画面　例＞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0512" y="2348880"/>
            <a:ext cx="4752528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16139" y="2420888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以下がヒットしました</a:t>
            </a:r>
            <a:endParaRPr lang="en-US" altLang="ja-JP" sz="20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61393" y="692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出力画面</a:t>
            </a:r>
            <a:endParaRPr lang="en-US" altLang="ja-JP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61364" y="705546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検索結果を出力</a:t>
            </a:r>
            <a:endParaRPr lang="en-US" altLang="ja-JP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23CE66-E113-4484-84ED-4E1953968C38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E2F9A9-BAB7-42D0-9369-0991BA72680A}"/>
              </a:ext>
            </a:extLst>
          </p:cNvPr>
          <p:cNvSpPr txBox="1"/>
          <p:nvPr/>
        </p:nvSpPr>
        <p:spPr>
          <a:xfrm>
            <a:off x="920552" y="2905199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検索</a:t>
            </a:r>
            <a:r>
              <a:rPr lang="ja-JP" altLang="en-US" sz="1400" dirty="0"/>
              <a:t>ワード：繰り返し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C4D9171-FC38-4684-B717-8B17540BF435}"/>
              </a:ext>
            </a:extLst>
          </p:cNvPr>
          <p:cNvSpPr/>
          <p:nvPr/>
        </p:nvSpPr>
        <p:spPr>
          <a:xfrm>
            <a:off x="920552" y="3377317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11.3. </a:t>
            </a:r>
            <a:r>
              <a:rPr lang="en-US" altLang="ja-JP" sz="1200" dirty="0" err="1">
                <a:solidFill>
                  <a:srgbClr val="222222"/>
                </a:solidFill>
                <a:latin typeface="Consolas" panose="020B0609020204030204" pitchFamily="49" charset="0"/>
              </a:rPr>
              <a:t>fileinput</a:t>
            </a:r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 — </a:t>
            </a:r>
            <a:r>
              <a:rPr lang="ja-JP" altLang="en-US" sz="1200" dirty="0">
                <a:solidFill>
                  <a:srgbClr val="222222"/>
                </a:solidFill>
                <a:latin typeface="Consolas" panose="020B0609020204030204" pitchFamily="49" charset="0"/>
              </a:rPr>
              <a:t>複数の入力ストリームをまたいだ行の繰り返し処理をサポートする </a:t>
            </a:r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— Python 3.6.1 </a:t>
            </a:r>
            <a:r>
              <a:rPr lang="ja-JP" altLang="en-US" sz="1200" dirty="0">
                <a:solidFill>
                  <a:srgbClr val="222222"/>
                </a:solidFill>
                <a:latin typeface="Consolas" panose="020B0609020204030204" pitchFamily="49" charset="0"/>
              </a:rPr>
              <a:t>ドキュメント</a:t>
            </a:r>
            <a:endParaRPr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589D29-07AD-4536-99A6-1A543A872F22}"/>
              </a:ext>
            </a:extLst>
          </p:cNvPr>
          <p:cNvSpPr/>
          <p:nvPr/>
        </p:nvSpPr>
        <p:spPr>
          <a:xfrm>
            <a:off x="1064568" y="3756331"/>
            <a:ext cx="41044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/>
              <a:t>https://docs.python.jp/3/library/fileinput.html?highlight=%E7%B9%B0%E3%82%8A%E8%BF%94%E3%81%97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728603-DE4A-48AC-9523-FDEC9F174A09}"/>
              </a:ext>
            </a:extLst>
          </p:cNvPr>
          <p:cNvSpPr/>
          <p:nvPr/>
        </p:nvSpPr>
        <p:spPr>
          <a:xfrm>
            <a:off x="920552" y="4293096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26.4. </a:t>
            </a:r>
            <a:r>
              <a:rPr lang="en-US" altLang="ja-JP" sz="1200" dirty="0" err="1">
                <a:solidFill>
                  <a:srgbClr val="222222"/>
                </a:solidFill>
                <a:latin typeface="Consolas" panose="020B0609020204030204" pitchFamily="49" charset="0"/>
              </a:rPr>
              <a:t>unittest</a:t>
            </a:r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 — </a:t>
            </a:r>
            <a:r>
              <a:rPr lang="ja-JP" altLang="en-US" sz="1200" dirty="0">
                <a:solidFill>
                  <a:srgbClr val="222222"/>
                </a:solidFill>
                <a:latin typeface="Consolas" panose="020B0609020204030204" pitchFamily="49" charset="0"/>
              </a:rPr>
              <a:t>ユニットテストフレームワーク </a:t>
            </a:r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— Python 3.6.1 </a:t>
            </a:r>
            <a:r>
              <a:rPr lang="ja-JP" altLang="en-US" sz="1200" dirty="0">
                <a:solidFill>
                  <a:srgbClr val="222222"/>
                </a:solidFill>
                <a:latin typeface="Consolas" panose="020B0609020204030204" pitchFamily="49" charset="0"/>
              </a:rPr>
              <a:t>ドキュメント</a:t>
            </a:r>
            <a:endParaRPr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6DB0930-BBE1-461F-A193-335997C604F6}"/>
              </a:ext>
            </a:extLst>
          </p:cNvPr>
          <p:cNvSpPr/>
          <p:nvPr/>
        </p:nvSpPr>
        <p:spPr>
          <a:xfrm>
            <a:off x="1064568" y="4671225"/>
            <a:ext cx="41044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/>
              <a:t>https://docs.python.jp/3/library/fileinput.html?highlight=%E7%B9%B0%E3%82%8A%E8%BF%94%E3%81%97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F2C69B-E6A1-4307-B593-4049C429F633}"/>
              </a:ext>
            </a:extLst>
          </p:cNvPr>
          <p:cNvSpPr/>
          <p:nvPr/>
        </p:nvSpPr>
        <p:spPr>
          <a:xfrm>
            <a:off x="920552" y="5208875"/>
            <a:ext cx="339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222222"/>
                </a:solidFill>
                <a:latin typeface="Consolas" panose="020B0609020204030204" pitchFamily="49" charset="0"/>
              </a:rPr>
              <a:t>正規表現 </a:t>
            </a:r>
            <a:r>
              <a:rPr lang="en-US" altLang="ja-JP" sz="1200" dirty="0">
                <a:solidFill>
                  <a:srgbClr val="222222"/>
                </a:solidFill>
                <a:latin typeface="Consolas" panose="020B0609020204030204" pitchFamily="49" charset="0"/>
              </a:rPr>
              <a:t>HOWTO — Python 3.6.1 </a:t>
            </a:r>
            <a:r>
              <a:rPr lang="ja-JP" altLang="en-US" sz="1200" dirty="0">
                <a:solidFill>
                  <a:srgbClr val="222222"/>
                </a:solidFill>
                <a:latin typeface="Consolas" panose="020B0609020204030204" pitchFamily="49" charset="0"/>
              </a:rPr>
              <a:t>ドキュメント</a:t>
            </a:r>
            <a:endParaRPr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B0D5E35-C59F-4338-BDF7-3ACD354DBAC4}"/>
              </a:ext>
            </a:extLst>
          </p:cNvPr>
          <p:cNvSpPr/>
          <p:nvPr/>
        </p:nvSpPr>
        <p:spPr>
          <a:xfrm>
            <a:off x="1064568" y="5417510"/>
            <a:ext cx="41044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https://docs.python.jp/3/howto/regex.html?highlight=%E7%B9%B0%E3%82%8A%E8%BF%94%E3%81%97</a:t>
            </a:r>
          </a:p>
        </p:txBody>
      </p:sp>
    </p:spTree>
    <p:extLst>
      <p:ext uri="{BB962C8B-B14F-4D97-AF65-F5344CB8AC3E}">
        <p14:creationId xmlns:p14="http://schemas.microsoft.com/office/powerpoint/2010/main" val="256240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2017.8.28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80992" y="692696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フローチャート</a:t>
            </a:r>
            <a:endParaRPr lang="en-US" altLang="ja-JP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2925ED-1A89-4B0F-9AD3-F585936DC39E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403C9C-4D32-4156-B251-FDCAD0F8B2EA}"/>
              </a:ext>
            </a:extLst>
          </p:cNvPr>
          <p:cNvSpPr txBox="1"/>
          <p:nvPr/>
        </p:nvSpPr>
        <p:spPr>
          <a:xfrm>
            <a:off x="2072680" y="69269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クローリング</a:t>
            </a:r>
            <a:endParaRPr lang="en-US" altLang="ja-JP" sz="1400" dirty="0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1B34394B-EE61-4350-A894-0F30B05FC5C7}"/>
              </a:ext>
            </a:extLst>
          </p:cNvPr>
          <p:cNvGrpSpPr/>
          <p:nvPr/>
        </p:nvGrpSpPr>
        <p:grpSpPr>
          <a:xfrm>
            <a:off x="1568624" y="1177370"/>
            <a:ext cx="7200800" cy="5302341"/>
            <a:chOff x="1856656" y="1177370"/>
            <a:chExt cx="7200800" cy="530234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8DDCF81D-64B0-499C-AC42-50C0CF1BCCFE}"/>
                </a:ext>
              </a:extLst>
            </p:cNvPr>
            <p:cNvSpPr/>
            <p:nvPr/>
          </p:nvSpPr>
          <p:spPr>
            <a:xfrm>
              <a:off x="2214796" y="1782209"/>
              <a:ext cx="2448272" cy="68267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</a:t>
              </a:r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ドキュメント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トップページにアクセス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6BF1648-63A0-4DA8-888E-F6F22A5D15AC}"/>
                </a:ext>
              </a:extLst>
            </p:cNvPr>
            <p:cNvSpPr/>
            <p:nvPr/>
          </p:nvSpPr>
          <p:spPr>
            <a:xfrm>
              <a:off x="1856656" y="2752912"/>
              <a:ext cx="3164552" cy="68407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</a:t>
              </a:r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ドキュメントの検索欄にキーワードを入力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フローチャート: 判断 22">
              <a:extLst>
                <a:ext uri="{FF2B5EF4-FFF2-40B4-BE49-F238E27FC236}">
                  <a16:creationId xmlns:a16="http://schemas.microsoft.com/office/drawing/2014/main" id="{C8B6125C-6C87-45FC-934F-82C62EFE3750}"/>
                </a:ext>
              </a:extLst>
            </p:cNvPr>
            <p:cNvSpPr/>
            <p:nvPr/>
          </p:nvSpPr>
          <p:spPr>
            <a:xfrm>
              <a:off x="2008397" y="3728066"/>
              <a:ext cx="2861070" cy="864096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件より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多い</a:t>
              </a:r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少ない</a:t>
              </a:r>
              <a:endPara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28E38D1-1361-498A-975C-6655274A1C0A}"/>
                </a:ext>
              </a:extLst>
            </p:cNvPr>
            <p:cNvSpPr/>
            <p:nvPr/>
          </p:nvSpPr>
          <p:spPr>
            <a:xfrm>
              <a:off x="2214796" y="4880194"/>
              <a:ext cx="2448272" cy="68267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検索結果上位</a:t>
              </a:r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件の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リンクとタイトルを取得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B9904858-4011-4A0C-A3A3-9AAD05D17A11}"/>
                </a:ext>
              </a:extLst>
            </p:cNvPr>
            <p:cNvCxnSpPr/>
            <p:nvPr/>
          </p:nvCxnSpPr>
          <p:spPr>
            <a:xfrm>
              <a:off x="3438932" y="2464880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FC71EE4-9AD9-4C54-B653-DB92CB3AA871}"/>
                </a:ext>
              </a:extLst>
            </p:cNvPr>
            <p:cNvCxnSpPr/>
            <p:nvPr/>
          </p:nvCxnSpPr>
          <p:spPr>
            <a:xfrm>
              <a:off x="3438932" y="3436988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261F0A05-41A6-4BD6-8A5A-896545943086}"/>
                </a:ext>
              </a:extLst>
            </p:cNvPr>
            <p:cNvCxnSpPr/>
            <p:nvPr/>
          </p:nvCxnSpPr>
          <p:spPr>
            <a:xfrm>
              <a:off x="3438932" y="4592162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C92AD9A-191D-4029-AF99-C9EFA1C8D65F}"/>
                </a:ext>
              </a:extLst>
            </p:cNvPr>
            <p:cNvCxnSpPr>
              <a:cxnSpLocks/>
            </p:cNvCxnSpPr>
            <p:nvPr/>
          </p:nvCxnSpPr>
          <p:spPr>
            <a:xfrm>
              <a:off x="6393160" y="4160114"/>
              <a:ext cx="0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F916A03-DF4D-47DC-B9B8-586E532AAFA3}"/>
                </a:ext>
              </a:extLst>
            </p:cNvPr>
            <p:cNvSpPr/>
            <p:nvPr/>
          </p:nvSpPr>
          <p:spPr>
            <a:xfrm>
              <a:off x="5169024" y="4880194"/>
              <a:ext cx="2448272" cy="68267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全検索結果の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リンクとタイトルを取得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776A2396-2B40-4074-B0E1-F261240A96A1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4869467" y="4160114"/>
              <a:ext cx="15236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98CD4CA9-5720-41E0-ACC0-1B96F6F9A49B}"/>
                </a:ext>
              </a:extLst>
            </p:cNvPr>
            <p:cNvSpPr txBox="1"/>
            <p:nvPr/>
          </p:nvSpPr>
          <p:spPr>
            <a:xfrm>
              <a:off x="6727972" y="5600273"/>
              <a:ext cx="2329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※0</a:t>
              </a:r>
              <a:r>
                <a:rPr kumimoji="1" lang="ja-JP" altLang="en-US" sz="1200" dirty="0"/>
                <a:t>件の場合は何も表示されない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A7F4F375-8C01-42E7-83E3-67EB4C7655F1}"/>
                </a:ext>
              </a:extLst>
            </p:cNvPr>
            <p:cNvSpPr txBox="1"/>
            <p:nvPr/>
          </p:nvSpPr>
          <p:spPr>
            <a:xfrm>
              <a:off x="2904811" y="4563430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多い</a:t>
              </a: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77E8F54A-7F97-44AD-BF60-057F9563F813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5877272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F9F0E1A5-5FD2-4F10-9EE1-0A60D0FEFA2F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6393160" y="5562865"/>
              <a:ext cx="0" cy="31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8BD949A4-5B31-49D2-8A8D-E5815B0FEF94}"/>
                </a:ext>
              </a:extLst>
            </p:cNvPr>
            <p:cNvSpPr txBox="1"/>
            <p:nvPr/>
          </p:nvSpPr>
          <p:spPr>
            <a:xfrm>
              <a:off x="2889650" y="11773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入力画面</a:t>
              </a:r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6B0A6584-FAFD-4159-9055-49CCA014D159}"/>
                </a:ext>
              </a:extLst>
            </p:cNvPr>
            <p:cNvCxnSpPr>
              <a:cxnSpLocks/>
            </p:cNvCxnSpPr>
            <p:nvPr/>
          </p:nvCxnSpPr>
          <p:spPr>
            <a:xfrm>
              <a:off x="3438932" y="1534529"/>
              <a:ext cx="0" cy="24768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43D5E9C-05A8-4440-8375-673782F84F53}"/>
                </a:ext>
              </a:extLst>
            </p:cNvPr>
            <p:cNvCxnSpPr>
              <a:cxnSpLocks/>
            </p:cNvCxnSpPr>
            <p:nvPr/>
          </p:nvCxnSpPr>
          <p:spPr>
            <a:xfrm>
              <a:off x="3438932" y="5635402"/>
              <a:ext cx="0" cy="5299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555924FC-0606-40DF-8730-D4E7DA542C2D}"/>
                </a:ext>
              </a:extLst>
            </p:cNvPr>
            <p:cNvSpPr txBox="1"/>
            <p:nvPr/>
          </p:nvSpPr>
          <p:spPr>
            <a:xfrm>
              <a:off x="2873924" y="611037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出力画面</a:t>
              </a: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C9C231A-DACD-4A89-ABB5-BF3848D4FF88}"/>
                </a:ext>
              </a:extLst>
            </p:cNvPr>
            <p:cNvSpPr txBox="1"/>
            <p:nvPr/>
          </p:nvSpPr>
          <p:spPr>
            <a:xfrm>
              <a:off x="4843196" y="3803718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少ない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62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2017.8.29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02" y="1181651"/>
            <a:ext cx="375372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＜クローリング方法＞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・フレームワーク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Scrapy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を使用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36789" y="69269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クローリング</a:t>
            </a:r>
            <a:endParaRPr lang="en-US" altLang="ja-JP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86293" y="7055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実装方法</a:t>
            </a:r>
            <a:endParaRPr lang="en-US" altLang="ja-JP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2ACEB1-4F6A-43F3-8AD3-900D7F0FCD94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582281-42E8-481E-AF6B-0AE311C5D022}"/>
              </a:ext>
            </a:extLst>
          </p:cNvPr>
          <p:cNvSpPr txBox="1"/>
          <p:nvPr/>
        </p:nvSpPr>
        <p:spPr>
          <a:xfrm>
            <a:off x="367002" y="2116882"/>
            <a:ext cx="6982937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＜プロジェクト＞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・プロジェクト名：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python_scraping2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Item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：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items.py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Spier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：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pydoc.py</a:t>
            </a: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Downloader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 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Middleware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：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selenium_middlewares.py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7568105" y="692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小田泰之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3440" y="69269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2017.8.29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33208" y="6926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36789" y="69269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クローリング</a:t>
            </a:r>
            <a:endParaRPr lang="en-US" altLang="ja-JP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24112" y="705546"/>
            <a:ext cx="52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Item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C2ACEB1-4F6A-43F3-8AD3-900D7F0FCD94}"/>
              </a:ext>
            </a:extLst>
          </p:cNvPr>
          <p:cNvSpPr txBox="1"/>
          <p:nvPr/>
        </p:nvSpPr>
        <p:spPr>
          <a:xfrm>
            <a:off x="69146" y="676368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検索アプリ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582281-42E8-481E-AF6B-0AE311C5D022}"/>
              </a:ext>
            </a:extLst>
          </p:cNvPr>
          <p:cNvSpPr txBox="1"/>
          <p:nvPr/>
        </p:nvSpPr>
        <p:spPr>
          <a:xfrm>
            <a:off x="373363" y="2133096"/>
            <a:ext cx="3353482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＜クラスと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</a:rPr>
              <a:t>Item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の一覧＞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クラス名：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TitleAndLink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lvl="2" indent="360000">
              <a:spcBef>
                <a:spcPts val="200"/>
              </a:spcBef>
              <a:spcAft>
                <a:spcPts val="200"/>
              </a:spcAft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Item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：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title</a:t>
            </a:r>
          </a:p>
          <a:p>
            <a:pPr marL="1657350" lvl="3" indent="-2857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link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924299-995C-4D1E-9817-237F8EA7FCC3}"/>
              </a:ext>
            </a:extLst>
          </p:cNvPr>
          <p:cNvSpPr txBox="1"/>
          <p:nvPr/>
        </p:nvSpPr>
        <p:spPr>
          <a:xfrm>
            <a:off x="373363" y="1181594"/>
            <a:ext cx="209307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</a:rPr>
              <a:t>＜ファイル名＞</a:t>
            </a:r>
            <a:endParaRPr kumimoji="1" lang="en-US" altLang="ja-JP" sz="2000" b="1" dirty="0">
              <a:latin typeface="Meiryo UI" pitchFamily="50" charset="-128"/>
              <a:ea typeface="Meiryo UI" pitchFamily="50" charset="-128"/>
            </a:endParaRPr>
          </a:p>
          <a:p>
            <a:pPr lvl="1" indent="360000">
              <a:spcBef>
                <a:spcPts val="200"/>
              </a:spcBef>
              <a:spcAft>
                <a:spcPts val="200"/>
              </a:spcAft>
            </a:pP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・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items.py</a:t>
            </a:r>
          </a:p>
        </p:txBody>
      </p:sp>
    </p:spTree>
    <p:extLst>
      <p:ext uri="{BB962C8B-B14F-4D97-AF65-F5344CB8AC3E}">
        <p14:creationId xmlns:p14="http://schemas.microsoft.com/office/powerpoint/2010/main" val="193580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</Template>
  <TotalTime>1578</TotalTime>
  <Words>649</Words>
  <Application>Microsoft Office PowerPoint</Application>
  <PresentationFormat>A4 210 x 297 mm</PresentationFormat>
  <Paragraphs>175</Paragraphs>
  <Slides>12</Slides>
  <Notes>2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 UI</vt:lpstr>
      <vt:lpstr>ＭＳ Ｐゴシック</vt:lpstr>
      <vt:lpstr>Arial</vt:lpstr>
      <vt:lpstr>Calibri</vt:lpstr>
      <vt:lpstr>Consolas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すずき つよし</dc:creator>
  <cp:lastModifiedBy>Yasuyuki</cp:lastModifiedBy>
  <cp:revision>103</cp:revision>
  <dcterms:created xsi:type="dcterms:W3CDTF">2017-05-18T00:21:34Z</dcterms:created>
  <dcterms:modified xsi:type="dcterms:W3CDTF">2017-08-30T06:30:02Z</dcterms:modified>
</cp:coreProperties>
</file>