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A933D-2566-41A6-8656-A54259D2FDDB}" v="23" dt="2025-07-02T07:10:06.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Reddy" userId="cf4677b37b2f6369" providerId="LiveId" clId="{E45A933D-2566-41A6-8656-A54259D2FDDB}"/>
    <pc:docChg chg="undo custSel modSld">
      <pc:chgData name="Yaswanth Reddy" userId="cf4677b37b2f6369" providerId="LiveId" clId="{E45A933D-2566-41A6-8656-A54259D2FDDB}" dt="2025-07-03T02:36:11.431" v="103" actId="14100"/>
      <pc:docMkLst>
        <pc:docMk/>
      </pc:docMkLst>
      <pc:sldChg chg="modSp mod">
        <pc:chgData name="Yaswanth Reddy" userId="cf4677b37b2f6369" providerId="LiveId" clId="{E45A933D-2566-41A6-8656-A54259D2FDDB}" dt="2025-07-02T07:00:09.662" v="6" actId="14861"/>
        <pc:sldMkLst>
          <pc:docMk/>
          <pc:sldMk cId="564571264" sldId="258"/>
        </pc:sldMkLst>
        <pc:spChg chg="mod">
          <ac:chgData name="Yaswanth Reddy" userId="cf4677b37b2f6369" providerId="LiveId" clId="{E45A933D-2566-41A6-8656-A54259D2FDDB}" dt="2025-07-02T06:59:21.717" v="0" actId="14861"/>
          <ac:spMkLst>
            <pc:docMk/>
            <pc:sldMk cId="564571264" sldId="258"/>
            <ac:spMk id="4" creationId="{1FAE508D-7310-7562-DF4E-33CC3D305A66}"/>
          </ac:spMkLst>
        </pc:spChg>
        <pc:spChg chg="mod">
          <ac:chgData name="Yaswanth Reddy" userId="cf4677b37b2f6369" providerId="LiveId" clId="{E45A933D-2566-41A6-8656-A54259D2FDDB}" dt="2025-07-02T07:00:01.791" v="5" actId="14861"/>
          <ac:spMkLst>
            <pc:docMk/>
            <pc:sldMk cId="564571264" sldId="258"/>
            <ac:spMk id="11" creationId="{1CB6B95E-87DB-D8C9-7FA4-89A0C199BFC0}"/>
          </ac:spMkLst>
        </pc:spChg>
        <pc:spChg chg="mod">
          <ac:chgData name="Yaswanth Reddy" userId="cf4677b37b2f6369" providerId="LiveId" clId="{E45A933D-2566-41A6-8656-A54259D2FDDB}" dt="2025-07-02T06:59:51.787" v="4" actId="14861"/>
          <ac:spMkLst>
            <pc:docMk/>
            <pc:sldMk cId="564571264" sldId="258"/>
            <ac:spMk id="12" creationId="{086199B0-F0C3-9413-B95B-11B4C811D012}"/>
          </ac:spMkLst>
        </pc:spChg>
        <pc:spChg chg="mod">
          <ac:chgData name="Yaswanth Reddy" userId="cf4677b37b2f6369" providerId="LiveId" clId="{E45A933D-2566-41A6-8656-A54259D2FDDB}" dt="2025-07-02T07:00:09.662" v="6" actId="14861"/>
          <ac:spMkLst>
            <pc:docMk/>
            <pc:sldMk cId="564571264" sldId="258"/>
            <ac:spMk id="13" creationId="{A7170A2A-2139-D638-752C-DA82D24ED125}"/>
          </ac:spMkLst>
        </pc:spChg>
        <pc:spChg chg="mod">
          <ac:chgData name="Yaswanth Reddy" userId="cf4677b37b2f6369" providerId="LiveId" clId="{E45A933D-2566-41A6-8656-A54259D2FDDB}" dt="2025-07-02T06:59:45.152" v="3" actId="14861"/>
          <ac:spMkLst>
            <pc:docMk/>
            <pc:sldMk cId="564571264" sldId="258"/>
            <ac:spMk id="14" creationId="{91FBCA30-D062-E6DB-C687-C4020394290B}"/>
          </ac:spMkLst>
        </pc:spChg>
        <pc:picChg chg="mod">
          <ac:chgData name="Yaswanth Reddy" userId="cf4677b37b2f6369" providerId="LiveId" clId="{E45A933D-2566-41A6-8656-A54259D2FDDB}" dt="2025-07-02T06:59:38.347" v="2" actId="14861"/>
          <ac:picMkLst>
            <pc:docMk/>
            <pc:sldMk cId="564571264" sldId="258"/>
            <ac:picMk id="22" creationId="{4BDF0E18-98D4-232F-D531-9145DA5B90EE}"/>
          </ac:picMkLst>
        </pc:picChg>
      </pc:sldChg>
      <pc:sldChg chg="addSp delSp modSp mod">
        <pc:chgData name="Yaswanth Reddy" userId="cf4677b37b2f6369" providerId="LiveId" clId="{E45A933D-2566-41A6-8656-A54259D2FDDB}" dt="2025-07-02T07:11:12.333" v="93" actId="1076"/>
        <pc:sldMkLst>
          <pc:docMk/>
          <pc:sldMk cId="2706790016" sldId="259"/>
        </pc:sldMkLst>
        <pc:spChg chg="add mod">
          <ac:chgData name="Yaswanth Reddy" userId="cf4677b37b2f6369" providerId="LiveId" clId="{E45A933D-2566-41A6-8656-A54259D2FDDB}" dt="2025-07-02T07:09:32.220" v="73" actId="14861"/>
          <ac:spMkLst>
            <pc:docMk/>
            <pc:sldMk cId="2706790016" sldId="259"/>
            <ac:spMk id="4" creationId="{68DCB901-B35F-15D4-F74A-D3B79C51F54C}"/>
          </ac:spMkLst>
        </pc:spChg>
        <pc:spChg chg="add mod">
          <ac:chgData name="Yaswanth Reddy" userId="cf4677b37b2f6369" providerId="LiveId" clId="{E45A933D-2566-41A6-8656-A54259D2FDDB}" dt="2025-07-02T07:09:32.220" v="73" actId="14861"/>
          <ac:spMkLst>
            <pc:docMk/>
            <pc:sldMk cId="2706790016" sldId="259"/>
            <ac:spMk id="5" creationId="{170EEB06-5A18-166B-0048-A3D49668A43D}"/>
          </ac:spMkLst>
        </pc:spChg>
        <pc:spChg chg="mod">
          <ac:chgData name="Yaswanth Reddy" userId="cf4677b37b2f6369" providerId="LiveId" clId="{E45A933D-2566-41A6-8656-A54259D2FDDB}" dt="2025-07-02T07:09:32.220" v="73" actId="14861"/>
          <ac:spMkLst>
            <pc:docMk/>
            <pc:sldMk cId="2706790016" sldId="259"/>
            <ac:spMk id="6" creationId="{4A37AD8F-B5B8-CAA1-0334-F3AAE1F8A4E7}"/>
          </ac:spMkLst>
        </pc:spChg>
        <pc:spChg chg="add mod">
          <ac:chgData name="Yaswanth Reddy" userId="cf4677b37b2f6369" providerId="LiveId" clId="{E45A933D-2566-41A6-8656-A54259D2FDDB}" dt="2025-07-02T07:02:57.079" v="29" actId="1076"/>
          <ac:spMkLst>
            <pc:docMk/>
            <pc:sldMk cId="2706790016" sldId="259"/>
            <ac:spMk id="7" creationId="{0CED0909-D0E5-2541-D5E3-F9FF0CC8C066}"/>
          </ac:spMkLst>
        </pc:spChg>
        <pc:spChg chg="add mod">
          <ac:chgData name="Yaswanth Reddy" userId="cf4677b37b2f6369" providerId="LiveId" clId="{E45A933D-2566-41A6-8656-A54259D2FDDB}" dt="2025-07-02T07:09:32.220" v="73" actId="14861"/>
          <ac:spMkLst>
            <pc:docMk/>
            <pc:sldMk cId="2706790016" sldId="259"/>
            <ac:spMk id="8" creationId="{740DD677-A59F-3753-B769-FD6D17B1BAAA}"/>
          </ac:spMkLst>
        </pc:spChg>
        <pc:spChg chg="add mod">
          <ac:chgData name="Yaswanth Reddy" userId="cf4677b37b2f6369" providerId="LiveId" clId="{E45A933D-2566-41A6-8656-A54259D2FDDB}" dt="2025-07-02T07:09:32.220" v="73" actId="14861"/>
          <ac:spMkLst>
            <pc:docMk/>
            <pc:sldMk cId="2706790016" sldId="259"/>
            <ac:spMk id="9" creationId="{F3809A78-629B-A4B6-D81D-2CE227C3315B}"/>
          </ac:spMkLst>
        </pc:spChg>
        <pc:spChg chg="add mod">
          <ac:chgData name="Yaswanth Reddy" userId="cf4677b37b2f6369" providerId="LiveId" clId="{E45A933D-2566-41A6-8656-A54259D2FDDB}" dt="2025-07-02T07:03:01.972" v="30" actId="1076"/>
          <ac:spMkLst>
            <pc:docMk/>
            <pc:sldMk cId="2706790016" sldId="259"/>
            <ac:spMk id="10" creationId="{83B81603-6011-5F66-5223-962A2AE637ED}"/>
          </ac:spMkLst>
        </pc:spChg>
        <pc:spChg chg="add mod">
          <ac:chgData name="Yaswanth Reddy" userId="cf4677b37b2f6369" providerId="LiveId" clId="{E45A933D-2566-41A6-8656-A54259D2FDDB}" dt="2025-07-02T07:09:32.220" v="73" actId="14861"/>
          <ac:spMkLst>
            <pc:docMk/>
            <pc:sldMk cId="2706790016" sldId="259"/>
            <ac:spMk id="11" creationId="{60BD4289-FD52-813C-BFA3-D7B1B90C83F7}"/>
          </ac:spMkLst>
        </pc:spChg>
        <pc:spChg chg="add mod">
          <ac:chgData name="Yaswanth Reddy" userId="cf4677b37b2f6369" providerId="LiveId" clId="{E45A933D-2566-41A6-8656-A54259D2FDDB}" dt="2025-07-02T07:05:20.543" v="41" actId="122"/>
          <ac:spMkLst>
            <pc:docMk/>
            <pc:sldMk cId="2706790016" sldId="259"/>
            <ac:spMk id="12" creationId="{8688AC3B-8716-7379-167C-D33DC3E36F19}"/>
          </ac:spMkLst>
        </pc:spChg>
        <pc:spChg chg="add mod">
          <ac:chgData name="Yaswanth Reddy" userId="cf4677b37b2f6369" providerId="LiveId" clId="{E45A933D-2566-41A6-8656-A54259D2FDDB}" dt="2025-07-02T07:09:32.220" v="73" actId="14861"/>
          <ac:spMkLst>
            <pc:docMk/>
            <pc:sldMk cId="2706790016" sldId="259"/>
            <ac:spMk id="13" creationId="{FB963C04-06AF-DC72-B89F-11DEB1CF28BC}"/>
          </ac:spMkLst>
        </pc:spChg>
        <pc:spChg chg="add mod">
          <ac:chgData name="Yaswanth Reddy" userId="cf4677b37b2f6369" providerId="LiveId" clId="{E45A933D-2566-41A6-8656-A54259D2FDDB}" dt="2025-07-02T07:09:32.220" v="73" actId="14861"/>
          <ac:spMkLst>
            <pc:docMk/>
            <pc:sldMk cId="2706790016" sldId="259"/>
            <ac:spMk id="14" creationId="{64F7B19D-B870-1001-3385-920EFE9869BF}"/>
          </ac:spMkLst>
        </pc:spChg>
        <pc:spChg chg="add mod">
          <ac:chgData name="Yaswanth Reddy" userId="cf4677b37b2f6369" providerId="LiveId" clId="{E45A933D-2566-41A6-8656-A54259D2FDDB}" dt="2025-07-02T07:09:32.220" v="73" actId="14861"/>
          <ac:spMkLst>
            <pc:docMk/>
            <pc:sldMk cId="2706790016" sldId="259"/>
            <ac:spMk id="15" creationId="{C6EBEC24-FAAE-0580-D544-4CFB0DC8923B}"/>
          </ac:spMkLst>
        </pc:spChg>
        <pc:spChg chg="add del mod">
          <ac:chgData name="Yaswanth Reddy" userId="cf4677b37b2f6369" providerId="LiveId" clId="{E45A933D-2566-41A6-8656-A54259D2FDDB}" dt="2025-07-02T07:08:16.874" v="68" actId="478"/>
          <ac:spMkLst>
            <pc:docMk/>
            <pc:sldMk cId="2706790016" sldId="259"/>
            <ac:spMk id="16" creationId="{90E118E0-C805-6216-86CC-E28D103E79D0}"/>
          </ac:spMkLst>
        </pc:spChg>
        <pc:spChg chg="add mod">
          <ac:chgData name="Yaswanth Reddy" userId="cf4677b37b2f6369" providerId="LiveId" clId="{E45A933D-2566-41A6-8656-A54259D2FDDB}" dt="2025-07-02T07:09:32.220" v="73" actId="14861"/>
          <ac:spMkLst>
            <pc:docMk/>
            <pc:sldMk cId="2706790016" sldId="259"/>
            <ac:spMk id="17" creationId="{1C74EBCB-3C5C-CBF9-9D4B-A8C6A0A9E569}"/>
          </ac:spMkLst>
        </pc:spChg>
        <pc:spChg chg="add mod">
          <ac:chgData name="Yaswanth Reddy" userId="cf4677b37b2f6369" providerId="LiveId" clId="{E45A933D-2566-41A6-8656-A54259D2FDDB}" dt="2025-07-02T07:10:23.513" v="85" actId="1076"/>
          <ac:spMkLst>
            <pc:docMk/>
            <pc:sldMk cId="2706790016" sldId="259"/>
            <ac:spMk id="18" creationId="{54D1CAE1-697B-B4BE-0191-C4992630DEC2}"/>
          </ac:spMkLst>
        </pc:spChg>
        <pc:spChg chg="add mod">
          <ac:chgData name="Yaswanth Reddy" userId="cf4677b37b2f6369" providerId="LiveId" clId="{E45A933D-2566-41A6-8656-A54259D2FDDB}" dt="2025-07-02T07:11:12.333" v="93" actId="1076"/>
          <ac:spMkLst>
            <pc:docMk/>
            <pc:sldMk cId="2706790016" sldId="259"/>
            <ac:spMk id="19" creationId="{29234050-E2C4-D8DF-F4DD-66048E542ED7}"/>
          </ac:spMkLst>
        </pc:spChg>
        <pc:spChg chg="add mod">
          <ac:chgData name="Yaswanth Reddy" userId="cf4677b37b2f6369" providerId="LiveId" clId="{E45A933D-2566-41A6-8656-A54259D2FDDB}" dt="2025-07-02T07:10:42.733" v="89" actId="1076"/>
          <ac:spMkLst>
            <pc:docMk/>
            <pc:sldMk cId="2706790016" sldId="259"/>
            <ac:spMk id="20" creationId="{D0DDF0BC-84C9-5EE1-0119-2DCF9E0598D8}"/>
          </ac:spMkLst>
        </pc:spChg>
        <pc:spChg chg="add mod">
          <ac:chgData name="Yaswanth Reddy" userId="cf4677b37b2f6369" providerId="LiveId" clId="{E45A933D-2566-41A6-8656-A54259D2FDDB}" dt="2025-07-02T07:10:30.063" v="87" actId="1076"/>
          <ac:spMkLst>
            <pc:docMk/>
            <pc:sldMk cId="2706790016" sldId="259"/>
            <ac:spMk id="21" creationId="{E02E9390-829F-4E70-2686-A252E8889ACD}"/>
          </ac:spMkLst>
        </pc:spChg>
        <pc:spChg chg="add mod">
          <ac:chgData name="Yaswanth Reddy" userId="cf4677b37b2f6369" providerId="LiveId" clId="{E45A933D-2566-41A6-8656-A54259D2FDDB}" dt="2025-07-02T07:10:56.408" v="91" actId="1076"/>
          <ac:spMkLst>
            <pc:docMk/>
            <pc:sldMk cId="2706790016" sldId="259"/>
            <ac:spMk id="22" creationId="{345A2B2E-4908-D56C-58F2-ABF2A4FAB5F3}"/>
          </ac:spMkLst>
        </pc:spChg>
      </pc:sldChg>
      <pc:sldChg chg="addSp modSp mod">
        <pc:chgData name="Yaswanth Reddy" userId="cf4677b37b2f6369" providerId="LiveId" clId="{E45A933D-2566-41A6-8656-A54259D2FDDB}" dt="2025-07-03T02:36:11.431" v="103" actId="14100"/>
        <pc:sldMkLst>
          <pc:docMk/>
          <pc:sldMk cId="1635949419" sldId="263"/>
        </pc:sldMkLst>
        <pc:picChg chg="add mod">
          <ac:chgData name="Yaswanth Reddy" userId="cf4677b37b2f6369" providerId="LiveId" clId="{E45A933D-2566-41A6-8656-A54259D2FDDB}" dt="2025-07-03T02:34:03.851" v="98" actId="14100"/>
          <ac:picMkLst>
            <pc:docMk/>
            <pc:sldMk cId="1635949419" sldId="263"/>
            <ac:picMk id="4" creationId="{82853CB1-D45D-522E-0828-5E01B2E35182}"/>
          </ac:picMkLst>
        </pc:picChg>
        <pc:picChg chg="add mod">
          <ac:chgData name="Yaswanth Reddy" userId="cf4677b37b2f6369" providerId="LiveId" clId="{E45A933D-2566-41A6-8656-A54259D2FDDB}" dt="2025-07-03T02:36:11.431" v="103" actId="14100"/>
          <ac:picMkLst>
            <pc:docMk/>
            <pc:sldMk cId="1635949419" sldId="263"/>
            <ac:picMk id="6" creationId="{0A20B1B5-F68A-7FF1-A990-E69CAC671A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marinedatascience.co/software/index.html" TargetMode="Externa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fr.wikipedia.org/wiki/TensorFlow" TargetMode="External"/><Relationship Id="rId5" Type="http://schemas.openxmlformats.org/officeDocument/2006/relationships/image" Target="../media/image8.png"/><Relationship Id="rId4" Type="http://schemas.openxmlformats.org/officeDocument/2006/relationships/hyperlink" Target="https://creativecommons.org/licenses/by-sa/3.0/"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9331"/>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10539" y="2943809"/>
            <a:ext cx="5974586" cy="175432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E-Waste Image Classification Using EfficientNetV2BO</a:t>
            </a:r>
          </a:p>
          <a:p>
            <a:pPr algn="r"/>
            <a:r>
              <a:rPr lang="en-US" sz="3600" b="1" dirty="0">
                <a:solidFill>
                  <a:schemeClr val="bg1"/>
                </a:solidFill>
                <a:latin typeface="Calibri" panose="020F0502020204030204" pitchFamily="34" charset="0"/>
                <a:cs typeface="Times New Roman" panose="02020603050405020304" pitchFamily="18" charset="0"/>
              </a:rPr>
              <a:t>(Transfer Learning)</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Oval 7">
            <a:extLst>
              <a:ext uri="{FF2B5EF4-FFF2-40B4-BE49-F238E27FC236}">
                <a16:creationId xmlns:a16="http://schemas.microsoft.com/office/drawing/2014/main" id="{1EBCDF22-23E6-6863-1261-5F96E63426B6}"/>
              </a:ext>
            </a:extLst>
          </p:cNvPr>
          <p:cNvSpPr/>
          <p:nvPr/>
        </p:nvSpPr>
        <p:spPr>
          <a:xfrm>
            <a:off x="199808" y="1732532"/>
            <a:ext cx="2366109" cy="1243931"/>
          </a:xfrm>
          <a:prstGeom prst="ellipse">
            <a:avLst/>
          </a:prstGeom>
          <a:ln>
            <a:solidFill>
              <a:schemeClr val="tx1">
                <a:lumMod val="75000"/>
                <a:lumOff val="25000"/>
              </a:schemeClr>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Data Understanding and Pre-processing</a:t>
            </a:r>
          </a:p>
        </p:txBody>
      </p:sp>
      <p:sp>
        <p:nvSpPr>
          <p:cNvPr id="9" name="Arrow: Right 8">
            <a:extLst>
              <a:ext uri="{FF2B5EF4-FFF2-40B4-BE49-F238E27FC236}">
                <a16:creationId xmlns:a16="http://schemas.microsoft.com/office/drawing/2014/main" id="{0B635DFC-CF07-EE71-ED69-F4F1DAB39FA7}"/>
              </a:ext>
            </a:extLst>
          </p:cNvPr>
          <p:cNvSpPr/>
          <p:nvPr/>
        </p:nvSpPr>
        <p:spPr>
          <a:xfrm>
            <a:off x="2844799" y="2112181"/>
            <a:ext cx="131665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CAC975F-52CE-197B-F21A-767F4A2AE1ED}"/>
              </a:ext>
            </a:extLst>
          </p:cNvPr>
          <p:cNvSpPr/>
          <p:nvPr/>
        </p:nvSpPr>
        <p:spPr>
          <a:xfrm>
            <a:off x="4675049" y="1732532"/>
            <a:ext cx="2366109" cy="1243931"/>
          </a:xfrm>
          <a:prstGeom prst="ellipse">
            <a:avLst/>
          </a:prstGeom>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Feature Engineering (Implicit via Transfer Learning)</a:t>
            </a:r>
            <a:endParaRPr lang="en-IN" sz="1200" dirty="0"/>
          </a:p>
        </p:txBody>
      </p:sp>
      <p:sp>
        <p:nvSpPr>
          <p:cNvPr id="11" name="Arrow: Right 10">
            <a:extLst>
              <a:ext uri="{FF2B5EF4-FFF2-40B4-BE49-F238E27FC236}">
                <a16:creationId xmlns:a16="http://schemas.microsoft.com/office/drawing/2014/main" id="{A9F1BBD0-8BA0-B9C7-EE91-ABB3666783C1}"/>
              </a:ext>
            </a:extLst>
          </p:cNvPr>
          <p:cNvSpPr/>
          <p:nvPr/>
        </p:nvSpPr>
        <p:spPr>
          <a:xfrm rot="5400000">
            <a:off x="5199776" y="3557235"/>
            <a:ext cx="131665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CDCE52E-D070-3FD7-ED0D-6D2EE0B26ECE}"/>
              </a:ext>
            </a:extLst>
          </p:cNvPr>
          <p:cNvSpPr/>
          <p:nvPr/>
        </p:nvSpPr>
        <p:spPr>
          <a:xfrm>
            <a:off x="4704630" y="4622639"/>
            <a:ext cx="2366109" cy="1243931"/>
          </a:xfrm>
          <a:prstGeom prst="ellipse">
            <a:avLst/>
          </a:prstGeom>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Feature Engineering</a:t>
            </a:r>
          </a:p>
          <a:p>
            <a:pPr algn="ctr"/>
            <a:r>
              <a:rPr lang="en-IN" sz="1200" dirty="0"/>
              <a:t>&amp;</a:t>
            </a:r>
          </a:p>
          <a:p>
            <a:pPr algn="ctr"/>
            <a:r>
              <a:rPr lang="en-IN" sz="1200" dirty="0"/>
              <a:t>Model Training </a:t>
            </a:r>
          </a:p>
        </p:txBody>
      </p:sp>
      <p:sp>
        <p:nvSpPr>
          <p:cNvPr id="14" name="Arrow: Right 13">
            <a:extLst>
              <a:ext uri="{FF2B5EF4-FFF2-40B4-BE49-F238E27FC236}">
                <a16:creationId xmlns:a16="http://schemas.microsoft.com/office/drawing/2014/main" id="{722605F7-D5D0-5B1B-D853-81342C5EF229}"/>
              </a:ext>
            </a:extLst>
          </p:cNvPr>
          <p:cNvSpPr/>
          <p:nvPr/>
        </p:nvSpPr>
        <p:spPr>
          <a:xfrm rot="10800000">
            <a:off x="2844798" y="5002288"/>
            <a:ext cx="131665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D9D6375-0518-432D-A44C-1AE65E05381B}"/>
              </a:ext>
            </a:extLst>
          </p:cNvPr>
          <p:cNvSpPr/>
          <p:nvPr/>
        </p:nvSpPr>
        <p:spPr>
          <a:xfrm>
            <a:off x="207098" y="4622638"/>
            <a:ext cx="2366109" cy="1243931"/>
          </a:xfrm>
          <a:prstGeom prst="ellipse">
            <a:avLst/>
          </a:prstGeom>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Evaluation</a:t>
            </a:r>
          </a:p>
          <a:p>
            <a:pPr algn="ctr"/>
            <a:r>
              <a:rPr lang="en-IN" sz="1200" dirty="0"/>
              <a:t>&amp;</a:t>
            </a:r>
          </a:p>
          <a:p>
            <a:pPr algn="ctr"/>
            <a:r>
              <a:rPr lang="en-IN" sz="1200" dirty="0"/>
              <a:t>Deployment</a:t>
            </a:r>
          </a:p>
          <a:p>
            <a:pPr algn="ctr"/>
            <a:r>
              <a:rPr lang="en-IN" sz="1200" dirty="0"/>
              <a:t> (using Gradio)</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Oval 3">
            <a:extLst>
              <a:ext uri="{FF2B5EF4-FFF2-40B4-BE49-F238E27FC236}">
                <a16:creationId xmlns:a16="http://schemas.microsoft.com/office/drawing/2014/main" id="{1FAE508D-7310-7562-DF4E-33CC3D305A66}"/>
              </a:ext>
            </a:extLst>
          </p:cNvPr>
          <p:cNvSpPr/>
          <p:nvPr/>
        </p:nvSpPr>
        <p:spPr>
          <a:xfrm>
            <a:off x="613800" y="1890380"/>
            <a:ext cx="2167718" cy="1949836"/>
          </a:xfrm>
          <a:prstGeom prst="ellipse">
            <a:avLst/>
          </a:prstGeom>
          <a:solidFill>
            <a:schemeClr val="accent3">
              <a:lumMod val="20000"/>
              <a:lumOff val="80000"/>
            </a:schemeClr>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9E71D896-5EB7-14FE-7EB8-A6F382B64F2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64651" y="2139767"/>
            <a:ext cx="1066016" cy="1066016"/>
          </a:xfrm>
          <a:prstGeom prst="rect">
            <a:avLst/>
          </a:prstGeom>
        </p:spPr>
      </p:pic>
      <p:sp>
        <p:nvSpPr>
          <p:cNvPr id="8" name="TextBox 7">
            <a:extLst>
              <a:ext uri="{FF2B5EF4-FFF2-40B4-BE49-F238E27FC236}">
                <a16:creationId xmlns:a16="http://schemas.microsoft.com/office/drawing/2014/main" id="{864BD534-94D0-D483-F3B8-D601338E02B7}"/>
              </a:ext>
            </a:extLst>
          </p:cNvPr>
          <p:cNvSpPr txBox="1"/>
          <p:nvPr/>
        </p:nvSpPr>
        <p:spPr>
          <a:xfrm>
            <a:off x="2667000" y="6858000"/>
            <a:ext cx="6858000" cy="230832"/>
          </a:xfrm>
          <a:prstGeom prst="rect">
            <a:avLst/>
          </a:prstGeom>
          <a:noFill/>
        </p:spPr>
        <p:txBody>
          <a:bodyPr wrap="square" rtlCol="0">
            <a:spAutoFit/>
          </a:bodyPr>
          <a:lstStyle/>
          <a:p>
            <a:r>
              <a:rPr lang="en-IN" sz="900">
                <a:hlinkClick r:id="rId3" tooltip="https://www.marinedatascience.co/software/index.html"/>
              </a:rPr>
              <a:t>This Photo</a:t>
            </a:r>
            <a:r>
              <a:rPr lang="en-IN" sz="900"/>
              <a:t> by Unknown Author is licensed under </a:t>
            </a:r>
            <a:r>
              <a:rPr lang="en-IN" sz="900">
                <a:hlinkClick r:id="rId4" tooltip="https://creativecommons.org/licenses/by-sa/3.0/"/>
              </a:rPr>
              <a:t>CC BY-SA</a:t>
            </a:r>
            <a:endParaRPr lang="en-IN" sz="900"/>
          </a:p>
        </p:txBody>
      </p:sp>
      <p:sp>
        <p:nvSpPr>
          <p:cNvPr id="9" name="TextBox 8">
            <a:extLst>
              <a:ext uri="{FF2B5EF4-FFF2-40B4-BE49-F238E27FC236}">
                <a16:creationId xmlns:a16="http://schemas.microsoft.com/office/drawing/2014/main" id="{50344F17-B728-475C-F428-4D2C2B187104}"/>
              </a:ext>
            </a:extLst>
          </p:cNvPr>
          <p:cNvSpPr txBox="1"/>
          <p:nvPr/>
        </p:nvSpPr>
        <p:spPr>
          <a:xfrm>
            <a:off x="1214928" y="3324854"/>
            <a:ext cx="965462" cy="379656"/>
          </a:xfrm>
          <a:prstGeom prst="rect">
            <a:avLst/>
          </a:prstGeom>
          <a:noFill/>
        </p:spPr>
        <p:txBody>
          <a:bodyPr wrap="square" rtlCol="0">
            <a:spAutoFit/>
          </a:bodyPr>
          <a:lstStyle/>
          <a:p>
            <a:r>
              <a:rPr lang="en-US" dirty="0"/>
              <a:t>Python</a:t>
            </a:r>
            <a:endParaRPr lang="en-IN" dirty="0"/>
          </a:p>
        </p:txBody>
      </p:sp>
      <p:sp>
        <p:nvSpPr>
          <p:cNvPr id="11" name="Oval 10">
            <a:extLst>
              <a:ext uri="{FF2B5EF4-FFF2-40B4-BE49-F238E27FC236}">
                <a16:creationId xmlns:a16="http://schemas.microsoft.com/office/drawing/2014/main" id="{1CB6B95E-87DB-D8C9-7FA4-89A0C199BFC0}"/>
              </a:ext>
            </a:extLst>
          </p:cNvPr>
          <p:cNvSpPr/>
          <p:nvPr/>
        </p:nvSpPr>
        <p:spPr>
          <a:xfrm>
            <a:off x="2781518" y="4485558"/>
            <a:ext cx="2167718" cy="1949836"/>
          </a:xfrm>
          <a:prstGeom prst="ellipse">
            <a:avLst/>
          </a:prstGeom>
          <a:solidFill>
            <a:schemeClr val="accent3">
              <a:lumMod val="20000"/>
              <a:lumOff val="80000"/>
            </a:schemeClr>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086199B0-F0C3-9413-B95B-11B4C811D012}"/>
              </a:ext>
            </a:extLst>
          </p:cNvPr>
          <p:cNvSpPr/>
          <p:nvPr/>
        </p:nvSpPr>
        <p:spPr>
          <a:xfrm>
            <a:off x="9768798" y="1888678"/>
            <a:ext cx="2167718" cy="1949836"/>
          </a:xfrm>
          <a:prstGeom prst="ellipse">
            <a:avLst/>
          </a:prstGeom>
          <a:solidFill>
            <a:schemeClr val="accent3">
              <a:lumMod val="20000"/>
              <a:lumOff val="80000"/>
            </a:schemeClr>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A7170A2A-2139-D638-752C-DA82D24ED125}"/>
              </a:ext>
            </a:extLst>
          </p:cNvPr>
          <p:cNvSpPr/>
          <p:nvPr/>
        </p:nvSpPr>
        <p:spPr>
          <a:xfrm>
            <a:off x="7434609" y="4485558"/>
            <a:ext cx="2167718" cy="1949836"/>
          </a:xfrm>
          <a:prstGeom prst="ellipse">
            <a:avLst/>
          </a:prstGeom>
          <a:solidFill>
            <a:schemeClr val="accent3">
              <a:lumMod val="20000"/>
              <a:lumOff val="80000"/>
            </a:schemeClr>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91FBCA30-D062-E6DB-C687-C4020394290B}"/>
              </a:ext>
            </a:extLst>
          </p:cNvPr>
          <p:cNvSpPr/>
          <p:nvPr/>
        </p:nvSpPr>
        <p:spPr>
          <a:xfrm>
            <a:off x="5012141" y="1888678"/>
            <a:ext cx="2167718" cy="1949836"/>
          </a:xfrm>
          <a:prstGeom prst="ellipse">
            <a:avLst/>
          </a:prstGeom>
          <a:solidFill>
            <a:schemeClr val="accent3">
              <a:lumMod val="20000"/>
              <a:lumOff val="80000"/>
            </a:schemeClr>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4BDF0E18-98D4-232F-D531-9145DA5B90E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584773" y="2095106"/>
            <a:ext cx="1022453" cy="1096813"/>
          </a:xfrm>
          <a:prstGeom prst="rect">
            <a:avLst/>
          </a:prstGeom>
        </p:spPr>
      </p:pic>
      <p:sp>
        <p:nvSpPr>
          <p:cNvPr id="24" name="TextBox 23">
            <a:extLst>
              <a:ext uri="{FF2B5EF4-FFF2-40B4-BE49-F238E27FC236}">
                <a16:creationId xmlns:a16="http://schemas.microsoft.com/office/drawing/2014/main" id="{72670D9A-C0FA-CE85-BD18-13E8EC8067AD}"/>
              </a:ext>
            </a:extLst>
          </p:cNvPr>
          <p:cNvSpPr txBox="1"/>
          <p:nvPr/>
        </p:nvSpPr>
        <p:spPr>
          <a:xfrm>
            <a:off x="5426441" y="3326904"/>
            <a:ext cx="1624038" cy="379656"/>
          </a:xfrm>
          <a:prstGeom prst="rect">
            <a:avLst/>
          </a:prstGeom>
          <a:noFill/>
        </p:spPr>
        <p:txBody>
          <a:bodyPr wrap="square" rtlCol="0">
            <a:spAutoFit/>
          </a:bodyPr>
          <a:lstStyle/>
          <a:p>
            <a:r>
              <a:rPr lang="en-US" dirty="0"/>
              <a:t>TensorFlow</a:t>
            </a:r>
            <a:endParaRPr lang="en-IN" dirty="0"/>
          </a:p>
        </p:txBody>
      </p:sp>
      <p:pic>
        <p:nvPicPr>
          <p:cNvPr id="1028" name="Picture 4" descr="Pillow logo">
            <a:extLst>
              <a:ext uri="{FF2B5EF4-FFF2-40B4-BE49-F238E27FC236}">
                <a16:creationId xmlns:a16="http://schemas.microsoft.com/office/drawing/2014/main" id="{66EA4444-A890-1184-B8ED-662F3F866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8638" y="2108970"/>
            <a:ext cx="1088038" cy="109681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A7158FF-0967-9285-23C1-83BC019B88D7}"/>
              </a:ext>
            </a:extLst>
          </p:cNvPr>
          <p:cNvSpPr txBox="1"/>
          <p:nvPr/>
        </p:nvSpPr>
        <p:spPr>
          <a:xfrm>
            <a:off x="10447738" y="3324854"/>
            <a:ext cx="809837" cy="379656"/>
          </a:xfrm>
          <a:prstGeom prst="rect">
            <a:avLst/>
          </a:prstGeom>
          <a:noFill/>
        </p:spPr>
        <p:txBody>
          <a:bodyPr wrap="none" rtlCol="0">
            <a:spAutoFit/>
          </a:bodyPr>
          <a:lstStyle/>
          <a:p>
            <a:r>
              <a:rPr lang="en-US" dirty="0"/>
              <a:t>Pillow</a:t>
            </a:r>
            <a:endParaRPr lang="en-IN" dirty="0"/>
          </a:p>
        </p:txBody>
      </p:sp>
      <p:pic>
        <p:nvPicPr>
          <p:cNvPr id="37" name="Picture 36" descr="Gradio-ZOKL">
            <a:extLst>
              <a:ext uri="{FF2B5EF4-FFF2-40B4-BE49-F238E27FC236}">
                <a16:creationId xmlns:a16="http://schemas.microsoft.com/office/drawing/2014/main" id="{80B042D2-A578-9C07-219B-528ADC7FA3B9}"/>
              </a:ext>
            </a:extLst>
          </p:cNvPr>
          <p:cNvPicPr>
            <a:picLocks noGrp="1" noChangeAspect="1"/>
          </p:cNvPicPr>
          <p:nvPr isPhoto="1"/>
        </p:nvPicPr>
        <p:blipFill>
          <a:blip r:embed="rId8">
            <a:lum bright="6000" contrast="-30000"/>
            <a:extLst>
              <a:ext uri="{28A0092B-C50C-407E-A947-70E740481C1C}">
                <a14:useLocalDpi xmlns:a14="http://schemas.microsoft.com/office/drawing/2010/main" val="0"/>
              </a:ext>
            </a:extLst>
          </a:blip>
          <a:stretch>
            <a:fillRect/>
          </a:stretch>
        </p:blipFill>
        <p:spPr>
          <a:xfrm rot="10800000">
            <a:off x="3210513" y="4643354"/>
            <a:ext cx="1309727" cy="1309727"/>
          </a:xfrm>
          <a:prstGeom prst="rect">
            <a:avLst/>
          </a:prstGeom>
        </p:spPr>
      </p:pic>
      <p:sp>
        <p:nvSpPr>
          <p:cNvPr id="38" name="TextBox 37">
            <a:extLst>
              <a:ext uri="{FF2B5EF4-FFF2-40B4-BE49-F238E27FC236}">
                <a16:creationId xmlns:a16="http://schemas.microsoft.com/office/drawing/2014/main" id="{BBBDE20C-0455-5640-F7EE-30946BCFFAAF}"/>
              </a:ext>
            </a:extLst>
          </p:cNvPr>
          <p:cNvSpPr txBox="1"/>
          <p:nvPr/>
        </p:nvSpPr>
        <p:spPr>
          <a:xfrm>
            <a:off x="3413970" y="5921050"/>
            <a:ext cx="902811" cy="379656"/>
          </a:xfrm>
          <a:prstGeom prst="rect">
            <a:avLst/>
          </a:prstGeom>
          <a:noFill/>
        </p:spPr>
        <p:txBody>
          <a:bodyPr wrap="none" rtlCol="0">
            <a:spAutoFit/>
          </a:bodyPr>
          <a:lstStyle/>
          <a:p>
            <a:r>
              <a:rPr lang="en-US" dirty="0"/>
              <a:t>Gradio</a:t>
            </a:r>
            <a:endParaRPr lang="en-IN" dirty="0"/>
          </a:p>
        </p:txBody>
      </p:sp>
      <p:pic>
        <p:nvPicPr>
          <p:cNvPr id="1048" name="Picture 24" descr="Jupyter Notebook">
            <a:extLst>
              <a:ext uri="{FF2B5EF4-FFF2-40B4-BE49-F238E27FC236}">
                <a16:creationId xmlns:a16="http://schemas.microsoft.com/office/drawing/2014/main" id="{70301792-286E-6898-B2C5-78BF8CA27A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8749" y="4861674"/>
            <a:ext cx="2379437" cy="124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AutoShape 4" descr="Gradio Icon Logo PNG Vector (SVG) Free Download">
            <a:extLst>
              <a:ext uri="{FF2B5EF4-FFF2-40B4-BE49-F238E27FC236}">
                <a16:creationId xmlns:a16="http://schemas.microsoft.com/office/drawing/2014/main" id="{2A9B2E20-2205-0231-97C2-338C424EE2A5}"/>
              </a:ext>
            </a:extLst>
          </p:cNvPr>
          <p:cNvSpPr>
            <a:spLocks noChangeAspect="1" noChangeArrowheads="1"/>
          </p:cNvSpPr>
          <p:nvPr/>
        </p:nvSpPr>
        <p:spPr bwMode="auto">
          <a:xfrm>
            <a:off x="5943600" y="3276600"/>
            <a:ext cx="304800" cy="304800"/>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Gradio Icon Logo PNG Vector (SVG) Free Download">
            <a:extLst>
              <a:ext uri="{FF2B5EF4-FFF2-40B4-BE49-F238E27FC236}">
                <a16:creationId xmlns:a16="http://schemas.microsoft.com/office/drawing/2014/main" id="{4A37AD8F-B5B8-CAA1-0334-F3AAE1F8A4E7}"/>
              </a:ext>
            </a:extLst>
          </p:cNvPr>
          <p:cNvSpPr>
            <a:spLocks noChangeAspect="1" noChangeArrowheads="1"/>
          </p:cNvSpPr>
          <p:nvPr/>
        </p:nvSpPr>
        <p:spPr bwMode="auto">
          <a:xfrm>
            <a:off x="6096000" y="3429000"/>
            <a:ext cx="304800" cy="304800"/>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Flowchart: Terminator 3">
            <a:extLst>
              <a:ext uri="{FF2B5EF4-FFF2-40B4-BE49-F238E27FC236}">
                <a16:creationId xmlns:a16="http://schemas.microsoft.com/office/drawing/2014/main" id="{68DCB901-B35F-15D4-F74A-D3B79C51F54C}"/>
              </a:ext>
            </a:extLst>
          </p:cNvPr>
          <p:cNvSpPr/>
          <p:nvPr/>
        </p:nvSpPr>
        <p:spPr>
          <a:xfrm>
            <a:off x="839754" y="2271006"/>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Terminator 4">
            <a:extLst>
              <a:ext uri="{FF2B5EF4-FFF2-40B4-BE49-F238E27FC236}">
                <a16:creationId xmlns:a16="http://schemas.microsoft.com/office/drawing/2014/main" id="{170EEB06-5A18-166B-0048-A3D49668A43D}"/>
              </a:ext>
            </a:extLst>
          </p:cNvPr>
          <p:cNvSpPr/>
          <p:nvPr/>
        </p:nvSpPr>
        <p:spPr>
          <a:xfrm>
            <a:off x="5004317" y="2271005"/>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Terminator 6">
            <a:extLst>
              <a:ext uri="{FF2B5EF4-FFF2-40B4-BE49-F238E27FC236}">
                <a16:creationId xmlns:a16="http://schemas.microsoft.com/office/drawing/2014/main" id="{0CED0909-D0E5-2541-D5E3-F9FF0CC8C066}"/>
              </a:ext>
            </a:extLst>
          </p:cNvPr>
          <p:cNvSpPr/>
          <p:nvPr/>
        </p:nvSpPr>
        <p:spPr>
          <a:xfrm>
            <a:off x="5004317" y="5131771"/>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Terminator 7">
            <a:extLst>
              <a:ext uri="{FF2B5EF4-FFF2-40B4-BE49-F238E27FC236}">
                <a16:creationId xmlns:a16="http://schemas.microsoft.com/office/drawing/2014/main" id="{740DD677-A59F-3753-B769-FD6D17B1BAAA}"/>
              </a:ext>
            </a:extLst>
          </p:cNvPr>
          <p:cNvSpPr/>
          <p:nvPr/>
        </p:nvSpPr>
        <p:spPr>
          <a:xfrm>
            <a:off x="9168880" y="5131771"/>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F3809A78-629B-A4B6-D81D-2CE227C3315B}"/>
              </a:ext>
            </a:extLst>
          </p:cNvPr>
          <p:cNvSpPr/>
          <p:nvPr/>
        </p:nvSpPr>
        <p:spPr>
          <a:xfrm>
            <a:off x="9100456" y="2271005"/>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Terminator 9">
            <a:extLst>
              <a:ext uri="{FF2B5EF4-FFF2-40B4-BE49-F238E27FC236}">
                <a16:creationId xmlns:a16="http://schemas.microsoft.com/office/drawing/2014/main" id="{83B81603-6011-5F66-5223-962A2AE637ED}"/>
              </a:ext>
            </a:extLst>
          </p:cNvPr>
          <p:cNvSpPr/>
          <p:nvPr/>
        </p:nvSpPr>
        <p:spPr>
          <a:xfrm>
            <a:off x="839754" y="5121010"/>
            <a:ext cx="1875453" cy="1157993"/>
          </a:xfrm>
          <a:prstGeom prst="flowChartTerminator">
            <a:avLst/>
          </a:prstGeom>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0BD4289-FD52-813C-BFA3-D7B1B90C83F7}"/>
              </a:ext>
            </a:extLst>
          </p:cNvPr>
          <p:cNvSpPr txBox="1"/>
          <p:nvPr/>
        </p:nvSpPr>
        <p:spPr>
          <a:xfrm>
            <a:off x="839754" y="2479247"/>
            <a:ext cx="1974117" cy="666977"/>
          </a:xfrm>
          <a:prstGeom prst="rect">
            <a:avLst/>
          </a:prstGeom>
          <a:noFill/>
          <a:effectLst>
            <a:glow rad="228600">
              <a:schemeClr val="accent1">
                <a:satMod val="175000"/>
                <a:alpha val="40000"/>
              </a:schemeClr>
            </a:glow>
          </a:effectLst>
        </p:spPr>
        <p:txBody>
          <a:bodyPr wrap="square" rtlCol="0">
            <a:spAutoFit/>
          </a:bodyPr>
          <a:lstStyle/>
          <a:p>
            <a:pPr algn="ctr"/>
            <a:r>
              <a:rPr lang="en-IN" dirty="0"/>
              <a:t>Data    Collection</a:t>
            </a:r>
          </a:p>
        </p:txBody>
      </p:sp>
      <p:sp>
        <p:nvSpPr>
          <p:cNvPr id="12" name="TextBox 11">
            <a:extLst>
              <a:ext uri="{FF2B5EF4-FFF2-40B4-BE49-F238E27FC236}">
                <a16:creationId xmlns:a16="http://schemas.microsoft.com/office/drawing/2014/main" id="{8688AC3B-8716-7379-167C-D33DC3E36F19}"/>
              </a:ext>
            </a:extLst>
          </p:cNvPr>
          <p:cNvSpPr txBox="1"/>
          <p:nvPr/>
        </p:nvSpPr>
        <p:spPr>
          <a:xfrm>
            <a:off x="5069632" y="2479248"/>
            <a:ext cx="1810138" cy="666977"/>
          </a:xfrm>
          <a:prstGeom prst="rect">
            <a:avLst/>
          </a:prstGeom>
          <a:noFill/>
          <a:effectLst>
            <a:glow rad="228600">
              <a:schemeClr val="accent1">
                <a:satMod val="175000"/>
                <a:alpha val="40000"/>
              </a:schemeClr>
            </a:glow>
          </a:effectLst>
        </p:spPr>
        <p:txBody>
          <a:bodyPr wrap="square" rtlCol="0">
            <a:spAutoFit/>
          </a:bodyPr>
          <a:lstStyle/>
          <a:p>
            <a:pPr algn="ctr"/>
            <a:r>
              <a:rPr lang="en-IN" dirty="0"/>
              <a:t>Data Preprocessing</a:t>
            </a:r>
          </a:p>
        </p:txBody>
      </p:sp>
      <p:sp>
        <p:nvSpPr>
          <p:cNvPr id="13" name="TextBox 12">
            <a:extLst>
              <a:ext uri="{FF2B5EF4-FFF2-40B4-BE49-F238E27FC236}">
                <a16:creationId xmlns:a16="http://schemas.microsoft.com/office/drawing/2014/main" id="{FB963C04-06AF-DC72-B89F-11DEB1CF28BC}"/>
              </a:ext>
            </a:extLst>
          </p:cNvPr>
          <p:cNvSpPr txBox="1"/>
          <p:nvPr/>
        </p:nvSpPr>
        <p:spPr>
          <a:xfrm>
            <a:off x="9305729" y="2479248"/>
            <a:ext cx="1464906" cy="666977"/>
          </a:xfrm>
          <a:prstGeom prst="rect">
            <a:avLst/>
          </a:prstGeom>
          <a:noFill/>
          <a:effectLst>
            <a:glow rad="228600">
              <a:schemeClr val="accent1">
                <a:satMod val="175000"/>
                <a:alpha val="40000"/>
              </a:schemeClr>
            </a:glow>
          </a:effectLst>
        </p:spPr>
        <p:txBody>
          <a:bodyPr wrap="square" rtlCol="0">
            <a:spAutoFit/>
          </a:bodyPr>
          <a:lstStyle/>
          <a:p>
            <a:pPr algn="ctr"/>
            <a:r>
              <a:rPr lang="en-IN" dirty="0"/>
              <a:t>Model Selection</a:t>
            </a:r>
          </a:p>
        </p:txBody>
      </p:sp>
      <p:sp>
        <p:nvSpPr>
          <p:cNvPr id="14" name="TextBox 13">
            <a:extLst>
              <a:ext uri="{FF2B5EF4-FFF2-40B4-BE49-F238E27FC236}">
                <a16:creationId xmlns:a16="http://schemas.microsoft.com/office/drawing/2014/main" id="{64F7B19D-B870-1001-3385-920EFE9869BF}"/>
              </a:ext>
            </a:extLst>
          </p:cNvPr>
          <p:cNvSpPr txBox="1"/>
          <p:nvPr/>
        </p:nvSpPr>
        <p:spPr>
          <a:xfrm>
            <a:off x="9391260" y="5366517"/>
            <a:ext cx="1430692" cy="666977"/>
          </a:xfrm>
          <a:prstGeom prst="rect">
            <a:avLst/>
          </a:prstGeom>
          <a:noFill/>
          <a:effectLst>
            <a:glow rad="228600">
              <a:schemeClr val="accent1">
                <a:satMod val="175000"/>
                <a:alpha val="40000"/>
              </a:schemeClr>
            </a:glow>
          </a:effectLst>
        </p:spPr>
        <p:txBody>
          <a:bodyPr wrap="square" rtlCol="0">
            <a:spAutoFit/>
          </a:bodyPr>
          <a:lstStyle/>
          <a:p>
            <a:pPr algn="ctr"/>
            <a:r>
              <a:rPr lang="en-IN" dirty="0"/>
              <a:t>Model Training</a:t>
            </a:r>
          </a:p>
        </p:txBody>
      </p:sp>
      <p:sp>
        <p:nvSpPr>
          <p:cNvPr id="15" name="TextBox 14">
            <a:extLst>
              <a:ext uri="{FF2B5EF4-FFF2-40B4-BE49-F238E27FC236}">
                <a16:creationId xmlns:a16="http://schemas.microsoft.com/office/drawing/2014/main" id="{C6EBEC24-FAAE-0580-D544-4CFB0DC8923B}"/>
              </a:ext>
            </a:extLst>
          </p:cNvPr>
          <p:cNvSpPr txBox="1"/>
          <p:nvPr/>
        </p:nvSpPr>
        <p:spPr>
          <a:xfrm>
            <a:off x="5108509" y="5366517"/>
            <a:ext cx="1698171" cy="666977"/>
          </a:xfrm>
          <a:prstGeom prst="rect">
            <a:avLst/>
          </a:prstGeom>
          <a:noFill/>
          <a:effectLst>
            <a:glow rad="228600">
              <a:schemeClr val="accent1">
                <a:satMod val="175000"/>
                <a:alpha val="40000"/>
              </a:schemeClr>
            </a:glow>
          </a:effectLst>
        </p:spPr>
        <p:txBody>
          <a:bodyPr wrap="square" rtlCol="0">
            <a:spAutoFit/>
          </a:bodyPr>
          <a:lstStyle/>
          <a:p>
            <a:pPr algn="ctr"/>
            <a:r>
              <a:rPr lang="en-IN" dirty="0"/>
              <a:t>Model Evaluation</a:t>
            </a:r>
          </a:p>
        </p:txBody>
      </p:sp>
      <p:sp>
        <p:nvSpPr>
          <p:cNvPr id="17" name="TextBox 16">
            <a:extLst>
              <a:ext uri="{FF2B5EF4-FFF2-40B4-BE49-F238E27FC236}">
                <a16:creationId xmlns:a16="http://schemas.microsoft.com/office/drawing/2014/main" id="{1C74EBCB-3C5C-CBF9-9D4B-A8C6A0A9E569}"/>
              </a:ext>
            </a:extLst>
          </p:cNvPr>
          <p:cNvSpPr txBox="1"/>
          <p:nvPr/>
        </p:nvSpPr>
        <p:spPr>
          <a:xfrm>
            <a:off x="1047152" y="5520939"/>
            <a:ext cx="1460656" cy="379656"/>
          </a:xfrm>
          <a:prstGeom prst="rect">
            <a:avLst/>
          </a:prstGeom>
          <a:noFill/>
          <a:effectLst>
            <a:glow rad="228600">
              <a:schemeClr val="accent1">
                <a:satMod val="175000"/>
                <a:alpha val="40000"/>
              </a:schemeClr>
            </a:glow>
          </a:effectLst>
        </p:spPr>
        <p:txBody>
          <a:bodyPr wrap="none" rtlCol="0">
            <a:spAutoFit/>
          </a:bodyPr>
          <a:lstStyle/>
          <a:p>
            <a:r>
              <a:rPr lang="en-IN" dirty="0"/>
              <a:t>Deployment</a:t>
            </a:r>
          </a:p>
        </p:txBody>
      </p:sp>
      <p:sp>
        <p:nvSpPr>
          <p:cNvPr id="18" name="Arrow: Right 17">
            <a:extLst>
              <a:ext uri="{FF2B5EF4-FFF2-40B4-BE49-F238E27FC236}">
                <a16:creationId xmlns:a16="http://schemas.microsoft.com/office/drawing/2014/main" id="{54D1CAE1-697B-B4BE-0191-C4992630DEC2}"/>
              </a:ext>
            </a:extLst>
          </p:cNvPr>
          <p:cNvSpPr/>
          <p:nvPr/>
        </p:nvSpPr>
        <p:spPr>
          <a:xfrm>
            <a:off x="3275946" y="260768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29234050-E2C4-D8DF-F4DD-66048E542ED7}"/>
              </a:ext>
            </a:extLst>
          </p:cNvPr>
          <p:cNvSpPr/>
          <p:nvPr/>
        </p:nvSpPr>
        <p:spPr>
          <a:xfrm rot="10800000">
            <a:off x="3370558" y="547471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D0DDF0BC-84C9-5EE1-0119-2DCF9E0598D8}"/>
              </a:ext>
            </a:extLst>
          </p:cNvPr>
          <p:cNvSpPr/>
          <p:nvPr/>
        </p:nvSpPr>
        <p:spPr>
          <a:xfrm rot="5400000">
            <a:off x="9617402" y="403806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E02E9390-829F-4E70-2686-A252E8889ACD}"/>
              </a:ext>
            </a:extLst>
          </p:cNvPr>
          <p:cNvSpPr/>
          <p:nvPr/>
        </p:nvSpPr>
        <p:spPr>
          <a:xfrm>
            <a:off x="7500909" y="260768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345A2B2E-4908-D56C-58F2-ABF2A4FAB5F3}"/>
              </a:ext>
            </a:extLst>
          </p:cNvPr>
          <p:cNvSpPr/>
          <p:nvPr/>
        </p:nvSpPr>
        <p:spPr>
          <a:xfrm rot="10800000">
            <a:off x="7500909" y="547471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7EDA045C-207F-D09B-87A5-2FE33BB86694}"/>
              </a:ext>
            </a:extLst>
          </p:cNvPr>
          <p:cNvSpPr txBox="1"/>
          <p:nvPr/>
        </p:nvSpPr>
        <p:spPr>
          <a:xfrm>
            <a:off x="964231" y="1670180"/>
            <a:ext cx="5595189" cy="5078313"/>
          </a:xfrm>
          <a:prstGeom prst="rect">
            <a:avLst/>
          </a:prstGeom>
          <a:noFill/>
        </p:spPr>
        <p:txBody>
          <a:bodyPr wrap="square" rtlCol="0">
            <a:spAutoFit/>
          </a:bodyPr>
          <a:lstStyle/>
          <a:p>
            <a:pPr algn="just"/>
            <a:r>
              <a:rPr lang="en-US" sz="1800" dirty="0"/>
              <a:t>The growing volume of electronic waste (e-waste) poses significant environmental and health hazards due to the presence of both valuable and toxic materials. Effective recycling depends on accurate classification of e-waste, but current manual methods are inefficient, error-prone, and unable to handle large-scale processing. There is a critical need for a more accurate, automated approach to classify e-waste components to improve recycling efficiency, reduce environmental impact, and ensure safe waste management.</a:t>
            </a:r>
          </a:p>
          <a:p>
            <a:pPr algn="just"/>
            <a:endParaRPr lang="en-US" sz="1800" dirty="0"/>
          </a:p>
          <a:p>
            <a:pPr algn="just"/>
            <a:r>
              <a:rPr lang="en-US" sz="1800" dirty="0"/>
              <a:t>This project aims to establish an automated e-waste classification system using artificial intelligence and machine learning, enabling accurate and rapid</a:t>
            </a:r>
          </a:p>
          <a:p>
            <a:pPr algn="just"/>
            <a:r>
              <a:rPr lang="en-US" sz="1800" dirty="0"/>
              <a:t>identification to streamline recycling and promote sustainable waste management.</a:t>
            </a:r>
          </a:p>
          <a:p>
            <a:pPr algn="just"/>
            <a:endParaRPr lang="en-IN" sz="1800" dirty="0"/>
          </a:p>
        </p:txBody>
      </p:sp>
      <p:sp>
        <p:nvSpPr>
          <p:cNvPr id="5" name="Arrow: Right 4">
            <a:extLst>
              <a:ext uri="{FF2B5EF4-FFF2-40B4-BE49-F238E27FC236}">
                <a16:creationId xmlns:a16="http://schemas.microsoft.com/office/drawing/2014/main" id="{515FFCE4-A9ED-E17F-CC1F-CD7EC5F5B4C7}"/>
              </a:ext>
            </a:extLst>
          </p:cNvPr>
          <p:cNvSpPr/>
          <p:nvPr/>
        </p:nvSpPr>
        <p:spPr>
          <a:xfrm>
            <a:off x="373225" y="5085184"/>
            <a:ext cx="494520" cy="186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165B4C86-C196-D4FB-AB1D-294BC7CB72C7}"/>
              </a:ext>
            </a:extLst>
          </p:cNvPr>
          <p:cNvSpPr/>
          <p:nvPr/>
        </p:nvSpPr>
        <p:spPr>
          <a:xfrm>
            <a:off x="373225" y="1791478"/>
            <a:ext cx="494521" cy="186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descr="A barren landscape littered with broken electronics, symbolizing the environmental impact of ewaste">
            <a:extLst>
              <a:ext uri="{FF2B5EF4-FFF2-40B4-BE49-F238E27FC236}">
                <a16:creationId xmlns:a16="http://schemas.microsoft.com/office/drawing/2014/main" id="{234E4936-3E4D-4A23-9806-F1AC77887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925" y="1791477"/>
            <a:ext cx="4773060" cy="441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6C86A086-1D2B-2159-125F-BA020A1F336F}"/>
              </a:ext>
            </a:extLst>
          </p:cNvPr>
          <p:cNvSpPr txBox="1"/>
          <p:nvPr/>
        </p:nvSpPr>
        <p:spPr>
          <a:xfrm>
            <a:off x="393540" y="1585732"/>
            <a:ext cx="5243332" cy="4689489"/>
          </a:xfrm>
          <a:prstGeom prst="rect">
            <a:avLst/>
          </a:prstGeom>
          <a:noFill/>
        </p:spPr>
        <p:txBody>
          <a:bodyPr wrap="square" rtlCol="0">
            <a:spAutoFit/>
          </a:bodyPr>
          <a:lstStyle/>
          <a:p>
            <a:pPr algn="just"/>
            <a:r>
              <a:rPr lang="en-US" dirty="0"/>
              <a:t>The solution to the e-waste classification problem involves developing an automated system using artificial intelligence (AI) and machine learning (ML) techniques. By leveraging image recognition through deep learning models, electronic waste items can be accurately identified and categorized into types such as computers, mobile phones, cables, and appliances. This system replaces manual sorting, improving speed, reducing errors, and minimizing health risks. Once trained on a diverse dataset of e-waste images, the model can be deployed in real-time applications within recycling facilities, enabling efficient and sustainable waste management through automated sorting and processing.</a:t>
            </a:r>
            <a:endParaRPr lang="en-IN" dirty="0"/>
          </a:p>
        </p:txBody>
      </p:sp>
      <p:pic>
        <p:nvPicPr>
          <p:cNvPr id="3076" name="Picture 4" descr="E-waste and Its Management by Using Algae | SpringerLink">
            <a:extLst>
              <a:ext uri="{FF2B5EF4-FFF2-40B4-BE49-F238E27FC236}">
                <a16:creationId xmlns:a16="http://schemas.microsoft.com/office/drawing/2014/main" id="{70F897D0-5B13-D6FB-DD21-D241BAD4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129" y="1914856"/>
            <a:ext cx="5687949" cy="36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2853CB1-D45D-522E-0828-5E01B2E35182}"/>
              </a:ext>
            </a:extLst>
          </p:cNvPr>
          <p:cNvPicPr>
            <a:picLocks noChangeAspect="1"/>
          </p:cNvPicPr>
          <p:nvPr/>
        </p:nvPicPr>
        <p:blipFill>
          <a:blip r:embed="rId2"/>
          <a:stretch>
            <a:fillRect/>
          </a:stretch>
        </p:blipFill>
        <p:spPr>
          <a:xfrm>
            <a:off x="382555" y="1646082"/>
            <a:ext cx="10394302" cy="2935250"/>
          </a:xfrm>
          <a:prstGeom prst="rect">
            <a:avLst/>
          </a:prstGeom>
        </p:spPr>
      </p:pic>
      <p:pic>
        <p:nvPicPr>
          <p:cNvPr id="6" name="Picture 5">
            <a:extLst>
              <a:ext uri="{FF2B5EF4-FFF2-40B4-BE49-F238E27FC236}">
                <a16:creationId xmlns:a16="http://schemas.microsoft.com/office/drawing/2014/main" id="{0A20B1B5-F68A-7FF1-A990-E69CAC671A44}"/>
              </a:ext>
            </a:extLst>
          </p:cNvPr>
          <p:cNvPicPr>
            <a:picLocks noChangeAspect="1"/>
          </p:cNvPicPr>
          <p:nvPr/>
        </p:nvPicPr>
        <p:blipFill>
          <a:blip r:embed="rId3"/>
          <a:stretch>
            <a:fillRect/>
          </a:stretch>
        </p:blipFill>
        <p:spPr>
          <a:xfrm>
            <a:off x="17042" y="3851630"/>
            <a:ext cx="11170361" cy="272057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3299F6F-0498-A07A-8FEB-B9EAA3E21D27}"/>
              </a:ext>
            </a:extLst>
          </p:cNvPr>
          <p:cNvSpPr txBox="1"/>
          <p:nvPr/>
        </p:nvSpPr>
        <p:spPr>
          <a:xfrm>
            <a:off x="387752" y="1707068"/>
            <a:ext cx="3929605" cy="3827523"/>
          </a:xfrm>
          <a:prstGeom prst="rect">
            <a:avLst/>
          </a:prstGeom>
          <a:noFill/>
        </p:spPr>
        <p:txBody>
          <a:bodyPr wrap="square">
            <a:spAutoFit/>
          </a:bodyPr>
          <a:lstStyle/>
          <a:p>
            <a:pPr algn="just"/>
            <a:r>
              <a:rPr lang="en-US" dirty="0"/>
              <a:t>An accurate and reliable e-waste image classification model was developed using </a:t>
            </a:r>
            <a:r>
              <a:rPr lang="en-US" b="1" dirty="0"/>
              <a:t>EfficientNetV2B0</a:t>
            </a:r>
            <a:r>
              <a:rPr lang="en-US" dirty="0"/>
              <a:t> and </a:t>
            </a:r>
            <a:r>
              <a:rPr lang="en-US" b="1" dirty="0"/>
              <a:t>transfer learning</a:t>
            </a:r>
            <a:r>
              <a:rPr lang="en-US" dirty="0"/>
              <a:t>. The model achieved </a:t>
            </a:r>
            <a:r>
              <a:rPr lang="en-US" b="1" dirty="0"/>
              <a:t>high accuracy</a:t>
            </a:r>
            <a:r>
              <a:rPr lang="en-US" dirty="0"/>
              <a:t> in both training and testing phases, effectively classifying </a:t>
            </a:r>
            <a:r>
              <a:rPr lang="en-US" b="1" dirty="0"/>
              <a:t>10 distinct e-waste categories</a:t>
            </a:r>
            <a:r>
              <a:rPr lang="en-US" dirty="0"/>
              <a:t>. Its strong generalization ability demonstrates robustness on </a:t>
            </a:r>
            <a:r>
              <a:rPr lang="en-US" b="1" dirty="0"/>
              <a:t>unseen image data</a:t>
            </a:r>
            <a:r>
              <a:rPr lang="en-US" dirty="0"/>
              <a:t>, supporting real-world e-waste sorting applications.</a:t>
            </a:r>
          </a:p>
          <a:p>
            <a:pPr algn="just"/>
            <a:endParaRPr lang="en-IN" dirty="0"/>
          </a:p>
        </p:txBody>
      </p:sp>
      <p:pic>
        <p:nvPicPr>
          <p:cNvPr id="5122" name="Picture 2" descr="Classification Waste: Over 1,002 Royalty-Free Licensable Stock  Illustrations &amp; Drawings | Shutterstock">
            <a:extLst>
              <a:ext uri="{FF2B5EF4-FFF2-40B4-BE49-F238E27FC236}">
                <a16:creationId xmlns:a16="http://schemas.microsoft.com/office/drawing/2014/main" id="{9EAD74CB-4789-C387-1F25-37884A59B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675" y="1482307"/>
            <a:ext cx="5568672" cy="427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lurred beach and sea background">
            <a:extLst>
              <a:ext uri="{FF2B5EF4-FFF2-40B4-BE49-F238E27FC236}">
                <a16:creationId xmlns:a16="http://schemas.microsoft.com/office/drawing/2014/main" id="{C2EDB317-3A82-A5A3-FD44-C4648A6B11FC}"/>
              </a:ext>
            </a:extLst>
          </p:cNvPr>
          <p:cNvPicPr>
            <a:picLocks noChangeAspect="1"/>
          </p:cNvPicPr>
          <p:nvPr/>
        </p:nvPicPr>
        <p:blipFill>
          <a:blip r:embed="rId2"/>
          <a:stretch>
            <a:fillRect/>
          </a:stretch>
        </p:blipFill>
        <p:spPr>
          <a:xfrm>
            <a:off x="378107" y="874261"/>
            <a:ext cx="11227443" cy="5891142"/>
          </a:xfrm>
          <a:prstGeom prst="rect">
            <a:avLst/>
          </a:prstGeom>
        </p:spPr>
      </p:pic>
      <p:sp>
        <p:nvSpPr>
          <p:cNvPr id="9" name="TextBox 8">
            <a:extLst>
              <a:ext uri="{FF2B5EF4-FFF2-40B4-BE49-F238E27FC236}">
                <a16:creationId xmlns:a16="http://schemas.microsoft.com/office/drawing/2014/main" id="{D69FF563-422E-99E1-F5E6-DC4FBC12A6D3}"/>
              </a:ext>
            </a:extLst>
          </p:cNvPr>
          <p:cNvSpPr txBox="1"/>
          <p:nvPr/>
        </p:nvSpPr>
        <p:spPr>
          <a:xfrm>
            <a:off x="3918029" y="4422070"/>
            <a:ext cx="5538487" cy="1200329"/>
          </a:xfrm>
          <a:prstGeom prst="rect">
            <a:avLst/>
          </a:prstGeom>
          <a:noFill/>
        </p:spPr>
        <p:txBody>
          <a:bodyPr wrap="square" rtlCol="0">
            <a:spAutoFit/>
          </a:bodyPr>
          <a:lstStyle/>
          <a:p>
            <a:r>
              <a:rPr lang="en-US" sz="7200" dirty="0">
                <a:latin typeface="Monotype Corsiva" panose="03010101010201010101" pitchFamily="66" charset="0"/>
              </a:rPr>
              <a:t>Thank You</a:t>
            </a:r>
            <a:endParaRPr lang="en-IN" sz="7200" dirty="0">
              <a:latin typeface="Monotype Corsiva" panose="03010101010201010101" pitchFamily="66" charset="0"/>
            </a:endParaRPr>
          </a:p>
        </p:txBody>
      </p:sp>
    </p:spTree>
    <p:extLst>
      <p:ext uri="{BB962C8B-B14F-4D97-AF65-F5344CB8AC3E}">
        <p14:creationId xmlns:p14="http://schemas.microsoft.com/office/powerpoint/2010/main" val="193221410"/>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148</TotalTime>
  <Words>363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Monotype Corsiva</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Yaswanth Reddy</cp:lastModifiedBy>
  <cp:revision>5</cp:revision>
  <dcterms:created xsi:type="dcterms:W3CDTF">2024-12-31T09:40:01Z</dcterms:created>
  <dcterms:modified xsi:type="dcterms:W3CDTF">2025-07-03T02:36:11Z</dcterms:modified>
</cp:coreProperties>
</file>