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64" r:id="rId2"/>
    <p:sldId id="256" r:id="rId3"/>
    <p:sldId id="258" r:id="rId4"/>
    <p:sldId id="259" r:id="rId5"/>
    <p:sldId id="272" r:id="rId6"/>
    <p:sldId id="257" r:id="rId7"/>
    <p:sldId id="271" r:id="rId8"/>
    <p:sldId id="260" r:id="rId9"/>
    <p:sldId id="273" r:id="rId10"/>
    <p:sldId id="261" r:id="rId11"/>
    <p:sldId id="270" r:id="rId12"/>
    <p:sldId id="262" r:id="rId13"/>
    <p:sldId id="268" r:id="rId14"/>
    <p:sldId id="265" r:id="rId15"/>
    <p:sldId id="269"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73" d="100"/>
          <a:sy n="73" d="100"/>
        </p:scale>
        <p:origin x="4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72EA1F7-335D-4D4B-8CB4-1AD1D94DAED0}" type="datetimeFigureOut">
              <a:rPr lang="en-IN" smtClean="0"/>
              <a:t>25-01-2023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3F3FB19-BE2E-46F9-AB81-511187CCF6A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8481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EA1F7-335D-4D4B-8CB4-1AD1D94DAED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205948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EA1F7-335D-4D4B-8CB4-1AD1D94DAED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252467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EA1F7-335D-4D4B-8CB4-1AD1D94DAED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128521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EA1F7-335D-4D4B-8CB4-1AD1D94DAED0}"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FB19-BE2E-46F9-AB81-511187CCF6A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185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2EA1F7-335D-4D4B-8CB4-1AD1D94DAED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1005284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2EA1F7-335D-4D4B-8CB4-1AD1D94DAED0}" type="datetimeFigureOut">
              <a:rPr lang="en-IN" smtClean="0"/>
              <a:t>25-01-2023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85129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2EA1F7-335D-4D4B-8CB4-1AD1D94DAED0}" type="datetimeFigureOut">
              <a:rPr lang="en-IN" smtClean="0"/>
              <a:t>25-01-2023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366958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EA1F7-335D-4D4B-8CB4-1AD1D94DAED0}" type="datetimeFigureOut">
              <a:rPr lang="en-IN" smtClean="0"/>
              <a:t>25-01-2023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394585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2EA1F7-335D-4D4B-8CB4-1AD1D94DAED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378903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2EA1F7-335D-4D4B-8CB4-1AD1D94DAED0}"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F3FB19-BE2E-46F9-AB81-511187CCF6AB}" type="slidenum">
              <a:rPr lang="en-IN" smtClean="0"/>
              <a:t>‹#›</a:t>
            </a:fld>
            <a:endParaRPr lang="en-IN"/>
          </a:p>
        </p:txBody>
      </p:sp>
    </p:spTree>
    <p:extLst>
      <p:ext uri="{BB962C8B-B14F-4D97-AF65-F5344CB8AC3E}">
        <p14:creationId xmlns:p14="http://schemas.microsoft.com/office/powerpoint/2010/main" val="233127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72EA1F7-335D-4D4B-8CB4-1AD1D94DAED0}" type="datetimeFigureOut">
              <a:rPr lang="en-IN" smtClean="0"/>
              <a:t>25-01-2023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3F3FB19-BE2E-46F9-AB81-511187CCF6AB}" type="slidenum">
              <a:rPr lang="en-IN" smtClean="0"/>
              <a:t>‹#›</a:t>
            </a:fld>
            <a:endParaRPr lang="en-IN"/>
          </a:p>
        </p:txBody>
      </p:sp>
    </p:spTree>
    <p:extLst>
      <p:ext uri="{BB962C8B-B14F-4D97-AF65-F5344CB8AC3E}">
        <p14:creationId xmlns:p14="http://schemas.microsoft.com/office/powerpoint/2010/main" val="5523203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F661-A5E1-07A6-E668-FD6BEAFE1D4A}"/>
              </a:ext>
            </a:extLst>
          </p:cNvPr>
          <p:cNvSpPr>
            <a:spLocks noGrp="1"/>
          </p:cNvSpPr>
          <p:nvPr>
            <p:ph type="title"/>
          </p:nvPr>
        </p:nvSpPr>
        <p:spPr/>
        <p:txBody>
          <a:bodyPr/>
          <a:lstStyle/>
          <a:p>
            <a:r>
              <a:rPr lang="en-IN" dirty="0"/>
              <a:t>THINGS TO LEARN:</a:t>
            </a:r>
          </a:p>
        </p:txBody>
      </p:sp>
      <p:sp>
        <p:nvSpPr>
          <p:cNvPr id="3" name="Content Placeholder 2">
            <a:extLst>
              <a:ext uri="{FF2B5EF4-FFF2-40B4-BE49-F238E27FC236}">
                <a16:creationId xmlns:a16="http://schemas.microsoft.com/office/drawing/2014/main" id="{1B579E80-AB5A-D3CC-5169-C911A485A90D}"/>
              </a:ext>
            </a:extLst>
          </p:cNvPr>
          <p:cNvSpPr>
            <a:spLocks noGrp="1"/>
          </p:cNvSpPr>
          <p:nvPr>
            <p:ph idx="1"/>
          </p:nvPr>
        </p:nvSpPr>
        <p:spPr/>
        <p:txBody>
          <a:bodyPr>
            <a:normAutofit fontScale="92500" lnSpcReduction="10000"/>
          </a:bodyPr>
          <a:lstStyle/>
          <a:p>
            <a:r>
              <a:rPr lang="en-IN" dirty="0"/>
              <a:t>R</a:t>
            </a:r>
            <a:r>
              <a:rPr lang="en-US" dirty="0" err="1"/>
              <a:t>everse</a:t>
            </a:r>
            <a:r>
              <a:rPr lang="en-US" dirty="0"/>
              <a:t> transcription-polymerase chain reaction (RT-PCR), antigen, and antibody tests, are limited, expensive, and laborious and require a specialized technology, which is often not accessible in remote locations [2]. Moreover, despite being the gold standard, RT-PCR has an accuracy of only 70%</a:t>
            </a:r>
          </a:p>
          <a:p>
            <a:endParaRPr lang="en-US" dirty="0"/>
          </a:p>
          <a:p>
            <a:r>
              <a:rPr lang="en-US" dirty="0"/>
              <a:t>(</a:t>
            </a:r>
            <a:r>
              <a:rPr lang="en-US" dirty="0" err="1"/>
              <a:t>ida</a:t>
            </a:r>
            <a:r>
              <a:rPr lang="en-US" dirty="0"/>
              <a:t> </a:t>
            </a:r>
            <a:r>
              <a:rPr lang="en-US" dirty="0" err="1"/>
              <a:t>padinga</a:t>
            </a:r>
            <a:r>
              <a:rPr lang="en-US" dirty="0"/>
              <a:t> </a:t>
            </a:r>
            <a:r>
              <a:rPr lang="en-US" dirty="0" err="1"/>
              <a:t>yaswanth</a:t>
            </a:r>
            <a:r>
              <a:rPr lang="en-US" dirty="0"/>
              <a:t> ……………)</a:t>
            </a:r>
          </a:p>
          <a:p>
            <a:r>
              <a:rPr lang="en-US" dirty="0"/>
              <a:t>Also nan highlight </a:t>
            </a:r>
            <a:r>
              <a:rPr lang="en-US" dirty="0" err="1"/>
              <a:t>panadulam</a:t>
            </a:r>
            <a:r>
              <a:rPr lang="en-US" dirty="0"/>
              <a:t> </a:t>
            </a:r>
            <a:r>
              <a:rPr lang="en-US" dirty="0" err="1"/>
              <a:t>oruka</a:t>
            </a:r>
            <a:r>
              <a:rPr lang="en-US" dirty="0"/>
              <a:t> </a:t>
            </a:r>
            <a:r>
              <a:rPr lang="en-US" dirty="0" err="1"/>
              <a:t>theliva</a:t>
            </a:r>
            <a:r>
              <a:rPr lang="en-US" dirty="0"/>
              <a:t> </a:t>
            </a:r>
            <a:r>
              <a:rPr lang="en-US" dirty="0" err="1"/>
              <a:t>paarunga</a:t>
            </a:r>
            <a:r>
              <a:rPr lang="en-US" dirty="0"/>
              <a:t> </a:t>
            </a:r>
          </a:p>
          <a:p>
            <a:r>
              <a:rPr lang="en-US" dirty="0"/>
              <a:t>Keywords nu </a:t>
            </a:r>
            <a:r>
              <a:rPr lang="en-US" dirty="0" err="1"/>
              <a:t>potadula</a:t>
            </a:r>
            <a:r>
              <a:rPr lang="en-US" dirty="0"/>
              <a:t> </a:t>
            </a:r>
            <a:r>
              <a:rPr lang="en-US" dirty="0" err="1"/>
              <a:t>siladu</a:t>
            </a:r>
            <a:r>
              <a:rPr lang="en-US" dirty="0"/>
              <a:t> except (dl </a:t>
            </a:r>
            <a:r>
              <a:rPr lang="en-US" dirty="0" err="1"/>
              <a:t>cnn</a:t>
            </a:r>
            <a:r>
              <a:rPr lang="en-US" dirty="0"/>
              <a:t>)</a:t>
            </a:r>
            <a:r>
              <a:rPr lang="en-IN" dirty="0"/>
              <a:t> </a:t>
            </a:r>
            <a:r>
              <a:rPr lang="en-IN" dirty="0" err="1"/>
              <a:t>matha</a:t>
            </a:r>
            <a:r>
              <a:rPr lang="en-IN" dirty="0"/>
              <a:t> </a:t>
            </a:r>
            <a:r>
              <a:rPr lang="en-IN" dirty="0" err="1"/>
              <a:t>elam</a:t>
            </a:r>
            <a:r>
              <a:rPr lang="en-IN" dirty="0"/>
              <a:t> </a:t>
            </a:r>
            <a:r>
              <a:rPr lang="en-IN" dirty="0" err="1"/>
              <a:t>enanu</a:t>
            </a:r>
            <a:r>
              <a:rPr lang="en-IN" dirty="0"/>
              <a:t> </a:t>
            </a:r>
            <a:r>
              <a:rPr lang="en-IN" dirty="0" err="1"/>
              <a:t>atleast</a:t>
            </a:r>
            <a:r>
              <a:rPr lang="en-IN" dirty="0"/>
              <a:t>(google) la </a:t>
            </a:r>
            <a:r>
              <a:rPr lang="en-IN" dirty="0" err="1"/>
              <a:t>pathukonga</a:t>
            </a:r>
            <a:r>
              <a:rPr lang="en-IN" dirty="0"/>
              <a:t> . Mostly </a:t>
            </a:r>
            <a:r>
              <a:rPr lang="en-IN" dirty="0" err="1"/>
              <a:t>elam</a:t>
            </a:r>
            <a:r>
              <a:rPr lang="en-IN" dirty="0"/>
              <a:t> nan </a:t>
            </a:r>
            <a:r>
              <a:rPr lang="en-IN" dirty="0" err="1"/>
              <a:t>anda</a:t>
            </a:r>
            <a:r>
              <a:rPr lang="en-IN" dirty="0"/>
              <a:t> paper la ena iruku nu dhaan </a:t>
            </a:r>
            <a:r>
              <a:rPr lang="en-IN" dirty="0" err="1"/>
              <a:t>eduthen</a:t>
            </a:r>
            <a:r>
              <a:rPr lang="en-IN" dirty="0"/>
              <a:t> .</a:t>
            </a:r>
          </a:p>
          <a:p>
            <a:r>
              <a:rPr lang="en-IN" dirty="0"/>
              <a:t>Please </a:t>
            </a:r>
            <a:r>
              <a:rPr lang="en-IN" dirty="0" err="1"/>
              <a:t>oruka</a:t>
            </a:r>
            <a:r>
              <a:rPr lang="en-IN" dirty="0"/>
              <a:t> prepare </a:t>
            </a:r>
            <a:r>
              <a:rPr lang="en-IN" dirty="0" err="1"/>
              <a:t>panikonga</a:t>
            </a:r>
            <a:r>
              <a:rPr lang="en-IN" dirty="0"/>
              <a:t> </a:t>
            </a:r>
            <a:r>
              <a:rPr lang="en-IN" dirty="0" err="1"/>
              <a:t>atleast</a:t>
            </a:r>
            <a:r>
              <a:rPr lang="en-IN" dirty="0"/>
              <a:t> </a:t>
            </a:r>
            <a:r>
              <a:rPr lang="en-IN" dirty="0" err="1"/>
              <a:t>ida</a:t>
            </a:r>
            <a:r>
              <a:rPr lang="en-IN" dirty="0"/>
              <a:t> </a:t>
            </a:r>
            <a:r>
              <a:rPr lang="en-IN" dirty="0" err="1"/>
              <a:t>paathachum</a:t>
            </a:r>
            <a:endParaRPr lang="en-IN" dirty="0"/>
          </a:p>
          <a:p>
            <a:pPr marL="0" indent="0">
              <a:buNone/>
            </a:pPr>
            <a:r>
              <a:rPr lang="en-US" dirty="0"/>
              <a:t>Also idu </a:t>
            </a:r>
            <a:r>
              <a:rPr lang="en-US" dirty="0" err="1"/>
              <a:t>crt</a:t>
            </a:r>
            <a:r>
              <a:rPr lang="en-US" dirty="0"/>
              <a:t> </a:t>
            </a:r>
            <a:r>
              <a:rPr lang="en-US" dirty="0" err="1"/>
              <a:t>ahnu</a:t>
            </a:r>
            <a:r>
              <a:rPr lang="en-US" dirty="0"/>
              <a:t> </a:t>
            </a:r>
            <a:r>
              <a:rPr lang="en-US" dirty="0" err="1"/>
              <a:t>therla</a:t>
            </a:r>
            <a:r>
              <a:rPr lang="en-US" dirty="0"/>
              <a:t> </a:t>
            </a:r>
          </a:p>
          <a:p>
            <a:pPr marL="0" indent="0">
              <a:buNone/>
            </a:pPr>
            <a:r>
              <a:rPr lang="en-US" dirty="0"/>
              <a:t>If its wrong I am really sorry</a:t>
            </a:r>
            <a:r>
              <a:rPr lang="en-IN"/>
              <a:t>😢😢</a:t>
            </a:r>
            <a:endParaRPr lang="en-US" dirty="0"/>
          </a:p>
        </p:txBody>
      </p:sp>
    </p:spTree>
    <p:extLst>
      <p:ext uri="{BB962C8B-B14F-4D97-AF65-F5344CB8AC3E}">
        <p14:creationId xmlns:p14="http://schemas.microsoft.com/office/powerpoint/2010/main" val="187758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4AD-A471-7CBD-29D2-05DF46DC48CD}"/>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Deep Learning-Aided Automated Pneumonia Detection and Classification Using CXR Scans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71D83F-48D4-6A79-B981-9F1695E71517}"/>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buNone/>
            </a:pPr>
            <a:r>
              <a:rPr lang="en-IN" sz="1400" dirty="0">
                <a:latin typeface="Arial" panose="020B0604020202020204" pitchFamily="34" charset="0"/>
                <a:cs typeface="Arial" panose="020B0604020202020204" pitchFamily="34" charset="0"/>
              </a:rPr>
              <a:t>	</a:t>
            </a:r>
            <a:r>
              <a:rPr lang="en-IN" sz="1400" dirty="0">
                <a:highlight>
                  <a:srgbClr val="C0C0C0"/>
                </a:highlight>
                <a:latin typeface="Arial" panose="020B0604020202020204" pitchFamily="34" charset="0"/>
                <a:cs typeface="Arial" panose="020B0604020202020204" pitchFamily="34" charset="0"/>
              </a:rPr>
              <a:t>T</a:t>
            </a:r>
            <a:r>
              <a:rPr lang="en-US" sz="1400" dirty="0">
                <a:highlight>
                  <a:srgbClr val="C0C0C0"/>
                </a:highlight>
                <a:latin typeface="Arial" panose="020B0604020202020204" pitchFamily="34" charset="0"/>
                <a:cs typeface="Arial" panose="020B0604020202020204" pitchFamily="34" charset="0"/>
              </a:rPr>
              <a:t>he ideas of deep leaning, such as Visual Geometry Group 16, 19, and </a:t>
            </a:r>
            <a:r>
              <a:rPr lang="en-US" sz="1400" dirty="0" err="1">
                <a:highlight>
                  <a:srgbClr val="C0C0C0"/>
                </a:highlight>
                <a:latin typeface="Arial" panose="020B0604020202020204" pitchFamily="34" charset="0"/>
                <a:cs typeface="Arial" panose="020B0604020202020204" pitchFamily="34" charset="0"/>
              </a:rPr>
              <a:t>Xception</a:t>
            </a:r>
            <a:r>
              <a:rPr lang="en-US" sz="1400" dirty="0">
                <a:highlight>
                  <a:srgbClr val="C0C0C0"/>
                </a:highlight>
                <a:latin typeface="Arial" panose="020B0604020202020204" pitchFamily="34" charset="0"/>
                <a:cs typeface="Arial" panose="020B0604020202020204" pitchFamily="34" charset="0"/>
              </a:rPr>
              <a:t> for chest X-rays, to detect COVID-19-induced pneumonia via pretrained models</a:t>
            </a:r>
            <a:r>
              <a:rPr lang="en-US" sz="1400" dirty="0">
                <a:latin typeface="Arial" panose="020B0604020202020204" pitchFamily="34" charset="0"/>
                <a:cs typeface="Arial" panose="020B0604020202020204" pitchFamily="34" charset="0"/>
              </a:rPr>
              <a:t>. The experimental results demonstrate successful classification of COVID-19-induced pneumonia, normal pneumonia, and normal conditions, thus allaying fear of overlap.</a:t>
            </a:r>
          </a:p>
          <a:p>
            <a:r>
              <a:rPr lang="en-US" sz="1400" dirty="0">
                <a:latin typeface="Arial" panose="020B0604020202020204" pitchFamily="34" charset="0"/>
                <a:cs typeface="Arial" panose="020B0604020202020204" pitchFamily="34" charset="0"/>
              </a:rPr>
              <a:t>KEYWORDS:</a:t>
            </a:r>
          </a:p>
          <a:p>
            <a:pPr marL="0" indent="0">
              <a:buNone/>
            </a:pPr>
            <a:r>
              <a:rPr lang="en-US" sz="1400" dirty="0">
                <a:latin typeface="Arial" panose="020B0604020202020204" pitchFamily="34" charset="0"/>
                <a:cs typeface="Arial" panose="020B0604020202020204" pitchFamily="34" charset="0"/>
              </a:rPr>
              <a:t>	 Visual Geometry Group 16, 19 , Chest Radiography(CXR)</a:t>
            </a:r>
          </a:p>
          <a:p>
            <a:r>
              <a:rPr lang="en-US" sz="1400" dirty="0">
                <a:latin typeface="Arial" panose="020B0604020202020204" pitchFamily="34" charset="0"/>
                <a:cs typeface="Arial" panose="020B0604020202020204" pitchFamily="34" charset="0"/>
              </a:rPr>
              <a:t>CONCLUSION:</a:t>
            </a:r>
          </a:p>
          <a:p>
            <a:pPr marL="0" indent="0">
              <a:buNone/>
            </a:pPr>
            <a:r>
              <a:rPr lang="en-US" sz="1400" dirty="0">
                <a:latin typeface="Arial" panose="020B0604020202020204" pitchFamily="34" charset="0"/>
                <a:cs typeface="Arial" panose="020B0604020202020204" pitchFamily="34" charset="0"/>
              </a:rPr>
              <a:t>	These results are encouraging and calculated in terms of precision, recall, F1 score, specificity, false omission rate, false negative rate, false positive rate, and false discovery rate with a COVID-19 detection of almost 98%.</a:t>
            </a:r>
            <a:endParaRPr lang="en-IN" sz="1400" dirty="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4734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8CE8-D01C-1E72-30FC-A4BA22D4B3B4}"/>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Deep Learning-Aided Automated Pneumonia Detection and Classification Using CXR Scans</a:t>
            </a:r>
            <a:endParaRPr lang="en-IN" sz="3200" dirty="0"/>
          </a:p>
        </p:txBody>
      </p:sp>
      <p:pic>
        <p:nvPicPr>
          <p:cNvPr id="5" name="Content Placeholder 4">
            <a:extLst>
              <a:ext uri="{FF2B5EF4-FFF2-40B4-BE49-F238E27FC236}">
                <a16:creationId xmlns:a16="http://schemas.microsoft.com/office/drawing/2014/main" id="{9D40DCF0-BE06-1DD6-6941-D05992B0C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819" y="2786744"/>
            <a:ext cx="7944390" cy="2256004"/>
          </a:xfrm>
        </p:spPr>
      </p:pic>
    </p:spTree>
    <p:extLst>
      <p:ext uri="{BB962C8B-B14F-4D97-AF65-F5344CB8AC3E}">
        <p14:creationId xmlns:p14="http://schemas.microsoft.com/office/powerpoint/2010/main" val="220612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04D7-5C97-B583-51E8-2B87131A3699}"/>
              </a:ext>
            </a:extLst>
          </p:cNvPr>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Novel Coronavirus and Common Pneumonia Detection from CT Scans Using Deep Learning-Based Extracted Features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2176B1-A9D7-DCBC-99CB-6653C28C870E}"/>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In this paper, we propose a modified machine learning (ML) process that integrates deep learning (DL) algorithms for </a:t>
            </a:r>
            <a:r>
              <a:rPr lang="en-US" sz="1400" dirty="0">
                <a:highlight>
                  <a:srgbClr val="C0C0C0"/>
                </a:highlight>
                <a:latin typeface="Arial" panose="020B0604020202020204" pitchFamily="34" charset="0"/>
                <a:cs typeface="Arial" panose="020B0604020202020204" pitchFamily="34" charset="0"/>
              </a:rPr>
              <a:t>feature extraction and well-known classifiers that can accurately detect and diagnose COVID-19 from chest CT scans.</a:t>
            </a:r>
            <a:r>
              <a:rPr lang="en-US" sz="1400" dirty="0">
                <a:latin typeface="Arial" panose="020B0604020202020204" pitchFamily="34" charset="0"/>
                <a:cs typeface="Arial" panose="020B0604020202020204" pitchFamily="34" charset="0"/>
              </a:rPr>
              <a:t> Publicly available datasets were made available by the China Consortium for Chest CT Image Investigation (CC-CCII).</a:t>
            </a:r>
          </a:p>
          <a:p>
            <a:r>
              <a:rPr lang="en-IN" sz="1400" dirty="0">
                <a:latin typeface="Arial" panose="020B0604020202020204" pitchFamily="34" charset="0"/>
                <a:cs typeface="Arial" panose="020B0604020202020204" pitchFamily="34" charset="0"/>
              </a:rPr>
              <a:t>KEYWORDS:</a:t>
            </a:r>
          </a:p>
          <a:p>
            <a:pPr marL="0" indent="0">
              <a:buNone/>
            </a:pPr>
            <a:r>
              <a:rPr lang="en-IN" sz="1400" dirty="0">
                <a:latin typeface="Arial" panose="020B0604020202020204" pitchFamily="34" charset="0"/>
                <a:cs typeface="Arial" panose="020B0604020202020204" pitchFamily="34" charset="0"/>
              </a:rPr>
              <a:t>	 Chest CT scan; COVID-19 detection; deep learning features; convolutional neural network (CNN); common pneumonia; novel coronavirus pneumonia</a:t>
            </a:r>
          </a:p>
          <a:p>
            <a:r>
              <a:rPr lang="en-IN" sz="1400" dirty="0">
                <a:latin typeface="Arial" panose="020B0604020202020204" pitchFamily="34" charset="0"/>
                <a:cs typeface="Arial" panose="020B0604020202020204" pitchFamily="34" charset="0"/>
              </a:rPr>
              <a:t>CONCLUSION:</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The highest average accuracy obtained was 99.9% using the modified ML process when 2000 features were extracted using </a:t>
            </a:r>
            <a:r>
              <a:rPr lang="en-US" sz="1400" dirty="0" err="1">
                <a:latin typeface="Arial" panose="020B0604020202020204" pitchFamily="34" charset="0"/>
                <a:cs typeface="Arial" panose="020B0604020202020204" pitchFamily="34" charset="0"/>
              </a:rPr>
              <a:t>GoogleNet</a:t>
            </a:r>
            <a:r>
              <a:rPr lang="en-US" sz="1400" dirty="0">
                <a:latin typeface="Arial" panose="020B0604020202020204" pitchFamily="34" charset="0"/>
                <a:cs typeface="Arial" panose="020B0604020202020204" pitchFamily="34" charset="0"/>
              </a:rPr>
              <a:t> and ResNet18 and using the support vector machine (SVM) classifier.</a:t>
            </a:r>
          </a:p>
        </p:txBody>
      </p:sp>
    </p:spTree>
    <p:extLst>
      <p:ext uri="{BB962C8B-B14F-4D97-AF65-F5344CB8AC3E}">
        <p14:creationId xmlns:p14="http://schemas.microsoft.com/office/powerpoint/2010/main" val="157748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66ED-96BE-EEF9-84D1-C238F0C9B68C}"/>
              </a:ext>
            </a:extLst>
          </p:cNvPr>
          <p:cNvSpPr>
            <a:spLocks noGrp="1"/>
          </p:cNvSpPr>
          <p:nvPr>
            <p:ph type="title"/>
          </p:nvPr>
        </p:nvSpPr>
        <p:spPr/>
        <p:txBody>
          <a:bodyPr>
            <a:normAutofit fontScale="90000"/>
          </a:bodyPr>
          <a:lstStyle/>
          <a:p>
            <a:r>
              <a:rPr lang="en-US" sz="3200" dirty="0">
                <a:latin typeface="Arial" panose="020B0604020202020204" pitchFamily="34" charset="0"/>
                <a:cs typeface="Arial" panose="020B0604020202020204" pitchFamily="34" charset="0"/>
              </a:rPr>
              <a:t>Novel Coronavirus and Common Pneumonia Detection from CT Scans Using Deep Learning-Based Extracted Features</a:t>
            </a:r>
            <a:endParaRPr lang="en-IN" sz="3200" dirty="0"/>
          </a:p>
        </p:txBody>
      </p:sp>
      <p:pic>
        <p:nvPicPr>
          <p:cNvPr id="5" name="Content Placeholder 4">
            <a:extLst>
              <a:ext uri="{FF2B5EF4-FFF2-40B4-BE49-F238E27FC236}">
                <a16:creationId xmlns:a16="http://schemas.microsoft.com/office/drawing/2014/main" id="{D5C885BA-9623-81AA-B4B7-F8FD8ED112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5619" y="2026451"/>
            <a:ext cx="3451203" cy="4170540"/>
          </a:xfrm>
        </p:spPr>
      </p:pic>
    </p:spTree>
    <p:extLst>
      <p:ext uri="{BB962C8B-B14F-4D97-AF65-F5344CB8AC3E}">
        <p14:creationId xmlns:p14="http://schemas.microsoft.com/office/powerpoint/2010/main" val="2875107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EA55-1CF9-AC90-7668-EDB2F08341B4}"/>
              </a:ext>
            </a:extLst>
          </p:cNvPr>
          <p:cNvSpPr>
            <a:spLocks noGrp="1"/>
          </p:cNvSpPr>
          <p:nvPr>
            <p:ph type="title"/>
          </p:nvPr>
        </p:nvSpPr>
        <p:spPr>
          <a:xfrm>
            <a:off x="1249680" y="426720"/>
            <a:ext cx="9692640" cy="1325562"/>
          </a:xfrm>
        </p:spPr>
        <p:txBody>
          <a:bodyPr>
            <a:normAutofit/>
          </a:bodyPr>
          <a:lstStyle/>
          <a:p>
            <a:r>
              <a:rPr lang="en-US" sz="3200" dirty="0">
                <a:latin typeface="Arial" panose="020B0604020202020204" pitchFamily="34" charset="0"/>
                <a:cs typeface="Arial" panose="020B0604020202020204" pitchFamily="34" charset="0"/>
              </a:rPr>
              <a:t>Viral Pneumonia Screening on Chest X-Rays Using Confidence-Aware Anomaly Detection</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E7F0E02-E069-DEEF-EBB3-69E3620BCDBF}"/>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The task of differentiating viral pneumonia from non-viral pneumonia and healthy controls into a one-class classification-based anomaly detection problem. Therefore propose </a:t>
            </a:r>
            <a:r>
              <a:rPr lang="en-US" sz="1400" dirty="0">
                <a:highlight>
                  <a:srgbClr val="C0C0C0"/>
                </a:highlight>
                <a:latin typeface="Arial" panose="020B0604020202020204" pitchFamily="34" charset="0"/>
                <a:cs typeface="Arial" panose="020B0604020202020204" pitchFamily="34" charset="0"/>
              </a:rPr>
              <a:t>the confidence-aware anomaly detection (CAAD) model</a:t>
            </a:r>
            <a:r>
              <a:rPr lang="en-US" sz="1400" dirty="0">
                <a:latin typeface="Arial" panose="020B0604020202020204" pitchFamily="34" charset="0"/>
                <a:cs typeface="Arial" panose="020B0604020202020204" pitchFamily="34" charset="0"/>
              </a:rPr>
              <a:t>, which consists of a </a:t>
            </a:r>
            <a:r>
              <a:rPr lang="en-US" sz="1400" dirty="0">
                <a:highlight>
                  <a:srgbClr val="C0C0C0"/>
                </a:highlight>
                <a:latin typeface="Arial" panose="020B0604020202020204" pitchFamily="34" charset="0"/>
                <a:cs typeface="Arial" panose="020B0604020202020204" pitchFamily="34" charset="0"/>
              </a:rPr>
              <a:t>shared feature extractor, an anomaly detection module, and a confidence prediction module.</a:t>
            </a:r>
            <a:r>
              <a:rPr lang="en-US" sz="1400" dirty="0">
                <a:latin typeface="Arial" panose="020B0604020202020204" pitchFamily="34" charset="0"/>
                <a:cs typeface="Arial" panose="020B0604020202020204" pitchFamily="34" charset="0"/>
              </a:rPr>
              <a:t> If the anomaly score produced by the anomaly detection module is large enough, or the confidence score estimated by the confidence prediction module is small enough, the input will be accepted as an anomaly case (i.e., viral pneumonia). </a:t>
            </a:r>
            <a:r>
              <a:rPr lang="en-US" sz="1400" dirty="0">
                <a:highlight>
                  <a:srgbClr val="C0C0C0"/>
                </a:highlight>
                <a:latin typeface="Arial" panose="020B0604020202020204" pitchFamily="34" charset="0"/>
                <a:cs typeface="Arial" panose="020B0604020202020204" pitchFamily="34" charset="0"/>
              </a:rPr>
              <a:t>The major advantage of our approach over binary classification.</a:t>
            </a:r>
          </a:p>
          <a:p>
            <a:r>
              <a:rPr lang="en-US" sz="1400" dirty="0">
                <a:latin typeface="Arial" panose="020B0604020202020204" pitchFamily="34" charset="0"/>
                <a:cs typeface="Arial" panose="020B0604020202020204" pitchFamily="34" charset="0"/>
              </a:rPr>
              <a:t>KEYWORDS:</a:t>
            </a:r>
          </a:p>
          <a:p>
            <a:pPr marL="0" indent="0">
              <a:buNone/>
            </a:pPr>
            <a:r>
              <a:rPr lang="en-US" sz="1400" dirty="0">
                <a:latin typeface="Arial" panose="020B0604020202020204" pitchFamily="34" charset="0"/>
                <a:cs typeface="Arial" panose="020B0604020202020204" pitchFamily="34" charset="0"/>
              </a:rPr>
              <a:t>	 Viral pneumonia screening, deep anomaly detection, confidence prediction, chest X-ray.</a:t>
            </a:r>
          </a:p>
          <a:p>
            <a:r>
              <a:rPr lang="en-US" sz="1400" dirty="0">
                <a:latin typeface="Arial" panose="020B0604020202020204" pitchFamily="34" charset="0"/>
                <a:cs typeface="Arial" panose="020B0604020202020204" pitchFamily="34" charset="0"/>
              </a:rPr>
              <a:t>CONCLUSION:</a:t>
            </a:r>
          </a:p>
          <a:p>
            <a:pPr marL="0" indent="0">
              <a:buNone/>
            </a:pPr>
            <a:r>
              <a:rPr lang="en-US" sz="1400" dirty="0">
                <a:latin typeface="Arial" panose="020B0604020202020204" pitchFamily="34" charset="0"/>
                <a:cs typeface="Arial" panose="020B0604020202020204" pitchFamily="34" charset="0"/>
              </a:rPr>
              <a:t>	 Testing on the X-COVID dataset that contains 106 COVID-19 cases and 107 normal controls without any fine-tuning, our model achieves an AUC of 83.61% and sensitivity of 71.70%</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5640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0B19-1AC8-4649-E1BA-E6E80244F934}"/>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Detection of Pneumonia Infection by Using Deep Learning on a Mobile Platform</a:t>
            </a:r>
            <a:endParaRPr lang="en-IN" sz="3200" dirty="0"/>
          </a:p>
        </p:txBody>
      </p:sp>
      <p:pic>
        <p:nvPicPr>
          <p:cNvPr id="9" name="Content Placeholder 8">
            <a:extLst>
              <a:ext uri="{FF2B5EF4-FFF2-40B4-BE49-F238E27FC236}">
                <a16:creationId xmlns:a16="http://schemas.microsoft.com/office/drawing/2014/main" id="{E8BD678B-BA55-A584-07DE-63E2EE592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816" y="2169224"/>
            <a:ext cx="6185218" cy="3670489"/>
          </a:xfrm>
        </p:spPr>
      </p:pic>
    </p:spTree>
    <p:extLst>
      <p:ext uri="{BB962C8B-B14F-4D97-AF65-F5344CB8AC3E}">
        <p14:creationId xmlns:p14="http://schemas.microsoft.com/office/powerpoint/2010/main" val="2295607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21B4-B567-A164-0BD9-21E340246992}"/>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Detection of Pneumonia Infection by Using Deep Learning on a Mobile Platform</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E312F32-EB68-E2AA-2784-D3AE4042F5CE}"/>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Taking advantage of the large number of images generated by digital processing , some studies focus on methods based on convolutional neural networks (CNN) to define whether a patient has pneumonia or not since they learn and select functions automatically. Other works highlight the analysis of cracks using artificial neural networks, hidden Markov model, modeling of Gaussian mixtures (Gaussian Mixture Models, GMM), and algorithm K-NN (K-Nearest Neighbors). It present a prototype application for the support of medical personnel in the diagnosis of pneumonia through radiographic images of the patient’s chest through the use of neural networks using mobile application.</a:t>
            </a:r>
          </a:p>
          <a:p>
            <a:r>
              <a:rPr lang="en-US" sz="1400" dirty="0">
                <a:latin typeface="Arial" panose="020B0604020202020204" pitchFamily="34" charset="0"/>
                <a:cs typeface="Arial" panose="020B0604020202020204" pitchFamily="34" charset="0"/>
              </a:rPr>
              <a:t>CONCLUSION:</a:t>
            </a:r>
            <a:endParaRPr lang="en-IN" sz="1400" dirty="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classification models are composed of multiple layers in charge of carrying out simple processes and communicating these results to other layers to classify an image. The first layers are responsible for taking the raw pixel values and generating high-level WORKDOWN ideas such as “it’s white” or “it’s an animal” as you move between layers, and more specific details of the images are obtained until you can distinguish between NORMAL and PNEUMONIA.</a:t>
            </a:r>
          </a:p>
          <a:p>
            <a:pPr marL="0" indent="0">
              <a:buNone/>
            </a:pPr>
            <a:r>
              <a:rPr lang="en-US" sz="1400" dirty="0">
                <a:highlight>
                  <a:srgbClr val="C0C0C0"/>
                </a:highlight>
                <a:latin typeface="Arial" panose="020B0604020202020204" pitchFamily="34" charset="0"/>
                <a:cs typeface="Arial" panose="020B0604020202020204" pitchFamily="34" charset="0"/>
              </a:rPr>
              <a:t>It was possible to obtain a model with an accuracy of ∼85% integrated into an iPhone application that is very easy to use and distribute</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1185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C4AE-D38C-8A1E-FFBC-E6F3173D9031}"/>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Detection of Pneumonia Infection by Using Deep Learning on a Mobile Platform</a:t>
            </a:r>
            <a:endParaRPr lang="en-IN" sz="3200" dirty="0"/>
          </a:p>
        </p:txBody>
      </p:sp>
      <p:pic>
        <p:nvPicPr>
          <p:cNvPr id="5" name="Content Placeholder 4">
            <a:extLst>
              <a:ext uri="{FF2B5EF4-FFF2-40B4-BE49-F238E27FC236}">
                <a16:creationId xmlns:a16="http://schemas.microsoft.com/office/drawing/2014/main" id="{1F49CEE8-D335-10D4-9134-E592EEF80D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9330" y="2412274"/>
            <a:ext cx="4680191" cy="2403566"/>
          </a:xfrm>
        </p:spPr>
      </p:pic>
    </p:spTree>
    <p:extLst>
      <p:ext uri="{BB962C8B-B14F-4D97-AF65-F5344CB8AC3E}">
        <p14:creationId xmlns:p14="http://schemas.microsoft.com/office/powerpoint/2010/main" val="304445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BB9A-4465-9131-2B5D-FF332CA3CFD1}"/>
              </a:ext>
            </a:extLst>
          </p:cNvPr>
          <p:cNvSpPr>
            <a:spLocks noGrp="1"/>
          </p:cNvSpPr>
          <p:nvPr>
            <p:ph type="ctrTitle"/>
          </p:nvPr>
        </p:nvSpPr>
        <p:spPr/>
        <p:txBody>
          <a:bodyPr>
            <a:normAutofit/>
          </a:bodyPr>
          <a:lstStyle/>
          <a:p>
            <a:r>
              <a:rPr lang="en-IN" sz="4800" dirty="0"/>
              <a:t>PNEUMONIA DETECTION USING DEEP  LEARNING  TECHNIQUES</a:t>
            </a:r>
          </a:p>
        </p:txBody>
      </p:sp>
      <p:sp>
        <p:nvSpPr>
          <p:cNvPr id="3" name="Subtitle 2">
            <a:extLst>
              <a:ext uri="{FF2B5EF4-FFF2-40B4-BE49-F238E27FC236}">
                <a16:creationId xmlns:a16="http://schemas.microsoft.com/office/drawing/2014/main" id="{90422357-AC16-89B8-80AC-11E5C7B00309}"/>
              </a:ext>
            </a:extLst>
          </p:cNvPr>
          <p:cNvSpPr>
            <a:spLocks noGrp="1"/>
          </p:cNvSpPr>
          <p:nvPr>
            <p:ph type="subTitle" idx="1"/>
          </p:nvPr>
        </p:nvSpPr>
        <p:spPr/>
        <p:txBody>
          <a:bodyPr>
            <a:normAutofit fontScale="92500" lnSpcReduction="20000"/>
          </a:bodyPr>
          <a:lstStyle/>
          <a:p>
            <a:endParaRPr lang="en-IN" dirty="0"/>
          </a:p>
          <a:p>
            <a:r>
              <a:rPr lang="en-IN" dirty="0"/>
              <a:t>-BY</a:t>
            </a:r>
          </a:p>
          <a:p>
            <a:endParaRPr lang="en-IN" dirty="0"/>
          </a:p>
          <a:p>
            <a:r>
              <a:rPr lang="en-IN" dirty="0"/>
              <a:t>B YASWANTH</a:t>
            </a:r>
          </a:p>
          <a:p>
            <a:endParaRPr lang="en-IN" dirty="0"/>
          </a:p>
        </p:txBody>
      </p:sp>
    </p:spTree>
    <p:extLst>
      <p:ext uri="{BB962C8B-B14F-4D97-AF65-F5344CB8AC3E}">
        <p14:creationId xmlns:p14="http://schemas.microsoft.com/office/powerpoint/2010/main" val="393477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8608-9DEA-1BC8-E360-4CB447836D99}"/>
              </a:ext>
            </a:extLst>
          </p:cNvPr>
          <p:cNvSpPr>
            <a:spLocks noGrp="1"/>
          </p:cNvSpPr>
          <p:nvPr>
            <p:ph type="title"/>
          </p:nvPr>
        </p:nvSpPr>
        <p:spPr/>
        <p:txBody>
          <a:bodyPr>
            <a:normAutofit/>
          </a:bodyPr>
          <a:lstStyle/>
          <a:p>
            <a:r>
              <a:rPr lang="en-IN" sz="3200" dirty="0"/>
              <a:t>PNEUMONIA</a:t>
            </a:r>
          </a:p>
        </p:txBody>
      </p:sp>
      <p:sp>
        <p:nvSpPr>
          <p:cNvPr id="3" name="Content Placeholder 2">
            <a:extLst>
              <a:ext uri="{FF2B5EF4-FFF2-40B4-BE49-F238E27FC236}">
                <a16:creationId xmlns:a16="http://schemas.microsoft.com/office/drawing/2014/main" id="{0878EF95-E27B-8B7C-3559-59AA4D448EB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Pneumonia is an infection-related condition under which the bronchi get damaged and clogged, decreasing oxygen diffusion and causing coughing and difficulty breathing. </a:t>
            </a:r>
          </a:p>
          <a:p>
            <a:r>
              <a:rPr lang="en-US" dirty="0">
                <a:latin typeface="Arial" panose="020B0604020202020204" pitchFamily="34" charset="0"/>
                <a:cs typeface="Arial" panose="020B0604020202020204" pitchFamily="34" charset="0"/>
              </a:rPr>
              <a:t>It can cause a range of symptoms, but it is more common in vulnerable populations. </a:t>
            </a:r>
          </a:p>
          <a:p>
            <a:r>
              <a:rPr lang="en-US" dirty="0">
                <a:latin typeface="Arial" panose="020B0604020202020204" pitchFamily="34" charset="0"/>
                <a:cs typeface="Arial" panose="020B0604020202020204" pitchFamily="34" charset="0"/>
              </a:rPr>
              <a:t>Pneumonia is the leading risk factor for mortality around the globe.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84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C4C4-DFD4-D4CF-D1A2-0E660F294115}"/>
              </a:ext>
            </a:extLst>
          </p:cNvPr>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Determination of COVID-19 pneumonia based on generalized convolutional neural network model from chest X-ray images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77EBE24-8C44-51EF-6643-01F037319CB9}"/>
              </a:ext>
            </a:extLst>
          </p:cNvPr>
          <p:cNvSpPr>
            <a:spLocks noGrp="1"/>
          </p:cNvSpPr>
          <p:nvPr>
            <p:ph idx="1"/>
          </p:nvPr>
        </p:nvSpPr>
        <p:spPr/>
        <p:txBody>
          <a:bodyPr>
            <a:noAutofit/>
          </a:bodyPr>
          <a:lstStyle/>
          <a:p>
            <a:r>
              <a:rPr lang="en-IN" sz="1400" dirty="0">
                <a:latin typeface="Arial" panose="020B0604020202020204" pitchFamily="34" charset="0"/>
                <a:cs typeface="Arial" panose="020B0604020202020204" pitchFamily="34" charset="0"/>
              </a:rPr>
              <a:t>WORKDONE:</a:t>
            </a:r>
          </a:p>
          <a:p>
            <a:pPr marL="0" indent="0">
              <a:buNone/>
            </a:pPr>
            <a:r>
              <a:rPr lang="en-IN" sz="1400" dirty="0">
                <a:latin typeface="Arial" panose="020B0604020202020204" pitchFamily="34" charset="0"/>
                <a:cs typeface="Arial" panose="020B0604020202020204" pitchFamily="34" charset="0"/>
              </a:rPr>
              <a:t>	This paper uses CNN model for classifying the Chest X-Ray that has covid-19 and pneumonia and only pneumonia. </a:t>
            </a:r>
            <a:r>
              <a:rPr lang="en-IN" sz="1400" dirty="0">
                <a:highlight>
                  <a:srgbClr val="C0C0C0"/>
                </a:highlight>
                <a:latin typeface="Arial" panose="020B0604020202020204" pitchFamily="34" charset="0"/>
                <a:cs typeface="Arial" panose="020B0604020202020204" pitchFamily="34" charset="0"/>
              </a:rPr>
              <a:t>T</a:t>
            </a:r>
            <a:r>
              <a:rPr lang="en-US" sz="1400" dirty="0" err="1">
                <a:highlight>
                  <a:srgbClr val="C0C0C0"/>
                </a:highlight>
                <a:latin typeface="Arial" panose="020B0604020202020204" pitchFamily="34" charset="0"/>
                <a:cs typeface="Arial" panose="020B0604020202020204" pitchFamily="34" charset="0"/>
              </a:rPr>
              <a:t>ransfer</a:t>
            </a:r>
            <a:r>
              <a:rPr lang="en-US" sz="1400" dirty="0">
                <a:highlight>
                  <a:srgbClr val="C0C0C0"/>
                </a:highlight>
                <a:latin typeface="Arial" panose="020B0604020202020204" pitchFamily="34" charset="0"/>
                <a:cs typeface="Arial" panose="020B0604020202020204" pitchFamily="34" charset="0"/>
              </a:rPr>
              <a:t> learning-based CNN model was developed by using a sum of 1,218 chest X-ray images (CXIs) consisting of 368 COVID-19 pneumonia and 850 other pneumonia cases by pre-trained architectures, including DenseNet-201, ResNet-18.</a:t>
            </a:r>
            <a:r>
              <a:rPr lang="en-US" sz="1400" dirty="0">
                <a:latin typeface="Arial" panose="020B0604020202020204" pitchFamily="34" charset="0"/>
                <a:cs typeface="Arial" panose="020B0604020202020204" pitchFamily="34" charset="0"/>
              </a:rPr>
              <a:t>The chest X-ray images were acquired from publicly available databases, and each individual image was carefully selected to prevent any bias problem. A stratified 5- fold cross-validation approach was utilized with a ratio of 90% for training and 10% for the testing (unseen folds), in which 20% of training data was used as a validation set to prevent overfitting problems. </a:t>
            </a:r>
            <a:r>
              <a:rPr lang="en-US" sz="1400" dirty="0">
                <a:highlight>
                  <a:srgbClr val="C0C0C0"/>
                </a:highlight>
                <a:latin typeface="Arial" panose="020B0604020202020204" pitchFamily="34" charset="0"/>
                <a:cs typeface="Arial" panose="020B0604020202020204" pitchFamily="34" charset="0"/>
              </a:rPr>
              <a:t>The binary classification performances of the proposed CNN models were evaluated by the testing data</a:t>
            </a:r>
            <a:r>
              <a:rPr lang="en-US" sz="1400" dirty="0">
                <a:latin typeface="Arial" panose="020B0604020202020204" pitchFamily="34" charset="0"/>
                <a:cs typeface="Arial" panose="020B0604020202020204" pitchFamily="34" charset="0"/>
              </a:rPr>
              <a:t>. The activation mapping approach was implemented to improve the causality and visuality of the radiograph</a:t>
            </a:r>
          </a:p>
          <a:p>
            <a:r>
              <a:rPr lang="en-US" sz="1400" dirty="0">
                <a:latin typeface="Arial" panose="020B0604020202020204" pitchFamily="34" charset="0"/>
                <a:cs typeface="Arial" panose="020B0604020202020204" pitchFamily="34" charset="0"/>
              </a:rPr>
              <a:t>KEYWORDS:</a:t>
            </a:r>
          </a:p>
          <a:p>
            <a:pPr marL="0" indent="0">
              <a:buNone/>
            </a:pPr>
            <a:r>
              <a:rPr lang="en-US" sz="1400" dirty="0">
                <a:latin typeface="Arial" panose="020B0604020202020204" pitchFamily="34" charset="0"/>
                <a:cs typeface="Arial" panose="020B0604020202020204" pitchFamily="34" charset="0"/>
              </a:rPr>
              <a:t>	Deep Learning, Convolutional Neural Network, Chest X-Ray</a:t>
            </a:r>
          </a:p>
          <a:p>
            <a:r>
              <a:rPr lang="en-US" sz="1400" dirty="0">
                <a:latin typeface="Arial" panose="020B0604020202020204" pitchFamily="34" charset="0"/>
                <a:cs typeface="Arial" panose="020B0604020202020204" pitchFamily="34" charset="0"/>
              </a:rPr>
              <a:t>CONCLUSION:</a:t>
            </a:r>
          </a:p>
          <a:p>
            <a:pPr marL="0" indent="0">
              <a:buNone/>
            </a:pPr>
            <a:r>
              <a:rPr lang="en-US" sz="1400" dirty="0">
                <a:latin typeface="Arial" panose="020B0604020202020204" pitchFamily="34" charset="0"/>
                <a:cs typeface="Arial" panose="020B0604020202020204" pitchFamily="34" charset="0"/>
              </a:rPr>
              <a:t>	The outcomes demonstrated that the proposed CNN model built on DenseNet-201 architecture outperformed amongst the others with the highest accuracy, precision, recall, and F1-scores of 94.96%, 89.74%, 94.59%, and 92.11%, respectively</a:t>
            </a:r>
          </a:p>
          <a:p>
            <a:pPr marL="0" indent="0">
              <a:buNone/>
            </a:pPr>
            <a:r>
              <a:rPr lang="en-US" sz="1400" dirty="0">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916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FCA1-E9CE-577E-B3BC-5F98C108B59D}"/>
              </a:ext>
            </a:extLst>
          </p:cNvPr>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Determination of COVID-19 pneumonia based on generalized convolutional neural network model from chest X-ray images</a:t>
            </a:r>
            <a:endParaRPr lang="en-IN" sz="3200" dirty="0"/>
          </a:p>
        </p:txBody>
      </p:sp>
      <p:pic>
        <p:nvPicPr>
          <p:cNvPr id="5" name="Content Placeholder 4">
            <a:extLst>
              <a:ext uri="{FF2B5EF4-FFF2-40B4-BE49-F238E27FC236}">
                <a16:creationId xmlns:a16="http://schemas.microsoft.com/office/drawing/2014/main" id="{F6F17C8D-0606-8B0E-A96D-57002506E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6778" y="2203269"/>
            <a:ext cx="6775268" cy="2433057"/>
          </a:xfrm>
        </p:spPr>
      </p:pic>
    </p:spTree>
    <p:extLst>
      <p:ext uri="{BB962C8B-B14F-4D97-AF65-F5344CB8AC3E}">
        <p14:creationId xmlns:p14="http://schemas.microsoft.com/office/powerpoint/2010/main" val="243195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C795-5F94-2828-A083-695482ED7D97}"/>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Pneumonia Disease Detection Using Deep Learning Methods from Chest X-Ray Images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52FBBC3-16D5-8D31-58E5-14456DBC0449}"/>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 2016, an estimated one million cases of bronchitis were confirmed in kids under the age of five, with 880,000 deaths. The causes and symptoms of pneumonia are cold , cough to severe symptoms like nausea, breathing difficulties etc. There are several challenges occurs during detection of pneumonia from x-ray images. The comparison of existing method of pneumonia detection and classification is depicted with limitations. </a:t>
            </a:r>
            <a:r>
              <a:rPr lang="en-US" sz="1400" dirty="0">
                <a:highlight>
                  <a:srgbClr val="C0C0C0"/>
                </a:highlight>
                <a:latin typeface="Arial" panose="020B0604020202020204" pitchFamily="34" charset="0"/>
                <a:cs typeface="Arial" panose="020B0604020202020204" pitchFamily="34" charset="0"/>
              </a:rPr>
              <a:t>The pre-trained models based on deep learning framework such as InceptionV-4, CNN, ResNet50, VGG16, VGG19</a:t>
            </a:r>
            <a:r>
              <a:rPr lang="en-US"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KEYWORDS:</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Deep learning, Pneumonia, ResNet50, X-ray images.</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CONCLUSION:</a:t>
            </a:r>
          </a:p>
          <a:p>
            <a:pPr marL="0" indent="0">
              <a:buNone/>
            </a:pPr>
            <a:r>
              <a:rPr lang="en-IN" sz="1400" dirty="0">
                <a:latin typeface="Arial" panose="020B0604020202020204" pitchFamily="34" charset="0"/>
                <a:cs typeface="Arial" panose="020B0604020202020204" pitchFamily="34" charset="0"/>
              </a:rPr>
              <a:t>	Various values of accuracy were obtained by using different datasets . One such example ,</a:t>
            </a:r>
            <a:r>
              <a:rPr lang="en-US" sz="1400" dirty="0">
                <a:latin typeface="Arial" panose="020B0604020202020204" pitchFamily="34" charset="0"/>
                <a:cs typeface="Arial" panose="020B0604020202020204" pitchFamily="34" charset="0"/>
              </a:rPr>
              <a:t> Chest x-ray8 dataset Accuracy 99.34% Recall 98.6 Precision 100</a:t>
            </a:r>
            <a:endParaRPr lang="en-IN" sz="1400" dirty="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7053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138E-2C1B-41C9-65D5-9C546226A958}"/>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Pneumonia Disease Detection Using Deep Learning Methods from Chest X-Ray Images</a:t>
            </a:r>
            <a:endParaRPr lang="en-IN" sz="3200" dirty="0"/>
          </a:p>
        </p:txBody>
      </p:sp>
      <p:pic>
        <p:nvPicPr>
          <p:cNvPr id="5" name="Content Placeholder 4">
            <a:extLst>
              <a:ext uri="{FF2B5EF4-FFF2-40B4-BE49-F238E27FC236}">
                <a16:creationId xmlns:a16="http://schemas.microsoft.com/office/drawing/2014/main" id="{192A2785-C29E-79D7-21B3-CDE448F73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832" y="2210575"/>
            <a:ext cx="4511594" cy="2436848"/>
          </a:xfrm>
        </p:spPr>
      </p:pic>
      <p:pic>
        <p:nvPicPr>
          <p:cNvPr id="7" name="Picture 6">
            <a:extLst>
              <a:ext uri="{FF2B5EF4-FFF2-40B4-BE49-F238E27FC236}">
                <a16:creationId xmlns:a16="http://schemas.microsoft.com/office/drawing/2014/main" id="{5286F96F-6FA9-25FD-8860-26F95BDF2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978" y="1990330"/>
            <a:ext cx="3683342" cy="2877339"/>
          </a:xfrm>
          <a:prstGeom prst="rect">
            <a:avLst/>
          </a:prstGeom>
        </p:spPr>
      </p:pic>
    </p:spTree>
    <p:extLst>
      <p:ext uri="{BB962C8B-B14F-4D97-AF65-F5344CB8AC3E}">
        <p14:creationId xmlns:p14="http://schemas.microsoft.com/office/powerpoint/2010/main" val="163596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CF92-0512-1656-3F38-ADA6DB52ECCF}"/>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COVID-19 Pneumonia Detection Using Optimized Deep Learning Techniques </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B819BA-3D60-EB5B-BD30-60B5F9FE3965}"/>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WORKDOWN:</a:t>
            </a:r>
          </a:p>
          <a:p>
            <a:pPr marL="0" indent="0">
              <a:buNone/>
            </a:pPr>
            <a:r>
              <a:rPr lang="en-IN"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dataset consists of 21,165 anterior-to-posterior and posterior-to-anterior chest X-ray images classified as: Normal (48%), COVID-19 (17%), Lung Opacity (28%) and Viral Pneumonia (6%). Data Augmentation was also applied to increase the dataset size to enhance the reliability of results by preventing overfitting. An optimized DL approach is implemented in which chest X-ray images go through a three-stage process. </a:t>
            </a:r>
            <a:r>
              <a:rPr lang="en-US" sz="1400" dirty="0">
                <a:highlight>
                  <a:srgbClr val="C0C0C0"/>
                </a:highlight>
                <a:latin typeface="Arial" panose="020B0604020202020204" pitchFamily="34" charset="0"/>
                <a:cs typeface="Arial" panose="020B0604020202020204" pitchFamily="34" charset="0"/>
              </a:rPr>
              <a:t>Image Enhancement is performed in the first stage, followed by Data Augmentation stage and in the final stage the results are fed to the Transfer Learning algorithms (</a:t>
            </a:r>
            <a:r>
              <a:rPr lang="en-US" sz="1400" dirty="0" err="1">
                <a:highlight>
                  <a:srgbClr val="C0C0C0"/>
                </a:highlight>
                <a:latin typeface="Arial" panose="020B0604020202020204" pitchFamily="34" charset="0"/>
                <a:cs typeface="Arial" panose="020B0604020202020204" pitchFamily="34" charset="0"/>
              </a:rPr>
              <a:t>AlexNet</a:t>
            </a:r>
            <a:r>
              <a:rPr lang="en-US" sz="1400" dirty="0">
                <a:highlight>
                  <a:srgbClr val="C0C0C0"/>
                </a:highlight>
                <a:latin typeface="Arial" panose="020B0604020202020204" pitchFamily="34" charset="0"/>
                <a:cs typeface="Arial" panose="020B0604020202020204" pitchFamily="34" charset="0"/>
              </a:rPr>
              <a:t>, </a:t>
            </a:r>
            <a:r>
              <a:rPr lang="en-US" sz="1400" dirty="0" err="1">
                <a:highlight>
                  <a:srgbClr val="C0C0C0"/>
                </a:highlight>
                <a:latin typeface="Arial" panose="020B0604020202020204" pitchFamily="34" charset="0"/>
                <a:cs typeface="Arial" panose="020B0604020202020204" pitchFamily="34" charset="0"/>
              </a:rPr>
              <a:t>GoogleNet</a:t>
            </a:r>
            <a:r>
              <a:rPr lang="en-US" sz="1400" dirty="0">
                <a:highlight>
                  <a:srgbClr val="C0C0C0"/>
                </a:highlight>
                <a:latin typeface="Arial" panose="020B0604020202020204" pitchFamily="34" charset="0"/>
                <a:cs typeface="Arial" panose="020B0604020202020204" pitchFamily="34" charset="0"/>
              </a:rPr>
              <a:t>, VGG16, VGG19, and </a:t>
            </a:r>
            <a:r>
              <a:rPr lang="en-US" sz="1400" dirty="0" err="1">
                <a:highlight>
                  <a:srgbClr val="C0C0C0"/>
                </a:highlight>
                <a:latin typeface="Arial" panose="020B0604020202020204" pitchFamily="34" charset="0"/>
                <a:cs typeface="Arial" panose="020B0604020202020204" pitchFamily="34" charset="0"/>
              </a:rPr>
              <a:t>DenseNet</a:t>
            </a:r>
            <a:r>
              <a:rPr lang="en-US" sz="1400" dirty="0">
                <a:highlight>
                  <a:srgbClr val="C0C0C0"/>
                </a:highlight>
                <a:latin typeface="Arial" panose="020B0604020202020204" pitchFamily="34" charset="0"/>
                <a:cs typeface="Arial" panose="020B0604020202020204" pitchFamily="34" charset="0"/>
              </a:rPr>
              <a:t>) where the images are classified and diagnosed</a:t>
            </a:r>
          </a:p>
          <a:p>
            <a:r>
              <a:rPr lang="en-US" sz="1400" dirty="0">
                <a:latin typeface="Arial" panose="020B0604020202020204" pitchFamily="34" charset="0"/>
                <a:cs typeface="Arial" panose="020B0604020202020204" pitchFamily="34" charset="0"/>
              </a:rPr>
              <a:t>KEYWORDS:</a:t>
            </a:r>
          </a:p>
          <a:p>
            <a:pPr marL="0" indent="0">
              <a:buNone/>
            </a:pPr>
            <a:r>
              <a:rPr lang="en-US" sz="1400" dirty="0">
                <a:latin typeface="Arial" panose="020B0604020202020204" pitchFamily="34" charset="0"/>
                <a:cs typeface="Arial" panose="020B0604020202020204" pitchFamily="34" charset="0"/>
              </a:rPr>
              <a:t>	Lung opacity detection; Viral pneumonia detection</a:t>
            </a:r>
          </a:p>
          <a:p>
            <a:r>
              <a:rPr lang="en-US" sz="1400" dirty="0">
                <a:latin typeface="Arial" panose="020B0604020202020204" pitchFamily="34" charset="0"/>
                <a:cs typeface="Arial" panose="020B0604020202020204" pitchFamily="34" charset="0"/>
              </a:rPr>
              <a:t>CONCLUSION:</a:t>
            </a:r>
          </a:p>
          <a:p>
            <a:pPr marL="0" indent="0">
              <a:buNone/>
            </a:pPr>
            <a:r>
              <a:rPr lang="en-US" sz="1400" dirty="0">
                <a:latin typeface="Arial" panose="020B0604020202020204" pitchFamily="34" charset="0"/>
                <a:cs typeface="Arial" panose="020B0604020202020204" pitchFamily="34" charset="0"/>
              </a:rPr>
              <a:t>	Extensive experiments were performed under various scenarios, which led to achieving the highest classification accuracy of 95.63% through the application of VGG16 transfer learning algorithm on the augmented enhanced dataset with freeze weights.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881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FF24-DDFA-8EEF-CF3C-543E46E57984}"/>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COVID-19 Pneumonia Detection Using Optimized Deep Learning Techniques </a:t>
            </a:r>
            <a:endParaRPr lang="en-IN" sz="3200" dirty="0"/>
          </a:p>
        </p:txBody>
      </p:sp>
      <p:pic>
        <p:nvPicPr>
          <p:cNvPr id="5" name="Content Placeholder 4">
            <a:extLst>
              <a:ext uri="{FF2B5EF4-FFF2-40B4-BE49-F238E27FC236}">
                <a16:creationId xmlns:a16="http://schemas.microsoft.com/office/drawing/2014/main" id="{A389E9DD-D467-173C-799A-4CBE60D334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320" y="2281646"/>
            <a:ext cx="5972767" cy="3291840"/>
          </a:xfrm>
        </p:spPr>
      </p:pic>
    </p:spTree>
    <p:extLst>
      <p:ext uri="{BB962C8B-B14F-4D97-AF65-F5344CB8AC3E}">
        <p14:creationId xmlns:p14="http://schemas.microsoft.com/office/powerpoint/2010/main" val="6230974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87</TotalTime>
  <Words>1495</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Schoolbook</vt:lpstr>
      <vt:lpstr>Wingdings 2</vt:lpstr>
      <vt:lpstr>View</vt:lpstr>
      <vt:lpstr>THINGS TO LEARN:</vt:lpstr>
      <vt:lpstr>PNEUMONIA DETECTION USING DEEP  LEARNING  TECHNIQUES</vt:lpstr>
      <vt:lpstr>PNEUMONIA</vt:lpstr>
      <vt:lpstr>Determination of COVID-19 pneumonia based on generalized convolutional neural network model from chest X-ray images</vt:lpstr>
      <vt:lpstr>Determination of COVID-19 pneumonia based on generalized convolutional neural network model from chest X-ray images</vt:lpstr>
      <vt:lpstr>Pneumonia Disease Detection Using Deep Learning Methods from Chest X-Ray Images</vt:lpstr>
      <vt:lpstr>Pneumonia Disease Detection Using Deep Learning Methods from Chest X-Ray Images</vt:lpstr>
      <vt:lpstr>COVID-19 Pneumonia Detection Using Optimized Deep Learning Techniques </vt:lpstr>
      <vt:lpstr>COVID-19 Pneumonia Detection Using Optimized Deep Learning Techniques </vt:lpstr>
      <vt:lpstr>Deep Learning-Aided Automated Pneumonia Detection and Classification Using CXR Scans</vt:lpstr>
      <vt:lpstr>Deep Learning-Aided Automated Pneumonia Detection and Classification Using CXR Scans</vt:lpstr>
      <vt:lpstr>Novel Coronavirus and Common Pneumonia Detection from CT Scans Using Deep Learning-Based Extracted Features</vt:lpstr>
      <vt:lpstr>Novel Coronavirus and Common Pneumonia Detection from CT Scans Using Deep Learning-Based Extracted Features</vt:lpstr>
      <vt:lpstr>Viral Pneumonia Screening on Chest X-Rays Using Confidence-Aware Anomaly Detection</vt:lpstr>
      <vt:lpstr>Detection of Pneumonia Infection by Using Deep Learning on a Mobile Platform</vt:lpstr>
      <vt:lpstr>Detection of Pneumonia Infection by Using Deep Learning on a Mobile Platform</vt:lpstr>
      <vt:lpstr>Detection of Pneumonia Infection by Using Deep Learning on a Mobile Platform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THINGS TO LEARN:</dc:title>
  <dc:creator>SAI RAM</dc:creator>
  <cp:lastModifiedBy>SAI RAM</cp:lastModifiedBy>
  <cp:revision>4</cp:revision>
  <dcterms:created xsi:type="dcterms:W3CDTF">2023-01-24T17:57:31Z</dcterms:created>
  <dcterms:modified xsi:type="dcterms:W3CDTF">2023-01-25T03:39:46Z</dcterms:modified>
</cp:coreProperties>
</file>