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61" r:id="rId3"/>
    <p:sldId id="312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4" r:id="rId14"/>
    <p:sldId id="322" r:id="rId15"/>
    <p:sldId id="323" r:id="rId16"/>
  </p:sldIdLst>
  <p:sldSz cx="9144000" cy="5143500" type="screen16x9"/>
  <p:notesSz cx="6858000" cy="9144000"/>
  <p:embeddedFontLst>
    <p:embeddedFont>
      <p:font typeface="Commissioner" panose="020B0604020202020204" charset="0"/>
      <p:regular r:id="rId18"/>
      <p:bold r:id="rId19"/>
    </p:embeddedFont>
    <p:embeddedFont>
      <p:font typeface="Golos Text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A4DDF1-A61F-452A-9BB9-39589EC238BB}">
  <a:tblStyle styleId="{28A4DDF1-A61F-452A-9BB9-39589EC238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1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47bfd1e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47bfd1e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b627a12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b627a12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014550"/>
            <a:ext cx="5602200" cy="221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700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l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15975"/>
            <a:ext cx="5602200" cy="72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55375" y="539500"/>
            <a:ext cx="9199350" cy="4604000"/>
            <a:chOff x="-55375" y="539500"/>
            <a:chExt cx="9199350" cy="4604000"/>
          </a:xfrm>
        </p:grpSpPr>
        <p:cxnSp>
          <p:nvCxnSpPr>
            <p:cNvPr id="13" name="Google Shape;13;p2"/>
            <p:cNvCxnSpPr/>
            <p:nvPr/>
          </p:nvCxnSpPr>
          <p:spPr>
            <a:xfrm>
              <a:off x="-55375" y="4608575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4751675" y="539500"/>
              <a:ext cx="4392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8430775" y="805200"/>
              <a:ext cx="0" cy="4338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962900" y="829786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1962900" y="2282714"/>
            <a:ext cx="5218200" cy="203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55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None/>
              <a:defRPr sz="1850"/>
            </a:lvl9pPr>
          </a:lstStyle>
          <a:p>
            <a:endParaRPr/>
          </a:p>
        </p:txBody>
      </p:sp>
      <p:sp>
        <p:nvSpPr>
          <p:cNvPr id="61" name="Google Shape;61;p9"/>
          <p:cNvSpPr/>
          <p:nvPr/>
        </p:nvSpPr>
        <p:spPr>
          <a:xfrm>
            <a:off x="75" y="4426700"/>
            <a:ext cx="9144000" cy="71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9"/>
          <p:cNvGrpSpPr/>
          <p:nvPr/>
        </p:nvGrpSpPr>
        <p:grpSpPr>
          <a:xfrm>
            <a:off x="712700" y="539500"/>
            <a:ext cx="8431300" cy="4604000"/>
            <a:chOff x="712700" y="539500"/>
            <a:chExt cx="8431300" cy="4604000"/>
          </a:xfrm>
        </p:grpSpPr>
        <p:cxnSp>
          <p:nvCxnSpPr>
            <p:cNvPr id="63" name="Google Shape;63;p9"/>
            <p:cNvCxnSpPr/>
            <p:nvPr/>
          </p:nvCxnSpPr>
          <p:spPr>
            <a:xfrm>
              <a:off x="4572000" y="539500"/>
              <a:ext cx="4572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" name="Google Shape;64;p9"/>
            <p:cNvCxnSpPr/>
            <p:nvPr/>
          </p:nvCxnSpPr>
          <p:spPr>
            <a:xfrm rot="10800000">
              <a:off x="712700" y="1685400"/>
              <a:ext cx="0" cy="34581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6" name="Google Shape;266;p33"/>
          <p:cNvCxnSpPr/>
          <p:nvPr/>
        </p:nvCxnSpPr>
        <p:spPr>
          <a:xfrm rot="10800000">
            <a:off x="9002100" y="-100"/>
            <a:ext cx="0" cy="2652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33"/>
          <p:cNvSpPr/>
          <p:nvPr/>
        </p:nvSpPr>
        <p:spPr>
          <a:xfrm>
            <a:off x="8291100" y="0"/>
            <a:ext cx="85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3"/>
          <p:cNvCxnSpPr/>
          <p:nvPr/>
        </p:nvCxnSpPr>
        <p:spPr>
          <a:xfrm>
            <a:off x="4273200" y="4876025"/>
            <a:ext cx="487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3"/>
          <p:cNvCxnSpPr/>
          <p:nvPr/>
        </p:nvCxnSpPr>
        <p:spPr>
          <a:xfrm rot="10800000">
            <a:off x="711250" y="0"/>
            <a:ext cx="0" cy="413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/>
          <p:nvPr/>
        </p:nvSpPr>
        <p:spPr>
          <a:xfrm rot="10800000">
            <a:off x="125" y="0"/>
            <a:ext cx="716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34"/>
          <p:cNvGrpSpPr/>
          <p:nvPr/>
        </p:nvGrpSpPr>
        <p:grpSpPr>
          <a:xfrm rot="10800000">
            <a:off x="0" y="363100"/>
            <a:ext cx="8860200" cy="4780400"/>
            <a:chOff x="283800" y="0"/>
            <a:chExt cx="8860200" cy="4780400"/>
          </a:xfrm>
        </p:grpSpPr>
        <p:cxnSp>
          <p:nvCxnSpPr>
            <p:cNvPr id="273" name="Google Shape;273;p34"/>
            <p:cNvCxnSpPr/>
            <p:nvPr/>
          </p:nvCxnSpPr>
          <p:spPr>
            <a:xfrm>
              <a:off x="4273200" y="4780400"/>
              <a:ext cx="4870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 rot="10800000">
              <a:off x="283800" y="0"/>
              <a:ext cx="0" cy="4131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0650"/>
            <a:ext cx="7717500" cy="5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Golos Text"/>
              <a:buNone/>
              <a:defRPr sz="3100">
                <a:solidFill>
                  <a:schemeClr val="dk1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●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missioner"/>
              <a:buChar char="○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ommissioner"/>
              <a:buChar char="■"/>
              <a:defRPr>
                <a:solidFill>
                  <a:schemeClr val="dk1"/>
                </a:solidFill>
                <a:latin typeface="Commissioner"/>
                <a:ea typeface="Commissioner"/>
                <a:cs typeface="Commissioner"/>
                <a:sym typeface="Commission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9" r:id="rId4"/>
    <p:sldLayoutId id="214748368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1"/>
          <p:cNvSpPr txBox="1">
            <a:spLocks noGrp="1"/>
          </p:cNvSpPr>
          <p:nvPr>
            <p:ph type="ctrTitle"/>
          </p:nvPr>
        </p:nvSpPr>
        <p:spPr>
          <a:xfrm>
            <a:off x="445001" y="774192"/>
            <a:ext cx="5602200" cy="202568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Robust CNN-Based Musical Instrument Recognition</a:t>
            </a:r>
            <a:br>
              <a:rPr lang="en-US" sz="3200" dirty="0"/>
            </a:br>
            <a:r>
              <a:rPr lang="en-US" sz="3200" dirty="0"/>
              <a:t>with Enhanced Feature Learning.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55161-AD5D-5C53-CB9A-1DF4819A5C3F}"/>
              </a:ext>
            </a:extLst>
          </p:cNvPr>
          <p:cNvSpPr txBox="1"/>
          <p:nvPr/>
        </p:nvSpPr>
        <p:spPr>
          <a:xfrm>
            <a:off x="445000" y="2799880"/>
            <a:ext cx="473062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/>
              <a:t>Padmesh Sivalingam , </a:t>
            </a:r>
            <a:r>
              <a:rPr lang="en-IN" dirty="0" err="1"/>
              <a:t>Aamith</a:t>
            </a:r>
            <a:r>
              <a:rPr lang="en-IN" dirty="0"/>
              <a:t> Kishore T J , Sri Krishna P , Yaswanth Reddy B, Ragav S, Lekshmi C. R.</a:t>
            </a:r>
          </a:p>
          <a:p>
            <a:pPr algn="just"/>
            <a:r>
              <a:rPr lang="en-IN" dirty="0">
                <a:latin typeface="Golos Text" panose="020B0604020202020204" charset="0"/>
                <a:cs typeface="Golos Text" panose="020B0604020202020204" charset="0"/>
              </a:rPr>
              <a:t>ICICT Conference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8F2A6-B4E0-BC50-4E51-7647385D4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990" y="1502157"/>
            <a:ext cx="2307063" cy="12977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0D7169-200B-C607-6AE3-8A8B38C36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3670" y="2710783"/>
            <a:ext cx="224425" cy="27686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B7696-7445-46AE-A100-BA38DE29D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Training Process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DBBBAA-7142-02FE-2D5F-21C5E0FC95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87849" y="1658676"/>
            <a:ext cx="596830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dynamics: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epochs: 60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 validation accuracy: 78.37% (at epoch 51)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training accuracy: 90.96%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rate adaptation: 0.0005 → 1e-6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Convergence behavior: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improvement in both metrics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between training and validation accuracy indicates slight overfitting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loss stabilizes at 0.73 after initial fluctuations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stopping mechanism prevents performance degradation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271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7FBE-2BC0-C203-CD8E-975447D86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899" y="160486"/>
            <a:ext cx="5218200" cy="1338600"/>
          </a:xfrm>
        </p:spPr>
        <p:txBody>
          <a:bodyPr/>
          <a:lstStyle/>
          <a:p>
            <a:r>
              <a:rPr lang="en-IN" sz="2800" dirty="0"/>
              <a:t>Results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4C885E-1EA0-52E9-2EA0-26F70EBEF0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35413" y="1499086"/>
            <a:ext cx="547317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test accuracy: 78.37%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accuracy: 90.96%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loss: 0.73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and loss trends: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improvement throughout training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Evidence of model convergence by epoch 50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Training-validation gap indicates room for further optimization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effectively learns instrument-specific features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variation across instrument classes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Challenging cases: instruments with similar timbral qualities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54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683-9DE1-50C5-825E-6C98FC078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11" y="0"/>
            <a:ext cx="7711326" cy="1338600"/>
          </a:xfrm>
        </p:spPr>
        <p:txBody>
          <a:bodyPr/>
          <a:lstStyle/>
          <a:p>
            <a:r>
              <a:rPr lang="en-IN" sz="2800" dirty="0"/>
              <a:t>Performance Visualization &amp; Error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E5E27-0D50-FFAB-CC01-50601AFF2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16" y="1338600"/>
            <a:ext cx="3421168" cy="298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682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8C933F-5BB0-02B8-4645-C7F8A6E68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570" y="995060"/>
            <a:ext cx="6354859" cy="315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32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C57F-A272-EFBC-26C1-F1D7BC99F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Performance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5A798-357E-08E6-F70E-F26E68A33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078" y="1600336"/>
            <a:ext cx="4675843" cy="13509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777B4-65D0-B006-F449-6E2015BD4C6B}"/>
              </a:ext>
            </a:extLst>
          </p:cNvPr>
          <p:cNvSpPr txBox="1"/>
          <p:nvPr/>
        </p:nvSpPr>
        <p:spPr>
          <a:xfrm>
            <a:off x="2130241" y="3181535"/>
            <a:ext cx="57732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Key advantages:</a:t>
            </a:r>
            <a:r>
              <a:rPr lang="en-US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Higher accuracy with significantly fewer parameters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No dependency on sliding window analysis or aggregation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Direct feature learning outperforms handcrafted features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More computationally efficient than competing approaches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2295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067E-3936-2E7D-FAEA-3ED63C9E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70774"/>
            <a:ext cx="5218200" cy="1338600"/>
          </a:xfrm>
        </p:spPr>
        <p:txBody>
          <a:bodyPr/>
          <a:lstStyle/>
          <a:p>
            <a:r>
              <a:rPr lang="en-IN" sz="2800" dirty="0"/>
              <a:t>Conclusion &amp;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756F9E-7901-930D-4BD9-C29D16E4B0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02713" y="1577038"/>
            <a:ext cx="6622326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Achievements: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efficient CNN for instrument classification (78.37% accuracy)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applied deep learning for feature extraction from Mel spectrograms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superior performance with fewer parameters than SOTA methods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directions: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advanced architectures (CRNNs, attention mechanisms)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dataset with more diverse samples and augmentation techniques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alternative spectrogram representations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 confusion between similar instruments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Applications: Automated transcription, music search, genre classification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31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6"/>
          <p:cNvSpPr txBox="1">
            <a:spLocks noGrp="1"/>
          </p:cNvSpPr>
          <p:nvPr>
            <p:ph type="title"/>
          </p:nvPr>
        </p:nvSpPr>
        <p:spPr>
          <a:xfrm>
            <a:off x="2185335" y="-126449"/>
            <a:ext cx="5218200" cy="1338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Introduction</a:t>
            </a:r>
            <a:endParaRPr sz="2800" dirty="0"/>
          </a:p>
        </p:txBody>
      </p:sp>
      <p:sp>
        <p:nvSpPr>
          <p:cNvPr id="345" name="Google Shape;345;p46"/>
          <p:cNvSpPr txBox="1">
            <a:spLocks noGrp="1"/>
          </p:cNvSpPr>
          <p:nvPr>
            <p:ph type="subTitle" idx="1"/>
          </p:nvPr>
        </p:nvSpPr>
        <p:spPr>
          <a:xfrm>
            <a:off x="1592356" y="1212151"/>
            <a:ext cx="6404159" cy="3067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Musical instrument recognition: A fundamental task in Music Information Retrieval (MIR)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Applications span automated transcription, content-based recommendation, and music analysis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400" dirty="0"/>
              <a:t>Key challenges: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Spectral overlap between similar instruments</a:t>
            </a:r>
            <a:endParaRPr lang="en-IN" sz="1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Variability in recording conditions and playing techniques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Background noise and environmental factors</a:t>
            </a:r>
            <a:endParaRPr lang="en-IN" sz="1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Deep learning offers promising solutions through feature extraction directly from audio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1EBB-B6CA-A154-C050-7B4C195EF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5182" y="117354"/>
            <a:ext cx="5218200" cy="1338600"/>
          </a:xfrm>
        </p:spPr>
        <p:txBody>
          <a:bodyPr/>
          <a:lstStyle/>
          <a:p>
            <a:r>
              <a:rPr lang="en-IN" sz="2800" dirty="0"/>
              <a:t>Research Objectives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9E4B7-ACA7-61A9-4DE3-AD58191C9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3883" y="1502461"/>
            <a:ext cx="6400798" cy="285438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Develop a robust CNN-based system for musical instrument classification using Mel spectrograms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Optimize feature extraction from audio signals to identify distinctive instrument timbres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Evaluate classification performance across 11 diverse instrument categories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Compare results with state-of-the-art methods to benchmark effectiveness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/>
              <a:t>Analyze model robustness and generalization capability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9067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D72C-8C59-6745-92C7-6805A69E1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00657"/>
            <a:ext cx="5218200" cy="1338600"/>
          </a:xfrm>
        </p:spPr>
        <p:txBody>
          <a:bodyPr/>
          <a:lstStyle/>
          <a:p>
            <a:r>
              <a:rPr lang="en-IN" sz="2800" dirty="0"/>
              <a:t>Literature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A7945-D809-E284-38C6-CFC263D9AF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893" y="1601695"/>
            <a:ext cx="8151905" cy="234875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Early approaches: </a:t>
            </a:r>
            <a:r>
              <a:rPr lang="en-US" sz="1400" dirty="0"/>
              <a:t>Handcrafted features (MFCCs) + classical ML techniques (</a:t>
            </a:r>
            <a:r>
              <a:rPr lang="en-US" sz="1400" dirty="0" err="1"/>
              <a:t>Heittola</a:t>
            </a:r>
            <a:r>
              <a:rPr lang="en-US" sz="1400" dirty="0"/>
              <a:t>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Feature-based classification:</a:t>
            </a:r>
            <a:r>
              <a:rPr lang="en-US" sz="1400" dirty="0"/>
              <a:t> Fusion models with spectral/temporal features (Kitahara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b="1" dirty="0"/>
              <a:t>Machine learning advancement:</a:t>
            </a:r>
            <a:r>
              <a:rPr lang="en-US" sz="1400" dirty="0"/>
              <a:t> SVMs and source separation (Fuhrmann et al., Bosch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/>
              <a:t>Deep learning innovations:</a:t>
            </a:r>
            <a:r>
              <a:rPr lang="en-IN" sz="1400" dirty="0"/>
              <a:t> CNN + Mel-spectrograms (Han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CNNs with optimized timbral features (Pons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Multi-task learning approaches (Yu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Transfer learning for instrument detection (Gomez et al.)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Transform-based approaches: Hilbert-Huang, </a:t>
            </a:r>
            <a:r>
              <a:rPr lang="en-IN" sz="1400" dirty="0" err="1"/>
              <a:t>WaveGAN</a:t>
            </a:r>
            <a:r>
              <a:rPr lang="en-IN" sz="1400" dirty="0"/>
              <a:t> (Soraghan et al., Lekshmi et al.)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5674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B513-FD70-DF16-E7C8-68E5754F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Dataset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D127C0-2C28-6C5E-0CBF-4A6F6D458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129" y="1499086"/>
            <a:ext cx="7685742" cy="254100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400" b="1" dirty="0"/>
              <a:t>IRMAS-</a:t>
            </a:r>
            <a:r>
              <a:rPr lang="en-IN" sz="1400" b="1" dirty="0" err="1"/>
              <a:t>TrainingData</a:t>
            </a:r>
            <a:r>
              <a:rPr lang="en-IN" sz="1400" b="1" dirty="0"/>
              <a:t> Dataset:</a:t>
            </a:r>
            <a:r>
              <a:rPr lang="en-IN" sz="1400" dirty="0"/>
              <a:t> 6,705 audio clips (3 seconds each, .wav format)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11 instrument classes: acoustic guitar, clarinet, electric guitar, cello, violin, organ, saxophone, trumpet, flute, piano, and voice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400" dirty="0"/>
              <a:t>Sample distribution: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Piano: 721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Voice: 778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Electric Guitar: 760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Acoustic Guitar: 637 samples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400" dirty="0"/>
              <a:t>Other instruments: ~400-600 samples each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09188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4F9-B6D6-50CE-0D10-423C49BE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38600"/>
          </a:xfrm>
        </p:spPr>
        <p:txBody>
          <a:bodyPr/>
          <a:lstStyle/>
          <a:p>
            <a:r>
              <a:rPr lang="en-IN" sz="2800" dirty="0"/>
              <a:t>Methodology - Audio 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A558F3-AD5D-6910-C6B3-0D4DBAB31EF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54634" y="1445265"/>
            <a:ext cx="784112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Audio processing with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Librosa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sampling rate (22,050 Hz) for consistency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 through time-frequency representation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 Spectrogram Computation: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128 Mel bands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FFT window size: 2,048 samples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 length: 512 samples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Power-to-dB conversion to emphasize amplitude variations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 process: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 shape (128×128 pixels) through padding/truncation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Min-max normalization to range [0,1]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 of channel dimension for CNN compatibility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70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14EF-F412-5B80-CA5E-AFBB258A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60486"/>
            <a:ext cx="8731623" cy="1338600"/>
          </a:xfrm>
        </p:spPr>
        <p:txBody>
          <a:bodyPr/>
          <a:lstStyle/>
          <a:p>
            <a:r>
              <a:rPr lang="en-IN" sz="2800" dirty="0"/>
              <a:t>Mel Spectrogram Visualization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45FDCE-CF16-C0F4-A4EA-C2800F78DC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08424" y="1690735"/>
            <a:ext cx="75960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comparison of instrument spectrograms: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Piano: Clear note onsets, wide frequency range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Acoustic Guitar: Visible harmonic structure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Flute: Higher frequency concentration, fewer lower harmonics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Violin: Rich harmonic content with vibrato patterns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instrument exhibits distinct spectral patterns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Frequency distribution varies significantly across instruments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evolution provides crucial discriminative information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F27-7248-1253-B352-5701CC96A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82194"/>
            <a:ext cx="5218200" cy="1338600"/>
          </a:xfrm>
        </p:spPr>
        <p:txBody>
          <a:bodyPr/>
          <a:lstStyle/>
          <a:p>
            <a:r>
              <a:rPr lang="en-IN" sz="2800" dirty="0"/>
              <a:t>CNN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2048B8-DC31-4EBC-B6AE-D3331743B32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91441" y="1714350"/>
            <a:ext cx="636111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Three-stage convolutional design: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128×128×1 Mel spectrogram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1: 64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2: 128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 3: 256 filters (3×3),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BatchNorm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(2×2)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aggregation: GlobalAveragePooling2D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Classification: Dense(256) → Dropout(0.5) → Dense(11,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Regularization techniques: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L2 regularization (coefficient: 0.0001)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normalization for training stability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Dropout (50%) to prevent overfitting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17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29502-3EB3-A1D1-DC69-A0FAB9F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900" y="160486"/>
            <a:ext cx="5218200" cy="1338600"/>
          </a:xfrm>
        </p:spPr>
        <p:txBody>
          <a:bodyPr/>
          <a:lstStyle/>
          <a:p>
            <a:r>
              <a:rPr lang="en-IN" sz="2800" dirty="0"/>
              <a:t>Implementation Details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969444-F920-C3B7-5970-ECCB761A108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70927" y="1576746"/>
            <a:ext cx="7002145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complexity: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parameters: 440,075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Trainable parameters: 439,179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Non-trainable parameters: 896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configuration: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Adam (learning rate: 0.0005)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function: Categorical cross-entropy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size: 32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split: 80% training, 20% testing (stratified)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training strategies: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ReduceLROnPlateau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Reduce LR by factor of 0.5 if validation loss plateaus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Halt training after 10 epochs without improvement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013497"/>
      </p:ext>
    </p:extLst>
  </p:cSld>
  <p:clrMapOvr>
    <a:masterClrMapping/>
  </p:clrMapOvr>
</p:sld>
</file>

<file path=ppt/theme/theme1.xml><?xml version="1.0" encoding="utf-8"?>
<a:theme xmlns:a="http://schemas.openxmlformats.org/drawingml/2006/main" name="Formulating a Research Problem for University Students by Slidesgo">
  <a:themeElements>
    <a:clrScheme name="Simple Light">
      <a:dk1>
        <a:srgbClr val="0A0A0A"/>
      </a:dk1>
      <a:lt1>
        <a:srgbClr val="F9F9F9"/>
      </a:lt1>
      <a:dk2>
        <a:srgbClr val="DDDDDD"/>
      </a:dk2>
      <a:lt2>
        <a:srgbClr val="B3B4B3"/>
      </a:lt2>
      <a:accent1>
        <a:srgbClr val="878887"/>
      </a:accent1>
      <a:accent2>
        <a:srgbClr val="5F616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A0A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878</Words>
  <Application>Microsoft Office PowerPoint</Application>
  <PresentationFormat>On-screen Show (16:9)</PresentationFormat>
  <Paragraphs>125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Commissioner</vt:lpstr>
      <vt:lpstr>Golos Text</vt:lpstr>
      <vt:lpstr>Arial</vt:lpstr>
      <vt:lpstr>Formulating a Research Problem for University Students by Slidesgo</vt:lpstr>
      <vt:lpstr>Robust CNN-Based Musical Instrument Recognition with Enhanced Feature Learning.</vt:lpstr>
      <vt:lpstr>Introduction</vt:lpstr>
      <vt:lpstr>Research Objectives</vt:lpstr>
      <vt:lpstr>Literature Review</vt:lpstr>
      <vt:lpstr>Dataset Description</vt:lpstr>
      <vt:lpstr>Methodology - Audio Preprocessing</vt:lpstr>
      <vt:lpstr>Mel Spectrogram Visualization</vt:lpstr>
      <vt:lpstr>CNN Architecture</vt:lpstr>
      <vt:lpstr>Implementation Details</vt:lpstr>
      <vt:lpstr>Training Process</vt:lpstr>
      <vt:lpstr>Results Analysis</vt:lpstr>
      <vt:lpstr>Performance Visualization &amp; Error Analysis</vt:lpstr>
      <vt:lpstr>PowerPoint Presentation</vt:lpstr>
      <vt:lpstr>Performance Comparison</vt:lpstr>
      <vt:lpstr>Conclusion &amp;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Padmesh S</dc:creator>
  <cp:lastModifiedBy>S PADMESH - [CB.SC.U4AIE24044]</cp:lastModifiedBy>
  <cp:revision>5</cp:revision>
  <dcterms:modified xsi:type="dcterms:W3CDTF">2025-04-25T06:27:39Z</dcterms:modified>
</cp:coreProperties>
</file>