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317" r:id="rId3"/>
    <p:sldId id="318" r:id="rId4"/>
    <p:sldId id="321" r:id="rId5"/>
    <p:sldId id="323" r:id="rId6"/>
    <p:sldId id="320" r:id="rId7"/>
    <p:sldId id="291"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qbIHAAHxKlkP0xTwBY50tiZm1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32" autoAdjust="0"/>
  </p:normalViewPr>
  <p:slideViewPr>
    <p:cSldViewPr snapToGrid="0">
      <p:cViewPr>
        <p:scale>
          <a:sx n="77" d="100"/>
          <a:sy n="77" d="100"/>
        </p:scale>
        <p:origin x="883"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7" Type="http://schemas.openxmlformats.org/officeDocument/2006/relationships/viewProps" Target="viewProps.xml"/><Relationship Id="rId7" Type="http://schemas.openxmlformats.org/officeDocument/2006/relationships/slide" Target="slides/slide6.xml"/><Relationship Id="rId46"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45" Type="http://customschemas.google.com/relationships/presentationmetadata" Target="metadata"/><Relationship Id="rId5" Type="http://schemas.openxmlformats.org/officeDocument/2006/relationships/slide" Target="slides/slide4.xml"/><Relationship Id="rId4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9517df8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9517df8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713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570155" y="585841"/>
            <a:ext cx="8479252" cy="8272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p:nvPr/>
        </p:nvSpPr>
        <p:spPr>
          <a:xfrm>
            <a:off x="2674883" y="-6298872"/>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17"/>
          <p:cNvSpPr/>
          <p:nvPr/>
        </p:nvSpPr>
        <p:spPr>
          <a:xfrm>
            <a:off x="2702455" y="6631940"/>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 name="Google Shape;33;p17"/>
          <p:cNvPicPr preferRelativeResize="0"/>
          <p:nvPr/>
        </p:nvPicPr>
        <p:blipFill rotWithShape="1">
          <a:blip r:embed="rId2">
            <a:alphaModFix/>
          </a:blip>
          <a:srcRect/>
          <a:stretch/>
        </p:blipFill>
        <p:spPr>
          <a:xfrm>
            <a:off x="575508" y="5547657"/>
            <a:ext cx="2462005" cy="8272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570155" y="365125"/>
            <a:ext cx="111068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p:nvPr/>
        </p:nvSpPr>
        <p:spPr>
          <a:xfrm>
            <a:off x="-5127749"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15"/>
          <p:cNvSpPr/>
          <p:nvPr/>
        </p:nvSpPr>
        <p:spPr>
          <a:xfrm>
            <a:off x="10531362"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 name="Google Shape;53;p15"/>
          <p:cNvPicPr preferRelativeResize="0"/>
          <p:nvPr/>
        </p:nvPicPr>
        <p:blipFill rotWithShape="1">
          <a:blip r:embed="rId2">
            <a:alphaModFix/>
          </a:blip>
          <a:srcRect/>
          <a:stretch/>
        </p:blipFill>
        <p:spPr>
          <a:xfrm>
            <a:off x="9214986" y="614263"/>
            <a:ext cx="2462005" cy="8272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type="title">
  <p:cSld name="TITLE">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12228" y="3056267"/>
            <a:ext cx="10573363"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7BD"/>
              </a:buClr>
              <a:buSzPts val="5000"/>
              <a:buFont typeface="Arial"/>
              <a:buNone/>
              <a:defRPr sz="5000"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1"/>
          </p:nvPr>
        </p:nvSpPr>
        <p:spPr>
          <a:xfrm>
            <a:off x="612228" y="5593000"/>
            <a:ext cx="10573363" cy="8735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7F7F7F"/>
              </a:buClr>
              <a:buSzPts val="2400"/>
              <a:buNone/>
              <a:defRPr sz="2400" b="1" i="0">
                <a:solidFill>
                  <a:srgbClr val="7F7F7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7" name="Google Shape;57;p13"/>
          <p:cNvPicPr preferRelativeResize="0"/>
          <p:nvPr/>
        </p:nvPicPr>
        <p:blipFill rotWithShape="1">
          <a:blip r:embed="rId2">
            <a:alphaModFix/>
          </a:blip>
          <a:srcRect/>
          <a:stretch/>
        </p:blipFill>
        <p:spPr>
          <a:xfrm>
            <a:off x="4080092" y="1041400"/>
            <a:ext cx="7105499" cy="2387600"/>
          </a:xfrm>
          <a:prstGeom prst="rect">
            <a:avLst/>
          </a:prstGeom>
          <a:noFill/>
          <a:ln>
            <a:noFill/>
          </a:ln>
        </p:spPr>
      </p:pic>
      <p:sp>
        <p:nvSpPr>
          <p:cNvPr id="58" name="Google Shape;58;p13"/>
          <p:cNvSpPr/>
          <p:nvPr/>
        </p:nvSpPr>
        <p:spPr>
          <a:xfrm>
            <a:off x="-4088943" y="-378596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13"/>
          <p:cNvSpPr/>
          <p:nvPr/>
        </p:nvSpPr>
        <p:spPr>
          <a:xfrm>
            <a:off x="9169661" y="403761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55939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body" idx="1"/>
          </p:nvPr>
        </p:nvSpPr>
        <p:spPr>
          <a:xfrm>
            <a:off x="559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8"/>
          <p:cNvSpPr txBox="1">
            <a:spLocks noGrp="1"/>
          </p:cNvSpPr>
          <p:nvPr>
            <p:ph type="body" idx="2"/>
          </p:nvPr>
        </p:nvSpPr>
        <p:spPr>
          <a:xfrm>
            <a:off x="5893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4" name="Google Shape;64;p18"/>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65" name="Google Shape;65;p18"/>
          <p:cNvSpPr/>
          <p:nvPr/>
        </p:nvSpPr>
        <p:spPr>
          <a:xfrm>
            <a:off x="7130991"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
        <p:cNvGrpSpPr/>
        <p:nvPr/>
      </p:nvGrpSpPr>
      <p:grpSpPr>
        <a:xfrm>
          <a:off x="0" y="0"/>
          <a:ext cx="0" cy="0"/>
          <a:chOff x="0" y="0"/>
          <a:chExt cx="0" cy="0"/>
        </a:xfrm>
      </p:grpSpPr>
      <p:sp>
        <p:nvSpPr>
          <p:cNvPr id="11" name="Google Shape;11;p12"/>
          <p:cNvSpPr/>
          <p:nvPr/>
        </p:nvSpPr>
        <p:spPr>
          <a:xfrm>
            <a:off x="-4088943" y="4309241"/>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2"/>
          <p:cNvSpPr/>
          <p:nvPr/>
        </p:nvSpPr>
        <p:spPr>
          <a:xfrm>
            <a:off x="9657633" y="-4008395"/>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2"/>
          <p:cNvSpPr txBox="1">
            <a:spLocks noGrp="1"/>
          </p:cNvSpPr>
          <p:nvPr>
            <p:ph type="title"/>
          </p:nvPr>
        </p:nvSpPr>
        <p:spPr>
          <a:xfrm>
            <a:off x="422552" y="1709738"/>
            <a:ext cx="11346896"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77BD"/>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422551" y="4589463"/>
            <a:ext cx="11346895"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888888"/>
              </a:buClr>
              <a:buSzPts val="2400"/>
              <a:buNone/>
              <a:defRPr sz="2400" b="0" i="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5" name="Google Shape;15;p12"/>
          <p:cNvPicPr preferRelativeResize="0"/>
          <p:nvPr/>
        </p:nvPicPr>
        <p:blipFill rotWithShape="1">
          <a:blip r:embed="rId2">
            <a:alphaModFix/>
          </a:blip>
          <a:srcRect/>
          <a:stretch/>
        </p:blipFill>
        <p:spPr>
          <a:xfrm>
            <a:off x="422552" y="768350"/>
            <a:ext cx="11140719" cy="1931058"/>
          </a:xfrm>
          <a:prstGeom prst="rect">
            <a:avLst/>
          </a:prstGeom>
          <a:noFill/>
          <a:ln>
            <a:noFill/>
          </a:ln>
        </p:spPr>
      </p:pic>
    </p:spTree>
    <p:extLst>
      <p:ext uri="{BB962C8B-B14F-4D97-AF65-F5344CB8AC3E}">
        <p14:creationId xmlns:p14="http://schemas.microsoft.com/office/powerpoint/2010/main" val="235996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152400" y="152400"/>
            <a:ext cx="11885407" cy="6549615"/>
          </a:xfrm>
          <a:prstGeom prst="rect">
            <a:avLst/>
          </a:prstGeom>
          <a:noFill/>
          <a:ln w="317500" cap="flat" cmpd="sng">
            <a:solidFill>
              <a:srgbClr val="0041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77BD"/>
              </a:buClr>
              <a:buSzPts val="4400"/>
              <a:buFont typeface="Arial"/>
              <a:buNone/>
              <a:defRPr sz="4400" b="1" i="0" u="none" strike="noStrike" cap="none">
                <a:solidFill>
                  <a:srgbClr val="0077B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p:nvPr/>
        </p:nvSpPr>
        <p:spPr>
          <a:xfrm>
            <a:off x="11805920" y="6461761"/>
            <a:ext cx="396838" cy="3962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title"/>
          </p:nvPr>
        </p:nvSpPr>
        <p:spPr>
          <a:xfrm>
            <a:off x="422551" y="1444015"/>
            <a:ext cx="11346896" cy="2852737"/>
          </a:xfrm>
          <a:prstGeom prst="rect">
            <a:avLst/>
          </a:prstGeom>
          <a:noFill/>
          <a:ln>
            <a:noFill/>
          </a:ln>
        </p:spPr>
        <p:txBody>
          <a:bodyPr spcFirstLastPara="1" wrap="square" lIns="91425" tIns="45700" rIns="91425" bIns="45700" anchor="b" anchorCtr="0">
            <a:normAutofit/>
          </a:bodyPr>
          <a:lstStyle/>
          <a:p>
            <a:pPr lvl="0"/>
            <a:r>
              <a:rPr lang="en-US" sz="4800" dirty="0">
                <a:solidFill>
                  <a:schemeClr val="accent1">
                    <a:lumMod val="50000"/>
                  </a:schemeClr>
                </a:solidFill>
                <a:cs typeface="Calibri"/>
              </a:rPr>
              <a:t>Heart Disease Prediction</a:t>
            </a:r>
            <a:br>
              <a:rPr lang="en-US" sz="4800" dirty="0">
                <a:cs typeface="Calibri"/>
              </a:rPr>
            </a:br>
            <a:r>
              <a:rPr lang="en-US" sz="3600" dirty="0">
                <a:cs typeface="Calibri"/>
              </a:rPr>
              <a:t>Using  Machine Learning </a:t>
            </a:r>
            <a:endParaRPr sz="4400" b="0" dirty="0"/>
          </a:p>
        </p:txBody>
      </p:sp>
      <p:sp>
        <p:nvSpPr>
          <p:cNvPr id="79" name="Google Shape;79;p1"/>
          <p:cNvSpPr txBox="1">
            <a:spLocks noGrp="1"/>
          </p:cNvSpPr>
          <p:nvPr>
            <p:ph type="body" idx="1"/>
          </p:nvPr>
        </p:nvSpPr>
        <p:spPr>
          <a:xfrm>
            <a:off x="422551" y="4589463"/>
            <a:ext cx="11346895" cy="15001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2400"/>
              <a:buNone/>
            </a:pPr>
            <a:r>
              <a:rPr lang="en-US" b="1" dirty="0"/>
              <a:t>AJAY RAJ SINGH </a:t>
            </a:r>
          </a:p>
          <a:p>
            <a:pPr marL="0" lvl="0" indent="0" algn="ctr" rtl="0">
              <a:lnSpc>
                <a:spcPct val="90000"/>
              </a:lnSpc>
              <a:spcBef>
                <a:spcPts val="0"/>
              </a:spcBef>
              <a:spcAft>
                <a:spcPts val="0"/>
              </a:spcAft>
              <a:buClr>
                <a:srgbClr val="888888"/>
              </a:buClr>
              <a:buSzPts val="2400"/>
              <a:buNone/>
            </a:pPr>
            <a:r>
              <a:rPr lang="en-US" b="1"/>
              <a:t>YASWANTH </a:t>
            </a:r>
            <a:r>
              <a:rPr lang="en-US" b="1" dirty="0"/>
              <a:t>PATI</a:t>
            </a:r>
          </a:p>
          <a:p>
            <a:pPr marL="0" lvl="0" indent="0" algn="ctr" rtl="0">
              <a:lnSpc>
                <a:spcPct val="90000"/>
              </a:lnSpc>
              <a:spcBef>
                <a:spcPts val="0"/>
              </a:spcBef>
              <a:spcAft>
                <a:spcPts val="0"/>
              </a:spcAft>
              <a:buClr>
                <a:srgbClr val="888888"/>
              </a:buClr>
              <a:buSzPts val="2400"/>
              <a:buNone/>
            </a:pPr>
            <a:r>
              <a:rPr lang="en-US" b="1" dirty="0"/>
              <a:t>ANIRUDH APPANA </a:t>
            </a:r>
          </a:p>
          <a:p>
            <a:pPr marL="0" lvl="0" indent="0">
              <a:spcBef>
                <a:spcPts val="0"/>
              </a:spcBef>
            </a:pP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p:tgtEl>
                                          <p:spTgt spid="7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ABC4-54C6-1D85-FC45-994CA0C98C3D}"/>
              </a:ext>
            </a:extLst>
          </p:cNvPr>
          <p:cNvSpPr>
            <a:spLocks noGrp="1"/>
          </p:cNvSpPr>
          <p:nvPr>
            <p:ph type="title"/>
          </p:nvPr>
        </p:nvSpPr>
        <p:spPr/>
        <p:txBody>
          <a:bodyPr/>
          <a:lstStyle/>
          <a:p>
            <a:r>
              <a:rPr lang="en-US" dirty="0"/>
              <a:t>RANDOM FOREST:</a:t>
            </a:r>
          </a:p>
        </p:txBody>
      </p:sp>
      <p:sp>
        <p:nvSpPr>
          <p:cNvPr id="3" name="Text Placeholder 2">
            <a:extLst>
              <a:ext uri="{FF2B5EF4-FFF2-40B4-BE49-F238E27FC236}">
                <a16:creationId xmlns:a16="http://schemas.microsoft.com/office/drawing/2014/main" id="{946DFC72-4D51-CB0C-5FBF-C946A701E769}"/>
              </a:ext>
            </a:extLst>
          </p:cNvPr>
          <p:cNvSpPr>
            <a:spLocks noGrp="1"/>
          </p:cNvSpPr>
          <p:nvPr>
            <p:ph type="body" idx="1"/>
          </p:nvPr>
        </p:nvSpPr>
        <p:spPr>
          <a:xfrm>
            <a:off x="570154" y="1484671"/>
            <a:ext cx="11106837" cy="4886632"/>
          </a:xfrm>
        </p:spPr>
        <p:txBody>
          <a:bodyPr/>
          <a:lstStyle/>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Random Forest is a powerful machine learning algorithm that belongs to the ensemble learning family. It's used for both classification and regression tasks, and it's known for its simplicity, flexibility, and excellent performance on many problems.</a:t>
            </a:r>
          </a:p>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Combines multiple decision trees to make more accurate predictions. Think of it like a collection of experts, each giving their opinion, then having a final decision made by considering all those opinions. </a:t>
            </a:r>
          </a:p>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How Random Forest work:</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Bootstrapping</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Randomness</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Decision tree</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Prediction</a:t>
            </a:r>
          </a:p>
          <a:p>
            <a:pPr lvl="1"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dirty="0"/>
          </a:p>
        </p:txBody>
      </p:sp>
    </p:spTree>
    <p:extLst>
      <p:ext uri="{BB962C8B-B14F-4D97-AF65-F5344CB8AC3E}">
        <p14:creationId xmlns:p14="http://schemas.microsoft.com/office/powerpoint/2010/main" val="303483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7511-5746-9081-6FB6-E49E56AB193E}"/>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FC49BFE1-4E96-121B-B971-4E3A1A4299FD}"/>
              </a:ext>
            </a:extLst>
          </p:cNvPr>
          <p:cNvSpPr>
            <a:spLocks noGrp="1"/>
          </p:cNvSpPr>
          <p:nvPr>
            <p:ph type="body" idx="1"/>
          </p:nvPr>
        </p:nvSpPr>
        <p:spPr>
          <a:xfrm>
            <a:off x="570154" y="1292087"/>
            <a:ext cx="11106837" cy="5049078"/>
          </a:xfrm>
        </p:spPr>
        <p:txBody>
          <a:bodyPr>
            <a:normAutofit lnSpcReduction="10000"/>
          </a:bodyPr>
          <a:lstStyle/>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Bootstrapping: </a:t>
            </a:r>
            <a:r>
              <a:rPr lang="en-US" sz="2400" dirty="0">
                <a:latin typeface="Calibri" panose="020F0502020204030204" pitchFamily="34" charset="0"/>
                <a:ea typeface="Calibri" panose="020F0502020204030204" pitchFamily="34" charset="0"/>
                <a:cs typeface="Calibri" panose="020F0502020204030204" pitchFamily="34" charset="0"/>
              </a:rPr>
              <a:t>Random samples are drawn repeatedly from the original dataset, with replacement. This means some data points might be used multiple times while others are left out in a single sample.</a:t>
            </a:r>
          </a:p>
          <a:p>
            <a:pPr marL="11430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Randomness: </a:t>
            </a:r>
            <a:r>
              <a:rPr lang="en-US" sz="2400" dirty="0">
                <a:latin typeface="Calibri" panose="020F0502020204030204" pitchFamily="34" charset="0"/>
                <a:ea typeface="Calibri" panose="020F0502020204030204" pitchFamily="34" charset="0"/>
                <a:cs typeface="Calibri" panose="020F0502020204030204" pitchFamily="34" charset="0"/>
              </a:rPr>
              <a:t>When building each tree, Random Forest randomly selects a subset of features at each split instead of using the most significant feature. This randomness helps in making the model more robust and prevents overfitting.</a:t>
            </a:r>
          </a:p>
          <a:p>
            <a:pPr marL="11430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Decision tree</a:t>
            </a:r>
            <a:r>
              <a:rPr lang="en-US" sz="2400" dirty="0">
                <a:latin typeface="Calibri" panose="020F0502020204030204" pitchFamily="34" charset="0"/>
                <a:ea typeface="Calibri" panose="020F0502020204030204" pitchFamily="34" charset="0"/>
                <a:cs typeface="Calibri" panose="020F0502020204030204" pitchFamily="34" charset="0"/>
              </a:rPr>
              <a:t>: For each bootstrap sample, a decision tree is grown. To split a node, a random subset of features is considered. The best split from this subset is used to split the node. This process is repeated recursively until the tree is fully grown.</a:t>
            </a:r>
          </a:p>
          <a:p>
            <a:pPr marL="11430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Prediction</a:t>
            </a:r>
            <a:r>
              <a:rPr lang="en-US" sz="2400" dirty="0">
                <a:latin typeface="Calibri" panose="020F0502020204030204" pitchFamily="34" charset="0"/>
                <a:ea typeface="Calibri" panose="020F0502020204030204" pitchFamily="34" charset="0"/>
                <a:cs typeface="Calibri" panose="020F0502020204030204" pitchFamily="34" charset="0"/>
              </a:rPr>
              <a:t>: </a:t>
            </a:r>
          </a:p>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For classification tasks, new data is fed into each tree, and the final prediction is based on the majority vote across all trees.</a:t>
            </a:r>
          </a:p>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For regression tasks, the average of predictions from all trees is taken.</a:t>
            </a:r>
          </a:p>
          <a:p>
            <a:pPr marL="11430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dirty="0"/>
          </a:p>
          <a:p>
            <a:pPr marL="114300" indent="0">
              <a:buNone/>
            </a:pPr>
            <a:endParaRPr lang="en-US" dirty="0"/>
          </a:p>
        </p:txBody>
      </p:sp>
    </p:spTree>
    <p:extLst>
      <p:ext uri="{BB962C8B-B14F-4D97-AF65-F5344CB8AC3E}">
        <p14:creationId xmlns:p14="http://schemas.microsoft.com/office/powerpoint/2010/main" val="331443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C9C2-A876-1CD5-3600-8E81131FFDCF}"/>
              </a:ext>
            </a:extLst>
          </p:cNvPr>
          <p:cNvSpPr>
            <a:spLocks noGrp="1"/>
          </p:cNvSpPr>
          <p:nvPr>
            <p:ph type="title"/>
          </p:nvPr>
        </p:nvSpPr>
        <p:spPr>
          <a:xfrm>
            <a:off x="570155" y="365126"/>
            <a:ext cx="11106838" cy="966718"/>
          </a:xfrm>
        </p:spPr>
        <p:txBody>
          <a:bodyPr/>
          <a:lstStyle/>
          <a:p>
            <a:r>
              <a:rPr lang="en-US" dirty="0"/>
              <a:t>Advantages:</a:t>
            </a:r>
          </a:p>
        </p:txBody>
      </p:sp>
      <p:sp>
        <p:nvSpPr>
          <p:cNvPr id="3" name="Text Placeholder 2">
            <a:extLst>
              <a:ext uri="{FF2B5EF4-FFF2-40B4-BE49-F238E27FC236}">
                <a16:creationId xmlns:a16="http://schemas.microsoft.com/office/drawing/2014/main" id="{D5F104B1-8CFD-17D1-3267-CB1D58B71C96}"/>
              </a:ext>
            </a:extLst>
          </p:cNvPr>
          <p:cNvSpPr>
            <a:spLocks noGrp="1"/>
          </p:cNvSpPr>
          <p:nvPr>
            <p:ph type="body" idx="1"/>
          </p:nvPr>
        </p:nvSpPr>
        <p:spPr>
          <a:xfrm>
            <a:off x="570154" y="1331844"/>
            <a:ext cx="11106837" cy="4552121"/>
          </a:xfrm>
        </p:spPr>
        <p:txBody>
          <a:bodyPr>
            <a:noAutofit/>
          </a:bodyPr>
          <a:lstStyle/>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Accuracy</a:t>
            </a:r>
            <a:r>
              <a:rPr lang="en-US" sz="2400" dirty="0">
                <a:latin typeface="Calibri" panose="020F0502020204030204" pitchFamily="34" charset="0"/>
                <a:ea typeface="Calibri" panose="020F0502020204030204" pitchFamily="34" charset="0"/>
                <a:cs typeface="Calibri" panose="020F0502020204030204" pitchFamily="34" charset="0"/>
              </a:rPr>
              <a:t>: Random Forest combines the simplicity of decision trees with flexibility, resulting in a substantial increase in accuracy.</a:t>
            </a:r>
          </a:p>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Overfitting Control</a:t>
            </a:r>
            <a:r>
              <a:rPr lang="en-US" sz="2400" dirty="0">
                <a:latin typeface="Calibri" panose="020F0502020204030204" pitchFamily="34" charset="0"/>
                <a:ea typeface="Calibri" panose="020F0502020204030204" pitchFamily="34" charset="0"/>
                <a:cs typeface="Calibri" panose="020F0502020204030204" pitchFamily="34" charset="0"/>
              </a:rPr>
              <a:t>: By building multiple trees and using a random subset of features, Random Forest manages to control overfitting much better than individual decision trees.</a:t>
            </a:r>
          </a:p>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Feature Importance</a:t>
            </a:r>
            <a:r>
              <a:rPr lang="en-US" sz="2400" dirty="0">
                <a:latin typeface="Calibri" panose="020F0502020204030204" pitchFamily="34" charset="0"/>
                <a:ea typeface="Calibri" panose="020F0502020204030204" pitchFamily="34" charset="0"/>
                <a:cs typeface="Calibri" panose="020F0502020204030204" pitchFamily="34" charset="0"/>
              </a:rPr>
              <a:t>: It can identify the most significant variables from a dataset, making it a useful tool for feature selection.</a:t>
            </a:r>
          </a:p>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Versatility</a:t>
            </a:r>
            <a:r>
              <a:rPr lang="en-US" sz="2400" dirty="0">
                <a:latin typeface="Calibri" panose="020F0502020204030204" pitchFamily="34" charset="0"/>
                <a:ea typeface="Calibri" panose="020F0502020204030204" pitchFamily="34" charset="0"/>
                <a:cs typeface="Calibri" panose="020F0502020204030204" pitchFamily="34" charset="0"/>
              </a:rPr>
              <a:t>: Capable of performing both regression and classification tasks. It can also handle binary features, categorical features, and numerical features without the need for scaling.</a:t>
            </a:r>
          </a:p>
        </p:txBody>
      </p:sp>
    </p:spTree>
    <p:extLst>
      <p:ext uri="{BB962C8B-B14F-4D97-AF65-F5344CB8AC3E}">
        <p14:creationId xmlns:p14="http://schemas.microsoft.com/office/powerpoint/2010/main" val="25083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D1FD-EC5F-3FBA-E54F-14F507C1A5A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8F9B07F4-DAF7-26BD-4F2F-2D116BBB4B59}"/>
              </a:ext>
            </a:extLst>
          </p:cNvPr>
          <p:cNvSpPr>
            <a:spLocks noGrp="1"/>
          </p:cNvSpPr>
          <p:nvPr>
            <p:ph type="body"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Random Forest is widely used in various domains, including but not limited to:</a:t>
            </a:r>
          </a:p>
          <a:p>
            <a:r>
              <a:rPr lang="en-US" sz="2400" dirty="0">
                <a:latin typeface="Calibri" panose="020F0502020204030204" pitchFamily="34" charset="0"/>
                <a:ea typeface="Calibri" panose="020F0502020204030204" pitchFamily="34" charset="0"/>
                <a:cs typeface="Calibri" panose="020F0502020204030204" pitchFamily="34" charset="0"/>
              </a:rPr>
              <a:t>Banking: For detecting fraudulent transactions.</a:t>
            </a:r>
          </a:p>
          <a:p>
            <a:r>
              <a:rPr lang="en-US" sz="2400" dirty="0">
                <a:latin typeface="Calibri" panose="020F0502020204030204" pitchFamily="34" charset="0"/>
                <a:ea typeface="Calibri" panose="020F0502020204030204" pitchFamily="34" charset="0"/>
                <a:cs typeface="Calibri" panose="020F0502020204030204" pitchFamily="34" charset="0"/>
              </a:rPr>
              <a:t>Medicine: To identify diseases based on patient records.</a:t>
            </a:r>
          </a:p>
          <a:p>
            <a:r>
              <a:rPr lang="en-US" sz="2400" dirty="0">
                <a:latin typeface="Calibri" panose="020F0502020204030204" pitchFamily="34" charset="0"/>
                <a:ea typeface="Calibri" panose="020F0502020204030204" pitchFamily="34" charset="0"/>
                <a:cs typeface="Calibri" panose="020F0502020204030204" pitchFamily="34" charset="0"/>
              </a:rPr>
              <a:t>Stock Market: To predict stock behavior.</a:t>
            </a:r>
          </a:p>
          <a:p>
            <a:r>
              <a:rPr lang="en-US" sz="2400" dirty="0">
                <a:latin typeface="Calibri" panose="020F0502020204030204" pitchFamily="34" charset="0"/>
                <a:ea typeface="Calibri" panose="020F0502020204030204" pitchFamily="34" charset="0"/>
                <a:cs typeface="Calibri" panose="020F0502020204030204" pitchFamily="34" charset="0"/>
              </a:rPr>
              <a:t>E-commerce: For recommending products based on customer behavior.</a:t>
            </a:r>
          </a:p>
        </p:txBody>
      </p:sp>
    </p:spTree>
    <p:extLst>
      <p:ext uri="{BB962C8B-B14F-4D97-AF65-F5344CB8AC3E}">
        <p14:creationId xmlns:p14="http://schemas.microsoft.com/office/powerpoint/2010/main" val="214836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C319-D38A-6485-1373-3672C8F29CEB}"/>
              </a:ext>
            </a:extLst>
          </p:cNvPr>
          <p:cNvSpPr>
            <a:spLocks noGrp="1"/>
          </p:cNvSpPr>
          <p:nvPr>
            <p:ph type="title"/>
          </p:nvPr>
        </p:nvSpPr>
        <p:spPr>
          <a:xfrm>
            <a:off x="570155" y="586408"/>
            <a:ext cx="11106838" cy="775253"/>
          </a:xfrm>
        </p:spPr>
        <p:txBody>
          <a:bodyPr/>
          <a:lstStyle/>
          <a:p>
            <a:r>
              <a:rPr lang="en-US" dirty="0"/>
              <a:t>RESULTS FOR RF:</a:t>
            </a:r>
          </a:p>
        </p:txBody>
      </p:sp>
      <p:sp>
        <p:nvSpPr>
          <p:cNvPr id="3" name="Text Placeholder 2">
            <a:extLst>
              <a:ext uri="{FF2B5EF4-FFF2-40B4-BE49-F238E27FC236}">
                <a16:creationId xmlns:a16="http://schemas.microsoft.com/office/drawing/2014/main" id="{E0D5D48E-7426-9F26-F4A5-9B3764422017}"/>
              </a:ext>
            </a:extLst>
          </p:cNvPr>
          <p:cNvSpPr>
            <a:spLocks noGrp="1"/>
          </p:cNvSpPr>
          <p:nvPr>
            <p:ph type="body" idx="1"/>
          </p:nvPr>
        </p:nvSpPr>
        <p:spPr>
          <a:xfrm>
            <a:off x="570154" y="1242391"/>
            <a:ext cx="11106837" cy="4890052"/>
          </a:xfrm>
        </p:spPr>
        <p:txBody>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Heatmap for random forest for the given dataset</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Training time -&gt; 3.550709009170532</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Accuracy -&gt; 91.45%</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Classification report:</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9044196-BA40-8B0D-602D-D1E0C98DC34C}"/>
              </a:ext>
            </a:extLst>
          </p:cNvPr>
          <p:cNvPicPr>
            <a:picLocks noChangeAspect="1"/>
          </p:cNvPicPr>
          <p:nvPr/>
        </p:nvPicPr>
        <p:blipFill>
          <a:blip r:embed="rId2"/>
          <a:stretch>
            <a:fillRect/>
          </a:stretch>
        </p:blipFill>
        <p:spPr>
          <a:xfrm>
            <a:off x="6202016" y="2454965"/>
            <a:ext cx="5520287" cy="3677478"/>
          </a:xfrm>
          <a:prstGeom prst="rect">
            <a:avLst/>
          </a:prstGeom>
        </p:spPr>
      </p:pic>
      <p:pic>
        <p:nvPicPr>
          <p:cNvPr id="7" name="Picture 6">
            <a:extLst>
              <a:ext uri="{FF2B5EF4-FFF2-40B4-BE49-F238E27FC236}">
                <a16:creationId xmlns:a16="http://schemas.microsoft.com/office/drawing/2014/main" id="{24F25D9F-B4CA-EF46-1C49-C6DF4F81736D}"/>
              </a:ext>
            </a:extLst>
          </p:cNvPr>
          <p:cNvPicPr>
            <a:picLocks noChangeAspect="1"/>
          </p:cNvPicPr>
          <p:nvPr/>
        </p:nvPicPr>
        <p:blipFill>
          <a:blip r:embed="rId3"/>
          <a:stretch>
            <a:fillRect/>
          </a:stretch>
        </p:blipFill>
        <p:spPr>
          <a:xfrm>
            <a:off x="931149" y="3429000"/>
            <a:ext cx="5532599" cy="1661304"/>
          </a:xfrm>
          <a:prstGeom prst="rect">
            <a:avLst/>
          </a:prstGeom>
        </p:spPr>
      </p:pic>
    </p:spTree>
    <p:extLst>
      <p:ext uri="{BB962C8B-B14F-4D97-AF65-F5344CB8AC3E}">
        <p14:creationId xmlns:p14="http://schemas.microsoft.com/office/powerpoint/2010/main" val="203339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439390-C7D2-9052-E13C-EF19D0085A3B}"/>
              </a:ext>
            </a:extLst>
          </p:cNvPr>
          <p:cNvSpPr txBox="1">
            <a:spLocks/>
          </p:cNvSpPr>
          <p:nvPr/>
        </p:nvSpPr>
        <p:spPr>
          <a:xfrm>
            <a:off x="10632504" y="6356350"/>
            <a:ext cx="721296"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F88F610-7B7C-44F0-8FE6-F62371B7351D}" type="slidenum">
              <a:rPr lang="en-US" smtClean="0"/>
              <a:pPr/>
              <a:t>7</a:t>
            </a:fld>
            <a:endParaRPr lang="en-US"/>
          </a:p>
        </p:txBody>
      </p:sp>
      <p:sp>
        <p:nvSpPr>
          <p:cNvPr id="30" name="TextBox 29">
            <a:extLst>
              <a:ext uri="{FF2B5EF4-FFF2-40B4-BE49-F238E27FC236}">
                <a16:creationId xmlns:a16="http://schemas.microsoft.com/office/drawing/2014/main" id="{5DDA8021-CFBA-BDE8-088D-486F1BEA042A}"/>
              </a:ext>
            </a:extLst>
          </p:cNvPr>
          <p:cNvSpPr txBox="1"/>
          <p:nvPr/>
        </p:nvSpPr>
        <p:spPr>
          <a:xfrm>
            <a:off x="3754437" y="2998113"/>
            <a:ext cx="4683125" cy="861774"/>
          </a:xfrm>
          <a:prstGeom prst="rect">
            <a:avLst/>
          </a:prstGeom>
          <a:noFill/>
        </p:spPr>
        <p:txBody>
          <a:bodyPr wrap="square" rtlCol="0">
            <a:spAutoFit/>
          </a:bodyPr>
          <a:lstStyle/>
          <a:p>
            <a:pPr algn="ctr"/>
            <a:r>
              <a:rPr lang="en-US" sz="5000" b="1" dirty="0">
                <a:solidFill>
                  <a:schemeClr val="accent1">
                    <a:lumMod val="50000"/>
                  </a:schemeClr>
                </a:solidFill>
                <a:effectLst>
                  <a:outerShdw blurRad="38100" dist="38100" dir="2700000" algn="tl">
                    <a:srgbClr val="000000">
                      <a:alpha val="43137"/>
                    </a:srgbClr>
                  </a:outerShdw>
                </a:effectLst>
              </a:rPr>
              <a:t>THANK YOU </a:t>
            </a:r>
            <a:endParaRPr lang="en-IN" sz="50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9009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456</Words>
  <Application>Microsoft Office PowerPoint</Application>
  <PresentationFormat>Widescreen</PresentationFormat>
  <Paragraphs>41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Heart Disease Prediction Using  Machine Learning </vt:lpstr>
      <vt:lpstr>RANDOM FOREST:</vt:lpstr>
      <vt:lpstr>PROCESS:</vt:lpstr>
      <vt:lpstr>Advantages:</vt:lpstr>
      <vt:lpstr>Applications:</vt:lpstr>
      <vt:lpstr>RESULTS FOR RF: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Mary Massaro</dc:creator>
  <cp:lastModifiedBy>Yashwanth Pati</cp:lastModifiedBy>
  <cp:revision>23</cp:revision>
  <dcterms:created xsi:type="dcterms:W3CDTF">2021-06-14T18:08:26Z</dcterms:created>
  <dcterms:modified xsi:type="dcterms:W3CDTF">2024-02-09T01:31:42Z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2024-02-09T00:56:34Z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9075483f-44e6-4ce7-8307-1cda64243e97</vt:lpwstr>
  </property>
  <property fmtid="{D5CDD505-2E9C-101B-9397-08002B2CF9AE}" pid="8" name="MSIP_Label_defa4170-0d19-0005-0004-bc88714345d2_ContentBits">
    <vt:lpwstr>0</vt:lpwstr>
  </property>
</Properties>
</file>