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9" d="100"/>
          <a:sy n="69" d="100"/>
        </p:scale>
        <p:origin x="77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SENTIMENT ANALYSIS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AYINAPARTHI.YASWANTH.</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ADITYA COLLEGE OF ENGINEERING </a:t>
            </a:r>
          </a:p>
          <a:p>
            <a:pPr marL="457200" indent="-457200">
              <a:buAutoNum type="arabicPeriod"/>
            </a:pPr>
            <a:r>
              <a:rPr lang="en-US" sz="2000" b="1" dirty="0" smtClean="0">
                <a:solidFill>
                  <a:schemeClr val="accent1">
                    <a:lumMod val="75000"/>
                  </a:schemeClr>
                </a:solidFill>
                <a:latin typeface="Arial"/>
                <a:cs typeface="Arial"/>
              </a:rPr>
              <a:t>ELECTRONICS AND COMMMUNICATION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GB" sz="2400" b="1" dirty="0"/>
              <a:t>"Sentiment Analysis: </a:t>
            </a:r>
            <a:r>
              <a:rPr lang="en-GB" sz="2400" b="1" dirty="0" smtClean="0"/>
              <a:t>Sentiments</a:t>
            </a:r>
            <a:r>
              <a:rPr lang="en-GB" sz="2400" b="1" dirty="0"/>
              <a:t>, and Emotions"</a:t>
            </a:r>
            <a:r>
              <a:rPr lang="en-GB" sz="2400" dirty="0"/>
              <a:t> by Bing Liu - Provides a comprehensive overview of sentiment analysis techniques, algorithms, and applications</a:t>
            </a:r>
            <a:r>
              <a:rPr lang="en-GB" sz="2400" dirty="0" smtClean="0"/>
              <a:t>.</a:t>
            </a:r>
          </a:p>
          <a:p>
            <a:pPr marL="305435" indent="-305435"/>
            <a:r>
              <a:rPr lang="en-GB" sz="2400" dirty="0" smtClean="0"/>
              <a:t>Reddit platform : the subreddit which was used for machine learning and language technology often refers the sentiment analysis.</a:t>
            </a:r>
          </a:p>
          <a:p>
            <a:pPr marL="305435" indent="-305435"/>
            <a:r>
              <a:rPr lang="en-GB" sz="2400" dirty="0" smtClean="0"/>
              <a:t>We used the google colab and the Jupiter notebook for the coding purpose and reddit for research on the topic.</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smtClean="0">
                <a:solidFill>
                  <a:srgbClr val="0F0F0F"/>
                </a:solidFill>
                <a:ea typeface="+mn-lt"/>
                <a:cs typeface="+mn-lt"/>
              </a:rPr>
              <a:t>Example:</a:t>
            </a:r>
            <a:r>
              <a:rPr lang="en-GB" sz="2400" dirty="0" smtClean="0"/>
              <a:t>Develop a sentiment analysis model to classify reviews as positive or negative. And pre-process the review text using techniques such as lower casing, removing stop words and lematization. Use the trained model accurately predict the sentiment new ,unseen reviews.</a:t>
            </a:r>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482436"/>
            <a:ext cx="11473964" cy="5168915"/>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GB" sz="1200" b="1" dirty="0">
                <a:latin typeface="Calibri" panose="020F0502020204030204" pitchFamily="34" charset="0"/>
                <a:cs typeface="Calibri" panose="020F0502020204030204" pitchFamily="34" charset="0"/>
              </a:rPr>
              <a:t>To propose a solution for sentiment analysis, we'll outline a systematic approach that integrates data collection, </a:t>
            </a:r>
            <a:r>
              <a:rPr lang="en-GB" sz="1200" b="1" dirty="0" smtClean="0">
                <a:latin typeface="Calibri" panose="020F0502020204030204" pitchFamily="34" charset="0"/>
                <a:cs typeface="Calibri" panose="020F0502020204030204" pitchFamily="34" charset="0"/>
              </a:rPr>
              <a:t>pre-processing, machine learning, </a:t>
            </a:r>
            <a:r>
              <a:rPr lang="en-GB" sz="1200" b="1" dirty="0">
                <a:latin typeface="Calibri" panose="020F0502020204030204" pitchFamily="34" charset="0"/>
                <a:cs typeface="Calibri" panose="020F0502020204030204" pitchFamily="34" charset="0"/>
              </a:rPr>
              <a:t>and </a:t>
            </a:r>
            <a:r>
              <a:rPr lang="en-GB" sz="1200" b="1" dirty="0" smtClean="0">
                <a:latin typeface="Calibri" panose="020F0502020204030204" pitchFamily="34" charset="0"/>
                <a:cs typeface="Calibri" panose="020F0502020204030204" pitchFamily="34" charset="0"/>
              </a:rPr>
              <a:t>deployment. </a:t>
            </a:r>
            <a:r>
              <a:rPr lang="en-GB" sz="1200" b="1" dirty="0">
                <a:latin typeface="Calibri" panose="020F0502020204030204" pitchFamily="34" charset="0"/>
                <a:cs typeface="Calibri" panose="020F0502020204030204" pitchFamily="34" charset="0"/>
              </a:rPr>
              <a:t>Here’s a step-by-step guide:</a:t>
            </a:r>
            <a:r>
              <a:rPr lang="en-IN" sz="1200" b="1" dirty="0" smtClean="0">
                <a:latin typeface="Calibri" panose="020F0502020204030204" pitchFamily="34" charset="0"/>
                <a:ea typeface="+mn-lt"/>
                <a:cs typeface="Calibri" panose="020F0502020204030204" pitchFamily="34" charset="0"/>
              </a:rPr>
              <a:t>:</a:t>
            </a:r>
            <a:endParaRPr lang="en-IN" sz="1200" b="1" dirty="0">
              <a:latin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GB" sz="1200" b="1" dirty="0">
                <a:latin typeface="Calibri" panose="020F0502020204030204" pitchFamily="34" charset="0"/>
                <a:cs typeface="Calibri" panose="020F0502020204030204" pitchFamily="34" charset="0"/>
              </a:rPr>
              <a:t>Collecting data for sentiment analysis involves gathering textual data that contains opinions, emotions, or sentiments expressed by individuals</a:t>
            </a:r>
            <a:r>
              <a:rPr lang="en-IN" sz="1200" b="1" dirty="0" smtClean="0">
                <a:latin typeface="Calibri" panose="020F0502020204030204" pitchFamily="34" charset="0"/>
                <a:ea typeface="+mn-lt"/>
                <a:cs typeface="Calibri" panose="020F0502020204030204" pitchFamily="34" charset="0"/>
              </a:rPr>
              <a:t>.</a:t>
            </a:r>
            <a:endParaRPr lang="en-IN" sz="1200" b="1" dirty="0">
              <a:latin typeface="Calibri" panose="020F0502020204030204" pitchFamily="34" charset="0"/>
              <a:cs typeface="Calibri" panose="020F0502020204030204" pitchFamily="34" charset="0"/>
            </a:endParaRPr>
          </a:p>
          <a:p>
            <a:pPr marL="629920" lvl="1" indent="-305435"/>
            <a:r>
              <a:rPr lang="en-GB" sz="1200" b="1" dirty="0" smtClean="0">
                <a:latin typeface="Calibri" panose="020F0502020204030204" pitchFamily="34" charset="0"/>
                <a:cs typeface="Calibri" panose="020F0502020204030204" pitchFamily="34" charset="0"/>
              </a:rPr>
              <a:t>Determine </a:t>
            </a:r>
            <a:r>
              <a:rPr lang="en-GB" sz="1200" b="1" dirty="0">
                <a:latin typeface="Calibri" panose="020F0502020204030204" pitchFamily="34" charset="0"/>
                <a:cs typeface="Calibri" panose="020F0502020204030204" pitchFamily="34" charset="0"/>
              </a:rPr>
              <a:t>where you will collect data from (e.g., social media platforms, review websites, customer feedback forms).</a:t>
            </a:r>
            <a:endParaRPr lang="en-IN" sz="1200" b="1" dirty="0">
              <a:latin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Data </a:t>
            </a:r>
            <a:r>
              <a:rPr lang="en-IN" sz="1200" b="1" dirty="0" smtClean="0">
                <a:latin typeface="Calibri"/>
                <a:ea typeface="+mn-lt"/>
                <a:cs typeface="+mn-lt"/>
              </a:rPr>
              <a:t>Pre-processing:</a:t>
            </a:r>
            <a:endParaRPr lang="en-IN" sz="1200" b="1" dirty="0">
              <a:latin typeface="Calibri"/>
              <a:cs typeface="Calibri"/>
            </a:endParaRPr>
          </a:p>
          <a:p>
            <a:pPr marL="629920" lvl="1" indent="-305435"/>
            <a:r>
              <a:rPr lang="en-GB" sz="1200" b="1" dirty="0">
                <a:latin typeface="Calibri"/>
                <a:ea typeface="+mn-lt"/>
                <a:cs typeface="+mn-lt"/>
              </a:rPr>
              <a:t>Sentiment analysis (also known as opinion mining or emotion AI) is the use of natural language processing, text analysis, computational linguistics, and biometrics to systematically identify, extract, quantify, and study affective states and subjective </a:t>
            </a:r>
            <a:r>
              <a:rPr lang="en-GB" sz="1200" b="1" dirty="0" smtClean="0">
                <a:latin typeface="Calibri"/>
                <a:ea typeface="+mn-lt"/>
                <a:cs typeface="+mn-lt"/>
              </a:rPr>
              <a:t>information.</a:t>
            </a:r>
          </a:p>
          <a:p>
            <a:pPr marL="629920" lvl="1" indent="-305435"/>
            <a:r>
              <a:rPr lang="en-GB" sz="1200" b="1" dirty="0" smtClean="0">
                <a:latin typeface="Calibri"/>
                <a:ea typeface="+mn-lt"/>
                <a:cs typeface="+mn-lt"/>
              </a:rPr>
              <a:t>There are few steps involved in data pre-processing they are Data cleaning,Tokenisation,handling negations and contractions, Removing rare words, encoding sentiment analysis,vectorization,Data normalization. "pandas” and “scikit learn "are commonly used for data pre processing.</a:t>
            </a:r>
            <a:endParaRPr lang="en-IN" sz="1200" b="1" dirty="0" smtClean="0">
              <a:latin typeface="Calibri"/>
              <a:cs typeface="Calibri"/>
            </a:endParaRPr>
          </a:p>
          <a:p>
            <a:pPr marL="305435" indent="-305435"/>
            <a:r>
              <a:rPr lang="en-IN" sz="1200" b="1" dirty="0" smtClean="0">
                <a:latin typeface="Calibri"/>
                <a:ea typeface="+mn-lt"/>
                <a:cs typeface="+mn-lt"/>
              </a:rPr>
              <a:t>Machine </a:t>
            </a:r>
            <a:r>
              <a:rPr lang="en-IN" sz="1200" b="1" dirty="0">
                <a:latin typeface="Calibri"/>
                <a:ea typeface="+mn-lt"/>
                <a:cs typeface="+mn-lt"/>
              </a:rPr>
              <a:t>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a:t>
            </a:r>
            <a:r>
              <a:rPr lang="en-IN" sz="1200" b="1" dirty="0" smtClean="0">
                <a:latin typeface="Calibri"/>
                <a:ea typeface="+mn-lt"/>
                <a:cs typeface="+mn-lt"/>
              </a:rPr>
              <a:t>Naive byas, support vector machines, logistic regression, random forest, Deep learning models like LSTM AND CSTM.</a:t>
            </a:r>
          </a:p>
          <a:p>
            <a:pPr marL="629920" lvl="1" indent="-305435"/>
            <a:r>
              <a:rPr lang="en-GB" sz="1200" b="1" dirty="0">
                <a:latin typeface="Calibri" panose="020F0502020204030204" pitchFamily="34" charset="0"/>
                <a:cs typeface="Calibri" panose="020F0502020204030204" pitchFamily="34" charset="0"/>
              </a:rPr>
              <a:t>For sentiment analysis, several machine learning algorithms can be effective, depending on the size and nature of your dataset</a:t>
            </a:r>
            <a:r>
              <a:rPr lang="en-GB" sz="1200" b="1" dirty="0" smtClean="0">
                <a:latin typeface="Calibri" panose="020F0502020204030204" pitchFamily="34" charset="0"/>
                <a:cs typeface="Calibri" panose="020F0502020204030204" pitchFamily="34" charset="0"/>
              </a:rPr>
              <a:t>.</a:t>
            </a:r>
          </a:p>
          <a:p>
            <a:pPr marL="324485" lvl="1" indent="0">
              <a:buNone/>
            </a:pPr>
            <a:r>
              <a:rPr lang="en-IN" sz="1200" b="1" dirty="0" smtClean="0">
                <a:latin typeface="Calibri"/>
                <a:ea typeface="+mn-lt"/>
                <a:cs typeface="+mn-lt"/>
              </a:rPr>
              <a:t>Deployment:</a:t>
            </a:r>
            <a:endParaRPr lang="en-IN" sz="1200" b="1" dirty="0" smtClean="0">
              <a:latin typeface="Calibri"/>
              <a:cs typeface="Calibri"/>
            </a:endParaRPr>
          </a:p>
          <a:p>
            <a:pPr marL="629920" lvl="1" indent="-305435"/>
            <a:r>
              <a:rPr lang="en-GB" sz="1200" b="1" dirty="0">
                <a:latin typeface="Calibri" panose="020F0502020204030204" pitchFamily="34" charset="0"/>
                <a:cs typeface="Calibri" panose="020F0502020204030204" pitchFamily="34" charset="0"/>
              </a:rPr>
              <a:t>Deploying a sentiment analysis system involves setting up infrastructure to make the model accessible for processing text inputs and returning sentiment predictions</a:t>
            </a:r>
            <a:r>
              <a:rPr lang="en-GB" sz="1200" dirty="0"/>
              <a:t>. </a:t>
            </a:r>
            <a:endParaRPr lang="en-GB" sz="1200" dirty="0" smtClean="0"/>
          </a:p>
          <a:p>
            <a:pPr marL="629920" lvl="1" indent="-305435"/>
            <a:r>
              <a:rPr lang="en-GB" sz="1200" b="1" dirty="0" smtClean="0">
                <a:latin typeface="Calibri" panose="020F0502020204030204" pitchFamily="34" charset="0"/>
                <a:cs typeface="Calibri" panose="020F0502020204030204" pitchFamily="34" charset="0"/>
              </a:rPr>
              <a:t>Thera few approaches like Model selection and training, Building the Deployment pipeline, Deployment infrastructure, Monitoring and maintenance, Documentation and support.</a:t>
            </a:r>
          </a:p>
          <a:p>
            <a:pPr marL="305435" indent="-305435"/>
            <a:r>
              <a:rPr lang="en-IN" sz="1200" b="1" dirty="0" smtClean="0">
                <a:latin typeface="Calibri"/>
                <a:ea typeface="+mn-lt"/>
                <a:cs typeface="+mn-lt"/>
              </a:rPr>
              <a:t>Evaluation:</a:t>
            </a:r>
            <a:endParaRPr lang="en-IN" sz="1200" b="1" dirty="0" smtClean="0">
              <a:latin typeface="Calibri"/>
              <a:cs typeface="Calibri"/>
            </a:endParaRPr>
          </a:p>
          <a:p>
            <a:pPr marL="629920" lvl="1" indent="-305435"/>
            <a:r>
              <a:rPr lang="en-GB" sz="1200" b="1" dirty="0" smtClean="0">
                <a:latin typeface="Calibri" panose="020F0502020204030204" pitchFamily="34" charset="0"/>
                <a:cs typeface="Calibri" panose="020F0502020204030204" pitchFamily="34" charset="0"/>
              </a:rPr>
              <a:t>Evaluation </a:t>
            </a:r>
            <a:r>
              <a:rPr lang="en-GB" sz="1200" b="1" dirty="0">
                <a:latin typeface="Calibri" panose="020F0502020204030204" pitchFamily="34" charset="0"/>
                <a:cs typeface="Calibri" panose="020F0502020204030204" pitchFamily="34" charset="0"/>
              </a:rPr>
              <a:t>of sentiment analysis models is crucial to assess their performance and reliability in classifying sentiments from textual data</a:t>
            </a:r>
            <a:endParaRPr lang="en-IN" sz="1200" b="1" dirty="0">
              <a:latin typeface="Calibri" panose="020F0502020204030204" pitchFamily="34" charset="0"/>
              <a:cs typeface="Calibri" panose="020F0502020204030204" pitchFamily="34" charset="0"/>
            </a:endParaRPr>
          </a:p>
          <a:p>
            <a:pPr marL="629920" lvl="1" indent="-305435"/>
            <a:r>
              <a:rPr lang="en-GB" sz="1200" b="1" dirty="0" smtClean="0">
                <a:latin typeface="Calibri"/>
                <a:ea typeface="+mn-lt"/>
                <a:cs typeface="+mn-lt"/>
              </a:rPr>
              <a:t>There are evaluation approaches such as cross-validation and stratified sampling and also some domain challenges in evaluating ,Data </a:t>
            </a:r>
            <a:r>
              <a:rPr lang="en-GB" sz="1200" b="1" dirty="0" err="1" smtClean="0">
                <a:latin typeface="Calibri"/>
                <a:ea typeface="+mn-lt"/>
                <a:cs typeface="+mn-lt"/>
              </a:rPr>
              <a:t>preparation,Model</a:t>
            </a:r>
            <a:r>
              <a:rPr lang="en-GB" sz="1200" b="1" dirty="0" smtClean="0">
                <a:latin typeface="Calibri"/>
                <a:ea typeface="+mn-lt"/>
                <a:cs typeface="+mn-lt"/>
              </a:rPr>
              <a:t> training,evaluation,comparision</a:t>
            </a:r>
            <a:r>
              <a:rPr lang="en-GB" sz="1200" b="1" dirty="0">
                <a:latin typeface="Calibri"/>
                <a:ea typeface="+mn-lt"/>
                <a:cs typeface="+mn-lt"/>
              </a:rPr>
              <a:t> </a:t>
            </a:r>
            <a:r>
              <a:rPr lang="en-GB" sz="1200" b="1" dirty="0" smtClean="0">
                <a:latin typeface="Calibri"/>
                <a:ea typeface="+mn-lt"/>
                <a:cs typeface="+mn-lt"/>
              </a:rPr>
              <a:t>and fine tuning.</a:t>
            </a:r>
            <a:endParaRPr lang="en-IN" sz="1200" b="1" dirty="0">
              <a:latin typeface="Calibri"/>
            </a:endParaRPr>
          </a:p>
          <a:p>
            <a:pPr marL="629920" lvl="1" indent="-305435"/>
            <a:r>
              <a:rPr lang="en-IN" sz="1200" dirty="0" smtClean="0">
                <a:ea typeface="+mn-lt"/>
                <a:cs typeface="+mn-lt"/>
              </a:rPr>
              <a:t>Result : By following steps you can access evaluation for the sentiment analysis </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a:t>
            </a:r>
            <a:r>
              <a:rPr lang="en-IN" sz="1800" b="1" dirty="0" smtClean="0">
                <a:solidFill>
                  <a:srgbClr val="0F0F0F"/>
                </a:solidFill>
                <a:ea typeface="+mn-lt"/>
                <a:cs typeface="+mn-lt"/>
              </a:rPr>
              <a:t>sentimental analysis. </a:t>
            </a:r>
            <a:r>
              <a:rPr lang="en-IN" sz="1800" b="1" dirty="0">
                <a:solidFill>
                  <a:srgbClr val="0F0F0F"/>
                </a:solidFill>
                <a:ea typeface="+mn-lt"/>
                <a:cs typeface="+mn-lt"/>
              </a:rPr>
              <a:t>Here's a suggested structure for this section:</a:t>
            </a:r>
            <a:endParaRPr lang="en-US" dirty="0"/>
          </a:p>
          <a:p>
            <a:pPr marL="305435" indent="-305435"/>
            <a:r>
              <a:rPr lang="en-IN" sz="1800" b="1" u="sng" dirty="0">
                <a:solidFill>
                  <a:srgbClr val="0F0F0F"/>
                </a:solidFill>
              </a:rPr>
              <a:t>System </a:t>
            </a:r>
            <a:r>
              <a:rPr lang="en-IN" sz="1800" b="1" u="sng" dirty="0" smtClean="0">
                <a:solidFill>
                  <a:srgbClr val="0F0F0F"/>
                </a:solidFill>
              </a:rPr>
              <a:t>requirements</a:t>
            </a:r>
          </a:p>
          <a:p>
            <a:r>
              <a:rPr lang="en-GB" sz="1800" dirty="0" smtClean="0">
                <a:solidFill>
                  <a:srgbClr val="0F0F0F"/>
                </a:solidFill>
              </a:rPr>
              <a:t>Windows 10</a:t>
            </a:r>
          </a:p>
          <a:p>
            <a:r>
              <a:rPr lang="en-GB" sz="1800" dirty="0" smtClean="0">
                <a:solidFill>
                  <a:srgbClr val="0F0F0F"/>
                </a:solidFill>
              </a:rPr>
              <a:t>Jupiter notebook or google colab</a:t>
            </a:r>
            <a:r>
              <a:rPr lang="en-GB" sz="1800" dirty="0">
                <a:solidFill>
                  <a:srgbClr val="0F0F0F"/>
                </a:solidFill>
              </a:rPr>
              <a:t>.</a:t>
            </a:r>
            <a:endParaRPr lang="en-IN" sz="1800" dirty="0">
              <a:solidFill>
                <a:srgbClr val="0F0F0F"/>
              </a:solidFill>
            </a:endParaRPr>
          </a:p>
          <a:p>
            <a:pPr marL="305435" indent="-305435"/>
            <a:r>
              <a:rPr lang="en-IN" sz="1800" b="1" u="sng" dirty="0">
                <a:solidFill>
                  <a:srgbClr val="0F0F0F"/>
                </a:solidFill>
              </a:rPr>
              <a:t>Library required to build the </a:t>
            </a:r>
            <a:r>
              <a:rPr lang="en-IN" sz="1800" b="1" u="sng" dirty="0" smtClean="0">
                <a:solidFill>
                  <a:srgbClr val="0F0F0F"/>
                </a:solidFill>
              </a:rPr>
              <a:t>model</a:t>
            </a:r>
          </a:p>
          <a:p>
            <a:pPr marL="305435" indent="-305435"/>
            <a:r>
              <a:rPr lang="en-GB" sz="1800" dirty="0" smtClean="0">
                <a:solidFill>
                  <a:srgbClr val="0F0F0F"/>
                </a:solidFill>
              </a:rPr>
              <a:t>‘Pandas’ for Jupiter notebook and Google colab.</a:t>
            </a:r>
          </a:p>
          <a:p>
            <a:pPr marL="305435" indent="-305435"/>
            <a:r>
              <a:rPr lang="en-GB" sz="1800" dirty="0" smtClean="0">
                <a:solidFill>
                  <a:srgbClr val="0F0F0F"/>
                </a:solidFill>
              </a:rPr>
              <a:t>‘tweepy‘ for twitter data.</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a:bodyPr>
          <a:lstStyle/>
          <a:p>
            <a:pPr marL="305435" indent="-305435"/>
            <a:r>
              <a:rPr lang="en-IN" sz="1400" dirty="0">
                <a:ea typeface="+mn-lt"/>
                <a:cs typeface="+mn-lt"/>
              </a:rPr>
              <a:t>In the Algorithm section, describe the machine learning algorithm chosen for predicting </a:t>
            </a:r>
            <a:r>
              <a:rPr lang="en-IN" sz="1400" dirty="0" smtClean="0">
                <a:ea typeface="+mn-lt"/>
                <a:cs typeface="+mn-lt"/>
              </a:rPr>
              <a:t>sentiment analysis. </a:t>
            </a:r>
            <a:r>
              <a:rPr lang="en-IN" sz="1400" dirty="0">
                <a:ea typeface="+mn-lt"/>
                <a:cs typeface="+mn-lt"/>
              </a:rPr>
              <a:t>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GB" dirty="0" smtClean="0"/>
              <a:t>Sentiment </a:t>
            </a:r>
            <a:r>
              <a:rPr lang="en-GB" dirty="0"/>
              <a:t>analysis, also known as opinion mining, utilizes various algorithms to classify the sentiment expressed in textual data</a:t>
            </a:r>
            <a:r>
              <a:rPr lang="en-GB" dirty="0" smtClean="0"/>
              <a:t>.</a:t>
            </a:r>
          </a:p>
          <a:p>
            <a:pPr marL="629920" lvl="1" indent="-305435"/>
            <a:r>
              <a:rPr lang="en-GB" dirty="0" smtClean="0"/>
              <a:t>there are few algorithms used they are </a:t>
            </a:r>
            <a:r>
              <a:rPr lang="en-GB" dirty="0"/>
              <a:t>N</a:t>
            </a:r>
            <a:r>
              <a:rPr lang="en-GB" dirty="0" smtClean="0"/>
              <a:t>aïve Bayes classifier, Support vector machine, logistics Regression, Deep learning process like LSTM and CNN..</a:t>
            </a:r>
            <a:endParaRPr lang="en-IN" dirty="0"/>
          </a:p>
          <a:p>
            <a:pPr marL="305435" indent="-305435"/>
            <a:r>
              <a:rPr lang="en-IN" sz="1400" b="1" dirty="0">
                <a:ea typeface="+mn-lt"/>
                <a:cs typeface="+mn-lt"/>
              </a:rPr>
              <a:t>Data Input:</a:t>
            </a:r>
            <a:endParaRPr lang="en-IN" sz="1400" dirty="0"/>
          </a:p>
          <a:p>
            <a:pPr marL="629920" lvl="1" indent="-305435"/>
            <a:r>
              <a:rPr lang="en-GB" dirty="0" smtClean="0"/>
              <a:t>Input </a:t>
            </a:r>
            <a:r>
              <a:rPr lang="en-GB" dirty="0"/>
              <a:t>data for sentiment analysis typically consists of textual content that contains opinions, emotions, or sentiments expressed by </a:t>
            </a:r>
            <a:r>
              <a:rPr lang="en-GB" dirty="0" smtClean="0"/>
              <a:t>individuals</a:t>
            </a:r>
          </a:p>
          <a:p>
            <a:pPr marL="629920" lvl="1" indent="-305435"/>
            <a:r>
              <a:rPr lang="en-GB" dirty="0" smtClean="0"/>
              <a:t>There are inputs like textual  inputs, text representation and character level representation.</a:t>
            </a:r>
            <a:endParaRPr lang="en-IN" dirty="0" smtClean="0"/>
          </a:p>
          <a:p>
            <a:pPr marL="305435" indent="-305435"/>
            <a:r>
              <a:rPr lang="en-IN" sz="1400" b="1" dirty="0" smtClean="0">
                <a:ea typeface="+mn-lt"/>
                <a:cs typeface="+mn-lt"/>
              </a:rPr>
              <a:t>Training Process:</a:t>
            </a:r>
            <a:endParaRPr lang="en-IN" sz="1400" dirty="0" smtClean="0"/>
          </a:p>
          <a:p>
            <a:pPr marL="629920" lvl="1" indent="-305435"/>
            <a:r>
              <a:rPr lang="en-GB" dirty="0" smtClean="0"/>
              <a:t>The </a:t>
            </a:r>
            <a:r>
              <a:rPr lang="en-GB" dirty="0"/>
              <a:t>training process for sentiment analysis involves preparing the data, selecting an appropriate algorithm or model, training the model on </a:t>
            </a:r>
            <a:r>
              <a:rPr lang="en-GB" dirty="0" smtClean="0"/>
              <a:t>labelled </a:t>
            </a:r>
            <a:r>
              <a:rPr lang="en-GB" dirty="0"/>
              <a:t>data, and evaluating its performance.</a:t>
            </a:r>
            <a:endParaRPr lang="en-IN" dirty="0" smtClean="0"/>
          </a:p>
          <a:p>
            <a:pPr marL="305435" indent="-305435"/>
            <a:r>
              <a:rPr lang="en-IN" sz="1400" b="1" dirty="0" smtClean="0">
                <a:ea typeface="+mn-lt"/>
                <a:cs typeface="+mn-lt"/>
              </a:rPr>
              <a:t>Prediction Process:</a:t>
            </a:r>
            <a:endParaRPr lang="en-IN" sz="1400" dirty="0" smtClean="0"/>
          </a:p>
          <a:p>
            <a:pPr marL="629920" lvl="1" indent="-305435"/>
            <a:r>
              <a:rPr lang="en-IN" dirty="0" smtClean="0">
                <a:ea typeface="+mn-lt"/>
                <a:cs typeface="+mn-lt"/>
              </a:rPr>
              <a:t>.</a:t>
            </a:r>
            <a:r>
              <a:rPr lang="en-GB" dirty="0" smtClean="0"/>
              <a:t> </a:t>
            </a:r>
            <a:r>
              <a:rPr lang="en-GB" dirty="0"/>
              <a:t>Train the sentiment analysis model using </a:t>
            </a:r>
            <a:r>
              <a:rPr lang="en-GB" dirty="0" smtClean="0"/>
              <a:t>labelled </a:t>
            </a:r>
            <a:r>
              <a:rPr lang="en-GB" dirty="0"/>
              <a:t>data and predict sentiment labels for new input text data</a:t>
            </a:r>
            <a:r>
              <a:rPr lang="en-GB" dirty="0" smtClean="0"/>
              <a:t>.</a:t>
            </a:r>
          </a:p>
          <a:p>
            <a:pPr marL="629920" lvl="1" indent="-305435"/>
            <a:r>
              <a:rPr lang="en-GB" dirty="0"/>
              <a:t>Use the loaded model to predict the sentiment label for the input text.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544" y="1803400"/>
            <a:ext cx="2542079" cy="202565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045" y="1803400"/>
            <a:ext cx="2547755" cy="20315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299" y="1803400"/>
            <a:ext cx="3749106" cy="2025650"/>
          </a:xfrm>
          <a:prstGeom prst="rect">
            <a:avLst/>
          </a:prstGeom>
        </p:spPr>
      </p:pic>
      <p:sp>
        <p:nvSpPr>
          <p:cNvPr id="8" name="TextBox 7"/>
          <p:cNvSpPr txBox="1"/>
          <p:nvPr/>
        </p:nvSpPr>
        <p:spPr>
          <a:xfrm>
            <a:off x="1169543" y="4254500"/>
            <a:ext cx="9932861" cy="1815882"/>
          </a:xfrm>
          <a:prstGeom prst="rect">
            <a:avLst/>
          </a:prstGeom>
          <a:noFill/>
        </p:spPr>
        <p:txBody>
          <a:bodyPr wrap="square" rtlCol="0">
            <a:spAutoFit/>
          </a:bodyPr>
          <a:lstStyle/>
          <a:p>
            <a:pPr marL="285750" indent="-285750">
              <a:buFont typeface="Arial" panose="020B0604020202020204" pitchFamily="34" charset="0"/>
              <a:buChar char="•"/>
            </a:pPr>
            <a:r>
              <a:rPr lang="en-GB" dirty="0" smtClean="0"/>
              <a:t>The above are the resultant pie charts of the sentimental analysis.</a:t>
            </a:r>
          </a:p>
          <a:p>
            <a:pPr marL="285750" indent="-285750">
              <a:buFont typeface="Arial" panose="020B0604020202020204" pitchFamily="34" charset="0"/>
              <a:buChar char="•"/>
            </a:pPr>
            <a:r>
              <a:rPr lang="en-GB" dirty="0" smtClean="0"/>
              <a:t>The first figure represents the number of positive and negative counts and the second pie represents the type of frequency liked which means food place or restaurant..</a:t>
            </a:r>
          </a:p>
          <a:p>
            <a:pPr marL="285750" indent="-285750">
              <a:buFont typeface="Arial" panose="020B0604020202020204" pitchFamily="34" charset="0"/>
              <a:buChar char="•"/>
            </a:pPr>
            <a:r>
              <a:rPr lang="en-GB" dirty="0"/>
              <a:t>The proportion of correctly classified instances (both positive and negative sentiments) out of the total number of </a:t>
            </a:r>
            <a:r>
              <a:rPr lang="en-GB" dirty="0" smtClean="0"/>
              <a:t>instances. Which Is also known as the accuracy.</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GB" sz="2000" dirty="0"/>
              <a:t>S</a:t>
            </a:r>
            <a:r>
              <a:rPr lang="en-GB" sz="2000" dirty="0" smtClean="0"/>
              <a:t>entiment </a:t>
            </a:r>
            <a:r>
              <a:rPr lang="en-GB" sz="2000" dirty="0"/>
              <a:t>analysis project successfully applied </a:t>
            </a:r>
            <a:r>
              <a:rPr lang="en-GB" sz="2000" dirty="0" smtClean="0"/>
              <a:t>Machine learning  </a:t>
            </a:r>
            <a:r>
              <a:rPr lang="en-GB" sz="2000" dirty="0"/>
              <a:t>to </a:t>
            </a:r>
            <a:r>
              <a:rPr lang="en-GB" sz="2000" dirty="0" smtClean="0"/>
              <a:t>analyse </a:t>
            </a:r>
            <a:r>
              <a:rPr lang="en-GB" sz="2000" dirty="0"/>
              <a:t>sentiment in </a:t>
            </a:r>
            <a:r>
              <a:rPr lang="en-GB" sz="2000" dirty="0" smtClean="0"/>
              <a:t>text analysis .Through </a:t>
            </a:r>
            <a:r>
              <a:rPr lang="en-GB" sz="2000" dirty="0"/>
              <a:t>the use of </a:t>
            </a:r>
            <a:r>
              <a:rPr lang="en-GB" sz="2000" dirty="0" smtClean="0"/>
              <a:t>algorithms, we acquired 80-85% of accuracy. </a:t>
            </a:r>
            <a:r>
              <a:rPr lang="en-GB" sz="2000" dirty="0"/>
              <a:t>The analysis revealed </a:t>
            </a:r>
            <a:r>
              <a:rPr lang="en-GB" sz="2000" dirty="0" smtClean="0"/>
              <a:t>in demonstrating </a:t>
            </a:r>
            <a:r>
              <a:rPr lang="en-GB" sz="2000" dirty="0"/>
              <a:t>the effectiveness of sentiment </a:t>
            </a:r>
            <a:r>
              <a:rPr lang="en-GB" sz="2000" dirty="0" smtClean="0"/>
              <a:t>analysis. </a:t>
            </a:r>
            <a:r>
              <a:rPr lang="en-GB" sz="2000" dirty="0"/>
              <a:t>However, challenges such </a:t>
            </a:r>
            <a:r>
              <a:rPr lang="en-GB" sz="2000" dirty="0" smtClean="0"/>
              <a:t>as Data and model limitations. </a:t>
            </a:r>
            <a:r>
              <a:rPr lang="en-GB" sz="2000" dirty="0"/>
              <a:t>highlight areas for improvement. Moving forward, further research could explore </a:t>
            </a:r>
            <a:r>
              <a:rPr lang="en-GB" sz="2000" dirty="0" smtClean="0"/>
              <a:t>potential improvements.</a:t>
            </a:r>
            <a:endParaRPr lang="en-IN" sz="2000" dirty="0">
              <a:solidFill>
                <a:srgbClr val="0F0F0F"/>
              </a:solidFill>
              <a:ea typeface="+mn-lt"/>
              <a:cs typeface="+mn-lt"/>
            </a:endParaRPr>
          </a:p>
          <a:p>
            <a:r>
              <a:rPr lang="en-GB" dirty="0" smtClean="0"/>
              <a:t>This analysis </a:t>
            </a:r>
            <a:r>
              <a:rPr lang="en-GB" sz="2000" dirty="0" smtClean="0"/>
              <a:t>which</a:t>
            </a:r>
            <a:r>
              <a:rPr lang="en-GB" dirty="0" smtClean="0"/>
              <a:t> helps </a:t>
            </a:r>
            <a:r>
              <a:rPr lang="en-GB" dirty="0"/>
              <a:t>companies improve their products and services based on genuine and specific customer feedback</a:t>
            </a:r>
            <a:r>
              <a:rPr lang="en-GB" dirty="0" smtClean="0"/>
              <a:t>. </a:t>
            </a:r>
            <a:endParaRPr lang="en-GB" sz="2000" dirty="0" smtClean="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GB" sz="2000" dirty="0"/>
              <a:t>The future scope of sentiment analysis holds promising opportunities for advancements and applications across various </a:t>
            </a:r>
            <a:r>
              <a:rPr lang="en-GB" sz="2000" dirty="0" smtClean="0"/>
              <a:t>domains.</a:t>
            </a:r>
          </a:p>
          <a:p>
            <a:pPr marL="305435" indent="-305435"/>
            <a:r>
              <a:rPr lang="en-GB" dirty="0" smtClean="0"/>
              <a:t> </a:t>
            </a:r>
            <a:r>
              <a:rPr lang="en-GB" sz="2000" dirty="0"/>
              <a:t>The future of sentiment analysis holds tremendous potential for innovation and growth across various domains. Advancements in technology, coupled with expanding data sources and evolving user </a:t>
            </a:r>
            <a:r>
              <a:rPr lang="en-GB" sz="2000" dirty="0" smtClean="0"/>
              <a:t>behaviours, </a:t>
            </a:r>
            <a:r>
              <a:rPr lang="en-GB" sz="2000" dirty="0"/>
              <a:t>will continue to drive the development of more sophisticated sentiment analysis techniques</a:t>
            </a:r>
            <a:r>
              <a:rPr lang="en-GB" dirty="0" smtClean="0"/>
              <a: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http://www.w3.org/XML/1998/namespace"/>
    <ds:schemaRef ds:uri="9162bd5b-4ed9-4da3-b376-05204580ba3f"/>
    <ds:schemaRef ds:uri="http://schemas.microsoft.com/office/2006/metadata/properties"/>
    <ds:schemaRef ds:uri="http://purl.org/dc/elements/1.1/"/>
    <ds:schemaRef ds:uri="http://purl.org/dc/terms/"/>
    <ds:schemaRef ds:uri="http://schemas.openxmlformats.org/package/2006/metadata/core-properties"/>
    <ds:schemaRef ds:uri="http://schemas.microsoft.com/office/infopath/2007/PartnerControls"/>
    <ds:schemaRef ds:uri="c0fa2617-96bd-425d-8578-e93563fe37c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551</TotalTime>
  <Words>962</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SENTIMENT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Ayinaparthi</cp:lastModifiedBy>
  <cp:revision>42</cp:revision>
  <dcterms:created xsi:type="dcterms:W3CDTF">2021-05-26T16:50:10Z</dcterms:created>
  <dcterms:modified xsi:type="dcterms:W3CDTF">2024-06-24T10:31:47Z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