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wanth Kalavakunta" initials="YK" lastIdx="1" clrIdx="0">
    <p:extLst>
      <p:ext uri="{19B8F6BF-5375-455C-9EA6-DF929625EA0E}">
        <p15:presenceInfo xmlns:p15="http://schemas.microsoft.com/office/powerpoint/2012/main" userId="99f9fc1061b6c4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3347-6B7D-40DD-B909-96D9A9DCE0B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E1D11-BA89-4E4F-880D-801C21D3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6E21-4F0E-4EB8-A12E-5AD9E9195B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B919-1A6C-440E-A1A5-D9BEB630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Y21CSB0A25@STUDENT.NITW.AC.IN" TargetMode="External"/><Relationship Id="rId2" Type="http://schemas.openxmlformats.org/officeDocument/2006/relationships/hyperlink" Target="mailto:VR21CSB0A65@STUDENT.NITW.AC.IN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76300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E6907-4108-5FCC-9338-B9715D7D48D8}"/>
              </a:ext>
            </a:extLst>
          </p:cNvPr>
          <p:cNvSpPr txBox="1"/>
          <p:nvPr/>
        </p:nvSpPr>
        <p:spPr>
          <a:xfrm>
            <a:off x="699655" y="533400"/>
            <a:ext cx="7744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AMUSEMENT PARK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2610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1BD9-A0C0-B868-A299-845462BA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TICKET : </a:t>
            </a:r>
            <a:r>
              <a:rPr lang="en-IN" sz="1800" dirty="0"/>
              <a:t>This table provides about cost of packages and their details</a:t>
            </a:r>
          </a:p>
          <a:p>
            <a:pPr marL="0" indent="0">
              <a:buNone/>
            </a:pPr>
            <a:r>
              <a:rPr lang="en-IN" sz="1800" b="1" dirty="0"/>
              <a:t>         Attributes : </a:t>
            </a:r>
          </a:p>
          <a:p>
            <a:pPr marL="0" indent="0">
              <a:buNone/>
            </a:pPr>
            <a:r>
              <a:rPr lang="en-IN" sz="1800" dirty="0"/>
              <a:t>         -  Package 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(PRIMARY KEY)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Package Name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Total Cost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User ID(FOREGIN KEY)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--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MEMBERS :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This table provides about Members are coming to park.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Attributes :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MEMBERS_ID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TOTALCOST       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FIRSTNAME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LASTNAME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COST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STUDENT_ID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TYPE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Date of Birth(DOB)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-  USER_ID</a:t>
            </a:r>
            <a:endParaRPr lang="en-IN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D7AF2-6CED-ECF3-A845-9F58F9F2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59C95-8CA1-9539-4595-B3AF9208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295400"/>
            <a:ext cx="3856054" cy="112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1D4282-A96B-292D-A4CF-BF369A554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05433"/>
            <a:ext cx="428281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9E7-34C2-3B22-BF1D-7CBAA200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SUMMARY : </a:t>
            </a:r>
            <a:r>
              <a:rPr lang="en-IN" sz="1800" dirty="0"/>
              <a:t>This table provides about summary of cost of package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 -  Grand Total          </a:t>
            </a:r>
          </a:p>
          <a:p>
            <a:pPr marL="0" indent="0">
              <a:buNone/>
            </a:pPr>
            <a:r>
              <a:rPr lang="en-IN" sz="1800" dirty="0"/>
              <a:t>          -  FINAL COST</a:t>
            </a:r>
          </a:p>
          <a:p>
            <a:pPr marL="0" indent="0">
              <a:buNone/>
            </a:pPr>
            <a:r>
              <a:rPr lang="en-IN" sz="1800" dirty="0"/>
              <a:t>          -  TAX</a:t>
            </a:r>
          </a:p>
          <a:p>
            <a:pPr marL="0" indent="0">
              <a:buNone/>
            </a:pPr>
            <a:r>
              <a:rPr lang="en-IN" sz="1800" dirty="0"/>
              <a:t>          -  VOUCHERS</a:t>
            </a:r>
          </a:p>
          <a:p>
            <a:pPr marL="0" indent="0">
              <a:buNone/>
            </a:pPr>
            <a:r>
              <a:rPr lang="en-IN" sz="1800" dirty="0"/>
              <a:t>          -  USER ID (FOREIGN KEY)</a:t>
            </a:r>
          </a:p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PAYMENT : </a:t>
            </a:r>
            <a:r>
              <a:rPr lang="en-IN" sz="1800" dirty="0"/>
              <a:t>This table provides payment details(</a:t>
            </a:r>
            <a:r>
              <a:rPr lang="en-IN" sz="1800" dirty="0" err="1"/>
              <a:t>id,status,pay</a:t>
            </a:r>
            <a:r>
              <a:rPr lang="en-IN" sz="1800" dirty="0"/>
              <a:t> through..)</a:t>
            </a:r>
          </a:p>
          <a:p>
            <a:pPr marL="0" indent="0">
              <a:buNone/>
            </a:pPr>
            <a:r>
              <a:rPr lang="en-IN" sz="1800" b="1" dirty="0"/>
              <a:t>         Attributes : </a:t>
            </a:r>
          </a:p>
          <a:p>
            <a:pPr marL="0" indent="0">
              <a:buNone/>
            </a:pPr>
            <a:r>
              <a:rPr lang="en-IN" sz="1800" dirty="0"/>
              <a:t>         -  Payment ID(PRIMARY KEY)</a:t>
            </a:r>
          </a:p>
          <a:p>
            <a:pPr marL="0" indent="0">
              <a:buNone/>
            </a:pPr>
            <a:r>
              <a:rPr lang="en-IN" sz="1800" dirty="0"/>
              <a:t>         -  Payment Status</a:t>
            </a:r>
          </a:p>
          <a:p>
            <a:pPr marL="0" indent="0">
              <a:buNone/>
            </a:pPr>
            <a:r>
              <a:rPr lang="en-IN" sz="1800" dirty="0"/>
              <a:t>         -  Grand Total</a:t>
            </a:r>
          </a:p>
          <a:p>
            <a:pPr marL="0" indent="0">
              <a:buNone/>
            </a:pPr>
            <a:r>
              <a:rPr lang="en-IN" sz="1800" dirty="0"/>
              <a:t>         -  UPI ID(FOREIGN KEY)</a:t>
            </a:r>
          </a:p>
          <a:p>
            <a:pPr marL="0" indent="0">
              <a:buNone/>
            </a:pPr>
            <a:r>
              <a:rPr lang="en-IN" sz="1800" dirty="0"/>
              <a:t>         -  CARD ID(FOREIGN KEY)</a:t>
            </a:r>
          </a:p>
          <a:p>
            <a:pPr marL="0" indent="0">
              <a:buNone/>
            </a:pPr>
            <a:r>
              <a:rPr lang="en-IN" sz="1800" dirty="0"/>
              <a:t>         -  USER ID(FOREIGN KEY)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D8FD2C-7075-18CC-2B83-2F7E9828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A86BF-73AC-9BA6-1097-4228C417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76400"/>
            <a:ext cx="3955123" cy="1204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F1B9B-B96A-EEE4-99D4-EBF71D4E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991047"/>
            <a:ext cx="387129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C6CE-D56D-17E9-58EE-A3FE4F1E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UPI APP : </a:t>
            </a:r>
            <a:r>
              <a:rPr lang="en-IN" sz="1800" dirty="0"/>
              <a:t>details of UPI of users account.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-  UPI ID(PK)    -  BANK NAME</a:t>
            </a:r>
          </a:p>
          <a:p>
            <a:pPr marL="0" indent="0">
              <a:buNone/>
            </a:pPr>
            <a:r>
              <a:rPr lang="en-IN" sz="1800" dirty="0"/>
              <a:t>      -  TRANSACTION ID</a:t>
            </a:r>
          </a:p>
          <a:p>
            <a:pPr marL="0" indent="0">
              <a:buNone/>
            </a:pPr>
            <a:r>
              <a:rPr lang="en-IN" sz="1800" dirty="0"/>
              <a:t>      - TIME_STAMP  -  PAYMENT ID(FK)</a:t>
            </a:r>
          </a:p>
          <a:p>
            <a:pPr marL="0" indent="0">
              <a:buNone/>
            </a:pPr>
            <a:r>
              <a:rPr lang="en-IN" sz="1800" dirty="0"/>
              <a:t>      -  PHONE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CARD : </a:t>
            </a:r>
            <a:r>
              <a:rPr lang="en-IN" sz="1800" dirty="0"/>
              <a:t>Card details of Users account.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-  CARD NO.(PK)     - FIRSTNAME</a:t>
            </a:r>
          </a:p>
          <a:p>
            <a:pPr marL="0" indent="0">
              <a:buNone/>
            </a:pPr>
            <a:r>
              <a:rPr lang="en-IN" sz="1800" dirty="0"/>
              <a:t>      -  LASTNAME       -  TYPE</a:t>
            </a:r>
          </a:p>
          <a:p>
            <a:pPr marL="0" indent="0">
              <a:buNone/>
            </a:pPr>
            <a:r>
              <a:rPr lang="en-IN" sz="1800" dirty="0"/>
              <a:t>      -  CVV              -  EXPIRY DATE</a:t>
            </a:r>
          </a:p>
          <a:p>
            <a:pPr marL="0" indent="0">
              <a:buNone/>
            </a:pPr>
            <a:r>
              <a:rPr lang="en-IN" sz="1800" dirty="0"/>
              <a:t>      -  PAYMENT ID(FK)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</a:t>
            </a:r>
            <a:r>
              <a:rPr lang="en-IN" sz="1800" dirty="0"/>
              <a:t>  </a:t>
            </a:r>
            <a:r>
              <a:rPr lang="en-IN" sz="1800" b="1" u="sng" dirty="0"/>
              <a:t>TICKET DETAILS : </a:t>
            </a:r>
            <a:r>
              <a:rPr lang="en-IN" sz="1800" dirty="0"/>
              <a:t>All details of Successful details sent to your respective phone no.</a:t>
            </a:r>
          </a:p>
          <a:p>
            <a:pPr marL="0" indent="0">
              <a:buNone/>
            </a:pPr>
            <a:r>
              <a:rPr lang="en-IN" sz="1800" dirty="0"/>
              <a:t>      Attributes :</a:t>
            </a:r>
          </a:p>
          <a:p>
            <a:pPr marL="0" indent="0">
              <a:buNone/>
            </a:pPr>
            <a:r>
              <a:rPr lang="en-IN" sz="1800" dirty="0"/>
              <a:t>      -  USER ID(PK,FK)  - PAYMENTID(FK)  </a:t>
            </a:r>
          </a:p>
          <a:p>
            <a:pPr marL="0" indent="0">
              <a:buNone/>
            </a:pPr>
            <a:r>
              <a:rPr lang="en-IN" sz="1800" dirty="0"/>
              <a:t>      -  DETAILS   -  PHONE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0E29D2-E663-B240-F3BB-AF250ADB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95670-3DF5-52F2-364F-7E86870C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50" y="1447800"/>
            <a:ext cx="4038950" cy="1333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C6D19-18A2-0E5E-5B60-58565640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629" y="3264263"/>
            <a:ext cx="4038950" cy="1592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53E81B-B1DC-E0F9-7DAE-13FC3F00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640" y="5356770"/>
            <a:ext cx="5075360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D5A5-9B08-A97A-E380-4DFA07C4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FC90-64CF-9366-2DE4-E63195F0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600" dirty="0"/>
              <a:t>  </a:t>
            </a:r>
            <a:r>
              <a:rPr lang="en-IN" sz="8000" dirty="0"/>
              <a:t>--  </a:t>
            </a:r>
            <a:r>
              <a:rPr lang="en-IN" sz="8000" b="1" u="sng" dirty="0"/>
              <a:t>CUSTOMER : </a:t>
            </a:r>
          </a:p>
          <a:p>
            <a:pPr marL="0" indent="0">
              <a:buNone/>
            </a:pPr>
            <a:r>
              <a:rPr lang="en-IN" sz="8000" dirty="0"/>
              <a:t>              -  </a:t>
            </a:r>
            <a:r>
              <a:rPr lang="en-US" sz="8000" dirty="0"/>
              <a:t>EMAIL_ID -&gt; DOB, LASTNAME, FIRSTNAME</a:t>
            </a:r>
          </a:p>
          <a:p>
            <a:pPr marL="0" indent="0">
              <a:buNone/>
            </a:pPr>
            <a:r>
              <a:rPr lang="en-US" sz="8000" dirty="0"/>
              <a:t>       Here, there are no partial and transitive dependencies and </a:t>
            </a:r>
            <a:r>
              <a:rPr lang="en-US" sz="8000" dirty="0" err="1"/>
              <a:t>email_id</a:t>
            </a:r>
            <a:r>
              <a:rPr lang="en-US" sz="8000" dirty="0"/>
              <a:t> is the          primary key and email ID is the candidate or the super key. Hence it is in the BCNF. </a:t>
            </a:r>
          </a:p>
          <a:p>
            <a:pPr marL="0" indent="0">
              <a:buNone/>
            </a:pPr>
            <a:r>
              <a:rPr lang="en-US" sz="8000" dirty="0"/>
              <a:t> --  </a:t>
            </a:r>
            <a:r>
              <a:rPr lang="en-US" sz="8000" b="1" u="sng" dirty="0"/>
              <a:t>CUSTOMER PHONE:</a:t>
            </a:r>
          </a:p>
          <a:p>
            <a:pPr marL="0" indent="0">
              <a:buNone/>
            </a:pPr>
            <a:r>
              <a:rPr lang="en-US" sz="8000" dirty="0"/>
              <a:t>             -  PHONE -&gt; EMAIL_ID</a:t>
            </a:r>
          </a:p>
          <a:p>
            <a:pPr marL="0" indent="0">
              <a:buNone/>
            </a:pPr>
            <a:r>
              <a:rPr lang="en-US" sz="8000" dirty="0"/>
              <a:t>             -  EMAIL_ID -&gt; PHONE</a:t>
            </a:r>
          </a:p>
          <a:p>
            <a:pPr marL="0" indent="0">
              <a:buNone/>
            </a:pPr>
            <a:r>
              <a:rPr lang="en-US" sz="8000" dirty="0"/>
              <a:t>       Here, the primary key is PHONE, and EMAIL_ID is a foreign key referencing the EMAIL_ID attribute in the CUSTOMER table. Since both functional dependencies are fully dependent on the primary key, the table is already in BCNF form.</a:t>
            </a:r>
          </a:p>
          <a:p>
            <a:pPr marL="0" indent="0">
              <a:buNone/>
            </a:pPr>
            <a:r>
              <a:rPr lang="en-US" sz="8000" dirty="0"/>
              <a:t> --  </a:t>
            </a:r>
            <a:r>
              <a:rPr lang="en-US" sz="8000" b="1" u="sng" dirty="0"/>
              <a:t>VIEW :</a:t>
            </a:r>
          </a:p>
          <a:p>
            <a:pPr marL="0" indent="0">
              <a:buNone/>
            </a:pPr>
            <a:r>
              <a:rPr lang="en-US" sz="8000" dirty="0"/>
              <a:t>            -  EMAIL_ID -&gt; PARK_ID</a:t>
            </a:r>
          </a:p>
          <a:p>
            <a:pPr marL="0" indent="0">
              <a:buNone/>
            </a:pPr>
            <a:r>
              <a:rPr lang="en-US" sz="8000" dirty="0"/>
              <a:t>            -  PARK_ID -&gt; EMAIL_ID</a:t>
            </a:r>
          </a:p>
          <a:p>
            <a:pPr marL="0" indent="0">
              <a:buNone/>
            </a:pPr>
            <a:r>
              <a:rPr lang="en-US" sz="8000" dirty="0"/>
              <a:t>       Here, both dependencies are trivial and also, the table only has two attributes, so it is already in BCNF form.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840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82FF-83CB-EE77-3D79-625E24DD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AMUSEMENT PARK : </a:t>
            </a:r>
          </a:p>
          <a:p>
            <a:pPr marL="0" indent="0">
              <a:buNone/>
            </a:pPr>
            <a:r>
              <a:rPr lang="en-IN" sz="2000" dirty="0"/>
              <a:t>          -  PARK_ID → LOCATION, BOOKING_DATE, PICK_DATE, PARK_NAME,   STARTTIME, ENDTIME, ENQUIRY_NO, RIDE_ID, RESTAURANT_ID</a:t>
            </a:r>
          </a:p>
          <a:p>
            <a:pPr marL="0" indent="0">
              <a:buNone/>
            </a:pPr>
            <a:r>
              <a:rPr lang="en-IN" sz="2000" dirty="0"/>
              <a:t>          -  RIDE_ID → PARK_ID</a:t>
            </a:r>
          </a:p>
          <a:p>
            <a:pPr marL="0" indent="0">
              <a:buNone/>
            </a:pPr>
            <a:r>
              <a:rPr lang="en-IN" sz="2000" dirty="0"/>
              <a:t>          -  RESTAURANT_ID → PARK_ID</a:t>
            </a:r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</a:p>
          <a:p>
            <a:pPr marL="0" indent="0">
              <a:buNone/>
            </a:pPr>
            <a:r>
              <a:rPr lang="en-US" sz="2000" dirty="0"/>
              <a:t> --  </a:t>
            </a:r>
            <a:r>
              <a:rPr lang="en-US" sz="2000" b="1" u="sng" dirty="0"/>
              <a:t>RIDE : </a:t>
            </a:r>
          </a:p>
          <a:p>
            <a:pPr marL="0" indent="0">
              <a:buNone/>
            </a:pPr>
            <a:r>
              <a:rPr lang="en-US" sz="2000" dirty="0"/>
              <a:t>          -  RIDE_ID -&gt; RIDE_NAME, TYPE,RIDE_PICS,DURATION,COST</a:t>
            </a:r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</a:p>
          <a:p>
            <a:pPr marL="0" indent="0">
              <a:buNone/>
            </a:pPr>
            <a:r>
              <a:rPr lang="en-US" sz="2000" dirty="0"/>
              <a:t> --  </a:t>
            </a:r>
            <a:r>
              <a:rPr lang="en-US" sz="2000" b="1" u="sng" dirty="0"/>
              <a:t>RESTAURANTS : </a:t>
            </a:r>
          </a:p>
          <a:p>
            <a:pPr marL="0" indent="0">
              <a:buNone/>
            </a:pPr>
            <a:r>
              <a:rPr lang="en-US" sz="2000" dirty="0"/>
              <a:t>         -  RESTAURANT_ID -&gt; NAME,ITEMNAME,ITEMCOST,PHONE</a:t>
            </a:r>
          </a:p>
          <a:p>
            <a:pPr marL="0" indent="0">
              <a:buNone/>
            </a:pPr>
            <a:r>
              <a:rPr lang="en-US" sz="2000" dirty="0"/>
              <a:t>A relation is in BCNF if and only if every determinant is a candidate key.</a:t>
            </a:r>
          </a:p>
          <a:p>
            <a:pPr marL="0" indent="0">
              <a:buNone/>
            </a:pPr>
            <a:r>
              <a:rPr lang="en-US" sz="2000" dirty="0"/>
              <a:t>RHS is candidate key . So , this FD’s are in BCNF.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E0A669-C089-A4B2-EC68-FD24E05C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22939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9BFB-A888-356D-C542-CC49960D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200" dirty="0"/>
              <a:t>--  </a:t>
            </a:r>
            <a:r>
              <a:rPr lang="en-IN" sz="2200" b="1" u="sng" dirty="0"/>
              <a:t>USER : </a:t>
            </a:r>
          </a:p>
          <a:p>
            <a:pPr marL="0" indent="0">
              <a:buNone/>
            </a:pPr>
            <a:r>
              <a:rPr lang="en-IN" sz="2200" dirty="0"/>
              <a:t>          -    </a:t>
            </a:r>
            <a:r>
              <a:rPr lang="en-US" sz="2200" dirty="0"/>
              <a:t>USER_ID → EMAIL_ID, PARK_ID, FIRSTNAME, LASTNAME, DOB, PHONE</a:t>
            </a:r>
          </a:p>
          <a:p>
            <a:pPr marL="0" indent="0">
              <a:buNone/>
            </a:pPr>
            <a:r>
              <a:rPr lang="en-US" sz="2200" dirty="0"/>
              <a:t>          -    PARK_ID → No non-trivial functional dependencies</a:t>
            </a:r>
          </a:p>
          <a:p>
            <a:pPr marL="0" indent="0">
              <a:buNone/>
            </a:pPr>
            <a:r>
              <a:rPr lang="en-US" sz="2200" dirty="0"/>
              <a:t>USER_ID determines every attributes in this table.so User Id is candidate key.</a:t>
            </a:r>
          </a:p>
          <a:p>
            <a:pPr marL="0" indent="0">
              <a:buNone/>
            </a:pPr>
            <a:r>
              <a:rPr lang="en-US" sz="2200" dirty="0"/>
              <a:t>RHS is a candidate key . So , Given FD’s are in BCNF form.</a:t>
            </a:r>
          </a:p>
          <a:p>
            <a:pPr marL="0" indent="0">
              <a:buNone/>
            </a:pPr>
            <a:r>
              <a:rPr lang="en-US" sz="2200" dirty="0"/>
              <a:t> --  </a:t>
            </a:r>
            <a:r>
              <a:rPr lang="en-US" sz="2200" b="1" u="sng" dirty="0"/>
              <a:t>FEEDBACK : </a:t>
            </a:r>
          </a:p>
          <a:p>
            <a:pPr marL="0" indent="0">
              <a:buNone/>
            </a:pPr>
            <a:r>
              <a:rPr lang="en-US" sz="2200" dirty="0"/>
              <a:t>         -  USER_ID → COMMENTS, RATING, RIDE_NAME</a:t>
            </a:r>
          </a:p>
          <a:p>
            <a:pPr marL="0" indent="0">
              <a:buNone/>
            </a:pPr>
            <a:r>
              <a:rPr lang="en-US" sz="2200" dirty="0"/>
              <a:t>Here , USER ID is primary key of user table. so it uniquely determines the comments, rating, and ride name associated with that user. Therefore, the table is already in BCNF.</a:t>
            </a:r>
          </a:p>
          <a:p>
            <a:pPr marL="0" indent="0">
              <a:buNone/>
            </a:pPr>
            <a:r>
              <a:rPr lang="en-US" sz="2200" dirty="0"/>
              <a:t> --  </a:t>
            </a:r>
            <a:r>
              <a:rPr lang="en-US" sz="2200" b="1" u="sng" dirty="0"/>
              <a:t>TICKET :</a:t>
            </a:r>
          </a:p>
          <a:p>
            <a:pPr marL="0" indent="0">
              <a:buNone/>
            </a:pPr>
            <a:r>
              <a:rPr lang="en-US" sz="2200" dirty="0"/>
              <a:t>         -   PACKAGE_ID → PACKAGE_NAME, TOTAL_COST, USER_ID</a:t>
            </a:r>
          </a:p>
          <a:p>
            <a:pPr marL="0" indent="0">
              <a:buNone/>
            </a:pPr>
            <a:r>
              <a:rPr lang="en-US" sz="2200" dirty="0"/>
              <a:t>Since the TICKET table only has one functional </a:t>
            </a:r>
            <a:r>
              <a:rPr lang="en-US" sz="2200" dirty="0" err="1"/>
              <a:t>dependency,it</a:t>
            </a:r>
            <a:r>
              <a:rPr lang="en-US" sz="2200" dirty="0"/>
              <a:t> is already in BCNF form.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FF314E-74AF-E597-026C-C0F8960D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124796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0CBF-93DE-4B44-9CD0-ED0FDC16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MEMBERS : </a:t>
            </a:r>
          </a:p>
          <a:p>
            <a:pPr marL="0" indent="0">
              <a:buNone/>
            </a:pPr>
            <a:r>
              <a:rPr lang="en-IN" sz="2000" dirty="0"/>
              <a:t>          -  </a:t>
            </a:r>
            <a:r>
              <a:rPr lang="en-US" sz="2000" dirty="0"/>
              <a:t>MEMBERS_ID → TOTALCOST, FIRSTNAME, LASTNAME, COST, STUDENT_ID, TYPE, DOB, USER_ID</a:t>
            </a:r>
          </a:p>
          <a:p>
            <a:pPr marL="0" indent="0">
              <a:buNone/>
            </a:pPr>
            <a:r>
              <a:rPr lang="en-US" sz="2000" dirty="0"/>
              <a:t>          -  USER_ID → MEMBERS_ID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Members Id determines every attribute in the given table. So , Members Id</a:t>
            </a:r>
          </a:p>
          <a:p>
            <a:pPr marL="0" indent="0">
              <a:buNone/>
            </a:pPr>
            <a:r>
              <a:rPr lang="en-IN" sz="2000" dirty="0"/>
              <a:t>Is primary key in this table(candidate key).RHS is candidate key(BCNF). So, </a:t>
            </a:r>
          </a:p>
          <a:p>
            <a:pPr marL="0" indent="0">
              <a:buNone/>
            </a:pPr>
            <a:r>
              <a:rPr lang="en-IN" sz="2000" dirty="0"/>
              <a:t>Given FD’s is present in BCNF form.</a:t>
            </a:r>
          </a:p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SUMMARY : </a:t>
            </a:r>
            <a:br>
              <a:rPr lang="en-IN" sz="2000" dirty="0"/>
            </a:br>
            <a:r>
              <a:rPr lang="en-IN" sz="2000" dirty="0"/>
              <a:t>          -   </a:t>
            </a:r>
            <a:r>
              <a:rPr lang="en-US" sz="2000" dirty="0"/>
              <a:t>USER_ID -&gt; FINAL_COST, TAX, VOUCHERS, GRAND_TOTAL</a:t>
            </a:r>
          </a:p>
          <a:p>
            <a:pPr marL="0" indent="0">
              <a:buNone/>
            </a:pPr>
            <a:r>
              <a:rPr lang="en-US" sz="2000" dirty="0"/>
              <a:t>This indicates that the final cost, tax, vouchers, and grand total for each entry in the SUMMARY table are determined by the user ID associated with that entry. So , User Id determines every attribute .</a:t>
            </a:r>
            <a:r>
              <a:rPr lang="en-IN" sz="2000" dirty="0"/>
              <a:t> Given FD’s is present in BCNF form.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877EEC-F96C-5827-F07D-CE114C56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44087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26F1-731A-D84B-D2DE-92D399A0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PAYMENT : </a:t>
            </a:r>
          </a:p>
          <a:p>
            <a:pPr marL="0" indent="0">
              <a:buNone/>
            </a:pPr>
            <a:r>
              <a:rPr lang="en-IN" sz="2000" dirty="0"/>
              <a:t>         -  PAYMENT_ID -&gt; PAYMENT_STATUS, GRAND_TOTAL, UPI_ID,CARD_ID, USER_ID</a:t>
            </a:r>
          </a:p>
          <a:p>
            <a:pPr marL="0" indent="0">
              <a:buNone/>
            </a:pPr>
            <a:r>
              <a:rPr lang="en-IN" sz="2000" dirty="0"/>
              <a:t>         -  UPI_ID -&gt; USER_ID</a:t>
            </a:r>
          </a:p>
          <a:p>
            <a:pPr marL="0" indent="0">
              <a:buNone/>
            </a:pPr>
            <a:r>
              <a:rPr lang="en-IN" sz="2000" dirty="0"/>
              <a:t>         -  CARD_ID -&gt; USER_ID</a:t>
            </a:r>
          </a:p>
          <a:p>
            <a:pPr marL="0" indent="0">
              <a:buNone/>
            </a:pPr>
            <a:r>
              <a:rPr lang="en-IN" sz="2000" dirty="0"/>
              <a:t>Payment ID uniquely determines every attributes in this given table. Payment Id is primary key and candidate key also . RHS is Candidate key . So , this Given</a:t>
            </a:r>
          </a:p>
          <a:p>
            <a:pPr marL="0" indent="0">
              <a:buNone/>
            </a:pPr>
            <a:r>
              <a:rPr lang="en-IN" sz="2000" dirty="0"/>
              <a:t>FD’s is in BCNF form.</a:t>
            </a:r>
          </a:p>
          <a:p>
            <a:pPr marL="0" indent="0">
              <a:buNone/>
            </a:pPr>
            <a:r>
              <a:rPr lang="en-IN" sz="2000" dirty="0"/>
              <a:t> --   </a:t>
            </a:r>
            <a:r>
              <a:rPr lang="en-IN" sz="2000" b="1" u="sng" dirty="0"/>
              <a:t>UPI APP :</a:t>
            </a:r>
          </a:p>
          <a:p>
            <a:pPr marL="0" indent="0">
              <a:buNone/>
            </a:pPr>
            <a:r>
              <a:rPr lang="en-IN" sz="2000" dirty="0"/>
              <a:t>        -   </a:t>
            </a:r>
            <a:r>
              <a:rPr lang="en-US" sz="2000" dirty="0"/>
              <a:t>UPI_ID -&gt; BANK_NAME, TRANSACTION_ID, TIME_STAMP, PAYMENT_ID, PHONE</a:t>
            </a:r>
          </a:p>
          <a:p>
            <a:pPr marL="0" indent="0">
              <a:buNone/>
            </a:pPr>
            <a:r>
              <a:rPr lang="en-US" sz="2000" dirty="0"/>
              <a:t>Assuming that each payment has only one corresponding UPI transaction, and each UPI transaction has only one corresponding payment . UPI Id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Is candidate key . So , it is in BCNF.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67793A-B003-B6D6-3C6A-B62C33CE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242677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8CE4-2C1D-323C-394F-B3452124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--   </a:t>
            </a:r>
            <a:r>
              <a:rPr lang="en-IN" sz="2000" b="1" u="sng" dirty="0"/>
              <a:t>CARD : </a:t>
            </a:r>
          </a:p>
          <a:p>
            <a:pPr marL="0" indent="0">
              <a:buNone/>
            </a:pPr>
            <a:r>
              <a:rPr lang="en-IN" sz="2000" dirty="0"/>
              <a:t>         - </a:t>
            </a:r>
            <a:r>
              <a:rPr lang="en-US" sz="2000" dirty="0"/>
              <a:t>CARD_NO → FIRSTNAME, LASTNAME, TYPE, CVV, EXPIRY_DATE, PAYMENT_ID</a:t>
            </a:r>
          </a:p>
          <a:p>
            <a:pPr marL="0" indent="0">
              <a:buNone/>
            </a:pPr>
            <a:r>
              <a:rPr lang="en-US" sz="2000" dirty="0"/>
              <a:t>candidate keys (CARD_NO,PAYMENT_ID) are present, and all non-prime attributes are fully functionally dependent on the keys. Hence, the table is in BCNF.</a:t>
            </a:r>
          </a:p>
          <a:p>
            <a:pPr marL="0" indent="0">
              <a:buNone/>
            </a:pPr>
            <a:r>
              <a:rPr lang="en-IN" sz="2000" dirty="0"/>
              <a:t> --  </a:t>
            </a:r>
            <a:r>
              <a:rPr lang="en-IN" sz="2000" b="1" u="sng" dirty="0"/>
              <a:t>TICKET DETAILS : </a:t>
            </a:r>
          </a:p>
          <a:p>
            <a:pPr marL="0" indent="0">
              <a:buNone/>
            </a:pPr>
            <a:r>
              <a:rPr lang="en-IN" sz="2000" dirty="0"/>
              <a:t>         -  </a:t>
            </a:r>
            <a:r>
              <a:rPr lang="en-US" sz="2000" dirty="0"/>
              <a:t>USER_ID -&gt; PAYMENT_ID, DETAILS, PHONE</a:t>
            </a:r>
          </a:p>
          <a:p>
            <a:pPr marL="0" indent="0">
              <a:buNone/>
            </a:pPr>
            <a:r>
              <a:rPr lang="en-US" sz="2000" dirty="0"/>
              <a:t>         -  PAYMENT_ID -&gt; (all other attributes)</a:t>
            </a:r>
          </a:p>
          <a:p>
            <a:pPr marL="0" indent="0">
              <a:buNone/>
            </a:pPr>
            <a:r>
              <a:rPr lang="en-US" sz="2000" dirty="0"/>
              <a:t>candidate keys (user ID) are present, and all non-prime attributes are fully functionally dependent on the keys . All Attributes are already declared in before table. Hence, the table is in BCNF.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79D6F5-730B-08AA-D52F-34378A32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FUNCTIONAL DEPENDENCIES AND NORMALISTAON OF EACH TABLE</a:t>
            </a:r>
          </a:p>
        </p:txBody>
      </p:sp>
    </p:spTree>
    <p:extLst>
      <p:ext uri="{BB962C8B-B14F-4D97-AF65-F5344CB8AC3E}">
        <p14:creationId xmlns:p14="http://schemas.microsoft.com/office/powerpoint/2010/main" val="382760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608E-6788-2992-5E58-8DE20547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/>
              <a:t>-- Customer table :</a:t>
            </a:r>
          </a:p>
          <a:p>
            <a:pPr marL="0" indent="0">
              <a:buNone/>
            </a:pPr>
            <a:r>
              <a:rPr lang="en-IN" sz="2000" dirty="0"/>
              <a:t>INSERT INTO CUSTOMER VALUES('abc@gmail.com', TO_DATE('1990-01-01', 'YYYY-MM-DD'), 'Kumar', 'Amit');</a:t>
            </a:r>
          </a:p>
          <a:p>
            <a:pPr marL="0" indent="0">
              <a:buNone/>
            </a:pPr>
            <a:r>
              <a:rPr lang="en-IN" sz="2000" dirty="0"/>
              <a:t>INSERT INTO CUSTOMER VALUES('xyz@gmail.com', TO_DATE('1991-02-02', 'YYYY-MM-DD'), 'Sharma', 'Ajay');</a:t>
            </a:r>
          </a:p>
          <a:p>
            <a:pPr marL="0" indent="0">
              <a:buNone/>
            </a:pPr>
            <a:r>
              <a:rPr lang="en-IN" sz="2000" dirty="0"/>
              <a:t>INSERT INTO CUSTOMER VALUES('pqr@gmail.com', TO_DATE('1992-03-03', 'YYYY-MM-DD'), 'Gupta', 'Amit');</a:t>
            </a:r>
          </a:p>
          <a:p>
            <a:pPr marL="0" indent="0">
              <a:buNone/>
            </a:pPr>
            <a:r>
              <a:rPr lang="en-IN" sz="2000" dirty="0"/>
              <a:t>INSERT INTO CUSTOMER VALUES('def@gmail.com', TO_DATE('1993-04-04', 'YYYY-MM-DD'), 'Sinha', 'Ajay');</a:t>
            </a:r>
          </a:p>
          <a:p>
            <a:pPr marL="0" indent="0">
              <a:buNone/>
            </a:pPr>
            <a:r>
              <a:rPr lang="en-IN" sz="2000" dirty="0"/>
              <a:t>INSERT INTO CUSTOMER VALUES('ghi@gmail.com', TO_DATE('1994-05-05', 'YYYY-MM-DD'), 'Singh', 'Amit');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-- </a:t>
            </a:r>
            <a:r>
              <a:rPr lang="en-IN" sz="2000" b="1" dirty="0" err="1"/>
              <a:t>Customer_Phone</a:t>
            </a:r>
            <a:r>
              <a:rPr lang="en-IN" sz="2000" b="1" dirty="0"/>
              <a:t> table :</a:t>
            </a:r>
          </a:p>
          <a:p>
            <a:pPr marL="0" indent="0">
              <a:buNone/>
            </a:pPr>
            <a:r>
              <a:rPr lang="en-IN" sz="2000" dirty="0"/>
              <a:t>INSERT INTO CUSTOMER_PHONE VALUES('9876543210', 'abc@gmail.com');</a:t>
            </a:r>
          </a:p>
          <a:p>
            <a:pPr marL="0" indent="0">
              <a:buNone/>
            </a:pPr>
            <a:r>
              <a:rPr lang="en-IN" sz="2000" dirty="0"/>
              <a:t>INSERT INTO CUSTOMER_PHONE VALUES('1234567890', 'xyz@gmail.com');</a:t>
            </a:r>
          </a:p>
          <a:p>
            <a:pPr marL="0" indent="0">
              <a:buNone/>
            </a:pPr>
            <a:r>
              <a:rPr lang="en-IN" sz="2000" dirty="0"/>
              <a:t>INSERT INTO CUSTOMER_PHONE VALUES('2345678901', 'pqr@gmail.com');</a:t>
            </a:r>
          </a:p>
          <a:p>
            <a:pPr marL="0" indent="0">
              <a:buNone/>
            </a:pPr>
            <a:r>
              <a:rPr lang="en-IN" sz="2000" dirty="0"/>
              <a:t>INSERT INTO CUSTOMER_PHONE VALUES('3456789012', 'def@gmail.com');</a:t>
            </a:r>
          </a:p>
          <a:p>
            <a:pPr marL="0" indent="0">
              <a:buNone/>
            </a:pPr>
            <a:r>
              <a:rPr lang="en-IN" sz="2000" dirty="0"/>
              <a:t>INSERT INTO CUSTOMER_PHONE VALUES('4567890123', 'ghi@gmail.com');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B27CD2-0043-DB7F-B253-820073A9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35594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77AF27-F862-12C0-60E5-283C43E057F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90DD-CFB9-F1F2-3C34-9E0967853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1800" dirty="0"/>
              <a:t>PROJECT NAME:</a:t>
            </a:r>
          </a:p>
          <a:p>
            <a:pPr marL="0" indent="0" algn="ctr">
              <a:buNone/>
            </a:pPr>
            <a:r>
              <a:rPr lang="en-IN" sz="1800" dirty="0"/>
              <a:t> </a:t>
            </a:r>
            <a:r>
              <a:rPr lang="en-IN" sz="3600" b="1" u="sng" dirty="0"/>
              <a:t>AMUSEMENT PARK DATABASE MANAGEMENT SYSTEM</a:t>
            </a:r>
            <a:endParaRPr lang="en-IN" sz="1800" b="1" u="sng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C2965-0DF9-E63D-5E6E-A83ED024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/>
              <a:t>TEAM OF THE PROJECT</a:t>
            </a:r>
            <a:r>
              <a:rPr lang="en-IN" sz="1800" u="sng" dirty="0"/>
              <a:t>:</a:t>
            </a:r>
          </a:p>
          <a:p>
            <a:pPr>
              <a:buAutoNum type="arabicPeriod"/>
            </a:pPr>
            <a:r>
              <a:rPr lang="en-IN" sz="1600" dirty="0"/>
              <a:t>NAME            :  </a:t>
            </a:r>
            <a:r>
              <a:rPr lang="en-IN" sz="1600" b="1" dirty="0"/>
              <a:t>VEMULA RAHUL</a:t>
            </a:r>
          </a:p>
          <a:p>
            <a:pPr marL="0" indent="0">
              <a:buNone/>
            </a:pPr>
            <a:r>
              <a:rPr lang="en-IN" sz="1600" dirty="0"/>
              <a:t>        ROLL NO.      :  </a:t>
            </a:r>
            <a:r>
              <a:rPr lang="en-IN" sz="1600" b="1" dirty="0"/>
              <a:t>21CSB0A65</a:t>
            </a:r>
          </a:p>
          <a:p>
            <a:pPr marL="0" indent="0">
              <a:buNone/>
            </a:pPr>
            <a:r>
              <a:rPr lang="en-IN" sz="1600" dirty="0"/>
              <a:t>        G-MAIL         :</a:t>
            </a:r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IN" sz="1600" b="1" dirty="0">
                <a:hlinkClick r:id="rId2"/>
              </a:rPr>
              <a:t>VR21CSB0A65@STUDENT.NITW.AC.IN</a:t>
            </a:r>
            <a:endParaRPr lang="en-IN" sz="1600" b="1" dirty="0"/>
          </a:p>
          <a:p>
            <a:pPr>
              <a:buAutoNum type="arabicPeriod" startAt="2"/>
            </a:pPr>
            <a:r>
              <a:rPr lang="en-IN" sz="1600" dirty="0"/>
              <a:t>NAME            :  </a:t>
            </a:r>
            <a:r>
              <a:rPr lang="en-IN" sz="1600" b="1" dirty="0"/>
              <a:t>YESWANTH.K</a:t>
            </a:r>
          </a:p>
          <a:p>
            <a:pPr marL="0" indent="0">
              <a:buNone/>
            </a:pPr>
            <a:r>
              <a:rPr lang="en-IN" sz="1600" dirty="0"/>
              <a:t>        ROLL NO.      :  </a:t>
            </a:r>
            <a:r>
              <a:rPr lang="en-IN" sz="1600" b="1" dirty="0"/>
              <a:t>21CSB0A25</a:t>
            </a:r>
          </a:p>
          <a:p>
            <a:pPr marL="0" indent="0">
              <a:buNone/>
            </a:pPr>
            <a:r>
              <a:rPr lang="en-IN" sz="1600" dirty="0"/>
              <a:t>        G-MAIL         :</a:t>
            </a:r>
          </a:p>
          <a:p>
            <a:pPr marL="0" indent="0">
              <a:buNone/>
            </a:pPr>
            <a:r>
              <a:rPr lang="en-IN" sz="1600" b="1" dirty="0"/>
              <a:t>          </a:t>
            </a:r>
            <a:r>
              <a:rPr lang="en-IN" sz="1600" b="1" dirty="0">
                <a:hlinkClick r:id="rId3"/>
              </a:rPr>
              <a:t>KY21CSB0A25@STUDENT.NITW.AC.IN</a:t>
            </a:r>
            <a:endParaRPr lang="en-IN" sz="1600" b="1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6170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9AC9-3422-ACE5-662B-89733546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View table :</a:t>
            </a:r>
          </a:p>
          <a:p>
            <a:pPr marL="0" indent="0">
              <a:buNone/>
            </a:pPr>
            <a:r>
              <a:rPr lang="en-IN" sz="2000" dirty="0"/>
              <a:t>INSERT INTO VIEW1 VALUES('abc@gmail.com', 1);</a:t>
            </a:r>
          </a:p>
          <a:p>
            <a:pPr marL="0" indent="0">
              <a:buNone/>
            </a:pPr>
            <a:r>
              <a:rPr lang="en-IN" sz="2000" dirty="0"/>
              <a:t>INSERT INTO VIEW1 VALUES('xyz@gmail.com', 2);</a:t>
            </a:r>
          </a:p>
          <a:p>
            <a:pPr marL="0" indent="0">
              <a:buNone/>
            </a:pPr>
            <a:r>
              <a:rPr lang="en-IN" sz="2000" dirty="0"/>
              <a:t>INSERT INTO VIEW1 VALUES('pqr@gmail.com', 3);</a:t>
            </a:r>
          </a:p>
          <a:p>
            <a:pPr marL="0" indent="0">
              <a:buNone/>
            </a:pPr>
            <a:r>
              <a:rPr lang="en-IN" sz="2000" dirty="0"/>
              <a:t>INSERT INTO VIEW1 VALUES('def@gmail.com', 4);</a:t>
            </a:r>
          </a:p>
          <a:p>
            <a:pPr marL="0" indent="0">
              <a:buNone/>
            </a:pPr>
            <a:r>
              <a:rPr lang="en-IN" sz="2000" dirty="0"/>
              <a:t>INSERT INTO VIEW1 VALUES('ghi@gmail.com', 5);</a:t>
            </a:r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 err="1"/>
              <a:t>Amusement_Park</a:t>
            </a:r>
            <a:r>
              <a:rPr lang="en-IN" sz="2000" b="1" dirty="0"/>
              <a:t> table :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(1, 'Delhi','15 JAN 2023', '16 JAN 2023', 'Agra Fort', '10:00:00 AM', '6:00:00 PM', '123456', 1, 1);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(2, 'Mumbai','17-06-2023','18-06-2023','Taj Mahal', '10:00:00 AM', '6:00:00 PM', '789012', 2, 2);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(3, 'Bangalore', TO_DATE('2023-06-19', 'YYYY-MM-DD'), TO_DATE('2023-06-20', 'YYYY-MM-DD'), 'Mysore Palace', '10:00:00 AM', '6:00:00 PM', '345678', 3, 3);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(4, 'Chennai', TO_DATE('2023-06-21', 'YYYY-MM-DD'), TO_DATE('2023-06-22', 'YYYY-MM-DD'), '</a:t>
            </a:r>
            <a:r>
              <a:rPr lang="en-IN" sz="2000" dirty="0" err="1"/>
              <a:t>Brihadeeswarar</a:t>
            </a:r>
            <a:r>
              <a:rPr lang="en-IN" sz="2000" dirty="0"/>
              <a:t> Temple', '10:00:00 AM', '6:00:00 PM', '987654', 4, 4);</a:t>
            </a:r>
          </a:p>
          <a:p>
            <a:pPr marL="0" indent="0">
              <a:buNone/>
            </a:pPr>
            <a:r>
              <a:rPr lang="en-IN" sz="2000" dirty="0"/>
              <a:t>INSERT INTO AMUSEMENT_PARK VALUES</a:t>
            </a:r>
          </a:p>
          <a:p>
            <a:pPr marL="0" indent="0">
              <a:buNone/>
            </a:pPr>
            <a:r>
              <a:rPr lang="en-IN" sz="2000" dirty="0"/>
              <a:t>(5, 'Kolkata', TO_DATE('2023-06-23', 'YYYY-MM-DD'), TO_DATE('2023-06-24', 'YYYY-MM-DD'), 'Victoria Memorial', '10:00:00 AM', '6:00:00 PM', '654321', 5, 5);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1FE324-1834-FAD7-CE7E-FCB8514B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372540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103E-2C5A-D23C-1EBF-437C7314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dirty="0"/>
              <a:t>-- </a:t>
            </a:r>
            <a:r>
              <a:rPr lang="en-IN" sz="2300" b="1" dirty="0"/>
              <a:t>Restaurant table :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(1, 'Taj Mahal Restaurant', 'Indian', 'Chicken Tikka Masala', 200, '9876543210');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(2, 'Mysore Palace Restaurant', 'Indian', 'Dosa', 100, '1234567890');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(3, '</a:t>
            </a:r>
            <a:r>
              <a:rPr lang="en-IN" sz="2300" dirty="0" err="1"/>
              <a:t>Brihadeeswarar</a:t>
            </a:r>
            <a:r>
              <a:rPr lang="en-IN" sz="2300" dirty="0"/>
              <a:t> Temple Restaurant', 'Indian', 'Biryani', 150, '2345678901');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(4, 'Victoria Memorial Restaurant', 'Indian', 'Naan', 50, '3456789012');</a:t>
            </a:r>
          </a:p>
          <a:p>
            <a:pPr marL="0" indent="0">
              <a:buNone/>
            </a:pPr>
            <a:r>
              <a:rPr lang="en-IN" sz="2300" dirty="0"/>
              <a:t>INSERT INTO RESTAURANT VALUES</a:t>
            </a:r>
          </a:p>
          <a:p>
            <a:pPr marL="0" indent="0">
              <a:buNone/>
            </a:pPr>
            <a:r>
              <a:rPr lang="en-IN" sz="2300" dirty="0"/>
              <a:t>(5, 'Agra Fort Restaurant', 'Indian', 'Samosa', 25, '4567890123');</a:t>
            </a:r>
          </a:p>
          <a:p>
            <a:pPr marL="0" indent="0">
              <a:buNone/>
            </a:pPr>
            <a:r>
              <a:rPr lang="en-IN" sz="2300" dirty="0"/>
              <a:t>-- </a:t>
            </a:r>
            <a:r>
              <a:rPr lang="en-IN" sz="2300" b="1" dirty="0"/>
              <a:t>User table :</a:t>
            </a:r>
          </a:p>
          <a:p>
            <a:pPr marL="0" indent="0">
              <a:buNone/>
            </a:pPr>
            <a:r>
              <a:rPr lang="en-IN" sz="2300" dirty="0"/>
              <a:t>INSERT INTO USER1 VALUES('abc@gmail.com', 'abc@gmail.com', 1, 'Amit', 'Kumar', '1990-01-01', '9876543210');</a:t>
            </a:r>
          </a:p>
          <a:p>
            <a:pPr marL="0" indent="0">
              <a:buNone/>
            </a:pPr>
            <a:r>
              <a:rPr lang="en-IN" sz="2300" dirty="0"/>
              <a:t>INSERT INTO USER1 VALUES('xyz@gmail.com', 'xyz@gmail.com', 2, 'Ajay', 'Sharma', '1991-02-02', '1234567890');</a:t>
            </a:r>
          </a:p>
          <a:p>
            <a:pPr marL="0" indent="0">
              <a:buNone/>
            </a:pPr>
            <a:r>
              <a:rPr lang="en-IN" sz="2300" dirty="0"/>
              <a:t>INSERT INTO USER1 VALUES('pqr@gmail.com', 'pqr@gmail.com', 3, 'Amit', 'Gupta', '1992-03-03', '2345678901');</a:t>
            </a:r>
          </a:p>
          <a:p>
            <a:pPr marL="0" indent="0">
              <a:buNone/>
            </a:pPr>
            <a:r>
              <a:rPr lang="en-IN" sz="2300" dirty="0"/>
              <a:t>INSERT INTO USER1 VALUES('def@gmail.com', 'def@gmail.com', 4, 'Ajay', 'Sinha', '1993-04-04', '3456789012');</a:t>
            </a:r>
          </a:p>
          <a:p>
            <a:pPr marL="0" indent="0">
              <a:buNone/>
            </a:pPr>
            <a:r>
              <a:rPr lang="en-IN" sz="2300" dirty="0"/>
              <a:t>INSERT </a:t>
            </a:r>
            <a:r>
              <a:rPr lang="en-IN" sz="2000" dirty="0"/>
              <a:t>INTO USER1 VALUES('ghi@gmail.com', 'ghi@gmail.com', 5, 'Amit', 'Singh', '1994-05-05', '4567890129');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CDF9D0-E33B-AC67-6980-7B296BFC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47199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70C7-15FB-274A-09B9-2ED04360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Feedback1 table :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amazing!', 5, 'Roller Coaster', 'abc@gmail.com');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a bit too scary for me.', 3, 'Bumper Cars', 'xyz@gmail.com');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perfect for my kids.', 4, 'Tea Cups', 'pqr@gmail.com');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a bit too wet for me.', 2, 'Water Slide', 'def@gmail.com');</a:t>
            </a:r>
          </a:p>
          <a:p>
            <a:pPr marL="0" indent="0">
              <a:buNone/>
            </a:pPr>
            <a:r>
              <a:rPr lang="en-IN" sz="2000" dirty="0"/>
              <a:t>INSERT INTO FEEDBACK1 VALUES('This ride was very relaxing.', 5, 'Lazy River', 'ghi@gmail.com');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Members table :</a:t>
            </a:r>
          </a:p>
          <a:p>
            <a:pPr marL="0" indent="0">
              <a:buNone/>
            </a:pPr>
            <a:r>
              <a:rPr lang="en-IN" sz="2000" dirty="0"/>
              <a:t>INSERT INTO MEMBERS VALUES(1, 1000, 'Amit', 'Kumar', 500, '1234567890', 'Adult', DATE '1990-01-01', 'abc@gmail.com');</a:t>
            </a:r>
          </a:p>
          <a:p>
            <a:pPr marL="0" indent="0">
              <a:buNone/>
            </a:pPr>
            <a:r>
              <a:rPr lang="en-IN" sz="2000" dirty="0"/>
              <a:t>INSERT INTO MEMBERS VALUES(2, 1500, 'Ajay', 'Sharma', 1000, '2345678901', 'Student', DATE'1991-02-02', 'xyz@gmail.com');</a:t>
            </a:r>
          </a:p>
          <a:p>
            <a:pPr marL="0" indent="0">
              <a:buNone/>
            </a:pPr>
            <a:r>
              <a:rPr lang="en-IN" sz="2000" dirty="0"/>
              <a:t>INSERT INTO MEMBERS VALUES(3, 2000, 'Amit', 'Gupta', 1500, '3456789012', 'Senior Citizen', DATE'1992-03-03', 'pqr@gmail.com');</a:t>
            </a:r>
          </a:p>
          <a:p>
            <a:pPr marL="0" indent="0">
              <a:buNone/>
            </a:pPr>
            <a:r>
              <a:rPr lang="en-IN" sz="2000" dirty="0"/>
              <a:t>INSERT INTO MEMBERS VALUES(4, 2500, 'Ajay', 'Sinha', 2000, '4567890123', 'Disabled', DATE'1993-04-04', 'def@gmail.com');</a:t>
            </a:r>
          </a:p>
          <a:p>
            <a:pPr marL="0" indent="0">
              <a:buNone/>
            </a:pPr>
            <a:r>
              <a:rPr lang="en-IN" sz="2000" dirty="0"/>
              <a:t>INSERT INTO MEMBERS VALUES(5, 3000, 'Amit', 'Singh', 2500, '5678901234', 'Group', DATE'1994-05-05', 'ghi@gmail.com');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119096-CEB6-333A-3E31-2CEFB1F2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66263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B30E-C00C-1DA0-E5F0-2286CC76E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Ride table :</a:t>
            </a:r>
          </a:p>
          <a:p>
            <a:pPr marL="0" indent="0">
              <a:buNone/>
            </a:pPr>
            <a:r>
              <a:rPr lang="en-IN" sz="2000" dirty="0"/>
              <a:t>INSERT INTO RIDE VALUES(1, 'Roller Coaster', 'Thrill Ride', 'R1',3,10);</a:t>
            </a:r>
          </a:p>
          <a:p>
            <a:pPr marL="0" indent="0">
              <a:buNone/>
            </a:pPr>
            <a:r>
              <a:rPr lang="en-IN" sz="2000" dirty="0"/>
              <a:t>INSERT INTO RIDE VALUES(2, 'Bumper Cars', 'Family Ride', 'R2', 2, 5);</a:t>
            </a:r>
          </a:p>
          <a:p>
            <a:pPr marL="0" indent="0">
              <a:buNone/>
            </a:pPr>
            <a:r>
              <a:rPr lang="en-IN" sz="2000" dirty="0"/>
              <a:t>INSERT INTO RIDE VALUES(3, 'Tea Cups', 'Kiddie Ride', 'R3', 1, 2);</a:t>
            </a:r>
          </a:p>
          <a:p>
            <a:pPr marL="0" indent="0">
              <a:buNone/>
            </a:pPr>
            <a:r>
              <a:rPr lang="en-IN" sz="2000" dirty="0"/>
              <a:t>INSERT INTO RIDE VALUES(4, 'Water Slide', 'Water Ride', 'R4', 3, 3);</a:t>
            </a:r>
          </a:p>
          <a:p>
            <a:pPr marL="0" indent="0">
              <a:buNone/>
            </a:pPr>
            <a:r>
              <a:rPr lang="en-IN" sz="2000" dirty="0"/>
              <a:t>INSERT INTO RIDE VALUES(5, 'Lazy River', 'Water Ride', 'R5', 4, 4);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-- </a:t>
            </a:r>
            <a:r>
              <a:rPr lang="en-IN" sz="2000" b="1" dirty="0"/>
              <a:t>Ticket table :</a:t>
            </a:r>
          </a:p>
          <a:p>
            <a:pPr marL="0" indent="0">
              <a:buNone/>
            </a:pPr>
            <a:r>
              <a:rPr lang="en-IN" sz="2000" dirty="0"/>
              <a:t>INSERT INTO TICKET VALUES(1, 'Basic Package', 1000, 'abc@gmail.com');</a:t>
            </a:r>
          </a:p>
          <a:p>
            <a:pPr marL="0" indent="0">
              <a:buNone/>
            </a:pPr>
            <a:r>
              <a:rPr lang="en-IN" sz="2000" dirty="0"/>
              <a:t>INSERT INTO TICKET VALUES(2, 'Premium Package', 1500, 'xyz@gmail.com');</a:t>
            </a:r>
          </a:p>
          <a:p>
            <a:pPr marL="0" indent="0">
              <a:buNone/>
            </a:pPr>
            <a:r>
              <a:rPr lang="en-IN" sz="2000" dirty="0"/>
              <a:t>INSERT INTO TICKET VALUES(3, 'Deluxe Package', 2000, 'pqr@gmail.com');</a:t>
            </a:r>
          </a:p>
          <a:p>
            <a:pPr marL="0" indent="0">
              <a:buNone/>
            </a:pPr>
            <a:r>
              <a:rPr lang="en-IN" sz="2000" dirty="0"/>
              <a:t>INSERT INTO TICKET VALUES(4, 'Platinum Package', 2500, 'def@gmail.com');</a:t>
            </a:r>
          </a:p>
          <a:p>
            <a:pPr marL="0" indent="0">
              <a:buNone/>
            </a:pPr>
            <a:r>
              <a:rPr lang="en-IN" sz="2000" dirty="0"/>
              <a:t>INSERT INTO TICKET VALUES(5, 'VIP Package', 3000, 'ghi@gmail.com');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671CB8-3E65-625C-005E-B2452BFD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276471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0AE1-85DB-00BB-3DC5-2369D817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-- </a:t>
            </a:r>
            <a:r>
              <a:rPr lang="en-US" sz="2000" b="1" dirty="0"/>
              <a:t>Summary table :</a:t>
            </a:r>
          </a:p>
          <a:p>
            <a:pPr marL="0" indent="0">
              <a:buNone/>
            </a:pPr>
            <a:r>
              <a:rPr lang="en-US" sz="2000" dirty="0"/>
              <a:t>INSERT INTO SUMMARY VALUES('abc@gmail.com', 1100, 100, '100', 1200);</a:t>
            </a:r>
          </a:p>
          <a:p>
            <a:pPr marL="0" indent="0">
              <a:buNone/>
            </a:pPr>
            <a:r>
              <a:rPr lang="en-US" sz="2000" dirty="0"/>
              <a:t>INSERT INTO SUMMARY VALUES('xyz@gmail.com', 1600, 150, '200', 1850);</a:t>
            </a:r>
          </a:p>
          <a:p>
            <a:pPr marL="0" indent="0">
              <a:buNone/>
            </a:pPr>
            <a:r>
              <a:rPr lang="en-US" sz="2000" dirty="0"/>
              <a:t>INSERT INTO SUMMARY VALUES('pqr@gmail.com', 2100, 200, '300', 2400);</a:t>
            </a:r>
          </a:p>
          <a:p>
            <a:pPr marL="0" indent="0">
              <a:buNone/>
            </a:pPr>
            <a:r>
              <a:rPr lang="en-US" sz="2000" dirty="0"/>
              <a:t>INSERT INTO SUMMARY VALUES('def@gmail.com', 2600, 250, '400', 2850);</a:t>
            </a:r>
          </a:p>
          <a:p>
            <a:pPr marL="0" indent="0">
              <a:buNone/>
            </a:pPr>
            <a:r>
              <a:rPr lang="en-US" sz="2000" dirty="0"/>
              <a:t>INSERT INTO SUMMARY VALUES('ghi@gmail.com', 3100, 300, '500', 3600);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 </a:t>
            </a:r>
            <a:r>
              <a:rPr lang="en-US" sz="2000" b="1" dirty="0"/>
              <a:t>Payment table :</a:t>
            </a:r>
          </a:p>
          <a:p>
            <a:pPr marL="0" indent="0">
              <a:buNone/>
            </a:pPr>
            <a:r>
              <a:rPr lang="en-US" sz="2000" dirty="0"/>
              <a:t>INSERT INTO PAYMENT VALUES(1, 'Success', 1200, 1, null, 'abc@gmail.com');</a:t>
            </a:r>
          </a:p>
          <a:p>
            <a:pPr marL="0" indent="0">
              <a:buNone/>
            </a:pPr>
            <a:r>
              <a:rPr lang="en-US" sz="2000" dirty="0"/>
              <a:t>INSERT INTO PAYMENT VALUES(2, 'Success', 1850, null, 2, 'xyz@gmail.com');</a:t>
            </a:r>
          </a:p>
          <a:p>
            <a:pPr marL="0" indent="0">
              <a:buNone/>
            </a:pPr>
            <a:r>
              <a:rPr lang="en-US" sz="2000" dirty="0"/>
              <a:t>INSERT INTO PAYMENT VALUES(3, 'Success', 2400, null, null, 'pqr@gmail.com');</a:t>
            </a:r>
          </a:p>
          <a:p>
            <a:pPr marL="0" indent="0">
              <a:buNone/>
            </a:pPr>
            <a:r>
              <a:rPr lang="en-US" sz="2000" dirty="0"/>
              <a:t>INSERT INTO PAYMENT VALUES(4, 'Success', 2850, null, 3, 'def@gmail.com');</a:t>
            </a:r>
          </a:p>
          <a:p>
            <a:pPr marL="0" indent="0">
              <a:buNone/>
            </a:pPr>
            <a:r>
              <a:rPr lang="en-US" sz="2000" dirty="0"/>
              <a:t>INSERT INTO PAYMENT VALUES(5, 'Success', 3600, null, null, 'ghi@gmail.com');</a:t>
            </a:r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20C129-2CBB-0318-583C-AB9C686C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69958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52F-0CD9-43CE-084F-D581B7EA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/>
              <a:t>UPI_APP table : </a:t>
            </a:r>
          </a:p>
          <a:p>
            <a:pPr marL="0" indent="0">
              <a:buNone/>
            </a:pPr>
            <a:r>
              <a:rPr lang="en-IN" sz="1500" dirty="0"/>
              <a:t>INSERT INTO UPI_APP VALUES(1, 'ICICI Bank', '123456', '2023-05-15 10:00:00', 1, '9876543210');</a:t>
            </a:r>
          </a:p>
          <a:p>
            <a:pPr marL="0" indent="0">
              <a:buNone/>
            </a:pPr>
            <a:r>
              <a:rPr lang="en-IN" sz="1500" dirty="0"/>
              <a:t>INSERT INTO UPI_APP VALUES(2, 'State Bank of India', '789012', '2023-05-16 10:00:00', 2, '1234567890');</a:t>
            </a:r>
          </a:p>
          <a:p>
            <a:pPr marL="0" indent="0">
              <a:buNone/>
            </a:pPr>
            <a:r>
              <a:rPr lang="en-IN" sz="1500" dirty="0"/>
              <a:t>INSERT INTO UPI_APP VALUES(3, 'HDFC Bank', '345678', '2023-05-17 10:00:00', 3, '2345678901');</a:t>
            </a:r>
          </a:p>
          <a:p>
            <a:pPr marL="0" indent="0">
              <a:buNone/>
            </a:pPr>
            <a:r>
              <a:rPr lang="en-IN" sz="1500" dirty="0"/>
              <a:t>INSERT INTO UPI_APP VALUES(4, 'Kotak Mahindra Bank', '987654', '2023-05-18 10:00:00', 4, '3456789012');</a:t>
            </a:r>
          </a:p>
          <a:p>
            <a:pPr marL="0" indent="0">
              <a:buNone/>
            </a:pPr>
            <a:r>
              <a:rPr lang="en-IN" sz="1500" dirty="0"/>
              <a:t>INSERT INTO UPI_APP VALUES(5, 'Axis Bank', '654321', '2023-05-19 10:00:00', 5, '4567890123');</a:t>
            </a:r>
          </a:p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/>
              <a:t>Card table :</a:t>
            </a:r>
          </a:p>
          <a:p>
            <a:pPr marL="0" indent="0">
              <a:buNone/>
            </a:pPr>
            <a:r>
              <a:rPr lang="en-IN" sz="1500" dirty="0"/>
              <a:t>INSERT INTO CARD VALUES(1234567890, 'Amit', 'Kumar', 'Visa', 123, '2023-12-31', 1);</a:t>
            </a:r>
          </a:p>
          <a:p>
            <a:pPr marL="0" indent="0">
              <a:buNone/>
            </a:pPr>
            <a:r>
              <a:rPr lang="en-IN" sz="1500" dirty="0"/>
              <a:t>INSERT INTO CARD VALUES(2345678901, 'Ajay', 'Sharma', 'Mastercard', 456, '2024-12-31', 2);</a:t>
            </a:r>
          </a:p>
          <a:p>
            <a:pPr marL="0" indent="0">
              <a:buNone/>
            </a:pPr>
            <a:r>
              <a:rPr lang="en-IN" sz="1500" dirty="0"/>
              <a:t>INSERT INTO CARD VALUES(3456789012, 'Amit', 'Gupta', 'American Express', 789, '2025-12-31', 3);</a:t>
            </a:r>
          </a:p>
          <a:p>
            <a:pPr marL="0" indent="0">
              <a:buNone/>
            </a:pPr>
            <a:r>
              <a:rPr lang="en-IN" sz="1500" dirty="0"/>
              <a:t>INSERT INTO CARD VALUES(4567890123, 'Ajay', 'Sinha', 'Discover', 012, '2026-12-31', 4);</a:t>
            </a:r>
          </a:p>
          <a:p>
            <a:pPr marL="0" indent="0">
              <a:buNone/>
            </a:pPr>
            <a:r>
              <a:rPr lang="en-IN" sz="1500" dirty="0"/>
              <a:t>INSERT INTO CARD VALUES(5678901234, 'Amit', 'Singh', 'JCB', 345, '2027-12-31', 5);</a:t>
            </a:r>
          </a:p>
          <a:p>
            <a:pPr marL="0" indent="0">
              <a:buNone/>
            </a:pPr>
            <a:r>
              <a:rPr lang="en-IN" sz="1500" dirty="0"/>
              <a:t>-- </a:t>
            </a:r>
            <a:r>
              <a:rPr lang="en-IN" sz="1500" b="1" dirty="0" err="1"/>
              <a:t>Ticket_Details</a:t>
            </a:r>
            <a:r>
              <a:rPr lang="en-IN" sz="1500" b="1" dirty="0"/>
              <a:t> table :</a:t>
            </a:r>
          </a:p>
          <a:p>
            <a:pPr marL="0" indent="0">
              <a:buNone/>
            </a:pPr>
            <a:r>
              <a:rPr lang="en-IN" sz="1500" dirty="0"/>
              <a:t>INSERT INTO TICKET_DETAILS VALUES('abc@gmail.com', 1, '2 tickets for Roller Coaster', '9876543210');</a:t>
            </a:r>
          </a:p>
          <a:p>
            <a:pPr marL="0" indent="0">
              <a:buNone/>
            </a:pPr>
            <a:r>
              <a:rPr lang="en-IN" sz="1500" dirty="0"/>
              <a:t>INSERT INTO TICKET_DETAILS VALUES('xyz@gmail.com', 2, '1 ticket for Bumper Cars and 1 ticket for Tea Cups', '1234567890');</a:t>
            </a:r>
          </a:p>
          <a:p>
            <a:pPr marL="0" indent="0">
              <a:buNone/>
            </a:pPr>
            <a:r>
              <a:rPr lang="en-IN" sz="1500" dirty="0"/>
              <a:t>INSERT INTO TICKET_DETAILS VALUES('pqr@gmail.com', 3, '3 tickets for Water Slide', '2345678901');</a:t>
            </a:r>
          </a:p>
          <a:p>
            <a:pPr marL="0" indent="0">
              <a:buNone/>
            </a:pPr>
            <a:r>
              <a:rPr lang="en-IN" sz="1500" dirty="0"/>
              <a:t>INSERT INTO TICKET_DETAILS VALUES('def@gmail.com', 4, '2 tickets for Lazy River', '3456789012');</a:t>
            </a:r>
          </a:p>
          <a:p>
            <a:pPr marL="0" indent="0">
              <a:buNone/>
            </a:pPr>
            <a:r>
              <a:rPr lang="en-IN" sz="1500" dirty="0"/>
              <a:t>INSERT INTO TICKET_DETAILS VALUES('ghi@gmail.com', 5, '1 ticket for Roller Coaster and 1 ticket for Bumper Cars', '4567890123');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116562-9883-F7EF-ADA0-1070F54C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INSERTING VALUES FOR EACH TABLE</a:t>
            </a:r>
          </a:p>
        </p:txBody>
      </p:sp>
    </p:spTree>
    <p:extLst>
      <p:ext uri="{BB962C8B-B14F-4D97-AF65-F5344CB8AC3E}">
        <p14:creationId xmlns:p14="http://schemas.microsoft.com/office/powerpoint/2010/main" val="105646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6EC5-B128-9D8B-F2E6-5A051DCE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F3E-06BB-BB3E-9106-06D0BEBC4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1 . CONTENTS OF TABLE CUSTOMER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SQL CODE : </a:t>
            </a:r>
          </a:p>
          <a:p>
            <a:pPr marL="0" indent="0">
              <a:buNone/>
            </a:pPr>
            <a:r>
              <a:rPr lang="en-IN" sz="2400" dirty="0"/>
              <a:t>     SELECT * FROM CUSTOMER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OUTPUT: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E252-168B-9D16-ADC4-3E267BDD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419600"/>
            <a:ext cx="329974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22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3C17-1BF7-8566-064A-6033F4A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8A13-A32E-A1ED-1730-87B3FBC1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2.PRINT ALL LINKED PHONES NUMBER OF ALL CUSTOMERS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SQL CODE:</a:t>
            </a:r>
          </a:p>
          <a:p>
            <a:pPr marL="0" indent="0">
              <a:buNone/>
            </a:pPr>
            <a:r>
              <a:rPr lang="en-US" sz="2000" dirty="0"/>
              <a:t>SELECT FIRSTNAME,LASTNAME,PHONE</a:t>
            </a:r>
          </a:p>
          <a:p>
            <a:pPr marL="0" indent="0">
              <a:buNone/>
            </a:pPr>
            <a:r>
              <a:rPr lang="en-US" sz="2000" dirty="0"/>
              <a:t>FROM CUSTOMER,CUSTOMER_PHONE</a:t>
            </a:r>
          </a:p>
          <a:p>
            <a:pPr marL="0" indent="0">
              <a:buNone/>
            </a:pPr>
            <a:r>
              <a:rPr lang="en-US" sz="2000" dirty="0"/>
              <a:t>WHERE CUSTOMER.EMAIL_ID = CUSTOMER_PHONE.EMAIL_ID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OUTPUT: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3C302-57FF-C291-4518-FE536A25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77698"/>
            <a:ext cx="231668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67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796D-E509-C7EC-1A32-213137EA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766B-D339-0089-B9A5-780B487F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3. NUMBER OF CUSTOMERS WHO DID GIVE FEEDBACK</a:t>
            </a:r>
          </a:p>
          <a:p>
            <a:pPr marL="0" indent="0">
              <a:buNone/>
            </a:pPr>
            <a:r>
              <a:rPr lang="en-IN" sz="2000" dirty="0"/>
              <a:t>SQL CODE:</a:t>
            </a:r>
          </a:p>
          <a:p>
            <a:pPr marL="0" indent="0">
              <a:buNone/>
            </a:pPr>
            <a:r>
              <a:rPr lang="en-US" sz="2000" dirty="0"/>
              <a:t>(SELECT * FROM USER1 UNIQUE)-(SELECT COUNT(USER_ID) FROM USER1,FEEDBACK1 WHERE USER1.USER_ID = FEEDBACK1.USER_ID)</a:t>
            </a:r>
          </a:p>
          <a:p>
            <a:pPr marL="0" indent="0">
              <a:buNone/>
            </a:pPr>
            <a:r>
              <a:rPr lang="en-US" sz="2000" dirty="0"/>
              <a:t>                     OR</a:t>
            </a:r>
          </a:p>
          <a:p>
            <a:pPr marL="0" indent="0">
              <a:buNone/>
            </a:pPr>
            <a:r>
              <a:rPr lang="en-US" sz="2000" dirty="0"/>
              <a:t>SELECT COUNT(USER_ID) AS COUNT FROM USER1,FEEDBACK1 WHERE USER1.USER_ID= FEEDBACK1.USER_ID</a:t>
            </a:r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28432-00D5-B9D4-D0D0-8D520371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129540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2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492B-B7D1-11B1-5342-B98C1B4F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IN" b="1" u="sng" dirty="0"/>
              <a:t>SQL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75B7-9D7C-B95D-1134-5A264AEA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4 .WHAT DIFFERENT TYPE OF CARDS PRESENT WITH CUSTOMERS</a:t>
            </a:r>
          </a:p>
          <a:p>
            <a:pPr marL="0" indent="0">
              <a:buNone/>
            </a:pPr>
            <a:r>
              <a:rPr lang="en-IN" sz="2000" dirty="0"/>
              <a:t>SQL CODE 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CUSTOMER.FIRSTNAME,CARD.TYPE </a:t>
            </a:r>
          </a:p>
          <a:p>
            <a:pPr marL="0" indent="0">
              <a:buNone/>
            </a:pPr>
            <a:r>
              <a:rPr lang="en-US" sz="2000" dirty="0"/>
              <a:t>FROM CUSTOMER,CARD</a:t>
            </a:r>
          </a:p>
          <a:p>
            <a:pPr marL="0" indent="0">
              <a:buNone/>
            </a:pPr>
            <a:r>
              <a:rPr lang="en-US" sz="2000" dirty="0"/>
              <a:t>WHERE CUSTOMER.FIRSTNAME=CARD.FIRSTNAME AND CUSTOMER.LASTNAME = CARD.LASTNAME</a:t>
            </a:r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A22EE-A562-776C-C451-6F25448E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267200"/>
            <a:ext cx="2819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D88291-9275-7B54-D4F3-8D47EA8D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ABOUT THE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281A3-7815-0F4C-A887-3F2F1E78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86000"/>
            <a:ext cx="69342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-- The designed </a:t>
            </a:r>
            <a:r>
              <a:rPr lang="en-IN" sz="2000" b="1" dirty="0"/>
              <a:t>AMUSEMENT PARK DATABASE MANAGEMENT </a:t>
            </a:r>
          </a:p>
          <a:p>
            <a:pPr marL="0" indent="0">
              <a:buNone/>
            </a:pPr>
            <a:r>
              <a:rPr lang="en-IN" sz="2000" b="1" dirty="0"/>
              <a:t>    SYSTEM</a:t>
            </a:r>
            <a:r>
              <a:rPr lang="en-IN" sz="2000" dirty="0"/>
              <a:t> provides the data about :    </a:t>
            </a:r>
          </a:p>
          <a:p>
            <a:pPr marL="0" indent="0">
              <a:buNone/>
            </a:pPr>
            <a:r>
              <a:rPr lang="en-IN" sz="2000" dirty="0"/>
              <a:t>        -&gt; </a:t>
            </a:r>
            <a:r>
              <a:rPr lang="en-IN" sz="1800" dirty="0"/>
              <a:t>Users who are registered to park applications.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2000" dirty="0"/>
              <a:t> -&gt; </a:t>
            </a:r>
            <a:r>
              <a:rPr lang="en-IN" sz="1800" dirty="0"/>
              <a:t>Feedbacks on particular rides registered by user.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800" dirty="0"/>
              <a:t>Different types of rides present in that park like : 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b="1" dirty="0"/>
              <a:t>-</a:t>
            </a:r>
            <a:r>
              <a:rPr lang="en-IN" sz="1800" dirty="0"/>
              <a:t>  Land Rides</a:t>
            </a:r>
          </a:p>
          <a:p>
            <a:pPr marL="0" indent="0">
              <a:buNone/>
            </a:pPr>
            <a:r>
              <a:rPr lang="en-IN" sz="1800" b="1" dirty="0"/>
              <a:t>                  -  </a:t>
            </a:r>
            <a:r>
              <a:rPr lang="en-IN" sz="1800" dirty="0"/>
              <a:t>Water Rides ..etc.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600" dirty="0"/>
              <a:t>Payment details of each trip that has been successfully completed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2000" dirty="0"/>
              <a:t>-&gt; </a:t>
            </a:r>
            <a:r>
              <a:rPr lang="en-IN" sz="1800" dirty="0"/>
              <a:t>Details of Restaurants present in this park;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6064A-0832-F53E-A575-2A26D425735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10B20-E3CC-4064-3D52-4AA2FA5B77E1}"/>
              </a:ext>
            </a:extLst>
          </p:cNvPr>
          <p:cNvSpPr/>
          <p:nvPr/>
        </p:nvSpPr>
        <p:spPr>
          <a:xfrm>
            <a:off x="762000" y="1850521"/>
            <a:ext cx="7772400" cy="4495800"/>
          </a:xfrm>
          <a:prstGeom prst="rect">
            <a:avLst/>
          </a:prstGeom>
          <a:noFill/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3C80-F143-0CC2-2E8A-122AE0B9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FADC-4BB9-7C21-69FE-403790C1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5.LIST ALL RESTAURANTS NAMES(UNQIUE) FROM ALL AMUSEMENT PARS</a:t>
            </a:r>
          </a:p>
          <a:p>
            <a:pPr marL="0" indent="0">
              <a:buNone/>
            </a:pPr>
            <a:r>
              <a:rPr lang="en-IN" sz="2000" dirty="0"/>
              <a:t>SQL CODE:</a:t>
            </a:r>
          </a:p>
          <a:p>
            <a:pPr marL="0" indent="0">
              <a:buNone/>
            </a:pPr>
            <a:r>
              <a:rPr lang="en-US" sz="2000" dirty="0"/>
              <a:t>SELECT RESTAURANT_NAME</a:t>
            </a:r>
          </a:p>
          <a:p>
            <a:pPr marL="0" indent="0">
              <a:buNone/>
            </a:pPr>
            <a:r>
              <a:rPr lang="en-US" sz="2000" dirty="0"/>
              <a:t>FROM RESTAURANT,AMUSEMENT_PARK</a:t>
            </a:r>
          </a:p>
          <a:p>
            <a:pPr marL="0" indent="0">
              <a:buNone/>
            </a:pPr>
            <a:r>
              <a:rPr lang="en-US" sz="2000" dirty="0"/>
              <a:t>WHERE RESTAURANT.RESTAURANT_ID = AMUSEMENT_PARK.RESTAURANT_ID</a:t>
            </a:r>
          </a:p>
          <a:p>
            <a:pPr marL="0" indent="0">
              <a:buNone/>
            </a:pPr>
            <a:r>
              <a:rPr lang="en-US" sz="2000" dirty="0"/>
              <a:t>GROUP BY RESTAURANT_NAME</a:t>
            </a:r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78D8F-8386-81DD-8F0A-A00E5C35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0"/>
            <a:ext cx="3581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6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887AB45-E44F-65B4-E49A-490B4E44C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21568"/>
            <a:ext cx="8229600" cy="521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731AC-F419-5793-8BC3-95369E884242}"/>
              </a:ext>
            </a:extLst>
          </p:cNvPr>
          <p:cNvSpPr txBox="1"/>
          <p:nvPr/>
        </p:nvSpPr>
        <p:spPr>
          <a:xfrm>
            <a:off x="1676400" y="30480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------------  THE END  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0FFE2-0CDF-9681-62B4-FC5BA50A6689}"/>
              </a:ext>
            </a:extLst>
          </p:cNvPr>
          <p:cNvSpPr txBox="1"/>
          <p:nvPr/>
        </p:nvSpPr>
        <p:spPr>
          <a:xfrm>
            <a:off x="1828800" y="61722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---------  THANK YOU  ---------</a:t>
            </a:r>
          </a:p>
        </p:txBody>
      </p:sp>
    </p:spTree>
    <p:extLst>
      <p:ext uri="{BB962C8B-B14F-4D97-AF65-F5344CB8AC3E}">
        <p14:creationId xmlns:p14="http://schemas.microsoft.com/office/powerpoint/2010/main" val="211208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E4136-0808-EC98-1D1F-D7039AF08A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3B9FA-CC57-EACA-37F1-FCD6F9BF644D}"/>
              </a:ext>
            </a:extLst>
          </p:cNvPr>
          <p:cNvSpPr txBox="1"/>
          <p:nvPr/>
        </p:nvSpPr>
        <p:spPr>
          <a:xfrm>
            <a:off x="699655" y="533400"/>
            <a:ext cx="774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ENTITY RELATIONSHIP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A6803D-0846-3A92-CB88-86E7F3C54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399926"/>
          </a:xfrm>
        </p:spPr>
      </p:pic>
    </p:spTree>
    <p:extLst>
      <p:ext uri="{BB962C8B-B14F-4D97-AF65-F5344CB8AC3E}">
        <p14:creationId xmlns:p14="http://schemas.microsoft.com/office/powerpoint/2010/main" val="34793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E63D5D-CFDE-8AF5-1B46-8B8E1F34B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1016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8B20E-272B-4157-283C-683E9B88563B}"/>
              </a:ext>
            </a:extLst>
          </p:cNvPr>
          <p:cNvSpPr txBox="1"/>
          <p:nvPr/>
        </p:nvSpPr>
        <p:spPr>
          <a:xfrm>
            <a:off x="699655" y="533400"/>
            <a:ext cx="774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RELATIONAL SCHEMA OF THE ER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98ACA-5C79-4157-0690-17D01786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" y="0"/>
            <a:ext cx="9117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2B1A-508E-5B3E-7300-C6A1F244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D8CE-8B85-0881-AB1F-0E835FAC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CUSTOMER</a:t>
            </a:r>
            <a:r>
              <a:rPr lang="en-IN" sz="1800" b="1" dirty="0"/>
              <a:t> : </a:t>
            </a:r>
            <a:r>
              <a:rPr lang="en-IN" sz="1800" dirty="0"/>
              <a:t>This table provides the details of customer like : 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b="1" dirty="0"/>
              <a:t> Attributes :</a:t>
            </a:r>
          </a:p>
          <a:p>
            <a:pPr marL="0" indent="0">
              <a:buNone/>
            </a:pPr>
            <a:r>
              <a:rPr lang="en-IN" sz="1800" dirty="0"/>
              <a:t>        - Email ID (PRIMARY KEY)          </a:t>
            </a:r>
          </a:p>
          <a:p>
            <a:pPr marL="0" indent="0">
              <a:buNone/>
            </a:pPr>
            <a:r>
              <a:rPr lang="en-IN" sz="1800" dirty="0"/>
              <a:t>        - Date of Birth(DOB)</a:t>
            </a:r>
          </a:p>
          <a:p>
            <a:pPr marL="0" indent="0">
              <a:buNone/>
            </a:pPr>
            <a:r>
              <a:rPr lang="en-IN" sz="1800" dirty="0"/>
              <a:t>        - First Name</a:t>
            </a:r>
          </a:p>
          <a:p>
            <a:pPr marL="0" indent="0">
              <a:buNone/>
            </a:pPr>
            <a:r>
              <a:rPr lang="en-IN" sz="1800" dirty="0"/>
              <a:t>        - Last Name</a:t>
            </a:r>
          </a:p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CUSTOMER_PHONE :</a:t>
            </a:r>
            <a:r>
              <a:rPr lang="en-IN" sz="1800" dirty="0"/>
              <a:t> This table provides the phone numbers for given user like :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-  Phone (PRIMARY KEY)             </a:t>
            </a:r>
          </a:p>
          <a:p>
            <a:pPr marL="0" indent="0">
              <a:buNone/>
            </a:pPr>
            <a:r>
              <a:rPr lang="en-IN" sz="1800" dirty="0"/>
              <a:t>         -  Email ID(FOREIGN KEY)</a:t>
            </a:r>
          </a:p>
          <a:p>
            <a:pPr marL="0" indent="0">
              <a:buNone/>
            </a:pPr>
            <a:r>
              <a:rPr lang="en-IN" sz="1800" dirty="0"/>
              <a:t> --  </a:t>
            </a:r>
            <a:r>
              <a:rPr lang="en-IN" sz="1800" b="1" u="sng" dirty="0"/>
              <a:t>VIEW :</a:t>
            </a:r>
            <a:r>
              <a:rPr lang="en-IN" sz="1800" dirty="0"/>
              <a:t> Relational table for viewing different parks by user.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-  Email ID(FOREIGN KEY)            </a:t>
            </a:r>
          </a:p>
          <a:p>
            <a:pPr marL="0" indent="0">
              <a:buNone/>
            </a:pPr>
            <a:r>
              <a:rPr lang="en-IN" sz="1800" dirty="0"/>
              <a:t>         -  Park ID(FOREIGN KEY)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8952D-0F96-F3E9-5DEF-3F1D03A5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05000"/>
            <a:ext cx="2956816" cy="1059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B9BB5-7DFE-CEDE-0A69-0C0934D0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670324"/>
            <a:ext cx="4366638" cy="73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3AACF-D612-C919-3DE9-DA03E294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5064845"/>
            <a:ext cx="4488569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20AD-E2C6-DD11-598B-9B1203D3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  </a:t>
            </a:r>
            <a:r>
              <a:rPr lang="en-IN" sz="1800" b="1" u="sng" dirty="0"/>
              <a:t>AMUSEMENT_PARK : </a:t>
            </a:r>
            <a:r>
              <a:rPr lang="en-IN" sz="1800" dirty="0"/>
              <a:t>This tables provides us details of park.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-  Park ID(PRIMARY KEY)         </a:t>
            </a:r>
          </a:p>
          <a:p>
            <a:pPr marL="0" indent="0">
              <a:buNone/>
            </a:pPr>
            <a:r>
              <a:rPr lang="en-IN" sz="1800" dirty="0"/>
              <a:t>         -  Location                             </a:t>
            </a:r>
          </a:p>
          <a:p>
            <a:pPr marL="0" indent="0">
              <a:buNone/>
            </a:pPr>
            <a:r>
              <a:rPr lang="en-IN" sz="1800" dirty="0"/>
              <a:t>         -  Booking Date</a:t>
            </a:r>
          </a:p>
          <a:p>
            <a:pPr marL="0" indent="0">
              <a:buNone/>
            </a:pPr>
            <a:r>
              <a:rPr lang="en-IN" sz="1800" dirty="0"/>
              <a:t>         -  Pick Date</a:t>
            </a:r>
          </a:p>
          <a:p>
            <a:pPr marL="0" indent="0">
              <a:buNone/>
            </a:pPr>
            <a:r>
              <a:rPr lang="en-IN" sz="1800" dirty="0"/>
              <a:t>         -  Park Name</a:t>
            </a:r>
          </a:p>
          <a:p>
            <a:pPr marL="0" indent="0">
              <a:buNone/>
            </a:pPr>
            <a:r>
              <a:rPr lang="en-IN" sz="1800" dirty="0"/>
              <a:t>         -  Timings :</a:t>
            </a:r>
          </a:p>
          <a:p>
            <a:pPr marL="0" indent="0">
              <a:buNone/>
            </a:pPr>
            <a:r>
              <a:rPr lang="en-IN" sz="1800" dirty="0"/>
              <a:t>             -  Opening Time</a:t>
            </a:r>
          </a:p>
          <a:p>
            <a:pPr marL="0" indent="0">
              <a:buNone/>
            </a:pPr>
            <a:r>
              <a:rPr lang="en-IN" sz="1800" dirty="0"/>
              <a:t>             -  Closing Time </a:t>
            </a:r>
          </a:p>
          <a:p>
            <a:pPr marL="0" indent="0">
              <a:buNone/>
            </a:pPr>
            <a:r>
              <a:rPr lang="en-IN" sz="1800" dirty="0"/>
              <a:t>          -  Enquiry Number</a:t>
            </a:r>
          </a:p>
          <a:p>
            <a:pPr marL="0" indent="0">
              <a:buNone/>
            </a:pPr>
            <a:r>
              <a:rPr lang="en-IN" sz="1800" dirty="0"/>
              <a:t>          -  Ride ID(FOREIGN KEY)</a:t>
            </a:r>
          </a:p>
          <a:p>
            <a:pPr marL="0" indent="0">
              <a:buNone/>
            </a:pPr>
            <a:r>
              <a:rPr lang="en-IN" sz="1800" dirty="0"/>
              <a:t>          -  Restaurant ID(FOREIGN KEY)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B8C219-F67C-E9EB-8074-58B11443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3385C-7D54-D8D3-7556-6F1486C8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09800"/>
            <a:ext cx="4717189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F864-BE23-70DC-5978-49530170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RIDE : </a:t>
            </a:r>
            <a:r>
              <a:rPr lang="en-IN" sz="1800" dirty="0"/>
              <a:t>Ride tables provides about the types of rides and their cost per duration.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 : </a:t>
            </a:r>
          </a:p>
          <a:p>
            <a:pPr marL="0" indent="0">
              <a:buNone/>
            </a:pPr>
            <a:r>
              <a:rPr lang="en-IN" sz="1800" dirty="0"/>
              <a:t>         -  Ride ID(PRIMARY KEY)</a:t>
            </a:r>
          </a:p>
          <a:p>
            <a:pPr marL="0" indent="0">
              <a:buNone/>
            </a:pPr>
            <a:r>
              <a:rPr lang="en-IN" sz="1800" dirty="0"/>
              <a:t>         -  Ride Name</a:t>
            </a:r>
          </a:p>
          <a:p>
            <a:pPr marL="0" indent="0">
              <a:buNone/>
            </a:pPr>
            <a:r>
              <a:rPr lang="en-IN" sz="1800" dirty="0"/>
              <a:t>         -  Type                     </a:t>
            </a:r>
          </a:p>
          <a:p>
            <a:pPr marL="0" indent="0">
              <a:buNone/>
            </a:pPr>
            <a:r>
              <a:rPr lang="en-IN" sz="1800" dirty="0"/>
              <a:t>         -  Ride Pics</a:t>
            </a:r>
          </a:p>
          <a:p>
            <a:pPr marL="0" indent="0">
              <a:buNone/>
            </a:pPr>
            <a:r>
              <a:rPr lang="en-IN" sz="1800" dirty="0"/>
              <a:t>         -  Duration</a:t>
            </a:r>
          </a:p>
          <a:p>
            <a:pPr marL="0" indent="0">
              <a:buNone/>
            </a:pPr>
            <a:r>
              <a:rPr lang="en-IN" sz="1800" dirty="0"/>
              <a:t>         -  Cost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-- </a:t>
            </a:r>
            <a:r>
              <a:rPr lang="en-IN" sz="1800" dirty="0"/>
              <a:t> </a:t>
            </a:r>
            <a:r>
              <a:rPr lang="en-IN" sz="1800" b="1" u="sng" dirty="0"/>
              <a:t>RESTAURANTS : </a:t>
            </a:r>
            <a:r>
              <a:rPr lang="en-IN" sz="1800" dirty="0"/>
              <a:t>This tables about restaurants and their menus in their park.</a:t>
            </a:r>
          </a:p>
          <a:p>
            <a:pPr marL="0" indent="0">
              <a:buNone/>
            </a:pPr>
            <a:r>
              <a:rPr lang="en-IN" sz="1800" dirty="0"/>
              <a:t>         </a:t>
            </a:r>
            <a:r>
              <a:rPr lang="en-IN" sz="1800" b="1" dirty="0"/>
              <a:t>Attributes:</a:t>
            </a:r>
          </a:p>
          <a:p>
            <a:pPr marL="0" indent="0">
              <a:buNone/>
            </a:pPr>
            <a:r>
              <a:rPr lang="en-IN" sz="1800" dirty="0"/>
              <a:t>         -  Restaurant ID (PRIMARY KEY)       -   Restaurant Name </a:t>
            </a:r>
          </a:p>
          <a:p>
            <a:pPr marL="0" indent="0">
              <a:buNone/>
            </a:pPr>
            <a:r>
              <a:rPr lang="en-IN" sz="1800" dirty="0"/>
              <a:t>         -  Type</a:t>
            </a:r>
          </a:p>
          <a:p>
            <a:pPr marL="0" indent="0">
              <a:buNone/>
            </a:pPr>
            <a:r>
              <a:rPr lang="en-IN" sz="1800" dirty="0"/>
              <a:t>         -  Item Name                 -  Item Cost  </a:t>
            </a:r>
          </a:p>
          <a:p>
            <a:pPr marL="0" indent="0">
              <a:buNone/>
            </a:pPr>
            <a:r>
              <a:rPr lang="en-IN" sz="1800" dirty="0"/>
              <a:t>         -  Phone Number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FA3035-332A-27FC-75CD-CD7D2ED8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FCF75-7D9D-E95D-93B7-E954B5FA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828800"/>
            <a:ext cx="2491956" cy="1325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CA844-D126-D677-BFEE-9C1F4C82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48200"/>
            <a:ext cx="2865368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6997-886D-71DC-494A-7AEF3983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 --  </a:t>
            </a:r>
            <a:r>
              <a:rPr lang="en-IN" sz="1800" b="1" u="sng" dirty="0"/>
              <a:t>USER :</a:t>
            </a:r>
            <a:r>
              <a:rPr lang="en-IN" sz="1800" dirty="0"/>
              <a:t> User table the customer has login to this application for booking of tickets.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b="1" dirty="0"/>
              <a:t>Attributes :</a:t>
            </a:r>
          </a:p>
          <a:p>
            <a:pPr marL="0" indent="0">
              <a:buNone/>
            </a:pPr>
            <a:r>
              <a:rPr lang="en-IN" sz="1800" dirty="0"/>
              <a:t>          -  User ID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(PRIMARY KEY) 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First Name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Last Name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Email ID(Unique)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Phone Number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Date of Birth(DOB)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Park ID(FOREIGN KEY)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Package ID(FOREIGN KEY)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--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FEEDBACK :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This table provides about Reviews and Ratings of Particular Rides.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Attributes :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Comments     -  Ratings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         -  Ride Name     -  User ID(FOREIGN KEY)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E26E3A-825A-443D-699B-DC40CD2E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76200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/>
              <a:t>ENTITIES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8DE9B-F95F-104C-F1AF-2BF7B156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49957"/>
            <a:ext cx="5257800" cy="1562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5A189-C4D7-2A79-D0F0-28658252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41" y="4876800"/>
            <a:ext cx="3901778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6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3826</Words>
  <Application>Microsoft Office PowerPoint</Application>
  <PresentationFormat>On-screen Show (4:3)</PresentationFormat>
  <Paragraphs>369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ABOUT THE PROJECT</vt:lpstr>
      <vt:lpstr>PowerPoint Presentation</vt:lpstr>
      <vt:lpstr>PowerPoint Presentation</vt:lpstr>
      <vt:lpstr>ENTITIES : </vt:lpstr>
      <vt:lpstr>ENTITIES : </vt:lpstr>
      <vt:lpstr>ENTITIES : </vt:lpstr>
      <vt:lpstr>ENTITIES : </vt:lpstr>
      <vt:lpstr>ENTITIES : </vt:lpstr>
      <vt:lpstr>ENTITIES : </vt:lpstr>
      <vt:lpstr>ENTITIES : 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FUNCTIONAL DEPENDENCIES AND NORMALISTAON OF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INSERTING VALUES FOR EACH TABLE</vt:lpstr>
      <vt:lpstr>SQL QUERIES</vt:lpstr>
      <vt:lpstr>SQL QUERIES</vt:lpstr>
      <vt:lpstr>SQL QUERIES</vt:lpstr>
      <vt:lpstr>SQL QUERIES </vt:lpstr>
      <vt:lpstr>SQL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obert spud</dc:creator>
  <cp:lastModifiedBy>Yaswanth Kalavakunta</cp:lastModifiedBy>
  <cp:revision>64</cp:revision>
  <dcterms:created xsi:type="dcterms:W3CDTF">2021-06-28T03:15:04Z</dcterms:created>
  <dcterms:modified xsi:type="dcterms:W3CDTF">2023-05-15T12:22:13Z</dcterms:modified>
</cp:coreProperties>
</file>