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57" r:id="rId5"/>
    <p:sldId id="262" r:id="rId6"/>
    <p:sldId id="258" r:id="rId7"/>
    <p:sldId id="263" r:id="rId8"/>
    <p:sldId id="267" r:id="rId9"/>
    <p:sldId id="260"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704" autoAdjust="0"/>
  </p:normalViewPr>
  <p:slideViewPr>
    <p:cSldViewPr snapToGrid="0">
      <p:cViewPr varScale="1">
        <p:scale>
          <a:sx n="82" d="100"/>
          <a:sy n="82" d="100"/>
        </p:scale>
        <p:origin x="429" y="34"/>
      </p:cViewPr>
      <p:guideLst/>
    </p:cSldViewPr>
  </p:slideViewPr>
  <p:notesTextViewPr>
    <p:cViewPr>
      <p:scale>
        <a:sx n="1" d="1"/>
        <a:sy n="1" d="1"/>
      </p:scale>
      <p:origin x="0" y="0"/>
    </p:cViewPr>
  </p:notesTextViewPr>
  <p:notesViewPr>
    <p:cSldViewPr snapToGrid="0" showGuides="1">
      <p:cViewPr varScale="1">
        <p:scale>
          <a:sx n="79" d="100"/>
          <a:sy n="79" d="100"/>
        </p:scale>
        <p:origin x="234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DC2751-278C-4682-9C3F-0FF7B4FCFAE7}" type="datetimeFigureOut">
              <a:rPr lang="en-US" smtClean="0"/>
              <a:t>6/26/2024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286890-466E-41CD-A28A-B1EBDF22CA33}" type="slidenum">
              <a:rPr lang="en-US" smtClean="0"/>
              <a:t>‹#›</a:t>
            </a:fld>
            <a:endParaRPr lang="en-US" dirty="0"/>
          </a:p>
        </p:txBody>
      </p:sp>
    </p:spTree>
    <p:extLst>
      <p:ext uri="{BB962C8B-B14F-4D97-AF65-F5344CB8AC3E}">
        <p14:creationId xmlns:p14="http://schemas.microsoft.com/office/powerpoint/2010/main" val="15862942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F0845-D09E-4AF9-9623-EA7EA0297EF3}" type="datetimeFigureOut">
              <a:rPr lang="en-US" smtClean="0"/>
              <a:t>6/26/2024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CD11A-EED3-40CE-98A3-28FEE84867B3}" type="slidenum">
              <a:rPr lang="en-US" smtClean="0"/>
              <a:t>‹#›</a:t>
            </a:fld>
            <a:endParaRPr lang="en-US" dirty="0"/>
          </a:p>
        </p:txBody>
      </p:sp>
    </p:spTree>
    <p:extLst>
      <p:ext uri="{BB962C8B-B14F-4D97-AF65-F5344CB8AC3E}">
        <p14:creationId xmlns:p14="http://schemas.microsoft.com/office/powerpoint/2010/main" val="199576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7CD11A-EED3-40CE-98A3-28FEE84867B3}" type="slidenum">
              <a:rPr lang="en-US" smtClean="0"/>
              <a:t>1</a:t>
            </a:fld>
            <a:endParaRPr lang="en-US" dirty="0"/>
          </a:p>
        </p:txBody>
      </p:sp>
    </p:spTree>
    <p:extLst>
      <p:ext uri="{BB962C8B-B14F-4D97-AF65-F5344CB8AC3E}">
        <p14:creationId xmlns:p14="http://schemas.microsoft.com/office/powerpoint/2010/main" val="24911602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solidFill>
                  <a:schemeClr val="tx2">
                    <a:lumMod val="20000"/>
                    <a:lumOff val="80000"/>
                  </a:schemeClr>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409693A-2307-4FDC-9539-08DC9083DDED}" type="datetime1">
              <a:rPr lang="en-US" smtClean="0"/>
              <a:t>6/26/2024</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819406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hasCustomPrompt="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0011EA7-B10E-4739-92FE-8993461CC0B7}" type="datetime1">
              <a:rPr lang="en-US" smtClean="0"/>
              <a:t>6/26/2024</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4079542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91661"/>
            <a:ext cx="2628900" cy="490903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691661"/>
            <a:ext cx="7734300" cy="49090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5DC13F-2D2A-49BA-966D-6530A12E7C15}" type="datetime1">
              <a:rPr lang="en-US" smtClean="0"/>
              <a:t>6/26/2024</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79250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320E1C1-C26F-4479-A8BD-144B4C139DA5}" type="datetime1">
              <a:rPr lang="en-US" smtClean="0"/>
              <a:t>6/26/2024</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361943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709738"/>
            <a:ext cx="10515600" cy="2862262"/>
          </a:xfrm>
        </p:spPr>
        <p:txBody>
          <a:bodyPr anchor="b"/>
          <a:lstStyle>
            <a:lvl1pPr>
              <a:lnSpc>
                <a:spcPct val="100000"/>
              </a:lnSpc>
              <a:defRPr sz="6000"/>
            </a:lvl1pPr>
          </a:lstStyle>
          <a:p>
            <a:r>
              <a:rPr lang="en-US"/>
              <a:t>Click to edit Master title style</a:t>
            </a:r>
          </a:p>
        </p:txBody>
      </p:sp>
      <p:sp>
        <p:nvSpPr>
          <p:cNvPr id="3" name="Text Placeholder 2"/>
          <p:cNvSpPr>
            <a:spLocks noGrp="1"/>
          </p:cNvSpPr>
          <p:nvPr>
            <p:ph type="body" idx="1"/>
          </p:nvPr>
        </p:nvSpPr>
        <p:spPr>
          <a:xfrm>
            <a:off x="457200" y="4589463"/>
            <a:ext cx="10515600" cy="1500187"/>
          </a:xfrm>
        </p:spPr>
        <p:txBody>
          <a:bodyPr/>
          <a:lstStyle>
            <a:lvl1pPr marL="0" indent="0">
              <a:buNone/>
              <a:defRPr sz="2400" b="1">
                <a:solidFill>
                  <a:schemeClr val="tx2">
                    <a:lumMod val="50000"/>
                  </a:schemeClr>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BF519E61-C2D6-49AB-83F2-8FC9FEFBDAFD}" type="datetime1">
              <a:rPr lang="en-US" smtClean="0"/>
              <a:t>6/26/2024</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731272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hasCustomPrompt="1"/>
          </p:nvPr>
        </p:nvSpPr>
        <p:spPr>
          <a:xfrm>
            <a:off x="457200" y="1825625"/>
            <a:ext cx="4892040" cy="4351338"/>
          </a:xfrm>
        </p:spPr>
        <p:txBody>
          <a:bodyPr vert="horz" lIns="91440" tIns="45720" rIns="91440" bIns="45720" rtlCol="0">
            <a:normAutofit/>
          </a:bodyPr>
          <a:lstStyle>
            <a:lvl1pPr>
              <a:defRPr lang="en-US" baseline="0" noProof="0" dirty="0" smtClean="0">
                <a:solidFill>
                  <a:schemeClr val="bg1"/>
                </a:solidFill>
              </a:defRPr>
            </a:lvl1pPr>
            <a:lvl2pPr>
              <a:defRPr lang="en-US" baseline="0" noProof="0" dirty="0" smtClean="0">
                <a:solidFill>
                  <a:schemeClr val="bg1"/>
                </a:solidFill>
              </a:defRPr>
            </a:lvl2pPr>
            <a:lvl3pPr>
              <a:defRPr lang="en-US" baseline="0" noProof="0" dirty="0" smtClean="0">
                <a:solidFill>
                  <a:schemeClr val="bg1"/>
                </a:solidFill>
              </a:defRPr>
            </a:lvl3pPr>
            <a:lvl4pPr>
              <a:defRPr lang="en-US" baseline="0" noProof="0" dirty="0" smtClean="0">
                <a:solidFill>
                  <a:schemeClr val="bg1"/>
                </a:solidFill>
              </a:defRPr>
            </a:lvl4pPr>
            <a:lvl5pPr>
              <a:defRPr lang="en-US" baseline="0" noProof="0" dirty="0" smtClean="0">
                <a:solidFill>
                  <a:schemeClr val="bg1"/>
                </a:solidFill>
              </a:defRPr>
            </a:lvl5pPr>
            <a:lvl6pPr>
              <a:defRPr sz="1800"/>
            </a:lvl6pPr>
            <a:lvl7pPr>
              <a:defRPr sz="1800"/>
            </a:lvl7pPr>
            <a:lvl8pPr>
              <a:defRPr sz="180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4" name="Content Placeholder 3"/>
          <p:cNvSpPr>
            <a:spLocks noGrp="1"/>
          </p:cNvSpPr>
          <p:nvPr>
            <p:ph sz="half" idx="2" hasCustomPrompt="1"/>
          </p:nvPr>
        </p:nvSpPr>
        <p:spPr>
          <a:xfrm>
            <a:off x="5650524" y="1825625"/>
            <a:ext cx="4892040" cy="4351338"/>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5" name="Date Placeholder 4"/>
          <p:cNvSpPr>
            <a:spLocks noGrp="1"/>
          </p:cNvSpPr>
          <p:nvPr>
            <p:ph type="dt" sz="half" idx="10"/>
          </p:nvPr>
        </p:nvSpPr>
        <p:spPr/>
        <p:txBody>
          <a:bodyPr/>
          <a:lstStyle/>
          <a:p>
            <a:fld id="{047BE74F-367A-4D3C-8AA7-FA60CCA05EAE}" type="datetime1">
              <a:rPr lang="en-US" smtClean="0"/>
              <a:t>6/26/2024</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418393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39150"/>
            <a:ext cx="10094976" cy="1152144"/>
          </a:xfrm>
        </p:spPr>
        <p:txBody>
          <a:bodyPr/>
          <a:lstStyle/>
          <a:p>
            <a:r>
              <a:rPr lang="en-US"/>
              <a:t>Click to edit Master title style</a:t>
            </a:r>
            <a:endParaRPr lang="en-US" dirty="0"/>
          </a:p>
        </p:txBody>
      </p:sp>
      <p:sp>
        <p:nvSpPr>
          <p:cNvPr id="3" name="Text Placeholder 2"/>
          <p:cNvSpPr>
            <a:spLocks noGrp="1"/>
          </p:cNvSpPr>
          <p:nvPr>
            <p:ph type="body" idx="1"/>
          </p:nvPr>
        </p:nvSpPr>
        <p:spPr>
          <a:xfrm>
            <a:off x="457200" y="1828800"/>
            <a:ext cx="489204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hasCustomPrompt="1"/>
          </p:nvPr>
        </p:nvSpPr>
        <p:spPr>
          <a:xfrm>
            <a:off x="457200" y="2498723"/>
            <a:ext cx="4892040" cy="3101977"/>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5" name="Text Placeholder 4"/>
          <p:cNvSpPr>
            <a:spLocks noGrp="1"/>
          </p:cNvSpPr>
          <p:nvPr>
            <p:ph type="body" sz="quarter" idx="3"/>
          </p:nvPr>
        </p:nvSpPr>
        <p:spPr>
          <a:xfrm>
            <a:off x="5656753" y="1828800"/>
            <a:ext cx="489204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hasCustomPrompt="1"/>
          </p:nvPr>
        </p:nvSpPr>
        <p:spPr>
          <a:xfrm>
            <a:off x="5656753" y="2498723"/>
            <a:ext cx="4892040" cy="3101977"/>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7" name="Date Placeholder 6"/>
          <p:cNvSpPr>
            <a:spLocks noGrp="1"/>
          </p:cNvSpPr>
          <p:nvPr>
            <p:ph type="dt" sz="half" idx="10"/>
          </p:nvPr>
        </p:nvSpPr>
        <p:spPr/>
        <p:txBody>
          <a:bodyPr/>
          <a:lstStyle/>
          <a:p>
            <a:fld id="{A79E3F9C-6465-4987-8E4E-615CFD4753AA}" type="datetime1">
              <a:rPr lang="en-US" smtClean="0"/>
              <a:t>6/26/2024</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3405661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49EFD6-3C20-43C6-9E75-1A9D48D9576F}" type="datetime1">
              <a:rPr lang="en-US" smtClean="0"/>
              <a:t>6/26/2024</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3363858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493D5A-A484-46EE-9DC8-9A16BFF8327E}" type="datetime1">
              <a:rPr lang="en-US" smtClean="0"/>
              <a:t>6/26/2024</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927605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599"/>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hasCustomPrompt="1"/>
          </p:nvPr>
        </p:nvSpPr>
        <p:spPr>
          <a:xfrm>
            <a:off x="4800600" y="987425"/>
            <a:ext cx="5753100" cy="4613275"/>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4" name="Text Placeholder 3"/>
          <p:cNvSpPr>
            <a:spLocks noGrp="1"/>
          </p:cNvSpPr>
          <p:nvPr>
            <p:ph type="body" sz="half" idx="2"/>
          </p:nvPr>
        </p:nvSpPr>
        <p:spPr>
          <a:xfrm>
            <a:off x="457200" y="2254249"/>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287BC8-78D1-4FEB-9D4F-E22E45CC04F7}" type="datetime1">
              <a:rPr lang="en-US" smtClean="0"/>
              <a:t>6/26/2024</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287721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599"/>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800600" y="987425"/>
            <a:ext cx="5753100" cy="46132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254249"/>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568210-870C-4A62-9D1B-4B25162550AB}" type="datetime1">
              <a:rPr lang="en-US" smtClean="0"/>
              <a:t>6/26/2024</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569576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39793"/>
            <a:ext cx="10096500" cy="115090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825625"/>
            <a:ext cx="10096500" cy="37780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2">
                    <a:lumMod val="20000"/>
                    <a:lumOff val="80000"/>
                  </a:schemeClr>
                </a:solidFill>
              </a:defRPr>
            </a:lvl1pPr>
          </a:lstStyle>
          <a:p>
            <a:fld id="{00CABDA2-EB00-4A4D-86B7-63E286A484E5}" type="datetime1">
              <a:rPr lang="en-US" smtClean="0"/>
              <a:t>6/26/2024</a:t>
            </a:fld>
            <a:endParaRPr lang="en-US" dirty="0"/>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2">
                    <a:lumMod val="20000"/>
                    <a:lumOff val="80000"/>
                  </a:schemeClr>
                </a:solidFill>
              </a:defRPr>
            </a:lvl1pPr>
          </a:lstStyle>
          <a:p>
            <a:r>
              <a:rPr lang="en-US" dirty="0"/>
              <a:t>Add a footer</a:t>
            </a:r>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2">
                    <a:lumMod val="20000"/>
                    <a:lumOff val="80000"/>
                  </a:schemeClr>
                </a:solidFill>
              </a:defRPr>
            </a:lvl1pPr>
          </a:lstStyle>
          <a:p>
            <a:fld id="{E5B29C50-D6F1-4DB6-9B68-F4CD3996E9CF}" type="slidenum">
              <a:rPr lang="en-US" smtClean="0"/>
              <a:pPr/>
              <a:t>‹#›</a:t>
            </a:fld>
            <a:endParaRPr lang="en-US" dirty="0"/>
          </a:p>
        </p:txBody>
      </p:sp>
    </p:spTree>
    <p:extLst>
      <p:ext uri="{BB962C8B-B14F-4D97-AF65-F5344CB8AC3E}">
        <p14:creationId xmlns:p14="http://schemas.microsoft.com/office/powerpoint/2010/main" val="1656484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ts val="4000"/>
        </a:lnSpc>
        <a:spcBef>
          <a:spcPct val="0"/>
        </a:spcBef>
        <a:buNone/>
        <a:defRPr sz="4000" b="1" kern="1200" cap="none" spc="0">
          <a:ln w="12700" cmpd="sng">
            <a:noFill/>
            <a:prstDash val="solid"/>
          </a:ln>
          <a:solidFill>
            <a:schemeClr val="accent4">
              <a:lumMod val="50000"/>
            </a:schemeClr>
          </a:solidFill>
          <a:effectLst>
            <a:outerShdw blurRad="38100" dist="38100" dir="2700000" algn="tl">
              <a:srgbClr val="000000">
                <a:alpha val="43000"/>
              </a:srgbClr>
            </a:outerShdw>
          </a:effectLst>
          <a:latin typeface="+mj-lt"/>
          <a:ea typeface="+mj-ea"/>
          <a:cs typeface="+mj-cs"/>
        </a:defRPr>
      </a:lvl1pPr>
    </p:titleStyle>
    <p:bodyStyle>
      <a:lvl1pPr marL="2286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6pPr>
      <a:lvl7pPr marL="29718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7pPr>
      <a:lvl8pPr marL="34290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8pPr>
      <a:lvl9pPr marL="38862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288" userDrawn="1">
          <p15:clr>
            <a:srgbClr val="F26B43"/>
          </p15:clr>
        </p15:guide>
        <p15:guide id="3" pos="6648" userDrawn="1">
          <p15:clr>
            <a:srgbClr val="F26B43"/>
          </p15:clr>
        </p15:guide>
        <p15:guide id="4" orient="horz" pos="3528" userDrawn="1">
          <p15:clr>
            <a:srgbClr val="F26B43"/>
          </p15:clr>
        </p15:guide>
        <p15:guide id="5" orient="horz" pos="1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lnSpc>
                <a:spcPct val="115000"/>
              </a:lnSpc>
              <a:spcAft>
                <a:spcPts val="800"/>
              </a:spcAft>
            </a:pPr>
            <a:r>
              <a:rPr lang="en-US" sz="4800" kern="100" dirty="0">
                <a:effectLst/>
                <a:latin typeface="Calibri" panose="020F0502020204030204" pitchFamily="34" charset="0"/>
                <a:ea typeface="Calibri" panose="020F0502020204030204" pitchFamily="34" charset="0"/>
                <a:cs typeface="Times New Roman" panose="02020603050405020304" pitchFamily="18" charset="0"/>
              </a:rPr>
              <a:t>LANGUAGE TRANSLATION USING NATURAL LANGUAGE PROCESSING</a:t>
            </a:r>
            <a:endParaRPr lang="en-IN" sz="4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dirty="0">
                <a:solidFill>
                  <a:schemeClr val="accent4">
                    <a:lumMod val="40000"/>
                    <a:lumOff val="60000"/>
                  </a:schemeClr>
                </a:solidFill>
              </a:rPr>
              <a:t>Capstone project</a:t>
            </a:r>
          </a:p>
        </p:txBody>
      </p:sp>
      <p:sp>
        <p:nvSpPr>
          <p:cNvPr id="4" name="TextBox 3">
            <a:extLst>
              <a:ext uri="{FF2B5EF4-FFF2-40B4-BE49-F238E27FC236}">
                <a16:creationId xmlns:a16="http://schemas.microsoft.com/office/drawing/2014/main" id="{ACCAE060-AC44-8EC4-98D7-C1AB1D04DFAA}"/>
              </a:ext>
            </a:extLst>
          </p:cNvPr>
          <p:cNvSpPr txBox="1"/>
          <p:nvPr/>
        </p:nvSpPr>
        <p:spPr>
          <a:xfrm>
            <a:off x="9003837" y="5107672"/>
            <a:ext cx="3504087" cy="646331"/>
          </a:xfrm>
          <a:prstGeom prst="rect">
            <a:avLst/>
          </a:prstGeom>
          <a:noFill/>
          <a:ln>
            <a:noFill/>
          </a:ln>
        </p:spPr>
        <p:txBody>
          <a:bodyPr wrap="square" rtlCol="0">
            <a:spAutoFit/>
          </a:bodyPr>
          <a:lstStyle/>
          <a:p>
            <a:r>
              <a:rPr lang="en-US" dirty="0">
                <a:solidFill>
                  <a:schemeClr val="bg2"/>
                </a:solidFill>
              </a:rPr>
              <a:t>-Y.YASWANTH KUMAR</a:t>
            </a:r>
          </a:p>
          <a:p>
            <a:r>
              <a:rPr lang="en-US" dirty="0">
                <a:solidFill>
                  <a:schemeClr val="bg2"/>
                </a:solidFill>
              </a:rPr>
              <a:t>-192211149</a:t>
            </a:r>
            <a:endParaRPr lang="en-IN" dirty="0" err="1">
              <a:solidFill>
                <a:schemeClr val="bg2"/>
              </a:solidFill>
            </a:endParaRPr>
          </a:p>
        </p:txBody>
      </p:sp>
    </p:spTree>
    <p:extLst>
      <p:ext uri="{BB962C8B-B14F-4D97-AF65-F5344CB8AC3E}">
        <p14:creationId xmlns:p14="http://schemas.microsoft.com/office/powerpoint/2010/main" val="1990881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ABSTRACT</a:t>
            </a:r>
          </a:p>
        </p:txBody>
      </p:sp>
      <p:sp>
        <p:nvSpPr>
          <p:cNvPr id="14" name="Content Placeholder 13"/>
          <p:cNvSpPr>
            <a:spLocks noGrp="1"/>
          </p:cNvSpPr>
          <p:nvPr>
            <p:ph idx="1"/>
          </p:nvPr>
        </p:nvSpPr>
        <p:spPr>
          <a:xfrm>
            <a:off x="457199" y="1825624"/>
            <a:ext cx="11303185" cy="4581849"/>
          </a:xfrm>
        </p:spPr>
        <p:txBody>
          <a:bodyPr>
            <a:normAutofit/>
          </a:bodyPr>
          <a:lstStyle/>
          <a:p>
            <a:pPr algn="just">
              <a:lnSpc>
                <a:spcPct val="115000"/>
              </a:lnSpc>
              <a:spcAft>
                <a:spcPts val="800"/>
              </a:spcAft>
            </a:pPr>
            <a:r>
              <a:rPr lang="en-US" sz="1800" kern="100" dirty="0">
                <a:solidFill>
                  <a:schemeClr val="tx1">
                    <a:lumMod val="95000"/>
                    <a:lumOff val="5000"/>
                  </a:schemeClr>
                </a:solidFill>
                <a:effectLst/>
                <a:latin typeface="Sitka Display Semibold" pitchFamily="2" charset="0"/>
                <a:ea typeface="Calibri" panose="020F0502020204030204" pitchFamily="34" charset="0"/>
                <a:cs typeface="Times New Roman" panose="02020603050405020304" pitchFamily="18" charset="0"/>
              </a:rPr>
              <a:t>This project delves into the implementation of a comprehensive language translation system using Natural Language Processing (NLP) techniques, harnessing the capabilities of the Hugging Face transformers library.</a:t>
            </a:r>
          </a:p>
          <a:p>
            <a:pPr algn="just">
              <a:lnSpc>
                <a:spcPct val="115000"/>
              </a:lnSpc>
              <a:spcAft>
                <a:spcPts val="800"/>
              </a:spcAft>
            </a:pPr>
            <a:r>
              <a:rPr lang="en-US" sz="1800" kern="100" dirty="0">
                <a:solidFill>
                  <a:schemeClr val="tx1">
                    <a:lumMod val="95000"/>
                    <a:lumOff val="5000"/>
                  </a:schemeClr>
                </a:solidFill>
                <a:effectLst/>
                <a:latin typeface="Sitka Display Semibold" pitchFamily="2" charset="0"/>
                <a:ea typeface="Calibri" panose="020F0502020204030204" pitchFamily="34" charset="0"/>
                <a:cs typeface="Times New Roman" panose="02020603050405020304" pitchFamily="18" charset="0"/>
              </a:rPr>
              <a:t> The core of the system is built around the </a:t>
            </a:r>
            <a:r>
              <a:rPr lang="en-US" sz="1800" kern="100" dirty="0" err="1">
                <a:solidFill>
                  <a:schemeClr val="tx1">
                    <a:lumMod val="95000"/>
                    <a:lumOff val="5000"/>
                  </a:schemeClr>
                </a:solidFill>
                <a:effectLst/>
                <a:latin typeface="Sitka Display Semibold" pitchFamily="2" charset="0"/>
                <a:ea typeface="Calibri" panose="020F0502020204030204" pitchFamily="34" charset="0"/>
                <a:cs typeface="Times New Roman" panose="02020603050405020304" pitchFamily="18" charset="0"/>
              </a:rPr>
              <a:t>MarianMTModel</a:t>
            </a:r>
            <a:r>
              <a:rPr lang="en-US" sz="1800" kern="100" dirty="0">
                <a:solidFill>
                  <a:schemeClr val="tx1">
                    <a:lumMod val="95000"/>
                    <a:lumOff val="5000"/>
                  </a:schemeClr>
                </a:solidFill>
                <a:effectLst/>
                <a:latin typeface="Sitka Display Semibold" pitchFamily="2" charset="0"/>
                <a:ea typeface="Calibri" panose="020F0502020204030204" pitchFamily="34" charset="0"/>
                <a:cs typeface="Times New Roman" panose="02020603050405020304" pitchFamily="18" charset="0"/>
              </a:rPr>
              <a:t>, a highly advanced pre-trained model for machine translation that supports a wide range of language pairs, including but not limited to English, French, Spanish, German, and Italian.</a:t>
            </a:r>
          </a:p>
          <a:p>
            <a:pPr algn="just">
              <a:lnSpc>
                <a:spcPct val="115000"/>
              </a:lnSpc>
              <a:spcAft>
                <a:spcPts val="800"/>
              </a:spcAft>
            </a:pPr>
            <a:r>
              <a:rPr lang="en-US" sz="1800" kern="100" dirty="0">
                <a:solidFill>
                  <a:schemeClr val="tx1">
                    <a:lumMod val="95000"/>
                    <a:lumOff val="5000"/>
                  </a:schemeClr>
                </a:solidFill>
                <a:effectLst/>
                <a:latin typeface="Sitka Display Semibold" pitchFamily="2" charset="0"/>
                <a:ea typeface="Calibri" panose="020F0502020204030204" pitchFamily="34" charset="0"/>
                <a:cs typeface="Times New Roman" panose="02020603050405020304" pitchFamily="18" charset="0"/>
              </a:rPr>
              <a:t>To facilitate an interactive and user-friendly experience, the project integrates </a:t>
            </a:r>
            <a:r>
              <a:rPr lang="en-US" sz="1800" kern="100" dirty="0" err="1">
                <a:solidFill>
                  <a:schemeClr val="tx1">
                    <a:lumMod val="95000"/>
                    <a:lumOff val="5000"/>
                  </a:schemeClr>
                </a:solidFill>
                <a:effectLst/>
                <a:latin typeface="Sitka Display Semibold" pitchFamily="2" charset="0"/>
                <a:ea typeface="Calibri" panose="020F0502020204030204" pitchFamily="34" charset="0"/>
                <a:cs typeface="Times New Roman" panose="02020603050405020304" pitchFamily="18" charset="0"/>
              </a:rPr>
              <a:t>ipywidgets</a:t>
            </a:r>
            <a:r>
              <a:rPr lang="en-US" sz="1800" kern="100" dirty="0">
                <a:solidFill>
                  <a:schemeClr val="tx1">
                    <a:lumMod val="95000"/>
                    <a:lumOff val="5000"/>
                  </a:schemeClr>
                </a:solidFill>
                <a:effectLst/>
                <a:latin typeface="Sitka Display Semibold" pitchFamily="2" charset="0"/>
                <a:ea typeface="Calibri" panose="020F0502020204030204" pitchFamily="34" charset="0"/>
                <a:cs typeface="Times New Roman" panose="02020603050405020304" pitchFamily="18" charset="0"/>
              </a:rPr>
              <a:t> within a Google </a:t>
            </a:r>
            <a:r>
              <a:rPr lang="en-US" sz="1800" kern="100" dirty="0" err="1">
                <a:solidFill>
                  <a:schemeClr val="tx1">
                    <a:lumMod val="95000"/>
                    <a:lumOff val="5000"/>
                  </a:schemeClr>
                </a:solidFill>
                <a:effectLst/>
                <a:latin typeface="Sitka Display Semibold" pitchFamily="2" charset="0"/>
                <a:ea typeface="Calibri" panose="020F0502020204030204" pitchFamily="34" charset="0"/>
                <a:cs typeface="Times New Roman" panose="02020603050405020304" pitchFamily="18" charset="0"/>
              </a:rPr>
              <a:t>Colab</a:t>
            </a:r>
            <a:r>
              <a:rPr lang="en-US" sz="1800" kern="100" dirty="0">
                <a:solidFill>
                  <a:schemeClr val="tx1">
                    <a:lumMod val="95000"/>
                    <a:lumOff val="5000"/>
                  </a:schemeClr>
                </a:solidFill>
                <a:effectLst/>
                <a:latin typeface="Sitka Display Semibold" pitchFamily="2" charset="0"/>
                <a:ea typeface="Calibri" panose="020F0502020204030204" pitchFamily="34" charset="0"/>
                <a:cs typeface="Times New Roman" panose="02020603050405020304" pitchFamily="18" charset="0"/>
              </a:rPr>
              <a:t> environment. </a:t>
            </a:r>
          </a:p>
          <a:p>
            <a:pPr algn="just">
              <a:lnSpc>
                <a:spcPct val="115000"/>
              </a:lnSpc>
              <a:spcAft>
                <a:spcPts val="800"/>
              </a:spcAft>
            </a:pPr>
            <a:r>
              <a:rPr lang="en-US" sz="1800" kern="100" dirty="0">
                <a:solidFill>
                  <a:schemeClr val="tx1">
                    <a:lumMod val="95000"/>
                    <a:lumOff val="5000"/>
                  </a:schemeClr>
                </a:solidFill>
                <a:effectLst/>
                <a:latin typeface="Sitka Display Semibold" pitchFamily="2" charset="0"/>
                <a:ea typeface="Calibri" panose="020F0502020204030204" pitchFamily="34" charset="0"/>
                <a:cs typeface="Times New Roman" panose="02020603050405020304" pitchFamily="18" charset="0"/>
              </a:rPr>
              <a:t>This setup allows users to effortlessly input text, choose source and target languages from dropdown menus, and receive accurate translations with a simple click of a button. </a:t>
            </a:r>
          </a:p>
          <a:p>
            <a:pPr algn="just">
              <a:lnSpc>
                <a:spcPct val="115000"/>
              </a:lnSpc>
              <a:spcAft>
                <a:spcPts val="800"/>
              </a:spcAft>
            </a:pPr>
            <a:r>
              <a:rPr lang="en-US" sz="1800" kern="100" dirty="0">
                <a:solidFill>
                  <a:schemeClr val="tx1">
                    <a:lumMod val="95000"/>
                    <a:lumOff val="5000"/>
                  </a:schemeClr>
                </a:solidFill>
                <a:effectLst/>
                <a:latin typeface="Sitka Display Semibold" pitchFamily="2" charset="0"/>
                <a:ea typeface="Calibri" panose="020F0502020204030204" pitchFamily="34" charset="0"/>
                <a:cs typeface="Times New Roman" panose="02020603050405020304" pitchFamily="18" charset="0"/>
              </a:rPr>
              <a:t>The user interface is designed to be intuitive, reducing the complexity often associated with NLP applications and making it accessible to a broader audience.</a:t>
            </a:r>
          </a:p>
          <a:p>
            <a:pPr algn="just">
              <a:lnSpc>
                <a:spcPct val="115000"/>
              </a:lnSpc>
              <a:spcAft>
                <a:spcPts val="800"/>
              </a:spcAft>
            </a:pPr>
            <a:endParaRPr lang="en-IN" sz="1800" kern="100" dirty="0">
              <a:solidFill>
                <a:schemeClr val="tx1">
                  <a:lumMod val="95000"/>
                  <a:lumOff val="5000"/>
                </a:schemeClr>
              </a:solidFill>
              <a:effectLst/>
              <a:latin typeface="Sitka Display Semibold"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0706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INTRODUCTION</a:t>
            </a:r>
          </a:p>
        </p:txBody>
      </p:sp>
      <p:sp>
        <p:nvSpPr>
          <p:cNvPr id="14" name="Content Placeholder 13"/>
          <p:cNvSpPr>
            <a:spLocks noGrp="1"/>
          </p:cNvSpPr>
          <p:nvPr>
            <p:ph idx="1"/>
          </p:nvPr>
        </p:nvSpPr>
        <p:spPr>
          <a:xfrm>
            <a:off x="163524" y="1752600"/>
            <a:ext cx="11403302" cy="4701596"/>
          </a:xfrm>
        </p:spPr>
        <p:txBody>
          <a:bodyPr>
            <a:normAutofit/>
          </a:bodyPr>
          <a:lstStyle/>
          <a:p>
            <a:pPr algn="just">
              <a:lnSpc>
                <a:spcPct val="115000"/>
              </a:lnSpc>
              <a:spcAft>
                <a:spcPts val="800"/>
              </a:spcAft>
            </a:pPr>
            <a:r>
              <a:rPr lang="en-US" sz="1800" kern="100" dirty="0">
                <a:solidFill>
                  <a:schemeClr val="tx1">
                    <a:lumMod val="95000"/>
                    <a:lumOff val="5000"/>
                  </a:schemeClr>
                </a:solidFill>
                <a:effectLst/>
                <a:latin typeface="Sitka Display Semibold" pitchFamily="2" charset="0"/>
                <a:ea typeface="Calibri" panose="020F0502020204030204" pitchFamily="34" charset="0"/>
                <a:cs typeface="Times New Roman" panose="02020603050405020304" pitchFamily="18" charset="0"/>
              </a:rPr>
              <a:t>Language translation has long been a crucial component in bridging communication gaps between different linguistic groups. With the advent of advanced Natural Language Processing (NLP) techniques, the process of translating text from one language to another has seen significant improvements in accuracy and efficiency. </a:t>
            </a:r>
          </a:p>
          <a:p>
            <a:pPr algn="just">
              <a:lnSpc>
                <a:spcPct val="115000"/>
              </a:lnSpc>
              <a:spcAft>
                <a:spcPts val="800"/>
              </a:spcAft>
            </a:pPr>
            <a:r>
              <a:rPr lang="en-US" sz="1800" kern="100" dirty="0">
                <a:solidFill>
                  <a:schemeClr val="tx1">
                    <a:lumMod val="95000"/>
                    <a:lumOff val="5000"/>
                  </a:schemeClr>
                </a:solidFill>
                <a:effectLst/>
                <a:latin typeface="Sitka Display Semibold" pitchFamily="2" charset="0"/>
                <a:ea typeface="Calibri" panose="020F0502020204030204" pitchFamily="34" charset="0"/>
                <a:cs typeface="Times New Roman" panose="02020603050405020304" pitchFamily="18" charset="0"/>
              </a:rPr>
              <a:t>This project explores the development of a language translation system utilizing state-of-the-art NLP models, specifically focusing on the </a:t>
            </a:r>
            <a:r>
              <a:rPr lang="en-US" sz="1800" kern="100" dirty="0" err="1">
                <a:solidFill>
                  <a:schemeClr val="tx1">
                    <a:lumMod val="95000"/>
                    <a:lumOff val="5000"/>
                  </a:schemeClr>
                </a:solidFill>
                <a:effectLst/>
                <a:latin typeface="Sitka Display Semibold" pitchFamily="2" charset="0"/>
                <a:ea typeface="Calibri" panose="020F0502020204030204" pitchFamily="34" charset="0"/>
                <a:cs typeface="Times New Roman" panose="02020603050405020304" pitchFamily="18" charset="0"/>
              </a:rPr>
              <a:t>MarianMTModel</a:t>
            </a:r>
            <a:r>
              <a:rPr lang="en-US" sz="1800" kern="100" dirty="0">
                <a:solidFill>
                  <a:schemeClr val="tx1">
                    <a:lumMod val="95000"/>
                    <a:lumOff val="5000"/>
                  </a:schemeClr>
                </a:solidFill>
                <a:effectLst/>
                <a:latin typeface="Sitka Display Semibold" pitchFamily="2" charset="0"/>
                <a:ea typeface="Calibri" panose="020F0502020204030204" pitchFamily="34" charset="0"/>
                <a:cs typeface="Times New Roman" panose="02020603050405020304" pitchFamily="18" charset="0"/>
              </a:rPr>
              <a:t> from the Hugging Face transformers library.</a:t>
            </a:r>
          </a:p>
          <a:p>
            <a:pPr algn="just">
              <a:lnSpc>
                <a:spcPct val="115000"/>
              </a:lnSpc>
              <a:spcAft>
                <a:spcPts val="800"/>
              </a:spcAft>
            </a:pPr>
            <a:r>
              <a:rPr lang="en-US" sz="1800" kern="100" dirty="0">
                <a:solidFill>
                  <a:schemeClr val="tx1">
                    <a:lumMod val="95000"/>
                    <a:lumOff val="5000"/>
                  </a:schemeClr>
                </a:solidFill>
                <a:effectLst/>
                <a:latin typeface="Sitka Display Semibold" pitchFamily="2" charset="0"/>
                <a:ea typeface="Calibri" panose="020F0502020204030204" pitchFamily="34" charset="0"/>
                <a:cs typeface="Times New Roman" panose="02020603050405020304" pitchFamily="18" charset="0"/>
              </a:rPr>
              <a:t>Machine translation, a subset of NLP, leverages large datasets and sophisticated algorithms to understand and translate text. </a:t>
            </a:r>
          </a:p>
          <a:p>
            <a:pPr algn="just">
              <a:lnSpc>
                <a:spcPct val="115000"/>
              </a:lnSpc>
              <a:spcAft>
                <a:spcPts val="800"/>
              </a:spcAft>
            </a:pPr>
            <a:r>
              <a:rPr lang="en-US" sz="1800" kern="100" dirty="0">
                <a:solidFill>
                  <a:schemeClr val="tx1">
                    <a:lumMod val="95000"/>
                    <a:lumOff val="5000"/>
                  </a:schemeClr>
                </a:solidFill>
                <a:effectLst/>
                <a:latin typeface="Sitka Display Semibold" pitchFamily="2" charset="0"/>
                <a:ea typeface="Calibri" panose="020F0502020204030204" pitchFamily="34" charset="0"/>
                <a:cs typeface="Times New Roman" panose="02020603050405020304" pitchFamily="18" charset="0"/>
              </a:rPr>
              <a:t>Traditional rule-based translation systems have evolved into modern neural machine translation models that can capture context and nuances in language more effectively. </a:t>
            </a:r>
          </a:p>
          <a:p>
            <a:pPr algn="just">
              <a:lnSpc>
                <a:spcPct val="115000"/>
              </a:lnSpc>
              <a:spcAft>
                <a:spcPts val="800"/>
              </a:spcAft>
            </a:pPr>
            <a:r>
              <a:rPr lang="en-US" sz="1800" kern="100" dirty="0">
                <a:solidFill>
                  <a:schemeClr val="tx1">
                    <a:lumMod val="95000"/>
                    <a:lumOff val="5000"/>
                  </a:schemeClr>
                </a:solidFill>
                <a:effectLst/>
                <a:latin typeface="Sitka Display Semibold" pitchFamily="2" charset="0"/>
                <a:ea typeface="Calibri" panose="020F0502020204030204" pitchFamily="34" charset="0"/>
                <a:cs typeface="Times New Roman" panose="02020603050405020304" pitchFamily="18" charset="0"/>
              </a:rPr>
              <a:t>The </a:t>
            </a:r>
            <a:r>
              <a:rPr lang="en-US" sz="1800" kern="100" dirty="0" err="1">
                <a:solidFill>
                  <a:schemeClr val="tx1">
                    <a:lumMod val="95000"/>
                    <a:lumOff val="5000"/>
                  </a:schemeClr>
                </a:solidFill>
                <a:effectLst/>
                <a:latin typeface="Sitka Display Semibold" pitchFamily="2" charset="0"/>
                <a:ea typeface="Calibri" panose="020F0502020204030204" pitchFamily="34" charset="0"/>
                <a:cs typeface="Times New Roman" panose="02020603050405020304" pitchFamily="18" charset="0"/>
              </a:rPr>
              <a:t>MarianMTModel</a:t>
            </a:r>
            <a:r>
              <a:rPr lang="en-US" sz="1800" kern="100" dirty="0">
                <a:solidFill>
                  <a:schemeClr val="tx1">
                    <a:lumMod val="95000"/>
                    <a:lumOff val="5000"/>
                  </a:schemeClr>
                </a:solidFill>
                <a:effectLst/>
                <a:latin typeface="Sitka Display Semibold" pitchFamily="2" charset="0"/>
                <a:ea typeface="Calibri" panose="020F0502020204030204" pitchFamily="34" charset="0"/>
                <a:cs typeface="Times New Roman" panose="02020603050405020304" pitchFamily="18" charset="0"/>
              </a:rPr>
              <a:t>, a neural machine translation model, exemplifies this advancement by offering pre-trained models that support a wide range of language pairs.</a:t>
            </a:r>
          </a:p>
          <a:p>
            <a:pPr algn="just">
              <a:lnSpc>
                <a:spcPct val="115000"/>
              </a:lnSpc>
              <a:spcAft>
                <a:spcPts val="800"/>
              </a:spcAft>
            </a:pPr>
            <a:endParaRPr lang="en-IN" sz="1800" kern="100" dirty="0">
              <a:solidFill>
                <a:schemeClr val="tx1">
                  <a:lumMod val="95000"/>
                  <a:lumOff val="5000"/>
                </a:schemeClr>
              </a:solidFill>
              <a:effectLst/>
              <a:latin typeface="Sitka Display Semibold"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6685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METHODOLOGY</a:t>
            </a:r>
          </a:p>
        </p:txBody>
      </p:sp>
      <p:sp>
        <p:nvSpPr>
          <p:cNvPr id="14" name="Content Placeholder 13"/>
          <p:cNvSpPr>
            <a:spLocks noGrp="1"/>
          </p:cNvSpPr>
          <p:nvPr>
            <p:ph idx="1"/>
          </p:nvPr>
        </p:nvSpPr>
        <p:spPr>
          <a:xfrm>
            <a:off x="77312" y="1448912"/>
            <a:ext cx="12037376" cy="5335669"/>
          </a:xfrm>
        </p:spPr>
        <p:txBody>
          <a:bodyPr numCol="2">
            <a:noAutofit/>
          </a:bodyPr>
          <a:lstStyle/>
          <a:p>
            <a:pPr algn="just">
              <a:lnSpc>
                <a:spcPct val="115000"/>
              </a:lnSpc>
              <a:spcAft>
                <a:spcPts val="800"/>
              </a:spcAft>
            </a:pPr>
            <a:r>
              <a:rPr lang="en-US" sz="1600" b="1" kern="0" dirty="0">
                <a:solidFill>
                  <a:schemeClr val="tx1"/>
                </a:solidFill>
                <a:effectLst/>
                <a:latin typeface="Sitka Display Semibold" pitchFamily="2" charset="0"/>
                <a:ea typeface="Times New Roman" panose="02020603050405020304" pitchFamily="18" charset="0"/>
                <a:cs typeface="Times New Roman" panose="02020603050405020304" pitchFamily="18" charset="0"/>
              </a:rPr>
              <a:t>1. Problem Definition</a:t>
            </a:r>
          </a:p>
          <a:p>
            <a:pPr algn="just">
              <a:lnSpc>
                <a:spcPct val="115000"/>
              </a:lnSpc>
              <a:spcAft>
                <a:spcPts val="800"/>
              </a:spcAft>
            </a:pPr>
            <a:r>
              <a:rPr lang="en-US" sz="1600" b="1" kern="0" dirty="0">
                <a:solidFill>
                  <a:schemeClr val="tx1"/>
                </a:solidFill>
                <a:effectLst/>
                <a:latin typeface="Sitka Display Semibold" pitchFamily="2" charset="0"/>
                <a:ea typeface="Times New Roman" panose="02020603050405020304" pitchFamily="18" charset="0"/>
                <a:cs typeface="Times New Roman" panose="02020603050405020304" pitchFamily="18" charset="0"/>
              </a:rPr>
              <a:t>•	Objective: Develop a language translation system using Natural Language Processing (NLP) techniques.</a:t>
            </a:r>
          </a:p>
          <a:p>
            <a:pPr algn="just">
              <a:lnSpc>
                <a:spcPct val="115000"/>
              </a:lnSpc>
              <a:spcAft>
                <a:spcPts val="800"/>
              </a:spcAft>
            </a:pPr>
            <a:r>
              <a:rPr lang="en-US" sz="1600" b="1" kern="0" dirty="0">
                <a:solidFill>
                  <a:schemeClr val="tx1"/>
                </a:solidFill>
                <a:effectLst/>
                <a:latin typeface="Sitka Display Semibold" pitchFamily="2" charset="0"/>
                <a:ea typeface="Times New Roman" panose="02020603050405020304" pitchFamily="18" charset="0"/>
                <a:cs typeface="Times New Roman" panose="02020603050405020304" pitchFamily="18" charset="0"/>
              </a:rPr>
              <a:t>•	Scope: Implement a user-friendly interface for translating text between multiple languages using the </a:t>
            </a:r>
            <a:r>
              <a:rPr lang="en-US" sz="1600" b="1" kern="0" dirty="0" err="1">
                <a:solidFill>
                  <a:schemeClr val="tx1"/>
                </a:solidFill>
                <a:effectLst/>
                <a:latin typeface="Sitka Display Semibold" pitchFamily="2" charset="0"/>
                <a:ea typeface="Times New Roman" panose="02020603050405020304" pitchFamily="18" charset="0"/>
                <a:cs typeface="Times New Roman" panose="02020603050405020304" pitchFamily="18" charset="0"/>
              </a:rPr>
              <a:t>MarianMTModel</a:t>
            </a:r>
            <a:r>
              <a:rPr lang="en-US" sz="1600" b="1" kern="0" dirty="0">
                <a:solidFill>
                  <a:schemeClr val="tx1"/>
                </a:solidFill>
                <a:effectLst/>
                <a:latin typeface="Sitka Display Semibold" pitchFamily="2" charset="0"/>
                <a:ea typeface="Times New Roman" panose="02020603050405020304" pitchFamily="18" charset="0"/>
                <a:cs typeface="Times New Roman" panose="02020603050405020304" pitchFamily="18" charset="0"/>
              </a:rPr>
              <a:t> from the Hugging Face transformers library.</a:t>
            </a:r>
          </a:p>
          <a:p>
            <a:pPr algn="just">
              <a:lnSpc>
                <a:spcPct val="115000"/>
              </a:lnSpc>
              <a:spcAft>
                <a:spcPts val="800"/>
              </a:spcAft>
            </a:pPr>
            <a:r>
              <a:rPr lang="en-US" sz="1600" b="1" kern="0" dirty="0">
                <a:solidFill>
                  <a:schemeClr val="tx1"/>
                </a:solidFill>
                <a:effectLst/>
                <a:latin typeface="Sitka Display Semibold" pitchFamily="2" charset="0"/>
                <a:ea typeface="Times New Roman" panose="02020603050405020304" pitchFamily="18" charset="0"/>
                <a:cs typeface="Times New Roman" panose="02020603050405020304" pitchFamily="18" charset="0"/>
              </a:rPr>
              <a:t>2. Data Collection</a:t>
            </a:r>
          </a:p>
          <a:p>
            <a:pPr algn="just">
              <a:lnSpc>
                <a:spcPct val="115000"/>
              </a:lnSpc>
              <a:spcAft>
                <a:spcPts val="800"/>
              </a:spcAft>
            </a:pPr>
            <a:r>
              <a:rPr lang="en-US" sz="1600" b="1" kern="0" dirty="0">
                <a:solidFill>
                  <a:schemeClr val="tx1"/>
                </a:solidFill>
                <a:effectLst/>
                <a:latin typeface="Sitka Display Semibold" pitchFamily="2" charset="0"/>
                <a:ea typeface="Times New Roman" panose="02020603050405020304" pitchFamily="18" charset="0"/>
                <a:cs typeface="Times New Roman" panose="02020603050405020304" pitchFamily="18" charset="0"/>
              </a:rPr>
              <a:t>•	Dataset: Utilize pre-trained models from Hugging Face that support a wide range of language pairs, including English, French, Spanish, German, and Italian.</a:t>
            </a:r>
          </a:p>
          <a:p>
            <a:pPr algn="just">
              <a:lnSpc>
                <a:spcPct val="115000"/>
              </a:lnSpc>
              <a:spcAft>
                <a:spcPts val="800"/>
              </a:spcAft>
            </a:pPr>
            <a:r>
              <a:rPr lang="en-US" sz="1600" b="1" kern="0" dirty="0">
                <a:solidFill>
                  <a:schemeClr val="tx1"/>
                </a:solidFill>
                <a:effectLst/>
                <a:latin typeface="Sitka Display Semibold" pitchFamily="2" charset="0"/>
                <a:ea typeface="Times New Roman" panose="02020603050405020304" pitchFamily="18" charset="0"/>
                <a:cs typeface="Times New Roman" panose="02020603050405020304" pitchFamily="18" charset="0"/>
              </a:rPr>
              <a:t>•	Input Text: Users input text to be translated via an interactive interface.</a:t>
            </a:r>
          </a:p>
          <a:p>
            <a:pPr algn="just">
              <a:lnSpc>
                <a:spcPct val="115000"/>
              </a:lnSpc>
              <a:spcAft>
                <a:spcPts val="800"/>
              </a:spcAft>
            </a:pPr>
            <a:r>
              <a:rPr lang="en-US" sz="1600" b="1" kern="0" dirty="0">
                <a:solidFill>
                  <a:schemeClr val="tx1"/>
                </a:solidFill>
                <a:effectLst/>
                <a:latin typeface="Sitka Display Semibold" pitchFamily="2" charset="0"/>
                <a:ea typeface="Times New Roman" panose="02020603050405020304" pitchFamily="18" charset="0"/>
                <a:cs typeface="Times New Roman" panose="02020603050405020304" pitchFamily="18" charset="0"/>
              </a:rPr>
              <a:t>3. Model Selection</a:t>
            </a:r>
          </a:p>
          <a:p>
            <a:pPr algn="just">
              <a:lnSpc>
                <a:spcPct val="115000"/>
              </a:lnSpc>
              <a:spcAft>
                <a:spcPts val="800"/>
              </a:spcAft>
            </a:pPr>
            <a:r>
              <a:rPr lang="en-US" sz="1600" b="1" kern="0" dirty="0">
                <a:solidFill>
                  <a:schemeClr val="tx1"/>
                </a:solidFill>
                <a:effectLst/>
                <a:latin typeface="Sitka Display Semibold" pitchFamily="2" charset="0"/>
                <a:ea typeface="Times New Roman" panose="02020603050405020304" pitchFamily="18" charset="0"/>
                <a:cs typeface="Times New Roman" panose="02020603050405020304" pitchFamily="18" charset="0"/>
              </a:rPr>
              <a:t>•	</a:t>
            </a:r>
            <a:r>
              <a:rPr lang="en-US" sz="1600" b="1" kern="0" dirty="0" err="1">
                <a:solidFill>
                  <a:schemeClr val="tx1"/>
                </a:solidFill>
                <a:effectLst/>
                <a:latin typeface="Sitka Display Semibold" pitchFamily="2" charset="0"/>
                <a:ea typeface="Times New Roman" panose="02020603050405020304" pitchFamily="18" charset="0"/>
                <a:cs typeface="Times New Roman" panose="02020603050405020304" pitchFamily="18" charset="0"/>
              </a:rPr>
              <a:t>MarianMTModel</a:t>
            </a:r>
            <a:r>
              <a:rPr lang="en-US" sz="1600" b="1" kern="0" dirty="0">
                <a:solidFill>
                  <a:schemeClr val="tx1"/>
                </a:solidFill>
                <a:effectLst/>
                <a:latin typeface="Sitka Display Semibold" pitchFamily="2" charset="0"/>
                <a:ea typeface="Times New Roman" panose="02020603050405020304" pitchFamily="18" charset="0"/>
                <a:cs typeface="Times New Roman" panose="02020603050405020304" pitchFamily="18" charset="0"/>
              </a:rPr>
              <a:t>: Chosen for its versatility and performance in neural machine translation tasks.</a:t>
            </a:r>
          </a:p>
          <a:p>
            <a:pPr algn="just">
              <a:lnSpc>
                <a:spcPct val="115000"/>
              </a:lnSpc>
              <a:spcAft>
                <a:spcPts val="800"/>
              </a:spcAft>
            </a:pPr>
            <a:r>
              <a:rPr lang="en-US" sz="1600" b="1" kern="0" dirty="0">
                <a:solidFill>
                  <a:schemeClr val="tx1"/>
                </a:solidFill>
                <a:effectLst/>
                <a:latin typeface="Sitka Display Semibold" pitchFamily="2" charset="0"/>
                <a:ea typeface="Times New Roman" panose="02020603050405020304" pitchFamily="18" charset="0"/>
                <a:cs typeface="Times New Roman" panose="02020603050405020304" pitchFamily="18" charset="0"/>
              </a:rPr>
              <a:t>•	Tokenizer: Employ the </a:t>
            </a:r>
            <a:r>
              <a:rPr lang="en-US" sz="1600" b="1" kern="0" dirty="0" err="1">
                <a:solidFill>
                  <a:schemeClr val="tx1"/>
                </a:solidFill>
                <a:effectLst/>
                <a:latin typeface="Sitka Display Semibold" pitchFamily="2" charset="0"/>
                <a:ea typeface="Times New Roman" panose="02020603050405020304" pitchFamily="18" charset="0"/>
                <a:cs typeface="Times New Roman" panose="02020603050405020304" pitchFamily="18" charset="0"/>
              </a:rPr>
              <a:t>MarianTokenizer</a:t>
            </a:r>
            <a:r>
              <a:rPr lang="en-US" sz="1600" b="1" kern="0" dirty="0">
                <a:solidFill>
                  <a:schemeClr val="tx1"/>
                </a:solidFill>
                <a:effectLst/>
                <a:latin typeface="Sitka Display Semibold" pitchFamily="2" charset="0"/>
                <a:ea typeface="Times New Roman" panose="02020603050405020304" pitchFamily="18" charset="0"/>
                <a:cs typeface="Times New Roman" panose="02020603050405020304" pitchFamily="18" charset="0"/>
              </a:rPr>
              <a:t> to prepare input text for the model.</a:t>
            </a:r>
          </a:p>
          <a:p>
            <a:pPr algn="just">
              <a:lnSpc>
                <a:spcPct val="115000"/>
              </a:lnSpc>
              <a:spcAft>
                <a:spcPts val="800"/>
              </a:spcAft>
            </a:pPr>
            <a:r>
              <a:rPr lang="en-US" sz="1600" b="1" kern="0" dirty="0">
                <a:solidFill>
                  <a:schemeClr val="tx1"/>
                </a:solidFill>
                <a:effectLst/>
                <a:latin typeface="Sitka Display Semibold" pitchFamily="2" charset="0"/>
                <a:ea typeface="Times New Roman" panose="02020603050405020304" pitchFamily="18" charset="0"/>
                <a:cs typeface="Times New Roman" panose="02020603050405020304" pitchFamily="18" charset="0"/>
              </a:rPr>
              <a:t>4. Implementation Steps</a:t>
            </a:r>
          </a:p>
          <a:p>
            <a:pPr algn="just">
              <a:lnSpc>
                <a:spcPct val="115000"/>
              </a:lnSpc>
              <a:spcAft>
                <a:spcPts val="800"/>
              </a:spcAft>
            </a:pPr>
            <a:r>
              <a:rPr lang="en-US" sz="1600" b="1" kern="0" dirty="0">
                <a:solidFill>
                  <a:schemeClr val="tx1"/>
                </a:solidFill>
                <a:effectLst/>
                <a:latin typeface="Sitka Display Semibold" pitchFamily="2" charset="0"/>
                <a:ea typeface="Times New Roman" panose="02020603050405020304" pitchFamily="18" charset="0"/>
                <a:cs typeface="Times New Roman" panose="02020603050405020304" pitchFamily="18" charset="0"/>
              </a:rPr>
              <a:t>•	Environment Setup: Install necessary libraries (transformers, torch, </a:t>
            </a:r>
            <a:r>
              <a:rPr lang="en-US" sz="1600" b="1" kern="0" dirty="0" err="1">
                <a:solidFill>
                  <a:schemeClr val="tx1"/>
                </a:solidFill>
                <a:effectLst/>
                <a:latin typeface="Sitka Display Semibold" pitchFamily="2" charset="0"/>
                <a:ea typeface="Times New Roman" panose="02020603050405020304" pitchFamily="18" charset="0"/>
                <a:cs typeface="Times New Roman" panose="02020603050405020304" pitchFamily="18" charset="0"/>
              </a:rPr>
              <a:t>ipywidgets</a:t>
            </a:r>
            <a:r>
              <a:rPr lang="en-US" sz="1600" b="1" kern="0" dirty="0">
                <a:solidFill>
                  <a:schemeClr val="tx1"/>
                </a:solidFill>
                <a:effectLst/>
                <a:latin typeface="Sitka Display Semibold" pitchFamily="2" charset="0"/>
                <a:ea typeface="Times New Roman" panose="02020603050405020304" pitchFamily="18" charset="0"/>
                <a:cs typeface="Times New Roman" panose="02020603050405020304" pitchFamily="18" charset="0"/>
              </a:rPr>
              <a:t>) in a Google </a:t>
            </a:r>
            <a:r>
              <a:rPr lang="en-US" sz="1600" b="1" kern="0" dirty="0" err="1">
                <a:solidFill>
                  <a:schemeClr val="tx1"/>
                </a:solidFill>
                <a:effectLst/>
                <a:latin typeface="Sitka Display Semibold" pitchFamily="2" charset="0"/>
                <a:ea typeface="Times New Roman" panose="02020603050405020304" pitchFamily="18" charset="0"/>
                <a:cs typeface="Times New Roman" panose="02020603050405020304" pitchFamily="18" charset="0"/>
              </a:rPr>
              <a:t>Colab</a:t>
            </a:r>
            <a:r>
              <a:rPr lang="en-US" sz="1600" b="1" kern="0" dirty="0">
                <a:solidFill>
                  <a:schemeClr val="tx1"/>
                </a:solidFill>
                <a:effectLst/>
                <a:latin typeface="Sitka Display Semibold" pitchFamily="2" charset="0"/>
                <a:ea typeface="Times New Roman" panose="02020603050405020304" pitchFamily="18" charset="0"/>
                <a:cs typeface="Times New Roman" panose="02020603050405020304" pitchFamily="18" charset="0"/>
              </a:rPr>
              <a:t> notebook.</a:t>
            </a:r>
          </a:p>
          <a:p>
            <a:pPr algn="just">
              <a:lnSpc>
                <a:spcPct val="115000"/>
              </a:lnSpc>
              <a:spcAft>
                <a:spcPts val="800"/>
              </a:spcAft>
            </a:pPr>
            <a:r>
              <a:rPr lang="en-US" sz="1600" b="1" kern="0" dirty="0">
                <a:solidFill>
                  <a:schemeClr val="tx1"/>
                </a:solidFill>
                <a:effectLst/>
                <a:latin typeface="Sitka Display Semibold" pitchFamily="2" charset="0"/>
                <a:ea typeface="Times New Roman" panose="02020603050405020304" pitchFamily="18" charset="0"/>
                <a:cs typeface="Times New Roman" panose="02020603050405020304" pitchFamily="18" charset="0"/>
              </a:rPr>
              <a:t>•	Interface Design: Develop a user-friendly interface using </a:t>
            </a:r>
            <a:r>
              <a:rPr lang="en-US" sz="1600" b="1" kern="0" dirty="0" err="1">
                <a:solidFill>
                  <a:schemeClr val="tx1"/>
                </a:solidFill>
                <a:effectLst/>
                <a:latin typeface="Sitka Display Semibold" pitchFamily="2" charset="0"/>
                <a:ea typeface="Times New Roman" panose="02020603050405020304" pitchFamily="18" charset="0"/>
                <a:cs typeface="Times New Roman" panose="02020603050405020304" pitchFamily="18" charset="0"/>
              </a:rPr>
              <a:t>ipywidgets</a:t>
            </a:r>
            <a:r>
              <a:rPr lang="en-US" sz="1600" b="1" kern="0" dirty="0">
                <a:solidFill>
                  <a:schemeClr val="tx1"/>
                </a:solidFill>
                <a:effectLst/>
                <a:latin typeface="Sitka Display Semibold" pitchFamily="2" charset="0"/>
                <a:ea typeface="Times New Roman" panose="02020603050405020304" pitchFamily="18" charset="0"/>
                <a:cs typeface="Times New Roman" panose="02020603050405020304" pitchFamily="18" charset="0"/>
              </a:rPr>
              <a:t> for text input, language selection, and translation execution.</a:t>
            </a:r>
          </a:p>
          <a:p>
            <a:pPr algn="just">
              <a:lnSpc>
                <a:spcPct val="115000"/>
              </a:lnSpc>
              <a:spcAft>
                <a:spcPts val="800"/>
              </a:spcAft>
            </a:pPr>
            <a:r>
              <a:rPr lang="en-US" sz="1600" b="1" kern="0" dirty="0">
                <a:solidFill>
                  <a:schemeClr val="tx1"/>
                </a:solidFill>
                <a:effectLst/>
                <a:latin typeface="Sitka Display Semibold" pitchFamily="2" charset="0"/>
                <a:ea typeface="Times New Roman" panose="02020603050405020304" pitchFamily="18" charset="0"/>
                <a:cs typeface="Times New Roman" panose="02020603050405020304" pitchFamily="18" charset="0"/>
              </a:rPr>
              <a:t>•	Translation Process:</a:t>
            </a:r>
          </a:p>
          <a:p>
            <a:pPr algn="just">
              <a:lnSpc>
                <a:spcPct val="115000"/>
              </a:lnSpc>
              <a:spcAft>
                <a:spcPts val="800"/>
              </a:spcAft>
            </a:pPr>
            <a:r>
              <a:rPr lang="en-US" sz="1600" b="1" kern="0" dirty="0">
                <a:solidFill>
                  <a:schemeClr val="tx1"/>
                </a:solidFill>
                <a:effectLst/>
                <a:latin typeface="Sitka Display Semibold" pitchFamily="2" charset="0"/>
                <a:ea typeface="Times New Roman" panose="02020603050405020304" pitchFamily="18" charset="0"/>
                <a:cs typeface="Times New Roman" panose="02020603050405020304" pitchFamily="18" charset="0"/>
              </a:rPr>
              <a:t>o	Preprocess the user-input text using the </a:t>
            </a:r>
            <a:r>
              <a:rPr lang="en-US" sz="1600" b="1" kern="0" dirty="0" err="1">
                <a:solidFill>
                  <a:schemeClr val="tx1"/>
                </a:solidFill>
                <a:effectLst/>
                <a:latin typeface="Sitka Display Semibold" pitchFamily="2" charset="0"/>
                <a:ea typeface="Times New Roman" panose="02020603050405020304" pitchFamily="18" charset="0"/>
                <a:cs typeface="Times New Roman" panose="02020603050405020304" pitchFamily="18" charset="0"/>
              </a:rPr>
              <a:t>MarianTokenizer</a:t>
            </a:r>
            <a:r>
              <a:rPr lang="en-US" sz="1600" b="1" kern="0" dirty="0">
                <a:solidFill>
                  <a:schemeClr val="tx1"/>
                </a:solidFill>
                <a:effectLst/>
                <a:latin typeface="Sitka Display Semibold" pitchFamily="2" charset="0"/>
                <a:ea typeface="Times New Roman" panose="02020603050405020304" pitchFamily="18" charset="0"/>
                <a:cs typeface="Times New Roman" panose="02020603050405020304" pitchFamily="18" charset="0"/>
              </a:rPr>
              <a:t>.</a:t>
            </a:r>
          </a:p>
          <a:p>
            <a:pPr algn="just">
              <a:lnSpc>
                <a:spcPct val="115000"/>
              </a:lnSpc>
              <a:spcAft>
                <a:spcPts val="800"/>
              </a:spcAft>
            </a:pPr>
            <a:r>
              <a:rPr lang="en-US" sz="1600" b="1" kern="0" dirty="0">
                <a:solidFill>
                  <a:schemeClr val="tx1"/>
                </a:solidFill>
                <a:effectLst/>
                <a:latin typeface="Sitka Display Semibold" pitchFamily="2" charset="0"/>
                <a:ea typeface="Times New Roman" panose="02020603050405020304" pitchFamily="18" charset="0"/>
                <a:cs typeface="Times New Roman" panose="02020603050405020304" pitchFamily="18" charset="0"/>
              </a:rPr>
              <a:t>o	Load the appropriate </a:t>
            </a:r>
            <a:r>
              <a:rPr lang="en-US" sz="1600" b="1" kern="0" dirty="0" err="1">
                <a:solidFill>
                  <a:schemeClr val="tx1"/>
                </a:solidFill>
                <a:effectLst/>
                <a:latin typeface="Sitka Display Semibold" pitchFamily="2" charset="0"/>
                <a:ea typeface="Times New Roman" panose="02020603050405020304" pitchFamily="18" charset="0"/>
                <a:cs typeface="Times New Roman" panose="02020603050405020304" pitchFamily="18" charset="0"/>
              </a:rPr>
              <a:t>MarianMTModel</a:t>
            </a:r>
            <a:r>
              <a:rPr lang="en-US" sz="1600" b="1" kern="0" dirty="0">
                <a:solidFill>
                  <a:schemeClr val="tx1"/>
                </a:solidFill>
                <a:effectLst/>
                <a:latin typeface="Sitka Display Semibold" pitchFamily="2" charset="0"/>
                <a:ea typeface="Times New Roman" panose="02020603050405020304" pitchFamily="18" charset="0"/>
                <a:cs typeface="Times New Roman" panose="02020603050405020304" pitchFamily="18" charset="0"/>
              </a:rPr>
              <a:t> based on the selected source and target languages.</a:t>
            </a:r>
          </a:p>
          <a:p>
            <a:pPr algn="just">
              <a:lnSpc>
                <a:spcPct val="115000"/>
              </a:lnSpc>
              <a:spcAft>
                <a:spcPts val="800"/>
              </a:spcAft>
            </a:pPr>
            <a:r>
              <a:rPr lang="en-US" sz="1600" b="1" kern="0" dirty="0">
                <a:solidFill>
                  <a:schemeClr val="tx1"/>
                </a:solidFill>
                <a:effectLst/>
                <a:latin typeface="Sitka Display Semibold" pitchFamily="2" charset="0"/>
                <a:ea typeface="Times New Roman" panose="02020603050405020304" pitchFamily="18" charset="0"/>
                <a:cs typeface="Times New Roman" panose="02020603050405020304" pitchFamily="18" charset="0"/>
              </a:rPr>
              <a:t>o	Generate translations using the loaded model and decode them into readable text.</a:t>
            </a:r>
          </a:p>
        </p:txBody>
      </p:sp>
    </p:spTree>
    <p:extLst>
      <p:ext uri="{BB962C8B-B14F-4D97-AF65-F5344CB8AC3E}">
        <p14:creationId xmlns:p14="http://schemas.microsoft.com/office/powerpoint/2010/main" val="805121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990" y="533002"/>
            <a:ext cx="10096500" cy="1150907"/>
          </a:xfrm>
        </p:spPr>
        <p:txBody>
          <a:bodyPr/>
          <a:lstStyle/>
          <a:p>
            <a:r>
              <a:rPr lang="en-US" dirty="0"/>
              <a:t>CODE</a:t>
            </a:r>
          </a:p>
        </p:txBody>
      </p:sp>
      <p:sp>
        <p:nvSpPr>
          <p:cNvPr id="5" name="Content Placeholder 4"/>
          <p:cNvSpPr>
            <a:spLocks noGrp="1"/>
          </p:cNvSpPr>
          <p:nvPr>
            <p:ph sz="half" idx="1"/>
          </p:nvPr>
        </p:nvSpPr>
        <p:spPr>
          <a:xfrm>
            <a:off x="86769" y="1394961"/>
            <a:ext cx="11780408" cy="4930037"/>
          </a:xfrm>
        </p:spPr>
        <p:txBody>
          <a:bodyPr numCol="2">
            <a:noAutofit/>
          </a:bodyPr>
          <a:lstStyle/>
          <a:p>
            <a:pPr algn="just">
              <a:lnSpc>
                <a:spcPct val="115000"/>
              </a:lnSpc>
              <a:spcAft>
                <a:spcPts val="800"/>
              </a:spcAft>
            </a:pP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source_text</a:t>
            </a: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widgets.Textarea</a:t>
            </a: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value='Hello, how are you?',</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placeholder='Enter text to translate',</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description='Text:',</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disabled=False,</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layout=</a:t>
            </a:r>
            <a:r>
              <a:rPr lang="en-IN"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widgets.Layout</a:t>
            </a: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(width='80%', height='100px')</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source_lang</a:t>
            </a: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widgets.Dropdown</a:t>
            </a: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options=['</a:t>
            </a:r>
            <a:r>
              <a:rPr lang="en-IN"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en</a:t>
            </a: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fr</a:t>
            </a: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'es', 'de', 'it'],</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value='</a:t>
            </a:r>
            <a:r>
              <a:rPr lang="en-IN"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en</a:t>
            </a: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description='Source:',</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disabled=False,</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115000"/>
              </a:lnSpc>
              <a:spcAft>
                <a:spcPts val="800"/>
              </a:spcAft>
            </a:pPr>
            <a:r>
              <a:rPr lang="en-IN"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target_lang</a:t>
            </a: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widgets.Dropdown</a:t>
            </a: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options=['</a:t>
            </a:r>
            <a:r>
              <a:rPr lang="en-IN"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en</a:t>
            </a: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fr</a:t>
            </a: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'es', 'de', 'it'],</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value='</a:t>
            </a:r>
            <a:r>
              <a:rPr lang="en-IN"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fr</a:t>
            </a: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description='Target:',</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disabled=False,</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48273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990" y="533002"/>
            <a:ext cx="10096500" cy="1150907"/>
          </a:xfrm>
        </p:spPr>
        <p:txBody>
          <a:bodyPr/>
          <a:lstStyle/>
          <a:p>
            <a:r>
              <a:rPr lang="en-US" dirty="0"/>
              <a:t>CODE</a:t>
            </a:r>
          </a:p>
        </p:txBody>
      </p:sp>
      <p:sp>
        <p:nvSpPr>
          <p:cNvPr id="5" name="Content Placeholder 4"/>
          <p:cNvSpPr>
            <a:spLocks noGrp="1"/>
          </p:cNvSpPr>
          <p:nvPr>
            <p:ph sz="half" idx="1"/>
          </p:nvPr>
        </p:nvSpPr>
        <p:spPr>
          <a:xfrm>
            <a:off x="86769" y="1394961"/>
            <a:ext cx="11780408" cy="4930037"/>
          </a:xfrm>
        </p:spPr>
        <p:txBody>
          <a:bodyPr numCol="2">
            <a:noAutofit/>
          </a:bodyPr>
          <a:lstStyle/>
          <a:p>
            <a:pPr algn="just">
              <a:lnSpc>
                <a:spcPct val="115000"/>
              </a:lnSpc>
              <a:spcAft>
                <a:spcPts val="800"/>
              </a:spcAft>
            </a:pPr>
            <a:r>
              <a:rPr lang="en-IN"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translate_button</a:t>
            </a: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widgets.Button</a:t>
            </a: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description='Translate',</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disabled=False,</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button_style</a:t>
            </a: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tooltip='Click to translate',</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icon='check'</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output = </a:t>
            </a:r>
            <a:r>
              <a:rPr lang="en-IN"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widgets.Output</a:t>
            </a: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def </a:t>
            </a:r>
            <a:r>
              <a:rPr lang="en-IN"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on_translate_button_clicked</a:t>
            </a: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with output:</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output.clear_output</a:t>
            </a: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texts = [</a:t>
            </a:r>
            <a:r>
              <a:rPr lang="en-IN"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source_text.value</a:t>
            </a: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translated_texts</a:t>
            </a: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translate(texts, </a:t>
            </a:r>
            <a:r>
              <a:rPr lang="en-IN"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source_lang.value</a:t>
            </a: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target_lang.value</a:t>
            </a: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print('Translated Text:', </a:t>
            </a:r>
            <a:r>
              <a:rPr lang="en-IN"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translated_texts</a:t>
            </a: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translate_button.on_click</a:t>
            </a: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on_translate_button_clicked</a:t>
            </a: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display(</a:t>
            </a:r>
            <a:r>
              <a:rPr lang="en-IN"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source_text</a:t>
            </a: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source_lang</a:t>
            </a: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target_lang</a:t>
            </a: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translate_button</a:t>
            </a: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output)</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90065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RESULTS</a:t>
            </a:r>
          </a:p>
        </p:txBody>
      </p:sp>
      <p:sp>
        <p:nvSpPr>
          <p:cNvPr id="14" name="Content Placeholder 13"/>
          <p:cNvSpPr>
            <a:spLocks noGrp="1"/>
          </p:cNvSpPr>
          <p:nvPr>
            <p:ph idx="1"/>
          </p:nvPr>
        </p:nvSpPr>
        <p:spPr>
          <a:xfrm>
            <a:off x="0" y="1642471"/>
            <a:ext cx="12037376" cy="5335669"/>
          </a:xfrm>
        </p:spPr>
        <p:txBody>
          <a:bodyPr numCol="1">
            <a:normAutofit/>
          </a:bodyPr>
          <a:lstStyle/>
          <a:p>
            <a:pPr>
              <a:lnSpc>
                <a:spcPct val="115000"/>
              </a:lnSpc>
              <a:spcAft>
                <a:spcPts val="800"/>
              </a:spcAft>
            </a:pPr>
            <a:r>
              <a:rPr lang="en-IN"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Input</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Text to Translate:</a:t>
            </a: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"Hello, how are you?"</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Source Language:</a:t>
            </a: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English</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Target Language:</a:t>
            </a: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French</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IN"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Output</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Translated Text:</a:t>
            </a: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"Bonjour, comment </a:t>
            </a:r>
            <a:r>
              <a:rPr lang="en-IN"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ça</a:t>
            </a: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va</a:t>
            </a: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The user inputs the text "Hello, how are you?" in English and selects French as the target language. Upon clicking the "Translate" button, the system preprocesses the input text, loads the appropriate </a:t>
            </a:r>
            <a:r>
              <a:rPr lang="en-IN"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MarianMTModel</a:t>
            </a: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for English to French translation, and generates the translation. The output displayed in the interface shows the translated text "Bonjour, comment </a:t>
            </a:r>
            <a:r>
              <a:rPr lang="en-IN"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ça</a:t>
            </a: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va</a:t>
            </a: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demonstrating the successful conversion from English to French.</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758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CONCLUSION</a:t>
            </a:r>
          </a:p>
        </p:txBody>
      </p:sp>
      <p:sp>
        <p:nvSpPr>
          <p:cNvPr id="14" name="Content Placeholder 13"/>
          <p:cNvSpPr>
            <a:spLocks noGrp="1"/>
          </p:cNvSpPr>
          <p:nvPr>
            <p:ph idx="1"/>
          </p:nvPr>
        </p:nvSpPr>
        <p:spPr>
          <a:xfrm>
            <a:off x="0" y="1448356"/>
            <a:ext cx="12037376" cy="4832304"/>
          </a:xfrm>
        </p:spPr>
        <p:txBody>
          <a:bodyPr numCol="2">
            <a:normAutofit/>
          </a:bodyPr>
          <a:lstStyle/>
          <a:p>
            <a:pPr algn="just">
              <a:lnSpc>
                <a:spcPct val="115000"/>
              </a:lnSpc>
              <a:spcAft>
                <a:spcPts val="800"/>
              </a:spcAft>
            </a:pPr>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conclusion, this project has successfully demonstrated the development of a user-friendly language translation system using advanced Natural Language Processing (NLP) techniques and the Hugging Face transformers library. The system leverages the </a:t>
            </a:r>
            <a:r>
              <a:rPr lang="en-US" sz="18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MarianMTModel</a:t>
            </a:r>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 powerful neural machine translation model, to enable seamless translation between multiple languages, including English, French, Spanish, German, and Italian.</a:t>
            </a:r>
          </a:p>
          <a:p>
            <a:pPr algn="just">
              <a:lnSpc>
                <a:spcPct val="115000"/>
              </a:lnSpc>
              <a:spcAft>
                <a:spcPts val="800"/>
              </a:spcAft>
            </a:pPr>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Key Achievements:</a:t>
            </a:r>
          </a:p>
          <a:p>
            <a:pPr algn="just">
              <a:lnSpc>
                <a:spcPct val="115000"/>
              </a:lnSpc>
              <a:spcAft>
                <a:spcPts val="800"/>
              </a:spcAft>
            </a:pPr>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	Integration of Advanced NLP Models: By utilizing the </a:t>
            </a:r>
            <a:r>
              <a:rPr lang="en-US" sz="18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MarianMTModel</a:t>
            </a:r>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the system achieves high-quality translations by capturing context and nuances in language, thereby enhancing communication across different linguistic communities.</a:t>
            </a:r>
          </a:p>
          <a:p>
            <a:pPr algn="just">
              <a:lnSpc>
                <a:spcPct val="115000"/>
              </a:lnSpc>
              <a:spcAft>
                <a:spcPts val="800"/>
              </a:spcAft>
            </a:pPr>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	User-Centric Interface: The implementation of </a:t>
            </a:r>
            <a:r>
              <a:rPr lang="en-US" sz="18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ipywidgets</a:t>
            </a:r>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in Google </a:t>
            </a:r>
            <a:r>
              <a:rPr lang="en-US" sz="18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Colab</a:t>
            </a:r>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provides an intuitive and interactive platform for users to input text, select languages, and obtain translations with ease. This user-centric design lowers the barrier to accessing sophisticated NLP technologies.</a:t>
            </a:r>
          </a:p>
          <a:p>
            <a:pPr algn="just">
              <a:lnSpc>
                <a:spcPct val="115000"/>
              </a:lnSpc>
              <a:spcAft>
                <a:spcPts val="800"/>
              </a:spcAft>
            </a:pPr>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Efficiency and Accuracy: The system's ability to preprocess text, load models dynamically based on language selection, and generate translations in real-time ensures efficient performance without compromising on translation accuracy.</a:t>
            </a:r>
          </a:p>
          <a:p>
            <a:pPr algn="just">
              <a:lnSpc>
                <a:spcPct val="115000"/>
              </a:lnSpc>
              <a:spcAft>
                <a:spcPts val="800"/>
              </a:spcAft>
            </a:pP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47603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REFERENCES</a:t>
            </a:r>
          </a:p>
        </p:txBody>
      </p:sp>
      <p:sp>
        <p:nvSpPr>
          <p:cNvPr id="14" name="Content Placeholder 13"/>
          <p:cNvSpPr>
            <a:spLocks noGrp="1"/>
          </p:cNvSpPr>
          <p:nvPr>
            <p:ph idx="1"/>
          </p:nvPr>
        </p:nvSpPr>
        <p:spPr>
          <a:xfrm>
            <a:off x="0" y="1622450"/>
            <a:ext cx="12037376" cy="3523553"/>
          </a:xfrm>
        </p:spPr>
        <p:txBody>
          <a:bodyPr numCol="2">
            <a:norm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Abbaszade</a:t>
            </a: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 </a:t>
            </a:r>
            <a:r>
              <a:rPr lang="en-IN"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Salari</a:t>
            </a: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V., Mousavi, S. S., </a:t>
            </a:r>
            <a:r>
              <a:rPr lang="en-IN"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Zomorodi</a:t>
            </a: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 &amp; Zhou, X. (2021). Application of quantum natural language processing for language translation. IEEE Access, 9, 130434-130448.</a:t>
            </a: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Allen, J. F. (2003). Natural language processing. In </a:t>
            </a:r>
            <a:r>
              <a:rPr lang="en-IN"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Encyclopedia</a:t>
            </a: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of computer science (pp. 1218-1222).</a:t>
            </a: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Reddy, M. V., &amp; </a:t>
            </a:r>
            <a:r>
              <a:rPr lang="en-IN"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Hanumanthappa</a:t>
            </a: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 (2013). NLP challenges for machine translation from English to Indian languages. International Journal of Computer Science and Informatics, 3(1), 35.</a:t>
            </a: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Fanni</a:t>
            </a: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 C., </a:t>
            </a:r>
            <a:r>
              <a:rPr lang="en-IN"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Febi</a:t>
            </a: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 </a:t>
            </a:r>
            <a:r>
              <a:rPr lang="en-IN"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Aghakhanyan</a:t>
            </a: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G., &amp; Neri, E. (2023). Natural language processing. In Introduction to Artificial Intelligence (pp. 87-99). Cham: Springer International Publishing.</a:t>
            </a: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Chowdhary, K., &amp; Chowdhary, K. R. (2020). Natural language processing. Fundamentals of artificial intelligence, 603-649.</a:t>
            </a:r>
          </a:p>
        </p:txBody>
      </p:sp>
    </p:spTree>
    <p:extLst>
      <p:ext uri="{BB962C8B-B14F-4D97-AF65-F5344CB8AC3E}">
        <p14:creationId xmlns:p14="http://schemas.microsoft.com/office/powerpoint/2010/main" val="2106119736"/>
      </p:ext>
    </p:extLst>
  </p:cSld>
  <p:clrMapOvr>
    <a:masterClrMapping/>
  </p:clrMapOvr>
</p:sld>
</file>

<file path=ppt/theme/theme1.xml><?xml version="1.0" encoding="utf-8"?>
<a:theme xmlns:a="http://schemas.openxmlformats.org/drawingml/2006/main" name="Vertical Lexicon design templat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pPr>
      <a:bodyPr rtlCol="0" anchor="ctr"/>
      <a:lstStyle>
        <a:defPPr algn="ctr">
          <a:defRPr dirty="0"/>
        </a:defPPr>
      </a:lstStyle>
      <a:style>
        <a:lnRef idx="2">
          <a:schemeClr val="accent2">
            <a:shade val="50000"/>
          </a:schemeClr>
        </a:lnRef>
        <a:fillRef idx="1">
          <a:schemeClr val="accent2"/>
        </a:fillRef>
        <a:effectRef idx="0">
          <a:schemeClr val="accent2"/>
        </a:effectRef>
        <a:fontRef idx="minor">
          <a:schemeClr val="lt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tx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Vertical lexicon design slides.potx" id="{49C7086D-B6BF-42C9-B2E9-7A6F5A963EAA}" vid="{839E83B1-FF0C-49E8-8563-59D864F05AE3}"/>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1BD8E5-A18E-435C-B431-90A6B59F4B6F}">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0262f94-9f35-4ac3-9a90-690165a166b7"/>
    <ds:schemaRef ds:uri="a4f35948-e619-41b3-aa29-22878b09cfd2"/>
    <ds:schemaRef ds:uri="http://www.w3.org/XML/1998/namespace"/>
    <ds:schemaRef ds:uri="http://purl.org/dc/dcmitype/"/>
  </ds:schemaRefs>
</ds:datastoreItem>
</file>

<file path=customXml/itemProps2.xml><?xml version="1.0" encoding="utf-8"?>
<ds:datastoreItem xmlns:ds="http://schemas.openxmlformats.org/officeDocument/2006/customXml" ds:itemID="{05EEE0F9-7BC9-4998-8617-7CC115AD97E2}">
  <ds:schemaRefs>
    <ds:schemaRef ds:uri="http://schemas.microsoft.com/sharepoint/v3/contenttype/forms"/>
  </ds:schemaRefs>
</ds:datastoreItem>
</file>

<file path=customXml/itemProps3.xml><?xml version="1.0" encoding="utf-8"?>
<ds:datastoreItem xmlns:ds="http://schemas.openxmlformats.org/officeDocument/2006/customXml" ds:itemID="{4BEBB951-DE64-4CB8-9E1C-184A357AD7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Vertical lexicon design slides</Template>
  <TotalTime>34</TotalTime>
  <Words>1283</Words>
  <Application>Microsoft Office PowerPoint</Application>
  <PresentationFormat>Widescreen</PresentationFormat>
  <Paragraphs>99</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Sitka Display Semibold</vt:lpstr>
      <vt:lpstr>Symbol</vt:lpstr>
      <vt:lpstr>Times New Roman</vt:lpstr>
      <vt:lpstr>Vertical Lexicon design template</vt:lpstr>
      <vt:lpstr>LANGUAGE TRANSLATION USING NATURAL LANGUAGE PROCESSING</vt:lpstr>
      <vt:lpstr>ABSTRACT</vt:lpstr>
      <vt:lpstr>INTRODUCTION</vt:lpstr>
      <vt:lpstr>METHODOLOGY</vt:lpstr>
      <vt:lpstr>CODE</vt:lpstr>
      <vt:lpstr>CODE</vt:lpstr>
      <vt:lpstr>RESULTS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yarragudi yaswanth kumar</dc:creator>
  <cp:lastModifiedBy>yarragudi yaswanth kumar</cp:lastModifiedBy>
  <cp:revision>2</cp:revision>
  <dcterms:created xsi:type="dcterms:W3CDTF">2024-06-16T06:58:34Z</dcterms:created>
  <dcterms:modified xsi:type="dcterms:W3CDTF">2024-06-26T05:24:32Z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