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1" r:id="rId2"/>
    <p:sldId id="269" r:id="rId3"/>
    <p:sldId id="258" r:id="rId4"/>
    <p:sldId id="259" r:id="rId5"/>
    <p:sldId id="268" r:id="rId6"/>
    <p:sldId id="260" r:id="rId7"/>
    <p:sldId id="265" r:id="rId8"/>
    <p:sldId id="266" r:id="rId9"/>
    <p:sldId id="267" r:id="rId10"/>
    <p:sldId id="261" r:id="rId11"/>
    <p:sldId id="27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WANTH SRIRAM JAYYAVARAPU" initials="YSJ" lastIdx="1" clrIdx="0">
    <p:extLst>
      <p:ext uri="{19B8F6BF-5375-455C-9EA6-DF929625EA0E}">
        <p15:presenceInfo xmlns:p15="http://schemas.microsoft.com/office/powerpoint/2012/main" userId="1c0525ab2546b2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66" d="100"/>
          <a:sy n="66" d="100"/>
        </p:scale>
        <p:origin x="595" y="6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210F3-3B99-4132-BA21-5341C4AF177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148221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185444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2467597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4071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2157334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F210F3-3B99-4132-BA21-5341C4AF177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361656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F210F3-3B99-4132-BA21-5341C4AF177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184064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210F3-3B99-4132-BA21-5341C4AF177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2914139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210F3-3B99-4132-BA21-5341C4AF177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230275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210F3-3B99-4132-BA21-5341C4AF177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79777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210F3-3B99-4132-BA21-5341C4AF177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48069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266854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210F3-3B99-4132-BA21-5341C4AF1772}"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152140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210F3-3B99-4132-BA21-5341C4AF177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103278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210F3-3B99-4132-BA21-5341C4AF1772}"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11853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39247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210F3-3B99-4132-BA21-5341C4AF177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B308D8-EC6A-42FB-8490-8D3CC01C7362}" type="slidenum">
              <a:rPr lang="en-US" smtClean="0"/>
              <a:t>‹#›</a:t>
            </a:fld>
            <a:endParaRPr lang="en-US"/>
          </a:p>
        </p:txBody>
      </p:sp>
    </p:spTree>
    <p:extLst>
      <p:ext uri="{BB962C8B-B14F-4D97-AF65-F5344CB8AC3E}">
        <p14:creationId xmlns:p14="http://schemas.microsoft.com/office/powerpoint/2010/main" val="50797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F210F3-3B99-4132-BA21-5341C4AF1772}" type="datetimeFigureOut">
              <a:rPr lang="en-US" smtClean="0"/>
              <a:t>12/5/2022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8B308D8-EC6A-42FB-8490-8D3CC01C7362}" type="slidenum">
              <a:rPr lang="en-US" smtClean="0"/>
              <a:t>‹#›</a:t>
            </a:fld>
            <a:endParaRPr lang="en-US"/>
          </a:p>
        </p:txBody>
      </p:sp>
    </p:spTree>
    <p:extLst>
      <p:ext uri="{BB962C8B-B14F-4D97-AF65-F5344CB8AC3E}">
        <p14:creationId xmlns:p14="http://schemas.microsoft.com/office/powerpoint/2010/main" val="9853287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tmpartmart.com/machines/hyosung-mx5200-series"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DC150-EACC-B247-51CB-B62F55833062}"/>
              </a:ext>
            </a:extLst>
          </p:cNvPr>
          <p:cNvPicPr>
            <a:picLocks noChangeAspect="1"/>
          </p:cNvPicPr>
          <p:nvPr/>
        </p:nvPicPr>
        <p:blipFill>
          <a:blip r:embed="rId2"/>
          <a:stretch>
            <a:fillRect/>
          </a:stretch>
        </p:blipFill>
        <p:spPr>
          <a:xfrm>
            <a:off x="-3437682" y="-823051"/>
            <a:ext cx="15629682" cy="8967090"/>
          </a:xfrm>
          <a:prstGeom prst="rect">
            <a:avLst/>
          </a:prstGeom>
        </p:spPr>
      </p:pic>
      <p:sp>
        <p:nvSpPr>
          <p:cNvPr id="3" name="TextBox 2">
            <a:extLst>
              <a:ext uri="{FF2B5EF4-FFF2-40B4-BE49-F238E27FC236}">
                <a16:creationId xmlns:a16="http://schemas.microsoft.com/office/drawing/2014/main" id="{568C30DC-B891-D476-8828-54D64D695E69}"/>
              </a:ext>
            </a:extLst>
          </p:cNvPr>
          <p:cNvSpPr txBox="1"/>
          <p:nvPr/>
        </p:nvSpPr>
        <p:spPr>
          <a:xfrm>
            <a:off x="6528121" y="2957084"/>
            <a:ext cx="4641448" cy="2031325"/>
          </a:xfrm>
          <a:prstGeom prst="rect">
            <a:avLst/>
          </a:prstGeom>
          <a:noFill/>
        </p:spPr>
        <p:txBody>
          <a:bodyPr wrap="square" rtlCol="0">
            <a:spAutoFit/>
          </a:bodyPr>
          <a:lstStyle/>
          <a:p>
            <a:pPr algn="ctr"/>
            <a:r>
              <a:rPr lang="en-US" sz="3600" dirty="0">
                <a:solidFill>
                  <a:schemeClr val="accent3"/>
                </a:solidFill>
                <a:latin typeface="Arial Black" panose="020B0A04020102020204" pitchFamily="34" charset="0"/>
              </a:rPr>
              <a:t>AUTOMATED</a:t>
            </a:r>
          </a:p>
          <a:p>
            <a:pPr algn="ctr"/>
            <a:r>
              <a:rPr lang="en-US" sz="3600" dirty="0">
                <a:solidFill>
                  <a:schemeClr val="accent3"/>
                </a:solidFill>
                <a:latin typeface="Arial Black" panose="020B0A04020102020204" pitchFamily="34" charset="0"/>
              </a:rPr>
              <a:t>TELLER</a:t>
            </a:r>
          </a:p>
          <a:p>
            <a:pPr algn="ctr"/>
            <a:r>
              <a:rPr lang="en-US" sz="3600" dirty="0">
                <a:solidFill>
                  <a:schemeClr val="accent3"/>
                </a:solidFill>
                <a:latin typeface="Arial Black" panose="020B0A04020102020204" pitchFamily="34" charset="0"/>
              </a:rPr>
              <a:t>MACHINE(ATM)</a:t>
            </a:r>
          </a:p>
          <a:p>
            <a:endParaRPr lang="en-US" dirty="0"/>
          </a:p>
        </p:txBody>
      </p:sp>
    </p:spTree>
    <p:extLst>
      <p:ext uri="{BB962C8B-B14F-4D97-AF65-F5344CB8AC3E}">
        <p14:creationId xmlns:p14="http://schemas.microsoft.com/office/powerpoint/2010/main" val="407616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C2EC-835E-3232-20FC-2D883AC69538}"/>
              </a:ext>
            </a:extLst>
          </p:cNvPr>
          <p:cNvSpPr txBox="1"/>
          <p:nvPr/>
        </p:nvSpPr>
        <p:spPr>
          <a:xfrm>
            <a:off x="6630440" y="1720840"/>
            <a:ext cx="5323293" cy="3139321"/>
          </a:xfrm>
          <a:prstGeom prst="rect">
            <a:avLst/>
          </a:prstGeom>
          <a:noFill/>
        </p:spPr>
        <p:txBody>
          <a:bodyPr wrap="square" rtlCol="0">
            <a:spAutoFit/>
          </a:bodyPr>
          <a:lstStyle/>
          <a:p>
            <a:pPr algn="l"/>
            <a:r>
              <a:rPr lang="en-US" b="0" i="0" dirty="0">
                <a:effectLst/>
                <a:latin typeface="Calibri" panose="020F0502020204030204" pitchFamily="34" charset="0"/>
                <a:cs typeface="Calibri" panose="020F0502020204030204" pitchFamily="34" charset="0"/>
              </a:rPr>
              <a:t>Step 1 - Insert your ATM card in the slot in the ATM machine. </a:t>
            </a:r>
          </a:p>
          <a:p>
            <a:pPr algn="l"/>
            <a:endParaRPr lang="en-US" b="0" i="0" dirty="0">
              <a:effectLst/>
              <a:latin typeface="Calibri" panose="020F0502020204030204" pitchFamily="34" charset="0"/>
              <a:cs typeface="Calibri" panose="020F0502020204030204" pitchFamily="34" charset="0"/>
            </a:endParaRPr>
          </a:p>
          <a:p>
            <a:pPr algn="l"/>
            <a:r>
              <a:rPr lang="en-US" b="0" i="0" dirty="0">
                <a:effectLst/>
                <a:latin typeface="Calibri" panose="020F0502020204030204" pitchFamily="34" charset="0"/>
                <a:cs typeface="Calibri" panose="020F0502020204030204" pitchFamily="34" charset="0"/>
              </a:rPr>
              <a:t>Step </a:t>
            </a:r>
            <a:r>
              <a:rPr lang="en-US" dirty="0">
                <a:latin typeface="Calibri" panose="020F0502020204030204" pitchFamily="34" charset="0"/>
                <a:cs typeface="Calibri" panose="020F0502020204030204" pitchFamily="34" charset="0"/>
              </a:rPr>
              <a:t>2 </a:t>
            </a:r>
            <a:r>
              <a:rPr lang="en-US" b="0" i="0" dirty="0">
                <a:effectLst/>
                <a:latin typeface="Calibri" panose="020F0502020204030204" pitchFamily="34" charset="0"/>
                <a:cs typeface="Calibri" panose="020F0502020204030204" pitchFamily="34" charset="0"/>
              </a:rPr>
              <a:t>- </a:t>
            </a:r>
            <a:r>
              <a:rPr lang="en-US" dirty="0"/>
              <a:t>A customer will be required to enter ATM  Old personal identification number (PIN). </a:t>
            </a:r>
          </a:p>
          <a:p>
            <a:pPr algn="l"/>
            <a:endParaRPr lang="en-US" dirty="0"/>
          </a:p>
          <a:p>
            <a:pPr algn="l"/>
            <a:r>
              <a:rPr lang="en-US" dirty="0"/>
              <a:t>Step 3 – customer is requested to enter the New PIN.</a:t>
            </a:r>
          </a:p>
          <a:p>
            <a:pPr algn="l"/>
            <a:endParaRPr lang="en-US" dirty="0"/>
          </a:p>
          <a:p>
            <a:pPr algn="l"/>
            <a:r>
              <a:rPr lang="en-US" dirty="0"/>
              <a:t>Step 4 – Confirm the New PIN.</a:t>
            </a:r>
          </a:p>
          <a:p>
            <a:pPr algn="l"/>
            <a:endParaRPr lang="en-US" dirty="0"/>
          </a:p>
          <a:p>
            <a:pPr algn="l"/>
            <a:r>
              <a:rPr lang="en-US" dirty="0"/>
              <a:t>Step 5 -  Successfully PIN has been changed.</a:t>
            </a:r>
          </a:p>
        </p:txBody>
      </p:sp>
      <p:sp>
        <p:nvSpPr>
          <p:cNvPr id="3" name="TextBox 2">
            <a:extLst>
              <a:ext uri="{FF2B5EF4-FFF2-40B4-BE49-F238E27FC236}">
                <a16:creationId xmlns:a16="http://schemas.microsoft.com/office/drawing/2014/main" id="{AF728884-584C-E09D-99FC-C64E591B9B92}"/>
              </a:ext>
            </a:extLst>
          </p:cNvPr>
          <p:cNvSpPr txBox="1"/>
          <p:nvPr/>
        </p:nvSpPr>
        <p:spPr>
          <a:xfrm>
            <a:off x="6987792" y="825073"/>
            <a:ext cx="4345735" cy="769441"/>
          </a:xfrm>
          <a:prstGeom prst="rect">
            <a:avLst/>
          </a:prstGeom>
          <a:noFill/>
        </p:spPr>
        <p:txBody>
          <a:bodyPr wrap="square" rtlCol="0">
            <a:spAutoFit/>
          </a:bodyPr>
          <a:lstStyle/>
          <a:p>
            <a:r>
              <a:rPr lang="en-US" sz="4400" dirty="0">
                <a:latin typeface="Arial Black" panose="020B0A04020102020204" pitchFamily="34" charset="0"/>
              </a:rPr>
              <a:t> </a:t>
            </a:r>
            <a:r>
              <a:rPr lang="en-US" sz="4400" dirty="0">
                <a:solidFill>
                  <a:schemeClr val="accent3"/>
                </a:solidFill>
                <a:latin typeface="Arial Black" panose="020B0A04020102020204" pitchFamily="34" charset="0"/>
              </a:rPr>
              <a:t>PIN CHANGE</a:t>
            </a:r>
          </a:p>
        </p:txBody>
      </p:sp>
      <p:pic>
        <p:nvPicPr>
          <p:cNvPr id="3074" name="Picture 2" descr="Follow these easy steps to change the ATM Card PIN - Airtel Thanks App">
            <a:extLst>
              <a:ext uri="{FF2B5EF4-FFF2-40B4-BE49-F238E27FC236}">
                <a16:creationId xmlns:a16="http://schemas.microsoft.com/office/drawing/2014/main" id="{B05D63C3-5027-EE25-42C6-91CD82AA2C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2" r="3912"/>
          <a:stretch/>
        </p:blipFill>
        <p:spPr bwMode="auto">
          <a:xfrm>
            <a:off x="0" y="0"/>
            <a:ext cx="63921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3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33BD1-F4FD-8ECB-E19D-4A252FAD7AA7}"/>
              </a:ext>
            </a:extLst>
          </p:cNvPr>
          <p:cNvSpPr txBox="1"/>
          <p:nvPr/>
        </p:nvSpPr>
        <p:spPr>
          <a:xfrm>
            <a:off x="4343713" y="1260085"/>
            <a:ext cx="3399326" cy="646331"/>
          </a:xfrm>
          <a:prstGeom prst="rect">
            <a:avLst/>
          </a:prstGeom>
          <a:noFill/>
        </p:spPr>
        <p:txBody>
          <a:bodyPr wrap="square" rtlCol="0">
            <a:spAutoFit/>
          </a:bodyPr>
          <a:lstStyle/>
          <a:p>
            <a:r>
              <a:rPr lang="en-US" sz="3600" dirty="0">
                <a:solidFill>
                  <a:schemeClr val="accent3"/>
                </a:solidFill>
              </a:rPr>
              <a:t>CONCLUSION</a:t>
            </a:r>
          </a:p>
        </p:txBody>
      </p:sp>
      <p:sp>
        <p:nvSpPr>
          <p:cNvPr id="3" name="TextBox 2">
            <a:extLst>
              <a:ext uri="{FF2B5EF4-FFF2-40B4-BE49-F238E27FC236}">
                <a16:creationId xmlns:a16="http://schemas.microsoft.com/office/drawing/2014/main" id="{072F1E76-C767-72D5-F715-2696A839E54A}"/>
              </a:ext>
            </a:extLst>
          </p:cNvPr>
          <p:cNvSpPr txBox="1"/>
          <p:nvPr/>
        </p:nvSpPr>
        <p:spPr>
          <a:xfrm>
            <a:off x="1687441" y="2428322"/>
            <a:ext cx="8817118" cy="2308324"/>
          </a:xfrm>
          <a:prstGeom prst="rect">
            <a:avLst/>
          </a:prstGeom>
          <a:noFill/>
        </p:spPr>
        <p:txBody>
          <a:bodyPr wrap="square" rtlCol="0">
            <a:spAutoFit/>
          </a:bodyPr>
          <a:lstStyle/>
          <a:p>
            <a:pPr algn="ctr"/>
            <a:r>
              <a:rPr lang="en-US" dirty="0"/>
              <a:t>We Hereby conclude that  atm is the easiest way of depositing and withdrawing </a:t>
            </a:r>
            <a:r>
              <a:rPr lang="en-US" dirty="0" err="1"/>
              <a:t>money.Transaction</a:t>
            </a:r>
            <a:r>
              <a:rPr lang="en-US" dirty="0"/>
              <a:t> is possible </a:t>
            </a:r>
            <a:r>
              <a:rPr lang="en-US" dirty="0" err="1"/>
              <a:t>anytime,that’s</a:t>
            </a:r>
            <a:r>
              <a:rPr lang="en-US" dirty="0"/>
              <a:t> why in </a:t>
            </a:r>
            <a:r>
              <a:rPr lang="en-US" dirty="0" err="1"/>
              <a:t>india</a:t>
            </a:r>
            <a:r>
              <a:rPr lang="en-US" dirty="0"/>
              <a:t> people call atm as </a:t>
            </a:r>
          </a:p>
          <a:p>
            <a:pPr algn="ctr"/>
            <a:r>
              <a:rPr lang="en-US" dirty="0"/>
              <a:t>“ALL TIME MONEY”.</a:t>
            </a:r>
          </a:p>
          <a:p>
            <a:pPr algn="ctr"/>
            <a:r>
              <a:rPr lang="en-US" dirty="0"/>
              <a:t>If ATM  machines are connected to internet then it’s possible to do transaction from anywhere.</a:t>
            </a:r>
          </a:p>
          <a:p>
            <a:pPr algn="ctr"/>
            <a:r>
              <a:rPr lang="en-US" dirty="0"/>
              <a:t>With the security of atm improving it has now became a safe mode of transaction.</a:t>
            </a:r>
          </a:p>
          <a:p>
            <a:pPr algn="ctr"/>
            <a:r>
              <a:rPr lang="en-US" dirty="0"/>
              <a:t>Hence, it can be concluded that atm is safe, </a:t>
            </a:r>
            <a:r>
              <a:rPr lang="en-US" dirty="0" err="1"/>
              <a:t>fast,reliable</a:t>
            </a:r>
            <a:r>
              <a:rPr lang="en-US" dirty="0"/>
              <a:t>, </a:t>
            </a:r>
            <a:r>
              <a:rPr lang="en-US" dirty="0" err="1"/>
              <a:t>convenient,excisable</a:t>
            </a:r>
            <a:r>
              <a:rPr lang="en-US" dirty="0"/>
              <a:t> and any time money machine</a:t>
            </a:r>
          </a:p>
        </p:txBody>
      </p:sp>
    </p:spTree>
    <p:extLst>
      <p:ext uri="{BB962C8B-B14F-4D97-AF65-F5344CB8AC3E}">
        <p14:creationId xmlns:p14="http://schemas.microsoft.com/office/powerpoint/2010/main" val="284326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98930-8FDB-634C-B1FE-F54B2A27BCD6}"/>
              </a:ext>
            </a:extLst>
          </p:cNvPr>
          <p:cNvSpPr txBox="1"/>
          <p:nvPr/>
        </p:nvSpPr>
        <p:spPr>
          <a:xfrm>
            <a:off x="2326061" y="1633513"/>
            <a:ext cx="9711610" cy="1569660"/>
          </a:xfrm>
          <a:prstGeom prst="rect">
            <a:avLst/>
          </a:prstGeom>
          <a:noFill/>
        </p:spPr>
        <p:txBody>
          <a:bodyPr wrap="square" rtlCol="0">
            <a:spAutoFit/>
          </a:bodyPr>
          <a:lstStyle/>
          <a:p>
            <a:r>
              <a:rPr lang="en-US" sz="9600" dirty="0">
                <a:solidFill>
                  <a:schemeClr val="accent3"/>
                </a:solidFill>
                <a:latin typeface="Segoe Script" panose="030B0504020000000003" pitchFamily="66" charset="0"/>
              </a:rPr>
              <a:t>Thank You.</a:t>
            </a:r>
          </a:p>
        </p:txBody>
      </p:sp>
      <p:sp>
        <p:nvSpPr>
          <p:cNvPr id="3" name="TextBox 2">
            <a:extLst>
              <a:ext uri="{FF2B5EF4-FFF2-40B4-BE49-F238E27FC236}">
                <a16:creationId xmlns:a16="http://schemas.microsoft.com/office/drawing/2014/main" id="{14B0A6CF-11A2-C8BC-21FD-C4F0BAD517DB}"/>
              </a:ext>
            </a:extLst>
          </p:cNvPr>
          <p:cNvSpPr txBox="1"/>
          <p:nvPr/>
        </p:nvSpPr>
        <p:spPr>
          <a:xfrm>
            <a:off x="538480" y="4554846"/>
            <a:ext cx="4114800" cy="1200329"/>
          </a:xfrm>
          <a:prstGeom prst="rect">
            <a:avLst/>
          </a:prstGeom>
          <a:noFill/>
        </p:spPr>
        <p:txBody>
          <a:bodyPr wrap="square" rtlCol="0">
            <a:spAutoFit/>
          </a:bodyPr>
          <a:lstStyle/>
          <a:p>
            <a:r>
              <a:rPr lang="en-US" dirty="0" err="1"/>
              <a:t>L.Sanjana</a:t>
            </a:r>
            <a:r>
              <a:rPr lang="en-US" dirty="0"/>
              <a:t> – AP21110010685</a:t>
            </a:r>
          </a:p>
          <a:p>
            <a:r>
              <a:rPr lang="en-US" dirty="0" err="1"/>
              <a:t>J.Yaswanth</a:t>
            </a:r>
            <a:r>
              <a:rPr lang="en-US" dirty="0"/>
              <a:t> Sri Ram - AP21110010686</a:t>
            </a:r>
          </a:p>
          <a:p>
            <a:r>
              <a:rPr lang="en-US" dirty="0" err="1"/>
              <a:t>J.Prasanna</a:t>
            </a:r>
            <a:r>
              <a:rPr lang="en-US" dirty="0"/>
              <a:t> Kumar – AP21110010687</a:t>
            </a:r>
          </a:p>
          <a:p>
            <a:r>
              <a:rPr lang="en-US" dirty="0" err="1"/>
              <a:t>P.Chakradhar</a:t>
            </a:r>
            <a:r>
              <a:rPr lang="en-US" dirty="0"/>
              <a:t> – AP21110011223</a:t>
            </a:r>
          </a:p>
        </p:txBody>
      </p:sp>
      <p:sp>
        <p:nvSpPr>
          <p:cNvPr id="4" name="TextBox 3">
            <a:extLst>
              <a:ext uri="{FF2B5EF4-FFF2-40B4-BE49-F238E27FC236}">
                <a16:creationId xmlns:a16="http://schemas.microsoft.com/office/drawing/2014/main" id="{F4526C32-73DE-8D02-6899-A6B42C36F07F}"/>
              </a:ext>
            </a:extLst>
          </p:cNvPr>
          <p:cNvSpPr txBox="1"/>
          <p:nvPr/>
        </p:nvSpPr>
        <p:spPr>
          <a:xfrm>
            <a:off x="538480" y="4185514"/>
            <a:ext cx="2438400" cy="369332"/>
          </a:xfrm>
          <a:prstGeom prst="rect">
            <a:avLst/>
          </a:prstGeom>
          <a:noFill/>
        </p:spPr>
        <p:txBody>
          <a:bodyPr wrap="square" rtlCol="0">
            <a:spAutoFit/>
          </a:bodyPr>
          <a:lstStyle/>
          <a:p>
            <a:r>
              <a:rPr lang="en-US" dirty="0">
                <a:solidFill>
                  <a:schemeClr val="accent3"/>
                </a:solidFill>
              </a:rPr>
              <a:t>GROUP MEMBERS: </a:t>
            </a:r>
          </a:p>
        </p:txBody>
      </p:sp>
      <p:pic>
        <p:nvPicPr>
          <p:cNvPr id="6" name="Picture 5">
            <a:extLst>
              <a:ext uri="{FF2B5EF4-FFF2-40B4-BE49-F238E27FC236}">
                <a16:creationId xmlns:a16="http://schemas.microsoft.com/office/drawing/2014/main" id="{DAEDDEFE-8CE8-614D-1B97-1A603A6C386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087" b="96087" l="0" r="95890">
                        <a14:foregroundMark x1="40183" y1="28696" x2="32877" y2="54348"/>
                        <a14:foregroundMark x1="32877" y1="54348" x2="58904" y2="51739"/>
                        <a14:foregroundMark x1="58904" y1="51739" x2="29224" y2="47826"/>
                        <a14:foregroundMark x1="29224" y1="47826" x2="11416" y2="33913"/>
                        <a14:foregroundMark x1="11416" y1="33913" x2="46575" y2="17826"/>
                        <a14:foregroundMark x1="46575" y1="17826" x2="24201" y2="26087"/>
                        <a14:foregroundMark x1="24201" y1="26087" x2="9132" y2="43043"/>
                        <a14:foregroundMark x1="9132" y1="43043" x2="15982" y2="71304"/>
                        <a14:foregroundMark x1="15982" y1="71304" x2="70776" y2="50870"/>
                        <a14:foregroundMark x1="70776" y1="50870" x2="83105" y2="31739"/>
                        <a14:foregroundMark x1="83105" y1="31739" x2="68037" y2="13478"/>
                        <a14:foregroundMark x1="68037" y1="13478" x2="37900" y2="16087"/>
                        <a14:foregroundMark x1="37900" y1="16087" x2="12329" y2="26087"/>
                        <a14:foregroundMark x1="12329" y1="26087" x2="36530" y2="9130"/>
                        <a14:foregroundMark x1="36530" y1="9130" x2="65297" y2="8261"/>
                        <a14:foregroundMark x1="65297" y1="8261" x2="35160" y2="45652"/>
                        <a14:foregroundMark x1="35160" y1="45652" x2="4566" y2="65217"/>
                        <a14:foregroundMark x1="4985" y1="62027" x2="8219" y2="37391"/>
                        <a14:foregroundMark x1="4566" y1="65217" x2="4772" y2="63650"/>
                        <a14:foregroundMark x1="8219" y1="37391" x2="20548" y2="19130"/>
                        <a14:foregroundMark x1="20548" y1="19130" x2="52511" y2="36087"/>
                        <a14:foregroundMark x1="52511" y1="36087" x2="37900" y2="53478"/>
                        <a14:foregroundMark x1="37900" y1="53478" x2="65297" y2="40435"/>
                        <a14:foregroundMark x1="65297" y1="40435" x2="46575" y2="53043"/>
                        <a14:foregroundMark x1="46575" y1="53043" x2="72603" y2="53043"/>
                        <a14:foregroundMark x1="50034" y1="91808" x2="49315" y2="93043"/>
                        <a14:foregroundMark x1="51634" y1="89061" x2="51486" y2="89315"/>
                        <a14:foregroundMark x1="72603" y1="53043" x2="51830" y2="88724"/>
                        <a14:foregroundMark x1="54504" y1="89258" x2="70776" y2="77391"/>
                        <a14:foregroundMark x1="49315" y1="93043" x2="50378" y2="92268"/>
                        <a14:foregroundMark x1="70776" y1="77391" x2="14006" y2="72363"/>
                        <a14:foregroundMark x1="22766" y1="78574" x2="33333" y2="84783"/>
                        <a14:foregroundMark x1="15731" y1="74441" x2="18602" y2="76128"/>
                        <a14:foregroundMark x1="12732" y1="78720" x2="12387" y2="78618"/>
                        <a14:foregroundMark x1="33333" y1="84783" x2="18555" y2="80433"/>
                        <a14:foregroundMark x1="1753" y1="77391" x2="0" y2="77391"/>
                        <a14:foregroundMark x1="32877" y1="41304" x2="34703" y2="44783"/>
                        <a14:foregroundMark x1="28767" y1="50870" x2="26027" y2="54783"/>
                        <a14:foregroundMark x1="28767" y1="56957" x2="27854" y2="60870"/>
                        <a14:foregroundMark x1="59817" y1="35217" x2="59817" y2="35217"/>
                        <a14:foregroundMark x1="59817" y1="35217" x2="39269" y2="25652"/>
                        <a14:foregroundMark x1="39269" y1="25652" x2="66210" y2="30435"/>
                        <a14:foregroundMark x1="66210" y1="30435" x2="50685" y2="47826"/>
                        <a14:foregroundMark x1="50685" y1="47826" x2="66210" y2="48261"/>
                        <a14:foregroundMark x1="69406" y1="34348" x2="64840" y2="40435"/>
                        <a14:foregroundMark x1="80365" y1="46087" x2="66210" y2="73913"/>
                        <a14:foregroundMark x1="66210" y1="73913" x2="88584" y2="64348"/>
                        <a14:foregroundMark x1="88584" y1="64348" x2="90527" y2="49814"/>
                        <a14:foregroundMark x1="88071" y1="47752" x2="78995" y2="65652"/>
                        <a14:foregroundMark x1="78995" y1="65652" x2="54338" y2="66087"/>
                        <a14:foregroundMark x1="54338" y1="66087" x2="36073" y2="86957"/>
                        <a14:foregroundMark x1="55654" y1="90977" x2="59361" y2="91739"/>
                        <a14:foregroundMark x1="52356" y1="90300" x2="52478" y2="90325"/>
                        <a14:foregroundMark x1="36073" y1="86957" x2="48631" y2="89536"/>
                        <a14:foregroundMark x1="51651" y1="88724" x2="33790" y2="81739"/>
                        <a14:foregroundMark x1="59361" y1="91739" x2="55031" y2="90046"/>
                        <a14:foregroundMark x1="33790" y1="81739" x2="52025" y2="94472"/>
                        <a14:foregroundMark x1="57660" y1="93978" x2="77626" y2="81304"/>
                        <a14:foregroundMark x1="77626" y1="81304" x2="68037" y2="75652"/>
                        <a14:foregroundMark x1="92694" y1="65652" x2="96025" y2="48385"/>
                        <a14:foregroundMark x1="95723" y1="48463" x2="90868" y2="66957"/>
                        <a14:foregroundMark x1="90868" y1="66957" x2="92694" y2="66957"/>
                        <a14:foregroundMark x1="29224" y1="43913" x2="36530" y2="36957"/>
                        <a14:foregroundMark x1="40639" y1="8261" x2="47032" y2="6087"/>
                        <a14:foregroundMark x1="30594" y1="41304" x2="29224" y2="43043"/>
                        <a14:foregroundMark x1="93607" y1="36957" x2="95434" y2="43913"/>
                        <a14:foregroundMark x1="95890" y1="42609" x2="95434" y2="44783"/>
                        <a14:backgroundMark x1="2740" y1="77826" x2="4566" y2="74783"/>
                        <a14:backgroundMark x1="4566" y1="77826" x2="10046" y2="80435"/>
                        <a14:backgroundMark x1="3653" y1="76087" x2="1370" y2="76957"/>
                        <a14:backgroundMark x1="7306" y1="79130" x2="4566" y2="76957"/>
                        <a14:backgroundMark x1="0" y1="76522" x2="457" y2="76522"/>
                        <a14:backgroundMark x1="3196" y1="63913" x2="4110" y2="64348"/>
                        <a14:backgroundMark x1="4110" y1="66957" x2="3653" y2="64783"/>
                        <a14:backgroundMark x1="5023" y1="66957" x2="4110" y2="62609"/>
                        <a14:backgroundMark x1="97387" y1="45150" x2="98174" y2="47826"/>
                        <a14:backgroundMark x1="56621" y1="96522" x2="53881" y2="96957"/>
                        <a14:backgroundMark x1="12785" y1="78696" x2="14612" y2="82174"/>
                        <a14:backgroundMark x1="11416" y1="78696" x2="11416" y2="78696"/>
                        <a14:backgroundMark x1="11872" y1="79130" x2="11872" y2="79130"/>
                        <a14:backgroundMark x1="913" y1="77826" x2="457" y2="79565"/>
                        <a14:backgroundMark x1="12785" y1="79565" x2="11416" y2="77826"/>
                        <a14:backgroundMark x1="57078" y1="95652" x2="54795" y2="96522"/>
                        <a14:backgroundMark x1="59361" y1="96522" x2="56621" y2="96522"/>
                      </a14:backgroundRemoval>
                    </a14:imgEffect>
                  </a14:imgLayer>
                </a14:imgProps>
              </a:ext>
              <a:ext uri="{28A0092B-C50C-407E-A947-70E740481C1C}">
                <a14:useLocalDpi xmlns:a14="http://schemas.microsoft.com/office/drawing/2010/main" val="0"/>
              </a:ext>
            </a:extLst>
          </a:blip>
          <a:stretch>
            <a:fillRect/>
          </a:stretch>
        </p:blipFill>
        <p:spPr>
          <a:xfrm>
            <a:off x="8581149" y="3896668"/>
            <a:ext cx="1986537" cy="2086317"/>
          </a:xfrm>
          <a:prstGeom prst="rect">
            <a:avLst/>
          </a:prstGeom>
        </p:spPr>
      </p:pic>
    </p:spTree>
    <p:extLst>
      <p:ext uri="{BB962C8B-B14F-4D97-AF65-F5344CB8AC3E}">
        <p14:creationId xmlns:p14="http://schemas.microsoft.com/office/powerpoint/2010/main" val="404632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1DDCD-074B-300E-F81B-7B9231313691}"/>
              </a:ext>
            </a:extLst>
          </p:cNvPr>
          <p:cNvSpPr txBox="1"/>
          <p:nvPr/>
        </p:nvSpPr>
        <p:spPr>
          <a:xfrm>
            <a:off x="1040236" y="864066"/>
            <a:ext cx="4009937" cy="646331"/>
          </a:xfrm>
          <a:prstGeom prst="rect">
            <a:avLst/>
          </a:prstGeom>
          <a:noFill/>
        </p:spPr>
        <p:txBody>
          <a:bodyPr wrap="square" rtlCol="0">
            <a:spAutoFit/>
          </a:bodyPr>
          <a:lstStyle/>
          <a:p>
            <a:r>
              <a:rPr lang="en-US" sz="3600" dirty="0">
                <a:solidFill>
                  <a:schemeClr val="accent3"/>
                </a:solidFill>
              </a:rPr>
              <a:t>OUTLINE</a:t>
            </a:r>
            <a:r>
              <a:rPr lang="en-US" sz="2800" dirty="0">
                <a:solidFill>
                  <a:schemeClr val="accent3"/>
                </a:solidFill>
              </a:rPr>
              <a:t>:</a:t>
            </a:r>
          </a:p>
        </p:txBody>
      </p:sp>
      <p:sp>
        <p:nvSpPr>
          <p:cNvPr id="5" name="TextBox 4">
            <a:extLst>
              <a:ext uri="{FF2B5EF4-FFF2-40B4-BE49-F238E27FC236}">
                <a16:creationId xmlns:a16="http://schemas.microsoft.com/office/drawing/2014/main" id="{BC0E19D2-3848-0C1A-E111-BCE80CEF8771}"/>
              </a:ext>
            </a:extLst>
          </p:cNvPr>
          <p:cNvSpPr txBox="1"/>
          <p:nvPr/>
        </p:nvSpPr>
        <p:spPr>
          <a:xfrm>
            <a:off x="1149292" y="1879134"/>
            <a:ext cx="4117189" cy="2862322"/>
          </a:xfrm>
          <a:prstGeom prst="rect">
            <a:avLst/>
          </a:prstGeom>
          <a:noFill/>
        </p:spPr>
        <p:txBody>
          <a:bodyPr wrap="square" rtlCol="0">
            <a:spAutoFit/>
          </a:bodyPr>
          <a:lstStyle/>
          <a:p>
            <a:pPr marL="342900" indent="-342900">
              <a:buFont typeface="+mj-lt"/>
              <a:buAutoNum type="arabicPeriod"/>
            </a:pPr>
            <a:r>
              <a:rPr lang="en-US" sz="2000" dirty="0"/>
              <a:t>INTRODUCTION</a:t>
            </a:r>
          </a:p>
          <a:p>
            <a:pPr marL="342900" indent="-342900">
              <a:buFont typeface="+mj-lt"/>
              <a:buAutoNum type="arabicPeriod"/>
            </a:pPr>
            <a:r>
              <a:rPr lang="en-US" sz="2000" dirty="0"/>
              <a:t>ATM CARD</a:t>
            </a:r>
          </a:p>
          <a:p>
            <a:pPr marL="342900" indent="-342900">
              <a:buFont typeface="+mj-lt"/>
              <a:buAutoNum type="arabicPeriod"/>
            </a:pPr>
            <a:r>
              <a:rPr lang="en-US" sz="2000" dirty="0"/>
              <a:t>ADVANTAGES OF ATM</a:t>
            </a:r>
          </a:p>
          <a:p>
            <a:pPr marL="342900" indent="-342900">
              <a:buFont typeface="+mj-lt"/>
              <a:buAutoNum type="arabicPeriod"/>
            </a:pPr>
            <a:r>
              <a:rPr lang="en-US" sz="2000" dirty="0"/>
              <a:t>FUNCTIONS OF ATM</a:t>
            </a:r>
          </a:p>
          <a:p>
            <a:pPr marL="342900" indent="-342900">
              <a:buFont typeface="+mj-lt"/>
              <a:buAutoNum type="arabicPeriod"/>
            </a:pPr>
            <a:r>
              <a:rPr lang="en-US" sz="2000" dirty="0"/>
              <a:t>ACCOUNT BALANCE</a:t>
            </a:r>
          </a:p>
          <a:p>
            <a:pPr marL="342900" indent="-342900">
              <a:buFont typeface="+mj-lt"/>
              <a:buAutoNum type="arabicPeriod"/>
            </a:pPr>
            <a:r>
              <a:rPr lang="en-US" sz="2000" dirty="0"/>
              <a:t>WITHDRAW</a:t>
            </a:r>
          </a:p>
          <a:p>
            <a:pPr marL="342900" indent="-342900">
              <a:buFont typeface="+mj-lt"/>
              <a:buAutoNum type="arabicPeriod"/>
            </a:pPr>
            <a:r>
              <a:rPr lang="en-US" sz="2000" dirty="0"/>
              <a:t>CASH DEPOSIT</a:t>
            </a:r>
          </a:p>
          <a:p>
            <a:pPr marL="342900" indent="-342900">
              <a:buFont typeface="+mj-lt"/>
              <a:buAutoNum type="arabicPeriod"/>
            </a:pPr>
            <a:r>
              <a:rPr lang="en-US" sz="2000" dirty="0"/>
              <a:t>PIN CHANGE</a:t>
            </a:r>
          </a:p>
          <a:p>
            <a:pPr marL="342900" indent="-342900">
              <a:buFont typeface="+mj-lt"/>
              <a:buAutoNum type="arabicPeriod"/>
            </a:pPr>
            <a:r>
              <a:rPr lang="en-US" sz="2000" dirty="0"/>
              <a:t>CONCLUSION</a:t>
            </a:r>
          </a:p>
        </p:txBody>
      </p:sp>
    </p:spTree>
    <p:extLst>
      <p:ext uri="{BB962C8B-B14F-4D97-AF65-F5344CB8AC3E}">
        <p14:creationId xmlns:p14="http://schemas.microsoft.com/office/powerpoint/2010/main" val="110208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E8F3E-8770-C335-7239-E2E877DC9A41}"/>
              </a:ext>
            </a:extLst>
          </p:cNvPr>
          <p:cNvSpPr txBox="1"/>
          <p:nvPr/>
        </p:nvSpPr>
        <p:spPr>
          <a:xfrm>
            <a:off x="5098383" y="2198338"/>
            <a:ext cx="6319777" cy="2308324"/>
          </a:xfrm>
          <a:prstGeom prst="rect">
            <a:avLst/>
          </a:prstGeom>
          <a:noFill/>
        </p:spPr>
        <p:txBody>
          <a:bodyPr wrap="square" rtlCol="0">
            <a:spAutoFit/>
          </a:bodyPr>
          <a:lstStyle/>
          <a:p>
            <a:pPr algn="ctr"/>
            <a:r>
              <a:rPr lang="en-US" b="0" i="0" dirty="0">
                <a:effectLst/>
                <a:latin typeface="Source Sans Pro" panose="020B0604020202020204" pitchFamily="34" charset="0"/>
              </a:rPr>
              <a:t>This is where an Automated Teller Machine or an ATM comes into play. You must already be pretty familiar with the term</a:t>
            </a:r>
          </a:p>
          <a:p>
            <a:pPr algn="ctr"/>
            <a:r>
              <a:rPr lang="en-US" b="0" i="0" dirty="0">
                <a:effectLst/>
                <a:latin typeface="Source Sans Pro" panose="020B0604020202020204" pitchFamily="34" charset="0"/>
              </a:rPr>
              <a:t> ATM as it has sort of become a necessity to carry out day-to-day transactions in an easy and convenient way. </a:t>
            </a:r>
          </a:p>
          <a:p>
            <a:pPr algn="ctr"/>
            <a:r>
              <a:rPr lang="en-US" b="0" i="0" dirty="0">
                <a:effectLst/>
                <a:latin typeface="Source Sans Pro" panose="020B0604020202020204" pitchFamily="34" charset="0"/>
              </a:rPr>
              <a:t>You don't need to go to the bank or wait for your turn to interact with the teller for such minimum transactions. This saves a lot of your precious time and also proves to be of great use in emergencies and time of need.</a:t>
            </a:r>
            <a:endParaRPr lang="en-US" dirty="0">
              <a:cs typeface="Arial" panose="020B0604020202020204" pitchFamily="34" charset="0"/>
            </a:endParaRPr>
          </a:p>
        </p:txBody>
      </p:sp>
      <p:pic>
        <p:nvPicPr>
          <p:cNvPr id="4" name="Picture 3">
            <a:extLst>
              <a:ext uri="{FF2B5EF4-FFF2-40B4-BE49-F238E27FC236}">
                <a16:creationId xmlns:a16="http://schemas.microsoft.com/office/drawing/2014/main" id="{C948A5CB-D0F6-0BD5-EEFE-3F16D491D54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501" t="3434" r="15585" b="1993"/>
          <a:stretch/>
        </p:blipFill>
        <p:spPr>
          <a:xfrm>
            <a:off x="773840" y="793450"/>
            <a:ext cx="3364375" cy="4942390"/>
          </a:xfrm>
          <a:prstGeom prst="rect">
            <a:avLst/>
          </a:prstGeom>
        </p:spPr>
      </p:pic>
      <p:sp>
        <p:nvSpPr>
          <p:cNvPr id="3" name="TextBox 2">
            <a:extLst>
              <a:ext uri="{FF2B5EF4-FFF2-40B4-BE49-F238E27FC236}">
                <a16:creationId xmlns:a16="http://schemas.microsoft.com/office/drawing/2014/main" id="{DDA46D86-301A-C98C-D855-978EB80C4285}"/>
              </a:ext>
            </a:extLst>
          </p:cNvPr>
          <p:cNvSpPr txBox="1"/>
          <p:nvPr/>
        </p:nvSpPr>
        <p:spPr>
          <a:xfrm>
            <a:off x="6317654" y="1233182"/>
            <a:ext cx="3547799" cy="584775"/>
          </a:xfrm>
          <a:prstGeom prst="rect">
            <a:avLst/>
          </a:prstGeom>
          <a:noFill/>
        </p:spPr>
        <p:txBody>
          <a:bodyPr wrap="square" rtlCol="0">
            <a:spAutoFit/>
          </a:bodyPr>
          <a:lstStyle/>
          <a:p>
            <a:r>
              <a:rPr lang="en-US" sz="3200" dirty="0">
                <a:solidFill>
                  <a:schemeClr val="accent3"/>
                </a:solidFill>
              </a:rPr>
              <a:t>INTRODUCTION</a:t>
            </a:r>
          </a:p>
        </p:txBody>
      </p:sp>
    </p:spTree>
    <p:extLst>
      <p:ext uri="{BB962C8B-B14F-4D97-AF65-F5344CB8AC3E}">
        <p14:creationId xmlns:p14="http://schemas.microsoft.com/office/powerpoint/2010/main" val="412785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E6FE5-31B9-9287-5FC1-05FAF7B4D62B}"/>
              </a:ext>
            </a:extLst>
          </p:cNvPr>
          <p:cNvSpPr txBox="1"/>
          <p:nvPr/>
        </p:nvSpPr>
        <p:spPr>
          <a:xfrm>
            <a:off x="3440475" y="1521021"/>
            <a:ext cx="5075755" cy="707886"/>
          </a:xfrm>
          <a:prstGeom prst="rect">
            <a:avLst/>
          </a:prstGeom>
          <a:noFill/>
        </p:spPr>
        <p:txBody>
          <a:bodyPr wrap="square" rtlCol="0">
            <a:spAutoFit/>
          </a:bodyPr>
          <a:lstStyle/>
          <a:p>
            <a:pPr algn="ctr"/>
            <a:r>
              <a:rPr lang="en-US" sz="4000" dirty="0">
                <a:solidFill>
                  <a:schemeClr val="accent3"/>
                </a:solidFill>
                <a:latin typeface="Arial Black" panose="020B0A04020102020204" pitchFamily="34" charset="0"/>
              </a:rPr>
              <a:t>ATM CARD</a:t>
            </a:r>
          </a:p>
        </p:txBody>
      </p:sp>
      <p:pic>
        <p:nvPicPr>
          <p:cNvPr id="7172" name="Picture 4" descr="Credit Card Black. Debit Cards with Gold Chip Realistic, Front and Back Side  Mockup for Bank Transaction Stock Vector - Illustration of ecommerce,  template: 222775357">
            <a:extLst>
              <a:ext uri="{FF2B5EF4-FFF2-40B4-BE49-F238E27FC236}">
                <a16:creationId xmlns:a16="http://schemas.microsoft.com/office/drawing/2014/main" id="{58750510-AA01-FF6A-CEA1-01EEE16DA9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55" t="6626" r="18768" b="52945"/>
          <a:stretch/>
        </p:blipFill>
        <p:spPr bwMode="auto">
          <a:xfrm>
            <a:off x="7945123" y="3429000"/>
            <a:ext cx="3375793" cy="234188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redit Card Black. Debit Cards with Gold Chip Realistic, Front and Back Side  Mockup for Bank Transaction Stock Vector - Illustration of ecommerce,  template: 222775357">
            <a:extLst>
              <a:ext uri="{FF2B5EF4-FFF2-40B4-BE49-F238E27FC236}">
                <a16:creationId xmlns:a16="http://schemas.microsoft.com/office/drawing/2014/main" id="{15B1EFD8-ABE2-B82F-586D-F4688BBCC1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82" t="51841" r="17448" b="6785"/>
          <a:stretch/>
        </p:blipFill>
        <p:spPr bwMode="auto">
          <a:xfrm>
            <a:off x="474989" y="942301"/>
            <a:ext cx="3378182" cy="23418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4F9731-BA9A-6AF0-F5D5-433B1D57515E}"/>
              </a:ext>
            </a:extLst>
          </p:cNvPr>
          <p:cNvSpPr txBox="1"/>
          <p:nvPr/>
        </p:nvSpPr>
        <p:spPr>
          <a:xfrm>
            <a:off x="8807453" y="1905742"/>
            <a:ext cx="2744467" cy="646331"/>
          </a:xfrm>
          <a:prstGeom prst="rect">
            <a:avLst/>
          </a:prstGeom>
          <a:noFill/>
        </p:spPr>
        <p:txBody>
          <a:bodyPr wrap="square" rtlCol="0">
            <a:spAutoFit/>
          </a:bodyPr>
          <a:lstStyle/>
          <a:p>
            <a:r>
              <a:rPr lang="en-US" dirty="0"/>
              <a:t>It is a plastic ATM card with a magnetic strip.</a:t>
            </a:r>
          </a:p>
        </p:txBody>
      </p:sp>
      <p:sp>
        <p:nvSpPr>
          <p:cNvPr id="4" name="TextBox 3">
            <a:extLst>
              <a:ext uri="{FF2B5EF4-FFF2-40B4-BE49-F238E27FC236}">
                <a16:creationId xmlns:a16="http://schemas.microsoft.com/office/drawing/2014/main" id="{6E28BC99-C7E9-A51D-CD6A-4450226A3F72}"/>
              </a:ext>
            </a:extLst>
          </p:cNvPr>
          <p:cNvSpPr txBox="1"/>
          <p:nvPr/>
        </p:nvSpPr>
        <p:spPr>
          <a:xfrm>
            <a:off x="492083" y="3972666"/>
            <a:ext cx="3054006" cy="923330"/>
          </a:xfrm>
          <a:prstGeom prst="rect">
            <a:avLst/>
          </a:prstGeom>
          <a:noFill/>
        </p:spPr>
        <p:txBody>
          <a:bodyPr wrap="square" rtlCol="0">
            <a:spAutoFit/>
          </a:bodyPr>
          <a:lstStyle/>
          <a:p>
            <a:r>
              <a:rPr lang="en-US" dirty="0"/>
              <a:t>It contains a unique card number and identity information</a:t>
            </a:r>
          </a:p>
        </p:txBody>
      </p:sp>
      <p:sp>
        <p:nvSpPr>
          <p:cNvPr id="5" name="TextBox 4">
            <a:extLst>
              <a:ext uri="{FF2B5EF4-FFF2-40B4-BE49-F238E27FC236}">
                <a16:creationId xmlns:a16="http://schemas.microsoft.com/office/drawing/2014/main" id="{8DDDF36C-0649-2951-CC1A-A24A162FA771}"/>
              </a:ext>
            </a:extLst>
          </p:cNvPr>
          <p:cNvSpPr txBox="1"/>
          <p:nvPr/>
        </p:nvSpPr>
        <p:spPr>
          <a:xfrm>
            <a:off x="2098102" y="6145812"/>
            <a:ext cx="7737981" cy="400110"/>
          </a:xfrm>
          <a:prstGeom prst="rect">
            <a:avLst/>
          </a:prstGeom>
          <a:noFill/>
        </p:spPr>
        <p:txBody>
          <a:bodyPr wrap="square" rtlCol="0">
            <a:spAutoFit/>
          </a:bodyPr>
          <a:lstStyle/>
          <a:p>
            <a:r>
              <a:rPr lang="en-US" sz="2000" b="1" dirty="0"/>
              <a:t>It is also known as cash cards, bank card, client </a:t>
            </a:r>
            <a:r>
              <a:rPr lang="en-US" sz="2000" b="1" dirty="0" err="1"/>
              <a:t>card,key</a:t>
            </a:r>
            <a:r>
              <a:rPr lang="en-US" sz="2000" b="1" dirty="0"/>
              <a:t> card.</a:t>
            </a:r>
          </a:p>
        </p:txBody>
      </p:sp>
      <p:sp>
        <p:nvSpPr>
          <p:cNvPr id="6" name="TextBox 5">
            <a:extLst>
              <a:ext uri="{FF2B5EF4-FFF2-40B4-BE49-F238E27FC236}">
                <a16:creationId xmlns:a16="http://schemas.microsoft.com/office/drawing/2014/main" id="{762FA4BD-767B-D7AA-7CA1-5CBB599015CC}"/>
              </a:ext>
            </a:extLst>
          </p:cNvPr>
          <p:cNvSpPr txBox="1"/>
          <p:nvPr/>
        </p:nvSpPr>
        <p:spPr>
          <a:xfrm>
            <a:off x="4404360" y="3143449"/>
            <a:ext cx="312546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THIS CARD ISSUED BY BANK.</a:t>
            </a:r>
          </a:p>
        </p:txBody>
      </p:sp>
      <p:pic>
        <p:nvPicPr>
          <p:cNvPr id="12" name="Graphic 11" descr="Arrow Clockwise curve">
            <a:extLst>
              <a:ext uri="{FF2B5EF4-FFF2-40B4-BE49-F238E27FC236}">
                <a16:creationId xmlns:a16="http://schemas.microsoft.com/office/drawing/2014/main" id="{701FFC84-E680-B739-C8A1-4ECE981E27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7058620">
            <a:off x="7216360" y="2681306"/>
            <a:ext cx="824838" cy="935426"/>
          </a:xfrm>
          <a:prstGeom prst="rect">
            <a:avLst/>
          </a:prstGeom>
        </p:spPr>
      </p:pic>
      <p:pic>
        <p:nvPicPr>
          <p:cNvPr id="13" name="Graphic 12" descr="Arrow Clockwise curve">
            <a:extLst>
              <a:ext uri="{FF2B5EF4-FFF2-40B4-BE49-F238E27FC236}">
                <a16:creationId xmlns:a16="http://schemas.microsoft.com/office/drawing/2014/main" id="{6DF1376C-3019-B5D7-E876-E54BBCCAF3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47498">
            <a:off x="3784294" y="3106107"/>
            <a:ext cx="824838" cy="935426"/>
          </a:xfrm>
          <a:prstGeom prst="rect">
            <a:avLst/>
          </a:prstGeom>
        </p:spPr>
      </p:pic>
      <p:pic>
        <p:nvPicPr>
          <p:cNvPr id="31" name="Graphic 30" descr="Line arrow Counter clockwise curve">
            <a:extLst>
              <a:ext uri="{FF2B5EF4-FFF2-40B4-BE49-F238E27FC236}">
                <a16:creationId xmlns:a16="http://schemas.microsoft.com/office/drawing/2014/main" id="{2E827F06-990D-D943-B5DD-8CD808173E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457428">
            <a:off x="10703689" y="2541535"/>
            <a:ext cx="914400" cy="1403309"/>
          </a:xfrm>
          <a:prstGeom prst="rect">
            <a:avLst/>
          </a:prstGeom>
        </p:spPr>
      </p:pic>
      <p:pic>
        <p:nvPicPr>
          <p:cNvPr id="32" name="Graphic 31" descr="Line arrow Counter clockwise curve">
            <a:extLst>
              <a:ext uri="{FF2B5EF4-FFF2-40B4-BE49-F238E27FC236}">
                <a16:creationId xmlns:a16="http://schemas.microsoft.com/office/drawing/2014/main" id="{3DD1F81D-4E5B-25A4-43FE-CD67399756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1982553">
            <a:off x="209845" y="2456273"/>
            <a:ext cx="914400" cy="1403309"/>
          </a:xfrm>
          <a:prstGeom prst="rect">
            <a:avLst/>
          </a:prstGeom>
        </p:spPr>
      </p:pic>
    </p:spTree>
    <p:extLst>
      <p:ext uri="{BB962C8B-B14F-4D97-AF65-F5344CB8AC3E}">
        <p14:creationId xmlns:p14="http://schemas.microsoft.com/office/powerpoint/2010/main" val="150469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2D51D-9BFB-7AAE-3BDA-A45FF5C59389}"/>
              </a:ext>
            </a:extLst>
          </p:cNvPr>
          <p:cNvSpPr txBox="1"/>
          <p:nvPr/>
        </p:nvSpPr>
        <p:spPr>
          <a:xfrm>
            <a:off x="3530294" y="687603"/>
            <a:ext cx="4856962" cy="731294"/>
          </a:xfrm>
          <a:prstGeom prst="rect">
            <a:avLst/>
          </a:prstGeom>
          <a:noFill/>
        </p:spPr>
        <p:txBody>
          <a:bodyPr wrap="square" rtlCol="0">
            <a:spAutoFit/>
          </a:bodyPr>
          <a:lstStyle/>
          <a:p>
            <a:r>
              <a:rPr lang="en-US" sz="4000" dirty="0">
                <a:solidFill>
                  <a:schemeClr val="accent3"/>
                </a:solidFill>
              </a:rPr>
              <a:t>Advantages of ATM</a:t>
            </a:r>
          </a:p>
        </p:txBody>
      </p:sp>
      <p:sp>
        <p:nvSpPr>
          <p:cNvPr id="3" name="TextBox 2">
            <a:extLst>
              <a:ext uri="{FF2B5EF4-FFF2-40B4-BE49-F238E27FC236}">
                <a16:creationId xmlns:a16="http://schemas.microsoft.com/office/drawing/2014/main" id="{E5460C4C-435A-300A-569A-17DDF29B605C}"/>
              </a:ext>
            </a:extLst>
          </p:cNvPr>
          <p:cNvSpPr txBox="1"/>
          <p:nvPr/>
        </p:nvSpPr>
        <p:spPr>
          <a:xfrm>
            <a:off x="1326932" y="1867654"/>
            <a:ext cx="8330415"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t>Convenience to customers</a:t>
            </a:r>
          </a:p>
          <a:p>
            <a:pPr marL="285750" indent="-285750">
              <a:buFont typeface="Arial" panose="020B0604020202020204" pitchFamily="34" charset="0"/>
              <a:buChar char="•"/>
            </a:pPr>
            <a:r>
              <a:rPr lang="en-US" sz="2800" dirty="0"/>
              <a:t>Offers 24x7 Service</a:t>
            </a:r>
          </a:p>
          <a:p>
            <a:pPr marL="285750" indent="-285750">
              <a:buFont typeface="Arial" panose="020B0604020202020204" pitchFamily="34" charset="0"/>
              <a:buChar char="•"/>
            </a:pPr>
            <a:r>
              <a:rPr lang="en-US" sz="2800" dirty="0"/>
              <a:t>Reduce bank work load</a:t>
            </a:r>
          </a:p>
          <a:p>
            <a:pPr marL="285750" indent="-285750">
              <a:buFont typeface="Arial" panose="020B0604020202020204" pitchFamily="34" charset="0"/>
              <a:buChar char="•"/>
            </a:pPr>
            <a:r>
              <a:rPr lang="en-US" sz="2800" dirty="0"/>
              <a:t>Travel without cash</a:t>
            </a:r>
          </a:p>
          <a:p>
            <a:pPr marL="285750" indent="-285750">
              <a:buFont typeface="Arial" panose="020B0604020202020204" pitchFamily="34" charset="0"/>
              <a:buChar char="•"/>
            </a:pPr>
            <a:r>
              <a:rPr lang="en-US" sz="2800" dirty="0"/>
              <a:t>Provides privacy in banking transactions</a:t>
            </a:r>
          </a:p>
          <a:p>
            <a:pPr marL="285750" indent="-285750">
              <a:buFont typeface="Arial" panose="020B0604020202020204" pitchFamily="34" charset="0"/>
              <a:buChar char="•"/>
            </a:pPr>
            <a:r>
              <a:rPr lang="en-US" sz="2800" dirty="0"/>
              <a:t>Good quality currency notes</a:t>
            </a:r>
          </a:p>
          <a:p>
            <a:pPr marL="285750" indent="-285750">
              <a:buFont typeface="Arial" panose="020B0604020202020204" pitchFamily="34" charset="0"/>
              <a:buChar char="•"/>
            </a:pPr>
            <a:r>
              <a:rPr lang="en-US" sz="2800" dirty="0"/>
              <a:t>You don’t need to fill out withdrawal and deposit slips as is required at the bank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742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56091-3934-C66D-4290-273C63FF5DED}"/>
              </a:ext>
            </a:extLst>
          </p:cNvPr>
          <p:cNvSpPr txBox="1"/>
          <p:nvPr/>
        </p:nvSpPr>
        <p:spPr>
          <a:xfrm>
            <a:off x="6096000" y="2413337"/>
            <a:ext cx="6096000" cy="2400657"/>
          </a:xfrm>
          <a:prstGeom prst="rect">
            <a:avLst/>
          </a:prstGeom>
          <a:noFill/>
        </p:spPr>
        <p:txBody>
          <a:bodyPr wrap="square" rtlCol="0">
            <a:spAutoFit/>
          </a:bodyPr>
          <a:lstStyle/>
          <a:p>
            <a:r>
              <a:rPr lang="en-US" sz="2400" dirty="0">
                <a:solidFill>
                  <a:schemeClr val="accent3"/>
                </a:solidFill>
                <a:latin typeface="Arial Black" panose="020B0A04020102020204" pitchFamily="34" charset="0"/>
              </a:rPr>
              <a:t>FUNCTIONS OF ATM:</a:t>
            </a:r>
          </a:p>
          <a:p>
            <a:endParaRPr lang="en-US" dirty="0">
              <a:latin typeface="Arial Black" panose="020B0A04020102020204" pitchFamily="34" charset="0"/>
            </a:endParaRPr>
          </a:p>
          <a:p>
            <a:endParaRPr lang="en-US" dirty="0">
              <a:latin typeface="Arial Black" panose="020B0A04020102020204" pitchFamily="34" charset="0"/>
            </a:endParaRPr>
          </a:p>
          <a:p>
            <a:pPr marL="342900" indent="-342900">
              <a:buFont typeface="+mj-lt"/>
              <a:buAutoNum type="arabicPeriod"/>
            </a:pPr>
            <a:r>
              <a:rPr lang="en-US" dirty="0"/>
              <a:t>View Account Balances &amp; Mini-statements</a:t>
            </a:r>
          </a:p>
          <a:p>
            <a:pPr marL="342900" indent="-342900">
              <a:buFont typeface="+mj-lt"/>
              <a:buAutoNum type="arabicPeriod"/>
            </a:pPr>
            <a:r>
              <a:rPr lang="en-US" dirty="0"/>
              <a:t>24-hour access to cash/withdrawal</a:t>
            </a:r>
          </a:p>
          <a:p>
            <a:pPr marL="342900" indent="-342900">
              <a:buFont typeface="+mj-lt"/>
              <a:buAutoNum type="arabicPeriod"/>
            </a:pPr>
            <a:r>
              <a:rPr lang="en-US" dirty="0"/>
              <a:t>Deposit cash</a:t>
            </a:r>
          </a:p>
          <a:p>
            <a:pPr marL="342900" indent="-342900">
              <a:buFont typeface="+mj-lt"/>
              <a:buAutoNum type="arabicPeriod"/>
            </a:pPr>
            <a:r>
              <a:rPr lang="en-US" dirty="0"/>
              <a:t>Pin change</a:t>
            </a:r>
          </a:p>
          <a:p>
            <a:pPr marL="342900" indent="-342900">
              <a:buFont typeface="+mj-lt"/>
              <a:buAutoNum type="arabicPeriod"/>
            </a:pPr>
            <a:r>
              <a:rPr lang="en-US" dirty="0"/>
              <a:t>Easy access</a:t>
            </a:r>
          </a:p>
        </p:txBody>
      </p:sp>
      <p:pic>
        <p:nvPicPr>
          <p:cNvPr id="6146" name="Picture 2" descr="Parts of the Machine - How ATMs Work | HowStuffWorks">
            <a:extLst>
              <a:ext uri="{FF2B5EF4-FFF2-40B4-BE49-F238E27FC236}">
                <a16:creationId xmlns:a16="http://schemas.microsoft.com/office/drawing/2014/main" id="{C5B186CF-B11D-46D3-2538-6EF64DA10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4" y="432753"/>
            <a:ext cx="4947285" cy="578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52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6B84B-83A0-7F42-D413-7FB267CC59CD}"/>
              </a:ext>
            </a:extLst>
          </p:cNvPr>
          <p:cNvSpPr txBox="1"/>
          <p:nvPr/>
        </p:nvSpPr>
        <p:spPr>
          <a:xfrm>
            <a:off x="5917834" y="2949032"/>
            <a:ext cx="5972923" cy="1754326"/>
          </a:xfrm>
          <a:prstGeom prst="rect">
            <a:avLst/>
          </a:prstGeom>
          <a:noFill/>
        </p:spPr>
        <p:txBody>
          <a:bodyPr wrap="square" rtlCol="0">
            <a:spAutoFit/>
          </a:bodyPr>
          <a:lstStyle/>
          <a:p>
            <a:pPr algn="ctr"/>
            <a:r>
              <a:rPr lang="en-US" dirty="0"/>
              <a:t>A summary of finical which have occurred over a given period on bank account held by a person or business with financial institution a printed record of the balance in a bank account and the amounts that have been paid into it and withdrawn from it, issued periodically to the holder of the account.</a:t>
            </a:r>
          </a:p>
        </p:txBody>
      </p:sp>
      <p:sp>
        <p:nvSpPr>
          <p:cNvPr id="3" name="TextBox 2">
            <a:extLst>
              <a:ext uri="{FF2B5EF4-FFF2-40B4-BE49-F238E27FC236}">
                <a16:creationId xmlns:a16="http://schemas.microsoft.com/office/drawing/2014/main" id="{B5D9B812-EBF4-1E53-AD50-3A94BCC2418A}"/>
              </a:ext>
            </a:extLst>
          </p:cNvPr>
          <p:cNvSpPr txBox="1"/>
          <p:nvPr/>
        </p:nvSpPr>
        <p:spPr>
          <a:xfrm>
            <a:off x="6096000" y="1668965"/>
            <a:ext cx="5616592" cy="954107"/>
          </a:xfrm>
          <a:prstGeom prst="rect">
            <a:avLst/>
          </a:prstGeom>
          <a:noFill/>
        </p:spPr>
        <p:txBody>
          <a:bodyPr wrap="square" rtlCol="0">
            <a:spAutoFit/>
          </a:bodyPr>
          <a:lstStyle/>
          <a:p>
            <a:r>
              <a:rPr lang="en-US" sz="2800" dirty="0">
                <a:solidFill>
                  <a:schemeClr val="accent3"/>
                </a:solidFill>
                <a:latin typeface="Arial Black" panose="020B0A04020102020204" pitchFamily="34" charset="0"/>
              </a:rPr>
              <a:t>VIEW ACCOUNT BALANCES &amp; MINI-STATEMENTS</a:t>
            </a:r>
          </a:p>
        </p:txBody>
      </p:sp>
      <p:pic>
        <p:nvPicPr>
          <p:cNvPr id="4100" name="Picture 4" descr="As cash becomes quaint, are ATMs on path to obsolescence?">
            <a:extLst>
              <a:ext uri="{FF2B5EF4-FFF2-40B4-BE49-F238E27FC236}">
                <a16:creationId xmlns:a16="http://schemas.microsoft.com/office/drawing/2014/main" id="{859323DB-EC2F-0A55-CEBD-3644FC288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58" y="1351249"/>
            <a:ext cx="4930514" cy="415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14675-ACA2-EA77-527A-E7E6FB852DB9}"/>
              </a:ext>
            </a:extLst>
          </p:cNvPr>
          <p:cNvSpPr txBox="1"/>
          <p:nvPr/>
        </p:nvSpPr>
        <p:spPr>
          <a:xfrm>
            <a:off x="7008921" y="2551837"/>
            <a:ext cx="4790859" cy="1754326"/>
          </a:xfrm>
          <a:prstGeom prst="rect">
            <a:avLst/>
          </a:prstGeom>
          <a:noFill/>
        </p:spPr>
        <p:txBody>
          <a:bodyPr wrap="square">
            <a:spAutoFit/>
          </a:bodyPr>
          <a:lstStyle/>
          <a:p>
            <a:pPr algn="l"/>
            <a:r>
              <a:rPr lang="en-US" b="0" i="0" dirty="0">
                <a:effectLst/>
                <a:latin typeface="Calibri" panose="020F0502020204030204" pitchFamily="34" charset="0"/>
                <a:cs typeface="Calibri" panose="020F0502020204030204" pitchFamily="34" charset="0"/>
              </a:rPr>
              <a:t>Step 1 - Insert your ATM card in the slot in the ATM machine. </a:t>
            </a:r>
          </a:p>
          <a:p>
            <a:pPr algn="l"/>
            <a:r>
              <a:rPr lang="en-US" b="0" i="0" dirty="0">
                <a:effectLst/>
                <a:latin typeface="Calibri" panose="020F0502020204030204" pitchFamily="34" charset="0"/>
                <a:cs typeface="Calibri" panose="020F0502020204030204" pitchFamily="34" charset="0"/>
              </a:rPr>
              <a:t>Step </a:t>
            </a:r>
            <a:r>
              <a:rPr lang="en-US" dirty="0">
                <a:latin typeface="Calibri" panose="020F0502020204030204" pitchFamily="34" charset="0"/>
                <a:cs typeface="Calibri" panose="020F0502020204030204" pitchFamily="34" charset="0"/>
              </a:rPr>
              <a:t>2 </a:t>
            </a:r>
            <a:r>
              <a:rPr lang="en-US" b="0" i="0" dirty="0">
                <a:effectLst/>
                <a:latin typeface="Calibri" panose="020F0502020204030204" pitchFamily="34" charset="0"/>
                <a:cs typeface="Calibri" panose="020F0502020204030204" pitchFamily="34" charset="0"/>
              </a:rPr>
              <a:t>- Enter your 4-digit confidential ATM PIN. </a:t>
            </a:r>
          </a:p>
          <a:p>
            <a:pPr algn="l"/>
            <a:r>
              <a:rPr lang="en-US" b="0" i="0" dirty="0">
                <a:effectLst/>
                <a:latin typeface="Calibri" panose="020F0502020204030204" pitchFamily="34" charset="0"/>
                <a:cs typeface="Calibri" panose="020F0502020204030204" pitchFamily="34" charset="0"/>
              </a:rPr>
              <a:t>Step 3 - Select the type of transaction you wish to make, from the given options</a:t>
            </a:r>
            <a:r>
              <a:rPr lang="en-US" dirty="0">
                <a:latin typeface="Calibri" panose="020F0502020204030204" pitchFamily="34" charset="0"/>
                <a:cs typeface="Calibri" panose="020F0502020204030204" pitchFamily="34" charset="0"/>
              </a:rPr>
              <a:t>.</a:t>
            </a:r>
          </a:p>
          <a:p>
            <a:pPr algn="l"/>
            <a:r>
              <a:rPr lang="en-US" dirty="0">
                <a:latin typeface="Calibri" panose="020F0502020204030204" pitchFamily="34" charset="0"/>
                <a:cs typeface="Calibri" panose="020F0502020204030204" pitchFamily="34" charset="0"/>
              </a:rPr>
              <a:t>Step 4 – Confirm the withdrawal amount.</a:t>
            </a:r>
          </a:p>
        </p:txBody>
      </p:sp>
      <p:sp>
        <p:nvSpPr>
          <p:cNvPr id="4" name="TextBox 3">
            <a:extLst>
              <a:ext uri="{FF2B5EF4-FFF2-40B4-BE49-F238E27FC236}">
                <a16:creationId xmlns:a16="http://schemas.microsoft.com/office/drawing/2014/main" id="{8B399F1D-BB65-2D5A-3AE1-6669DD321B5A}"/>
              </a:ext>
            </a:extLst>
          </p:cNvPr>
          <p:cNvSpPr txBox="1"/>
          <p:nvPr/>
        </p:nvSpPr>
        <p:spPr>
          <a:xfrm>
            <a:off x="7084422" y="1157059"/>
            <a:ext cx="4639858" cy="830997"/>
          </a:xfrm>
          <a:prstGeom prst="rect">
            <a:avLst/>
          </a:prstGeom>
          <a:noFill/>
        </p:spPr>
        <p:txBody>
          <a:bodyPr wrap="square" rtlCol="0">
            <a:spAutoFit/>
          </a:bodyPr>
          <a:lstStyle/>
          <a:p>
            <a:r>
              <a:rPr lang="en-US" sz="2400" dirty="0">
                <a:solidFill>
                  <a:schemeClr val="accent3"/>
                </a:solidFill>
                <a:latin typeface="Arial Black" panose="020B0A04020102020204" pitchFamily="34" charset="0"/>
              </a:rPr>
              <a:t>24-HOUR ACCESS TO CASH/ WITHDRAWAL</a:t>
            </a:r>
          </a:p>
        </p:txBody>
      </p:sp>
      <p:pic>
        <p:nvPicPr>
          <p:cNvPr id="2054" name="Picture 6" descr="SBI Bank Rules: Cash Deposit Machine Rules If account not credited then  complaint with this process - Business League">
            <a:extLst>
              <a:ext uri="{FF2B5EF4-FFF2-40B4-BE49-F238E27FC236}">
                <a16:creationId xmlns:a16="http://schemas.microsoft.com/office/drawing/2014/main" id="{FEFAB04C-9C99-0D70-6AA8-2F2B208E0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227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46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F6F7C-D593-0CDE-2B30-F8C80920FE22}"/>
              </a:ext>
            </a:extLst>
          </p:cNvPr>
          <p:cNvSpPr txBox="1"/>
          <p:nvPr/>
        </p:nvSpPr>
        <p:spPr>
          <a:xfrm>
            <a:off x="164232" y="2257197"/>
            <a:ext cx="4956408" cy="1754326"/>
          </a:xfrm>
          <a:prstGeom prst="rect">
            <a:avLst/>
          </a:prstGeom>
          <a:noFill/>
        </p:spPr>
        <p:txBody>
          <a:bodyPr wrap="square">
            <a:spAutoFit/>
          </a:bodyPr>
          <a:lstStyle/>
          <a:p>
            <a:pPr algn="ctr"/>
            <a:r>
              <a:rPr lang="en-US" b="0" i="0" dirty="0">
                <a:effectLst/>
                <a:latin typeface="Google Sans"/>
              </a:rPr>
              <a:t>Insert your ATM cum Debit Card in the Cash Deposit ATM and enter your PIN. Select from Current or Savings Account, click on the deposit money' option, and enter the deposit amount. Place your cash carefully in the cash deposit slot and click to continue.</a:t>
            </a:r>
            <a:endParaRPr lang="en-US" dirty="0"/>
          </a:p>
        </p:txBody>
      </p:sp>
      <p:sp>
        <p:nvSpPr>
          <p:cNvPr id="4" name="TextBox 3">
            <a:extLst>
              <a:ext uri="{FF2B5EF4-FFF2-40B4-BE49-F238E27FC236}">
                <a16:creationId xmlns:a16="http://schemas.microsoft.com/office/drawing/2014/main" id="{47B92724-50E5-A27C-458C-01E3FF88C152}"/>
              </a:ext>
            </a:extLst>
          </p:cNvPr>
          <p:cNvSpPr txBox="1"/>
          <p:nvPr/>
        </p:nvSpPr>
        <p:spPr>
          <a:xfrm>
            <a:off x="804312" y="1408908"/>
            <a:ext cx="3676248" cy="584775"/>
          </a:xfrm>
          <a:prstGeom prst="rect">
            <a:avLst/>
          </a:prstGeom>
          <a:noFill/>
        </p:spPr>
        <p:txBody>
          <a:bodyPr wrap="square" rtlCol="0">
            <a:spAutoFit/>
          </a:bodyPr>
          <a:lstStyle/>
          <a:p>
            <a:r>
              <a:rPr lang="en-US" sz="3200" dirty="0">
                <a:solidFill>
                  <a:schemeClr val="accent3"/>
                </a:solidFill>
                <a:latin typeface="Arial Black" panose="020B0A04020102020204" pitchFamily="34" charset="0"/>
              </a:rPr>
              <a:t>DEPOSIT CASH </a:t>
            </a:r>
          </a:p>
        </p:txBody>
      </p:sp>
      <p:pic>
        <p:nvPicPr>
          <p:cNvPr id="5124" name="Picture 4" descr="Can You Deposit Cash At An ATM? – Forbes Advisor">
            <a:extLst>
              <a:ext uri="{FF2B5EF4-FFF2-40B4-BE49-F238E27FC236}">
                <a16:creationId xmlns:a16="http://schemas.microsoft.com/office/drawing/2014/main" id="{AE4E6E48-2427-3715-3549-3D7AEA954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0" t="2963" r="9214"/>
          <a:stretch/>
        </p:blipFill>
        <p:spPr bwMode="auto">
          <a:xfrm>
            <a:off x="5262880" y="0"/>
            <a:ext cx="69291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1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2231</TotalTime>
  <Words>578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Calisto MT</vt:lpstr>
      <vt:lpstr>Google Sans</vt:lpstr>
      <vt:lpstr>Segoe Script</vt:lpstr>
      <vt:lpstr>Source Sans Pro</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YASWANTH SRIRAM JAYYAVARAPU</dc:creator>
  <cp:lastModifiedBy>YASWANTH SRIRAM JAYYAVARAPU</cp:lastModifiedBy>
  <cp:revision>3</cp:revision>
  <dcterms:created xsi:type="dcterms:W3CDTF">2022-12-04T09:50:57Z</dcterms:created>
  <dcterms:modified xsi:type="dcterms:W3CDTF">2022-12-06T16:28:49Z</dcterms:modified>
</cp:coreProperties>
</file>