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56" r:id="rId2"/>
    <p:sldId id="267" r:id="rId3"/>
    <p:sldId id="268" r:id="rId4"/>
    <p:sldId id="269" r:id="rId5"/>
    <p:sldId id="257" r:id="rId6"/>
    <p:sldId id="258" r:id="rId7"/>
    <p:sldId id="259" r:id="rId8"/>
    <p:sldId id="270" r:id="rId9"/>
    <p:sldId id="260" r:id="rId10"/>
    <p:sldId id="261" r:id="rId11"/>
    <p:sldId id="271" r:id="rId12"/>
    <p:sldId id="272" r:id="rId13"/>
    <p:sldId id="274"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35A52-393B-411A-B271-653570467824}" type="datetimeFigureOut">
              <a:rPr lang="en-IN" smtClean="0"/>
              <a:t>15-07-2025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13302-C4ED-4A0F-AF24-12D47D724EFC}" type="slidenum">
              <a:rPr lang="en-IN" smtClean="0"/>
              <a:t>‹#›</a:t>
            </a:fld>
            <a:endParaRPr lang="en-IN"/>
          </a:p>
        </p:txBody>
      </p:sp>
    </p:spTree>
    <p:extLst>
      <p:ext uri="{BB962C8B-B14F-4D97-AF65-F5344CB8AC3E}">
        <p14:creationId xmlns:p14="http://schemas.microsoft.com/office/powerpoint/2010/main" val="902258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C2E69CA-ADEB-4B7B-AF2B-6EE2AB1C0A50}" type="datetime1">
              <a:rPr lang="en-US" smtClean="0"/>
              <a:t>7/15/2025</a:t>
            </a:fld>
            <a:endParaRPr lang="en-US"/>
          </a:p>
        </p:txBody>
      </p:sp>
      <p:sp>
        <p:nvSpPr>
          <p:cNvPr id="5" name="Footer Placeholder 4"/>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8E642-E379-4D84-A181-233247F35B7A}" type="datetime1">
              <a:rPr lang="en-US" smtClean="0"/>
              <a:t>7/15/2025</a:t>
            </a:fld>
            <a:endParaRPr lang="en-US"/>
          </a:p>
        </p:txBody>
      </p:sp>
      <p:sp>
        <p:nvSpPr>
          <p:cNvPr id="5" name="Footer Placeholder 4"/>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740594-230C-4135-B2AB-FD05C9C32160}" type="datetime1">
              <a:rPr lang="en-US" smtClean="0"/>
              <a:t>7/15/2025</a:t>
            </a:fld>
            <a:endParaRPr lang="en-US"/>
          </a:p>
        </p:txBody>
      </p:sp>
      <p:sp>
        <p:nvSpPr>
          <p:cNvPr id="5" name="Footer Placeholder 4"/>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23276"/>
            <a:ext cx="8229600" cy="685802"/>
          </a:xfrm>
        </p:spPr>
        <p:txBody>
          <a:bodyPr>
            <a:no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CBFB86-98E4-4625-9785-B420A802E0CB}" type="datetime1">
              <a:rPr lang="en-US" smtClean="0"/>
              <a:t>7/15/2025</a:t>
            </a:fld>
            <a:endParaRPr lang="en-US"/>
          </a:p>
        </p:txBody>
      </p:sp>
      <p:sp>
        <p:nvSpPr>
          <p:cNvPr id="5" name="Footer Placeholder 4"/>
          <p:cNvSpPr>
            <a:spLocks noGrp="1"/>
          </p:cNvSpPr>
          <p:nvPr>
            <p:ph type="ftr" sz="quarter" idx="11"/>
          </p:nvPr>
        </p:nvSpPr>
        <p:spPr/>
        <p:txBody>
          <a:bodyPr/>
          <a:lstStyle/>
          <a:p>
            <a:r>
              <a:rPr lang="en-IN" dirty="0"/>
              <a:t>This project aligns with NEP 2020 goals of innovation, sustainability, and IKS integration.</a:t>
            </a:r>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3BB8B-DA37-4410-9C90-F5BAD5465C96}" type="datetime1">
              <a:rPr lang="en-US" smtClean="0"/>
              <a:t>7/15/2025</a:t>
            </a:fld>
            <a:endParaRPr lang="en-US"/>
          </a:p>
        </p:txBody>
      </p:sp>
      <p:sp>
        <p:nvSpPr>
          <p:cNvPr id="5" name="Footer Placeholder 4"/>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266F96-8DE8-4761-9295-E9020391AE7D}" type="datetime1">
              <a:rPr lang="en-US" smtClean="0"/>
              <a:t>7/15/2025</a:t>
            </a:fld>
            <a:endParaRPr lang="en-US"/>
          </a:p>
        </p:txBody>
      </p:sp>
      <p:sp>
        <p:nvSpPr>
          <p:cNvPr id="6" name="Footer Placeholder 5"/>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DA2EE6-1035-454B-86CE-F6850EA5FEF8}" type="datetime1">
              <a:rPr lang="en-US" smtClean="0"/>
              <a:t>7/15/2025</a:t>
            </a:fld>
            <a:endParaRPr lang="en-US"/>
          </a:p>
        </p:txBody>
      </p:sp>
      <p:sp>
        <p:nvSpPr>
          <p:cNvPr id="8" name="Footer Placeholder 7"/>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680092-4ADC-468F-8AAD-3350EB525E5F}" type="datetime1">
              <a:rPr lang="en-US" smtClean="0"/>
              <a:t>7/15/2025</a:t>
            </a:fld>
            <a:endParaRPr lang="en-US"/>
          </a:p>
        </p:txBody>
      </p:sp>
      <p:sp>
        <p:nvSpPr>
          <p:cNvPr id="4" name="Footer Placeholder 3"/>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57779-863D-4DA4-9209-BAA7BC6B7315}" type="datetime1">
              <a:rPr lang="en-US" smtClean="0"/>
              <a:t>7/15/2025</a:t>
            </a:fld>
            <a:endParaRPr lang="en-US"/>
          </a:p>
        </p:txBody>
      </p:sp>
      <p:sp>
        <p:nvSpPr>
          <p:cNvPr id="3" name="Footer Placeholder 2"/>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131E94-716F-4C1B-9CDB-B439C86B266C}" type="datetime1">
              <a:rPr lang="en-US" smtClean="0"/>
              <a:t>7/15/2025</a:t>
            </a:fld>
            <a:endParaRPr lang="en-US"/>
          </a:p>
        </p:txBody>
      </p:sp>
      <p:sp>
        <p:nvSpPr>
          <p:cNvPr id="6" name="Footer Placeholder 5"/>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9CD14-6847-4A27-A906-77CFBFFC09E6}" type="datetime1">
              <a:rPr lang="en-US" smtClean="0"/>
              <a:t>7/15/2025</a:t>
            </a:fld>
            <a:endParaRPr lang="en-US"/>
          </a:p>
        </p:txBody>
      </p:sp>
      <p:sp>
        <p:nvSpPr>
          <p:cNvPr id="6" name="Footer Placeholder 5"/>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5D86C9-6CB6-F097-1A50-DACDDFFB77BF}"/>
              </a:ext>
            </a:extLst>
          </p:cNvPr>
          <p:cNvSpPr/>
          <p:nvPr userDrawn="1"/>
        </p:nvSpPr>
        <p:spPr>
          <a:xfrm>
            <a:off x="0" y="6308725"/>
            <a:ext cx="9144000" cy="549275"/>
          </a:xfrm>
          <a:prstGeom prst="rect">
            <a:avLst/>
          </a:prstGeom>
          <a:solidFill>
            <a:schemeClr val="tx2"/>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2E05AF78-92DF-3BD9-7914-E732BD1CE386}"/>
              </a:ext>
            </a:extLst>
          </p:cNvPr>
          <p:cNvSpPr/>
          <p:nvPr userDrawn="1"/>
        </p:nvSpPr>
        <p:spPr>
          <a:xfrm>
            <a:off x="0" y="-1"/>
            <a:ext cx="9144000" cy="731837"/>
          </a:xfrm>
          <a:prstGeom prst="rect">
            <a:avLst/>
          </a:prstGeom>
          <a:solidFill>
            <a:schemeClr val="tx2"/>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endParaRPr lang="en-IN" sz="1200" b="1" i="1" dirty="0">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457200" y="731836"/>
            <a:ext cx="8229600" cy="6858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E4C63-1F83-4BF0-89BA-C4ADED44B6AC}" type="datetime1">
              <a:rPr lang="en-US" smtClean="0"/>
              <a:t>7/15/2025</a:t>
            </a:fld>
            <a:endParaRPr lang="en-US"/>
          </a:p>
        </p:txBody>
      </p:sp>
      <p:sp>
        <p:nvSpPr>
          <p:cNvPr id="5" name="Footer Placeholder 4"/>
          <p:cNvSpPr>
            <a:spLocks noGrp="1"/>
          </p:cNvSpPr>
          <p:nvPr>
            <p:ph type="ftr" sz="quarter" idx="3"/>
          </p:nvPr>
        </p:nvSpPr>
        <p:spPr>
          <a:xfrm>
            <a:off x="1685925" y="6356350"/>
            <a:ext cx="5772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This project aligns with NEP 2020 goals of innovation, sustainability, and IKS integration.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pic>
        <p:nvPicPr>
          <p:cNvPr id="1026" name="Picture 2" descr="SKCT - Covid19 Quiz">
            <a:extLst>
              <a:ext uri="{FF2B5EF4-FFF2-40B4-BE49-F238E27FC236}">
                <a16:creationId xmlns:a16="http://schemas.microsoft.com/office/drawing/2014/main" id="{FBC466E1-54DC-729D-8E2F-86E6DEAF2A0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455786" y="77154"/>
            <a:ext cx="617303" cy="6010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F1130C6-1CFF-07B7-DE72-304207B8EE1F}"/>
              </a:ext>
            </a:extLst>
          </p:cNvPr>
          <p:cNvSpPr txBox="1"/>
          <p:nvPr userDrawn="1"/>
        </p:nvSpPr>
        <p:spPr>
          <a:xfrm>
            <a:off x="4741036" y="198386"/>
            <a:ext cx="3714750" cy="276999"/>
          </a:xfrm>
          <a:prstGeom prst="rect">
            <a:avLst/>
          </a:prstGeom>
          <a:noFill/>
        </p:spPr>
        <p:txBody>
          <a:bodyPr wrap="square" rtlCol="0">
            <a:spAutoFit/>
          </a:bodyPr>
          <a:lstStyle/>
          <a:p>
            <a:pPr algn="r"/>
            <a:r>
              <a:rPr lang="en-IN" sz="1200" b="1" i="1" dirty="0">
                <a:solidFill>
                  <a:schemeClr val="bg1"/>
                </a:solidFill>
                <a:latin typeface="Arial" panose="020B0604020202020204" pitchFamily="34" charset="0"/>
                <a:cs typeface="Arial" panose="020B0604020202020204" pitchFamily="34" charset="0"/>
              </a:rPr>
              <a:t>Department of CSE (IOT) </a:t>
            </a:r>
            <a:endParaRPr lang="en-IN" sz="1200" dirty="0">
              <a:solidFill>
                <a:schemeClr val="bg1"/>
              </a:solidFill>
            </a:endParaRPr>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4400" b="1" kern="1200">
          <a:solidFill>
            <a:srgbClr val="7030A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002060"/>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002060"/>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002060"/>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002060"/>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00206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653" y="1258846"/>
            <a:ext cx="8258695" cy="1776957"/>
          </a:xfrm>
        </p:spPr>
        <p:txBody>
          <a:bodyPr>
            <a:noAutofit/>
          </a:bodyPr>
          <a:lstStyle/>
          <a:p>
            <a:pPr algn="ctr"/>
            <a:r>
              <a:rPr lang="en-US" sz="2800" dirty="0">
                <a:latin typeface="Aptos Narrow" panose="020B0004020202020204" pitchFamily="34" charset="0"/>
                <a:cs typeface="Arial" panose="020B0604020202020204" pitchFamily="34" charset="0"/>
              </a:rPr>
              <a:t>SmartEVLink: A Predictive Platform for Sustainable EV Battery Logistics and Retail-Based Charging Infrastructure</a:t>
            </a:r>
            <a:endParaRPr sz="2800" b="1" dirty="0">
              <a:latin typeface="Aptos Narrow" panose="020B00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09938B83-6EC9-2B36-CFC2-F315CBD2D3E8}"/>
              </a:ext>
            </a:extLst>
          </p:cNvPr>
          <p:cNvGraphicFramePr>
            <a:graphicFrameLocks noGrp="1"/>
          </p:cNvGraphicFramePr>
          <p:nvPr>
            <p:extLst>
              <p:ext uri="{D42A27DB-BD31-4B8C-83A1-F6EECF244321}">
                <p14:modId xmlns:p14="http://schemas.microsoft.com/office/powerpoint/2010/main" val="1230496674"/>
              </p:ext>
            </p:extLst>
          </p:nvPr>
        </p:nvGraphicFramePr>
        <p:xfrm>
          <a:off x="257521" y="3508358"/>
          <a:ext cx="5056159" cy="1967128"/>
        </p:xfrm>
        <a:graphic>
          <a:graphicData uri="http://schemas.openxmlformats.org/drawingml/2006/table">
            <a:tbl>
              <a:tblPr>
                <a:tableStyleId>{616DA210-FB5B-4158-B5E0-FEB733F419BA}</a:tableStyleId>
              </a:tblPr>
              <a:tblGrid>
                <a:gridCol w="2293689">
                  <a:extLst>
                    <a:ext uri="{9D8B030D-6E8A-4147-A177-3AD203B41FA5}">
                      <a16:colId xmlns:a16="http://schemas.microsoft.com/office/drawing/2014/main" val="260763403"/>
                    </a:ext>
                  </a:extLst>
                </a:gridCol>
                <a:gridCol w="2762470">
                  <a:extLst>
                    <a:ext uri="{9D8B030D-6E8A-4147-A177-3AD203B41FA5}">
                      <a16:colId xmlns:a16="http://schemas.microsoft.com/office/drawing/2014/main" val="2438740631"/>
                    </a:ext>
                  </a:extLst>
                </a:gridCol>
              </a:tblGrid>
              <a:tr h="840122">
                <a:tc>
                  <a:txBody>
                    <a:bodyPr/>
                    <a:lstStyle/>
                    <a:p>
                      <a:pPr algn="ctr" rtl="0" fontAlgn="ctr"/>
                      <a:r>
                        <a:rPr lang="en-IN" sz="2000" b="1" dirty="0">
                          <a:solidFill>
                            <a:srgbClr val="0070C0"/>
                          </a:solidFill>
                          <a:effectLst/>
                        </a:rPr>
                        <a:t>Presented By:</a:t>
                      </a:r>
                    </a:p>
                    <a:p>
                      <a:pPr algn="ctr" rtl="0" fontAlgn="ctr"/>
                      <a:r>
                        <a:rPr lang="en-IN" sz="2000" b="1" dirty="0">
                          <a:solidFill>
                            <a:srgbClr val="0070C0"/>
                          </a:solidFill>
                          <a:effectLst/>
                        </a:rPr>
                        <a:t>727822TUAM062</a:t>
                      </a:r>
                    </a:p>
                  </a:txBody>
                  <a:tcPr marL="28575" marR="28575" marT="19050" marB="1905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rtl="0" fontAlgn="ctr"/>
                      <a:endParaRPr lang="en-IN" sz="2000" b="1" dirty="0">
                        <a:solidFill>
                          <a:srgbClr val="0070C0"/>
                        </a:solidFill>
                        <a:effectLst/>
                      </a:endParaRPr>
                    </a:p>
                    <a:p>
                      <a:pPr rtl="0" fontAlgn="ctr"/>
                      <a:r>
                        <a:rPr lang="en-IN" sz="2000" b="1" dirty="0">
                          <a:solidFill>
                            <a:srgbClr val="0070C0"/>
                          </a:solidFill>
                          <a:effectLst/>
                        </a:rPr>
                        <a:t>YASWANTH KUMAR S</a:t>
                      </a:r>
                    </a:p>
                  </a:txBody>
                  <a:tcPr marL="28575" marR="28575" marT="19050" marB="1905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33481234"/>
                  </a:ext>
                </a:extLst>
              </a:tr>
              <a:tr h="563503">
                <a:tc>
                  <a:txBody>
                    <a:bodyPr/>
                    <a:lstStyle/>
                    <a:p>
                      <a:pPr algn="ctr" rtl="0" fontAlgn="ctr"/>
                      <a:r>
                        <a:rPr lang="en-IN" sz="2000" b="1" dirty="0">
                          <a:solidFill>
                            <a:srgbClr val="0070C0"/>
                          </a:solidFill>
                          <a:effectLst/>
                        </a:rPr>
                        <a:t>727822TUAM053</a:t>
                      </a:r>
                    </a:p>
                  </a:txBody>
                  <a:tcPr marL="28575" marR="28575" marT="19050" marB="1905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rtl="0" fontAlgn="ctr"/>
                      <a:r>
                        <a:rPr lang="en-IN" sz="2000" b="1" dirty="0">
                          <a:solidFill>
                            <a:srgbClr val="0070C0"/>
                          </a:solidFill>
                          <a:effectLst/>
                        </a:rPr>
                        <a:t>SHYLENDRA PRABU R</a:t>
                      </a:r>
                    </a:p>
                  </a:txBody>
                  <a:tcPr marL="28575" marR="28575" marT="19050" marB="1905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29727765"/>
                  </a:ext>
                </a:extLst>
              </a:tr>
              <a:tr h="563503">
                <a:tc>
                  <a:txBody>
                    <a:bodyPr/>
                    <a:lstStyle/>
                    <a:p>
                      <a:pPr algn="ctr" rtl="0" fontAlgn="ctr"/>
                      <a:r>
                        <a:rPr lang="en-IN" sz="2000" b="1" dirty="0">
                          <a:solidFill>
                            <a:srgbClr val="0070C0"/>
                          </a:solidFill>
                          <a:effectLst/>
                        </a:rPr>
                        <a:t>727822TUAM023</a:t>
                      </a:r>
                    </a:p>
                  </a:txBody>
                  <a:tcPr marL="28575" marR="28575" marT="19050" marB="1905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rtl="0" fontAlgn="ctr"/>
                      <a:r>
                        <a:rPr lang="en-IN" sz="2000" b="1" dirty="0">
                          <a:solidFill>
                            <a:srgbClr val="0070C0"/>
                          </a:solidFill>
                          <a:effectLst/>
                        </a:rPr>
                        <a:t>KRITHIK SS</a:t>
                      </a:r>
                    </a:p>
                  </a:txBody>
                  <a:tcPr marL="28575" marR="28575" marT="19050" marB="1905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21981848"/>
                  </a:ext>
                </a:extLst>
              </a:tr>
            </a:tbl>
          </a:graphicData>
        </a:graphic>
      </p:graphicFrame>
      <p:sp>
        <p:nvSpPr>
          <p:cNvPr id="7" name="TextBox 6">
            <a:extLst>
              <a:ext uri="{FF2B5EF4-FFF2-40B4-BE49-F238E27FC236}">
                <a16:creationId xmlns:a16="http://schemas.microsoft.com/office/drawing/2014/main" id="{BC19E362-C6B9-1A2E-AB13-03183784AA53}"/>
              </a:ext>
            </a:extLst>
          </p:cNvPr>
          <p:cNvSpPr txBox="1"/>
          <p:nvPr/>
        </p:nvSpPr>
        <p:spPr>
          <a:xfrm>
            <a:off x="4855208" y="3592868"/>
            <a:ext cx="3749041" cy="1323439"/>
          </a:xfrm>
          <a:prstGeom prst="rect">
            <a:avLst/>
          </a:prstGeom>
          <a:noFill/>
        </p:spPr>
        <p:txBody>
          <a:bodyPr wrap="square">
            <a:spAutoFit/>
          </a:bodyPr>
          <a:lstStyle/>
          <a:p>
            <a:pPr algn="ctr"/>
            <a:r>
              <a:rPr lang="en-IN" sz="2000" b="1" dirty="0">
                <a:solidFill>
                  <a:schemeClr val="accent5">
                    <a:lumMod val="75000"/>
                  </a:schemeClr>
                </a:solidFill>
                <a:latin typeface="Arial" panose="020B0604020202020204" pitchFamily="34" charset="0"/>
                <a:cs typeface="Arial" panose="020B0604020202020204" pitchFamily="34" charset="0"/>
              </a:rPr>
              <a:t>Guided by: </a:t>
            </a:r>
          </a:p>
          <a:p>
            <a:pPr algn="ctr"/>
            <a:r>
              <a:rPr lang="en-IN" sz="2000" b="1" dirty="0">
                <a:solidFill>
                  <a:schemeClr val="accent5">
                    <a:lumMod val="75000"/>
                  </a:schemeClr>
                </a:solidFill>
                <a:latin typeface="Arial" panose="020B0604020202020204" pitchFamily="34" charset="0"/>
                <a:cs typeface="Arial" panose="020B0604020202020204" pitchFamily="34" charset="0"/>
              </a:rPr>
              <a:t>Ms. S. KIRUTHIKA,</a:t>
            </a:r>
          </a:p>
          <a:p>
            <a:pPr algn="ctr"/>
            <a:r>
              <a:rPr lang="en-IN" sz="2000" b="1" dirty="0">
                <a:solidFill>
                  <a:schemeClr val="accent5">
                    <a:lumMod val="75000"/>
                  </a:schemeClr>
                </a:solidFill>
                <a:latin typeface="Arial" panose="020B0604020202020204" pitchFamily="34" charset="0"/>
                <a:cs typeface="Arial" panose="020B0604020202020204" pitchFamily="34" charset="0"/>
              </a:rPr>
              <a:t>Assistant,</a:t>
            </a:r>
          </a:p>
          <a:p>
            <a:pPr algn="ctr"/>
            <a:r>
              <a:rPr lang="en-IN" sz="2000" b="1" dirty="0">
                <a:solidFill>
                  <a:schemeClr val="accent5">
                    <a:lumMod val="75000"/>
                  </a:schemeClr>
                </a:solidFill>
                <a:latin typeface="Arial" panose="020B0604020202020204" pitchFamily="34" charset="0"/>
                <a:cs typeface="Arial" panose="020B0604020202020204" pitchFamily="34" charset="0"/>
              </a:rPr>
              <a:t> Professor, CSE</a:t>
            </a:r>
          </a:p>
        </p:txBody>
      </p:sp>
      <p:sp>
        <p:nvSpPr>
          <p:cNvPr id="9" name="TextBox 8">
            <a:extLst>
              <a:ext uri="{FF2B5EF4-FFF2-40B4-BE49-F238E27FC236}">
                <a16:creationId xmlns:a16="http://schemas.microsoft.com/office/drawing/2014/main" id="{F967FC1E-803D-13FE-424C-BA111AA47B2E}"/>
              </a:ext>
            </a:extLst>
          </p:cNvPr>
          <p:cNvSpPr txBox="1"/>
          <p:nvPr/>
        </p:nvSpPr>
        <p:spPr>
          <a:xfrm>
            <a:off x="1685925" y="62230"/>
            <a:ext cx="5486400" cy="369332"/>
          </a:xfrm>
          <a:prstGeom prst="rect">
            <a:avLst/>
          </a:prstGeom>
          <a:noFill/>
        </p:spPr>
        <p:txBody>
          <a:bodyPr wrap="square">
            <a:spAutoFit/>
          </a:bodyPr>
          <a:lstStyle/>
          <a:p>
            <a:r>
              <a:rPr lang="en-IN" sz="18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Sri Krishna College of Technology, Coimbatore</a:t>
            </a:r>
          </a:p>
        </p:txBody>
      </p:sp>
      <p:sp>
        <p:nvSpPr>
          <p:cNvPr id="12" name="TextBox 11">
            <a:extLst>
              <a:ext uri="{FF2B5EF4-FFF2-40B4-BE49-F238E27FC236}">
                <a16:creationId xmlns:a16="http://schemas.microsoft.com/office/drawing/2014/main" id="{C3E518F9-D140-54FA-8FA4-C45CED975C0A}"/>
              </a:ext>
            </a:extLst>
          </p:cNvPr>
          <p:cNvSpPr txBox="1"/>
          <p:nvPr/>
        </p:nvSpPr>
        <p:spPr>
          <a:xfrm>
            <a:off x="1512916" y="394004"/>
            <a:ext cx="6483927" cy="307777"/>
          </a:xfrm>
          <a:prstGeom prst="rect">
            <a:avLst/>
          </a:prstGeom>
          <a:noFill/>
        </p:spPr>
        <p:txBody>
          <a:bodyPr wrap="square">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An Autonomous Institution | Accredited by NAAC with ‘A’ Grade </a:t>
            </a:r>
          </a:p>
        </p:txBody>
      </p:sp>
      <p:sp>
        <p:nvSpPr>
          <p:cNvPr id="13" name="Footer Placeholder 3">
            <a:extLst>
              <a:ext uri="{FF2B5EF4-FFF2-40B4-BE49-F238E27FC236}">
                <a16:creationId xmlns:a16="http://schemas.microsoft.com/office/drawing/2014/main" id="{A712D3F1-C6A0-04DC-36B0-9565801C66E6}"/>
              </a:ext>
            </a:extLst>
          </p:cNvPr>
          <p:cNvSpPr>
            <a:spLocks noGrp="1"/>
          </p:cNvSpPr>
          <p:nvPr>
            <p:ph type="ftr" sz="quarter" idx="11"/>
          </p:nvPr>
        </p:nvSpPr>
        <p:spPr>
          <a:xfrm>
            <a:off x="1685925" y="6356350"/>
            <a:ext cx="5772150" cy="365125"/>
          </a:xfrm>
        </p:spPr>
        <p:txBody>
          <a:bodyPr/>
          <a:lstStyle/>
          <a:p>
            <a:r>
              <a:rPr lang="en-IN" dirty="0"/>
              <a:t>This project aligns with NEP 2020 goals of innovation, sustainability, and IKS integration.</a:t>
            </a:r>
            <a:endParaRPr lang="en-US" dirty="0"/>
          </a:p>
        </p:txBody>
      </p:sp>
      <p:sp>
        <p:nvSpPr>
          <p:cNvPr id="16" name="TextBox 15">
            <a:extLst>
              <a:ext uri="{FF2B5EF4-FFF2-40B4-BE49-F238E27FC236}">
                <a16:creationId xmlns:a16="http://schemas.microsoft.com/office/drawing/2014/main" id="{95B7EA15-7A7E-FE49-6133-575B973D4B2B}"/>
              </a:ext>
            </a:extLst>
          </p:cNvPr>
          <p:cNvSpPr txBox="1"/>
          <p:nvPr/>
        </p:nvSpPr>
        <p:spPr>
          <a:xfrm>
            <a:off x="3039114" y="2970307"/>
            <a:ext cx="3065776" cy="369332"/>
          </a:xfrm>
          <a:prstGeom prst="rect">
            <a:avLst/>
          </a:prstGeom>
          <a:noFill/>
        </p:spPr>
        <p:txBody>
          <a:bodyPr wrap="none" rtlCol="0">
            <a:spAutoFit/>
          </a:bodyPr>
          <a:lstStyle/>
          <a:p>
            <a:pPr algn="ctr"/>
            <a:r>
              <a:rPr lang="en-IN" b="1" dirty="0">
                <a:latin typeface="Arial" panose="020B0604020202020204" pitchFamily="34" charset="0"/>
                <a:cs typeface="Arial" panose="020B0604020202020204" pitchFamily="34" charset="0"/>
              </a:rPr>
              <a:t>Batch/Group/Team No : 20</a:t>
            </a:r>
          </a:p>
        </p:txBody>
      </p:sp>
      <p:sp>
        <p:nvSpPr>
          <p:cNvPr id="3" name="TextBox 2">
            <a:extLst>
              <a:ext uri="{FF2B5EF4-FFF2-40B4-BE49-F238E27FC236}">
                <a16:creationId xmlns:a16="http://schemas.microsoft.com/office/drawing/2014/main" id="{42DE3D2F-9C78-5069-97A8-7FD43FAC7A37}"/>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4" name="TextBox 3">
            <a:extLst>
              <a:ext uri="{FF2B5EF4-FFF2-40B4-BE49-F238E27FC236}">
                <a16:creationId xmlns:a16="http://schemas.microsoft.com/office/drawing/2014/main" id="{A4F73AD0-B9FE-A9D4-2BFD-C0F762B95A5E}"/>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Proposed System / Methodology</a:t>
            </a:r>
          </a:p>
        </p:txBody>
      </p:sp>
      <p:sp>
        <p:nvSpPr>
          <p:cNvPr id="3" name="Content Placeholder 2"/>
          <p:cNvSpPr>
            <a:spLocks noGrp="1"/>
          </p:cNvSpPr>
          <p:nvPr>
            <p:ph idx="1"/>
          </p:nvPr>
        </p:nvSpPr>
        <p:spPr/>
        <p:txBody>
          <a:bodyPr>
            <a:normAutofit fontScale="92500" lnSpcReduction="20000"/>
          </a:bodyPr>
          <a:lstStyle/>
          <a:p>
            <a:r>
              <a:rPr dirty="0"/>
              <a:t>System architecture or block diagram</a:t>
            </a:r>
          </a:p>
          <a:p>
            <a:r>
              <a:rPr dirty="0"/>
              <a:t>Key </a:t>
            </a:r>
            <a:r>
              <a:rPr lang="en-IN" dirty="0"/>
              <a:t>Technologies Used</a:t>
            </a:r>
          </a:p>
          <a:p>
            <a:pPr lvl="1"/>
            <a:r>
              <a:rPr lang="en-IN" dirty="0"/>
              <a:t>ML: Python (LSTM/</a:t>
            </a:r>
            <a:r>
              <a:rPr lang="en-IN" dirty="0" err="1"/>
              <a:t>XGBoost</a:t>
            </a:r>
            <a:r>
              <a:rPr lang="en-IN" dirty="0"/>
              <a:t>)</a:t>
            </a:r>
          </a:p>
          <a:p>
            <a:pPr lvl="1"/>
            <a:r>
              <a:rPr lang="en-IN" dirty="0"/>
              <a:t>Backend: </a:t>
            </a:r>
            <a:r>
              <a:rPr lang="en-IN" dirty="0" err="1"/>
              <a:t>FastAPI</a:t>
            </a:r>
            <a:r>
              <a:rPr lang="en-IN" dirty="0"/>
              <a:t> / Node.js</a:t>
            </a:r>
          </a:p>
          <a:p>
            <a:pPr lvl="1"/>
            <a:r>
              <a:rPr lang="en-IN" dirty="0"/>
              <a:t>Frontend: React.js</a:t>
            </a:r>
          </a:p>
          <a:p>
            <a:pPr lvl="1"/>
            <a:r>
              <a:rPr lang="en-IN" dirty="0"/>
              <a:t>DB: PostgreSQL / Firebase</a:t>
            </a:r>
          </a:p>
          <a:p>
            <a:pPr lvl="1"/>
            <a:r>
              <a:rPr lang="en-IN" dirty="0"/>
              <a:t>APIs: Google Maps, Weather, Location</a:t>
            </a:r>
            <a:endParaRPr dirty="0"/>
          </a:p>
          <a:p>
            <a:r>
              <a:rPr dirty="0"/>
              <a:t>Step-by-step workflow or process</a:t>
            </a:r>
          </a:p>
          <a:p>
            <a:r>
              <a:rPr lang="en-US" dirty="0"/>
              <a:t>Methodology</a:t>
            </a:r>
          </a:p>
          <a:p>
            <a:pPr lvl="1"/>
            <a:r>
              <a:rPr lang="en-US" dirty="0"/>
              <a:t>Agile development (2-week sprints)</a:t>
            </a:r>
          </a:p>
          <a:p>
            <a:pPr lvl="1"/>
            <a:r>
              <a:rPr lang="en-US" dirty="0"/>
              <a:t>CRISP-DM for ML lifecycle</a:t>
            </a:r>
          </a:p>
          <a:p>
            <a:pPr lvl="1"/>
            <a:r>
              <a:rPr lang="en-US" dirty="0"/>
              <a:t>AI-enabled simulation for real-world testing</a:t>
            </a:r>
          </a:p>
          <a:p>
            <a:pPr lvl="1"/>
            <a:endParaRPr dirty="0"/>
          </a:p>
        </p:txBody>
      </p:sp>
      <p:sp>
        <p:nvSpPr>
          <p:cNvPr id="4" name="Footer Placeholder 3">
            <a:extLst>
              <a:ext uri="{FF2B5EF4-FFF2-40B4-BE49-F238E27FC236}">
                <a16:creationId xmlns:a16="http://schemas.microsoft.com/office/drawing/2014/main" id="{286C481A-8FA7-16B5-D876-18D67475439C}"/>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2D5F5E90-D3CE-461F-5117-250CC993206E}"/>
              </a:ext>
            </a:extLst>
          </p:cNvPr>
          <p:cNvSpPr>
            <a:spLocks noGrp="1"/>
          </p:cNvSpPr>
          <p:nvPr>
            <p:ph type="dt" sz="half" idx="10"/>
          </p:nvPr>
        </p:nvSpPr>
        <p:spPr/>
        <p:txBody>
          <a:bodyPr/>
          <a:lstStyle/>
          <a:p>
            <a:fld id="{38E8140D-6354-4143-A370-903808C5EF1E}" type="datetime1">
              <a:rPr lang="en-US" smtClean="0"/>
              <a:t>7/15/2025</a:t>
            </a:fld>
            <a:endParaRPr lang="en-US"/>
          </a:p>
        </p:txBody>
      </p:sp>
      <p:sp>
        <p:nvSpPr>
          <p:cNvPr id="6" name="Slide Number Placeholder 5">
            <a:extLst>
              <a:ext uri="{FF2B5EF4-FFF2-40B4-BE49-F238E27FC236}">
                <a16:creationId xmlns:a16="http://schemas.microsoft.com/office/drawing/2014/main" id="{1EAFB107-58D5-1F94-3B74-45338F0EAC9E}"/>
              </a:ext>
            </a:extLst>
          </p:cNvPr>
          <p:cNvSpPr>
            <a:spLocks noGrp="1"/>
          </p:cNvSpPr>
          <p:nvPr>
            <p:ph type="sldNum" sz="quarter" idx="12"/>
          </p:nvPr>
        </p:nvSpPr>
        <p:spPr/>
        <p:txBody>
          <a:bodyPr/>
          <a:lstStyle/>
          <a:p>
            <a:fld id="{C1FF6DA9-008F-8B48-92A6-B652298478BF}" type="slidenum">
              <a:rPr lang="en-US" smtClean="0"/>
              <a:t>10</a:t>
            </a:fld>
            <a:endParaRPr lang="en-US"/>
          </a:p>
        </p:txBody>
      </p:sp>
      <p:sp>
        <p:nvSpPr>
          <p:cNvPr id="7" name="TextBox 6">
            <a:extLst>
              <a:ext uri="{FF2B5EF4-FFF2-40B4-BE49-F238E27FC236}">
                <a16:creationId xmlns:a16="http://schemas.microsoft.com/office/drawing/2014/main" id="{E602724C-E225-8D14-F2A8-5BDD2BEA9A49}"/>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F4A434E7-2A9D-28AE-6F70-EA982718054F}"/>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E6752-11ED-1D1D-36A2-FEB0D3164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52AC0-E23F-1AF1-6814-6022D62E4651}"/>
              </a:ext>
            </a:extLst>
          </p:cNvPr>
          <p:cNvSpPr>
            <a:spLocks noGrp="1"/>
          </p:cNvSpPr>
          <p:nvPr>
            <p:ph type="title"/>
          </p:nvPr>
        </p:nvSpPr>
        <p:spPr/>
        <p:txBody>
          <a:bodyPr>
            <a:normAutofit/>
          </a:bodyPr>
          <a:lstStyle/>
          <a:p>
            <a:r>
              <a:rPr dirty="0"/>
              <a:t>Comparative Analysis</a:t>
            </a:r>
          </a:p>
        </p:txBody>
      </p:sp>
      <p:graphicFrame>
        <p:nvGraphicFramePr>
          <p:cNvPr id="23" name="Content Placeholder 22">
            <a:extLst>
              <a:ext uri="{FF2B5EF4-FFF2-40B4-BE49-F238E27FC236}">
                <a16:creationId xmlns:a16="http://schemas.microsoft.com/office/drawing/2014/main" id="{B99F5111-2BAE-DBC0-C535-E4F2972984E7}"/>
              </a:ext>
            </a:extLst>
          </p:cNvPr>
          <p:cNvGraphicFramePr>
            <a:graphicFrameLocks noGrp="1"/>
          </p:cNvGraphicFramePr>
          <p:nvPr>
            <p:ph idx="1"/>
            <p:extLst>
              <p:ext uri="{D42A27DB-BD31-4B8C-83A1-F6EECF244321}">
                <p14:modId xmlns:p14="http://schemas.microsoft.com/office/powerpoint/2010/main" val="2522119797"/>
              </p:ext>
            </p:extLst>
          </p:nvPr>
        </p:nvGraphicFramePr>
        <p:xfrm>
          <a:off x="338328" y="1600201"/>
          <a:ext cx="8467344" cy="4657185"/>
        </p:xfrm>
        <a:graphic>
          <a:graphicData uri="http://schemas.openxmlformats.org/drawingml/2006/table">
            <a:tbl>
              <a:tblPr firstRow="1" bandRow="1">
                <a:tableStyleId>{5C22544A-7EE6-4342-B048-85BDC9FD1C3A}</a:tableStyleId>
              </a:tblPr>
              <a:tblGrid>
                <a:gridCol w="2782260">
                  <a:extLst>
                    <a:ext uri="{9D8B030D-6E8A-4147-A177-3AD203B41FA5}">
                      <a16:colId xmlns:a16="http://schemas.microsoft.com/office/drawing/2014/main" val="1251808288"/>
                    </a:ext>
                  </a:extLst>
                </a:gridCol>
                <a:gridCol w="2782260">
                  <a:extLst>
                    <a:ext uri="{9D8B030D-6E8A-4147-A177-3AD203B41FA5}">
                      <a16:colId xmlns:a16="http://schemas.microsoft.com/office/drawing/2014/main" val="1063269517"/>
                    </a:ext>
                  </a:extLst>
                </a:gridCol>
                <a:gridCol w="2902824">
                  <a:extLst>
                    <a:ext uri="{9D8B030D-6E8A-4147-A177-3AD203B41FA5}">
                      <a16:colId xmlns:a16="http://schemas.microsoft.com/office/drawing/2014/main" val="982768429"/>
                    </a:ext>
                  </a:extLst>
                </a:gridCol>
              </a:tblGrid>
              <a:tr h="807930">
                <a:tc>
                  <a:txBody>
                    <a:bodyPr/>
                    <a:lstStyle/>
                    <a:p>
                      <a:pPr algn="ctr">
                        <a:buNone/>
                      </a:pPr>
                      <a:r>
                        <a:rPr lang="en-IN" dirty="0"/>
                        <a:t>Feature</a:t>
                      </a:r>
                    </a:p>
                  </a:txBody>
                  <a:tcPr anchor="ctr"/>
                </a:tc>
                <a:tc>
                  <a:txBody>
                    <a:bodyPr/>
                    <a:lstStyle/>
                    <a:p>
                      <a:pPr algn="ctr">
                        <a:buNone/>
                      </a:pPr>
                      <a:r>
                        <a:rPr lang="en-IN" dirty="0"/>
                        <a:t>Existing Systems</a:t>
                      </a:r>
                    </a:p>
                  </a:txBody>
                  <a:tcPr anchor="ctr"/>
                </a:tc>
                <a:tc>
                  <a:txBody>
                    <a:bodyPr/>
                    <a:lstStyle/>
                    <a:p>
                      <a:pPr algn="ctr">
                        <a:buNone/>
                      </a:pPr>
                      <a:r>
                        <a:rPr lang="en-IN" dirty="0" err="1"/>
                        <a:t>SmartEVLink</a:t>
                      </a:r>
                      <a:r>
                        <a:rPr lang="en-IN" dirty="0"/>
                        <a:t> (Proposed System)</a:t>
                      </a:r>
                    </a:p>
                  </a:txBody>
                  <a:tcPr anchor="ctr"/>
                </a:tc>
                <a:extLst>
                  <a:ext uri="{0D108BD9-81ED-4DB2-BD59-A6C34878D82A}">
                    <a16:rowId xmlns:a16="http://schemas.microsoft.com/office/drawing/2014/main" val="460881653"/>
                  </a:ext>
                </a:extLst>
              </a:tr>
              <a:tr h="846765">
                <a:tc>
                  <a:txBody>
                    <a:bodyPr/>
                    <a:lstStyle/>
                    <a:p>
                      <a:pPr algn="ctr">
                        <a:buNone/>
                      </a:pPr>
                      <a:r>
                        <a:rPr lang="en-IN" dirty="0"/>
                        <a:t>Charging Infrastructure</a:t>
                      </a:r>
                    </a:p>
                  </a:txBody>
                  <a:tcPr anchor="ctr"/>
                </a:tc>
                <a:tc>
                  <a:txBody>
                    <a:bodyPr/>
                    <a:lstStyle/>
                    <a:p>
                      <a:pPr algn="ctr">
                        <a:buNone/>
                      </a:pPr>
                      <a:r>
                        <a:rPr lang="en-IN" dirty="0"/>
                        <a:t>Fixed-location charging stations</a:t>
                      </a:r>
                    </a:p>
                  </a:txBody>
                  <a:tcPr anchor="ctr"/>
                </a:tc>
                <a:tc>
                  <a:txBody>
                    <a:bodyPr/>
                    <a:lstStyle/>
                    <a:p>
                      <a:pPr algn="ctr"/>
                      <a:r>
                        <a:rPr lang="nb-NO" dirty="0"/>
                        <a:t>Dynamic, host-integrated system (MSMEs, hotels, etc.)</a:t>
                      </a:r>
                      <a:endParaRPr lang="en-IN" dirty="0"/>
                    </a:p>
                  </a:txBody>
                  <a:tcPr/>
                </a:tc>
                <a:extLst>
                  <a:ext uri="{0D108BD9-81ED-4DB2-BD59-A6C34878D82A}">
                    <a16:rowId xmlns:a16="http://schemas.microsoft.com/office/drawing/2014/main" val="2957294795"/>
                  </a:ext>
                </a:extLst>
              </a:tr>
              <a:tr h="592736">
                <a:tc>
                  <a:txBody>
                    <a:bodyPr/>
                    <a:lstStyle/>
                    <a:p>
                      <a:pPr algn="ctr"/>
                      <a:r>
                        <a:rPr lang="en-IN" dirty="0"/>
                        <a:t>Demand Forecasting</a:t>
                      </a:r>
                    </a:p>
                  </a:txBody>
                  <a:tcPr/>
                </a:tc>
                <a:tc>
                  <a:txBody>
                    <a:bodyPr/>
                    <a:lstStyle/>
                    <a:p>
                      <a:pPr algn="ctr">
                        <a:buNone/>
                      </a:pPr>
                      <a:r>
                        <a:rPr lang="en-IN" dirty="0"/>
                        <a:t>Static/manual</a:t>
                      </a:r>
                    </a:p>
                  </a:txBody>
                  <a:tcPr anchor="ctr"/>
                </a:tc>
                <a:tc>
                  <a:txBody>
                    <a:bodyPr/>
                    <a:lstStyle/>
                    <a:p>
                      <a:pPr algn="ctr">
                        <a:buNone/>
                      </a:pPr>
                      <a:r>
                        <a:rPr lang="en-US" dirty="0"/>
                        <a:t>Real-time ML-based prediction (LSTM/</a:t>
                      </a:r>
                      <a:r>
                        <a:rPr lang="en-US" dirty="0" err="1"/>
                        <a:t>XGBoost</a:t>
                      </a:r>
                      <a:r>
                        <a:rPr lang="en-US" dirty="0"/>
                        <a:t>)</a:t>
                      </a:r>
                    </a:p>
                  </a:txBody>
                  <a:tcPr anchor="ctr"/>
                </a:tc>
                <a:extLst>
                  <a:ext uri="{0D108BD9-81ED-4DB2-BD59-A6C34878D82A}">
                    <a16:rowId xmlns:a16="http://schemas.microsoft.com/office/drawing/2014/main" val="3752832801"/>
                  </a:ext>
                </a:extLst>
              </a:tr>
              <a:tr h="807930">
                <a:tc>
                  <a:txBody>
                    <a:bodyPr/>
                    <a:lstStyle/>
                    <a:p>
                      <a:pPr algn="ctr">
                        <a:buNone/>
                      </a:pPr>
                      <a:r>
                        <a:rPr lang="en-IN" dirty="0"/>
                        <a:t>Stakeholder Model</a:t>
                      </a:r>
                    </a:p>
                  </a:txBody>
                  <a:tcPr anchor="ctr"/>
                </a:tc>
                <a:tc>
                  <a:txBody>
                    <a:bodyPr/>
                    <a:lstStyle/>
                    <a:p>
                      <a:pPr algn="ctr">
                        <a:buNone/>
                      </a:pPr>
                      <a:r>
                        <a:rPr lang="en-IN" dirty="0"/>
                        <a:t>Provider-centric</a:t>
                      </a:r>
                    </a:p>
                  </a:txBody>
                  <a:tcPr anchor="ctr"/>
                </a:tc>
                <a:tc>
                  <a:txBody>
                    <a:bodyPr/>
                    <a:lstStyle/>
                    <a:p>
                      <a:pPr algn="ctr">
                        <a:buNone/>
                      </a:pPr>
                      <a:r>
                        <a:rPr lang="en-US" dirty="0"/>
                        <a:t>Inclusive: User ↔ Host ↔ Provider coordination</a:t>
                      </a:r>
                    </a:p>
                  </a:txBody>
                  <a:tcPr anchor="ctr"/>
                </a:tc>
                <a:extLst>
                  <a:ext uri="{0D108BD9-81ED-4DB2-BD59-A6C34878D82A}">
                    <a16:rowId xmlns:a16="http://schemas.microsoft.com/office/drawing/2014/main" val="4288920908"/>
                  </a:ext>
                </a:extLst>
              </a:tr>
              <a:tr h="517318">
                <a:tc>
                  <a:txBody>
                    <a:bodyPr/>
                    <a:lstStyle/>
                    <a:p>
                      <a:pPr algn="ctr">
                        <a:buNone/>
                      </a:pPr>
                      <a:r>
                        <a:rPr lang="en-IN" dirty="0"/>
                        <a:t>Accessibility</a:t>
                      </a:r>
                    </a:p>
                  </a:txBody>
                  <a:tcPr anchor="ctr"/>
                </a:tc>
                <a:tc>
                  <a:txBody>
                    <a:bodyPr/>
                    <a:lstStyle/>
                    <a:p>
                      <a:pPr algn="ctr">
                        <a:buNone/>
                      </a:pPr>
                      <a:r>
                        <a:rPr lang="en-IN" dirty="0"/>
                        <a:t>Urban-focused</a:t>
                      </a:r>
                    </a:p>
                  </a:txBody>
                  <a:tcPr anchor="ctr"/>
                </a:tc>
                <a:tc>
                  <a:txBody>
                    <a:bodyPr/>
                    <a:lstStyle/>
                    <a:p>
                      <a:pPr algn="ctr">
                        <a:buNone/>
                      </a:pPr>
                      <a:r>
                        <a:rPr lang="en-US" dirty="0"/>
                        <a:t>Scalable to semi-urban and Tier 2/3 regions</a:t>
                      </a:r>
                    </a:p>
                  </a:txBody>
                  <a:tcPr anchor="ctr"/>
                </a:tc>
                <a:extLst>
                  <a:ext uri="{0D108BD9-81ED-4DB2-BD59-A6C34878D82A}">
                    <a16:rowId xmlns:a16="http://schemas.microsoft.com/office/drawing/2014/main" val="2797729521"/>
                  </a:ext>
                </a:extLst>
              </a:tr>
              <a:tr h="807930">
                <a:tc>
                  <a:txBody>
                    <a:bodyPr/>
                    <a:lstStyle/>
                    <a:p>
                      <a:pPr algn="ctr">
                        <a:buNone/>
                      </a:pPr>
                      <a:r>
                        <a:rPr lang="en-IN" dirty="0"/>
                        <a:t>Cost &amp; Setup</a:t>
                      </a:r>
                    </a:p>
                  </a:txBody>
                  <a:tcPr anchor="ctr"/>
                </a:tc>
                <a:tc>
                  <a:txBody>
                    <a:bodyPr/>
                    <a:lstStyle/>
                    <a:p>
                      <a:pPr algn="ctr">
                        <a:buNone/>
                      </a:pPr>
                      <a:r>
                        <a:rPr lang="en-IN" dirty="0"/>
                        <a:t>High infra cost</a:t>
                      </a:r>
                    </a:p>
                  </a:txBody>
                  <a:tcPr anchor="ctr"/>
                </a:tc>
                <a:tc>
                  <a:txBody>
                    <a:bodyPr/>
                    <a:lstStyle/>
                    <a:p>
                      <a:pPr algn="ctr">
                        <a:buNone/>
                      </a:pPr>
                      <a:r>
                        <a:rPr lang="en-US" dirty="0"/>
                        <a:t>Low-cost, software-driven with no hardware dependency</a:t>
                      </a:r>
                    </a:p>
                  </a:txBody>
                  <a:tcPr anchor="ctr"/>
                </a:tc>
                <a:extLst>
                  <a:ext uri="{0D108BD9-81ED-4DB2-BD59-A6C34878D82A}">
                    <a16:rowId xmlns:a16="http://schemas.microsoft.com/office/drawing/2014/main" val="1838222573"/>
                  </a:ext>
                </a:extLst>
              </a:tr>
            </a:tbl>
          </a:graphicData>
        </a:graphic>
      </p:graphicFrame>
      <p:sp>
        <p:nvSpPr>
          <p:cNvPr id="4" name="Footer Placeholder 3">
            <a:extLst>
              <a:ext uri="{FF2B5EF4-FFF2-40B4-BE49-F238E27FC236}">
                <a16:creationId xmlns:a16="http://schemas.microsoft.com/office/drawing/2014/main" id="{DAAF02D8-8C40-7B8A-FD67-16EA7BA74ACD}"/>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6529A009-3B07-D5BC-1979-479CC5799CF8}"/>
              </a:ext>
            </a:extLst>
          </p:cNvPr>
          <p:cNvSpPr>
            <a:spLocks noGrp="1"/>
          </p:cNvSpPr>
          <p:nvPr>
            <p:ph type="dt" sz="half" idx="10"/>
          </p:nvPr>
        </p:nvSpPr>
        <p:spPr/>
        <p:txBody>
          <a:bodyPr/>
          <a:lstStyle/>
          <a:p>
            <a:fld id="{185AF2EC-F967-48D6-8779-8DB005B3CDA9}" type="datetime1">
              <a:rPr lang="en-US" smtClean="0"/>
              <a:t>7/15/2025</a:t>
            </a:fld>
            <a:endParaRPr lang="en-US"/>
          </a:p>
        </p:txBody>
      </p:sp>
      <p:sp>
        <p:nvSpPr>
          <p:cNvPr id="6" name="Slide Number Placeholder 5">
            <a:extLst>
              <a:ext uri="{FF2B5EF4-FFF2-40B4-BE49-F238E27FC236}">
                <a16:creationId xmlns:a16="http://schemas.microsoft.com/office/drawing/2014/main" id="{340D011F-5305-E560-F0DB-1FB8B88096FC}"/>
              </a:ext>
            </a:extLst>
          </p:cNvPr>
          <p:cNvSpPr>
            <a:spLocks noGrp="1"/>
          </p:cNvSpPr>
          <p:nvPr>
            <p:ph type="sldNum" sz="quarter" idx="12"/>
          </p:nvPr>
        </p:nvSpPr>
        <p:spPr/>
        <p:txBody>
          <a:bodyPr/>
          <a:lstStyle/>
          <a:p>
            <a:fld id="{C1FF6DA9-008F-8B48-92A6-B652298478BF}" type="slidenum">
              <a:rPr lang="en-US" smtClean="0"/>
              <a:t>11</a:t>
            </a:fld>
            <a:endParaRPr lang="en-US"/>
          </a:p>
        </p:txBody>
      </p:sp>
      <p:sp>
        <p:nvSpPr>
          <p:cNvPr id="7" name="TextBox 6">
            <a:extLst>
              <a:ext uri="{FF2B5EF4-FFF2-40B4-BE49-F238E27FC236}">
                <a16:creationId xmlns:a16="http://schemas.microsoft.com/office/drawing/2014/main" id="{76123821-B3F6-21EF-6BD6-BD16B8D2CAB4}"/>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DD988D32-ABD7-713B-A156-B6344846B00F}"/>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extLst>
      <p:ext uri="{BB962C8B-B14F-4D97-AF65-F5344CB8AC3E}">
        <p14:creationId xmlns:p14="http://schemas.microsoft.com/office/powerpoint/2010/main" val="98368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5AFEF-3D06-0BB7-49E3-202B6E259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C270F-CFE1-71C3-403A-A318FB088EC7}"/>
              </a:ext>
            </a:extLst>
          </p:cNvPr>
          <p:cNvSpPr>
            <a:spLocks noGrp="1"/>
          </p:cNvSpPr>
          <p:nvPr>
            <p:ph type="title"/>
          </p:nvPr>
        </p:nvSpPr>
        <p:spPr/>
        <p:txBody>
          <a:bodyPr>
            <a:normAutofit/>
          </a:bodyPr>
          <a:lstStyle/>
          <a:p>
            <a:r>
              <a:rPr dirty="0"/>
              <a:t>Project Plan &amp; Team Roles</a:t>
            </a:r>
          </a:p>
        </p:txBody>
      </p:sp>
      <p:sp>
        <p:nvSpPr>
          <p:cNvPr id="3" name="Content Placeholder 2">
            <a:extLst>
              <a:ext uri="{FF2B5EF4-FFF2-40B4-BE49-F238E27FC236}">
                <a16:creationId xmlns:a16="http://schemas.microsoft.com/office/drawing/2014/main" id="{053CD315-44AB-CBE2-B0E7-AC13C153C24B}"/>
              </a:ext>
            </a:extLst>
          </p:cNvPr>
          <p:cNvSpPr>
            <a:spLocks noGrp="1"/>
          </p:cNvSpPr>
          <p:nvPr>
            <p:ph idx="1"/>
          </p:nvPr>
        </p:nvSpPr>
        <p:spPr/>
        <p:txBody>
          <a:bodyPr>
            <a:normAutofit fontScale="85000" lnSpcReduction="10000"/>
          </a:bodyPr>
          <a:lstStyle/>
          <a:p>
            <a:pPr marL="0" indent="0">
              <a:buNone/>
            </a:pPr>
            <a:r>
              <a:rPr lang="en-IN" dirty="0"/>
              <a:t>Project Plan</a:t>
            </a:r>
          </a:p>
          <a:p>
            <a:r>
              <a:rPr lang="en-IN" sz="1800" dirty="0"/>
              <a:t>Phase 1: Literature Review, Tool &amp; Technology Selection, Market Study</a:t>
            </a:r>
          </a:p>
          <a:p>
            <a:r>
              <a:rPr lang="en-IN" sz="1800" dirty="0"/>
              <a:t>Phase 2: Dataset Collection (EV usage, traffic, weather, location)</a:t>
            </a:r>
          </a:p>
          <a:p>
            <a:r>
              <a:rPr lang="en-IN" sz="1800" dirty="0"/>
              <a:t>Phase 3: Data Cleaning, Feature Engineering, Model Selection (LSTM/</a:t>
            </a:r>
            <a:r>
              <a:rPr lang="en-IN" sz="1800" dirty="0" err="1"/>
              <a:t>XGBoost</a:t>
            </a:r>
            <a:r>
              <a:rPr lang="en-IN" sz="1800" dirty="0"/>
              <a:t>)</a:t>
            </a:r>
          </a:p>
          <a:p>
            <a:r>
              <a:rPr lang="en-IN" sz="1800" dirty="0"/>
              <a:t>Phase 4: Model Training, Evaluation &amp; Demand Forecasting</a:t>
            </a:r>
          </a:p>
          <a:p>
            <a:r>
              <a:rPr lang="en-IN" sz="1800" dirty="0"/>
              <a:t>Phase 5: Web Platform Development (User ↔ Host ↔ Provider interface)</a:t>
            </a:r>
          </a:p>
          <a:p>
            <a:r>
              <a:rPr lang="en-IN" sz="1800" dirty="0"/>
              <a:t>Phase 6: Dashboard Visualization, Real-time APIs, SDG/IKS Alignment</a:t>
            </a:r>
          </a:p>
          <a:p>
            <a:r>
              <a:rPr lang="en-IN" sz="1800" dirty="0"/>
              <a:t>Phase 7: Testing, Documentation, Final Demo &amp; Report Submission</a:t>
            </a:r>
          </a:p>
          <a:p>
            <a:pPr marL="0" indent="0">
              <a:buNone/>
            </a:pPr>
            <a:endParaRPr lang="en-IN" sz="2000" dirty="0"/>
          </a:p>
          <a:p>
            <a:pPr marL="0" indent="0">
              <a:lnSpc>
                <a:spcPct val="120000"/>
              </a:lnSpc>
              <a:buNone/>
            </a:pPr>
            <a:r>
              <a:rPr lang="en-IN" dirty="0"/>
              <a:t>Team Roles</a:t>
            </a:r>
          </a:p>
          <a:p>
            <a:pPr>
              <a:lnSpc>
                <a:spcPct val="120000"/>
              </a:lnSpc>
            </a:pPr>
            <a:r>
              <a:rPr lang="en-IN" sz="1900" dirty="0"/>
              <a:t>Shylendra Prabu R: Handles ML model development, training, and demand prediction</a:t>
            </a:r>
          </a:p>
          <a:p>
            <a:pPr>
              <a:lnSpc>
                <a:spcPct val="120000"/>
              </a:lnSpc>
            </a:pPr>
            <a:r>
              <a:rPr lang="en-IN" sz="1900" dirty="0"/>
              <a:t>Krithik SS : Develops frontend interface and dashboard with map/API integration</a:t>
            </a:r>
          </a:p>
          <a:p>
            <a:pPr>
              <a:lnSpc>
                <a:spcPct val="120000"/>
              </a:lnSpc>
            </a:pPr>
            <a:r>
              <a:rPr lang="en-IN" sz="1900" dirty="0"/>
              <a:t>Yaswanth Kumar S: Builds backend APIs, manages database, and supports SDG/IKS alignment</a:t>
            </a:r>
          </a:p>
          <a:p>
            <a:pPr marL="400050" lvl="1" indent="0">
              <a:buNone/>
            </a:pPr>
            <a:endParaRPr lang="en-IN" sz="1400" dirty="0"/>
          </a:p>
          <a:p>
            <a:pPr marL="400050" lvl="1" indent="0">
              <a:buNone/>
            </a:pPr>
            <a:endParaRPr lang="en-US" sz="1400" dirty="0"/>
          </a:p>
        </p:txBody>
      </p:sp>
      <p:sp>
        <p:nvSpPr>
          <p:cNvPr id="4" name="Footer Placeholder 3">
            <a:extLst>
              <a:ext uri="{FF2B5EF4-FFF2-40B4-BE49-F238E27FC236}">
                <a16:creationId xmlns:a16="http://schemas.microsoft.com/office/drawing/2014/main" id="{41EB806F-CE48-10C7-4E5A-EF3D1D479240}"/>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0A3323C9-1C4B-AC10-64CF-E151A044FB43}"/>
              </a:ext>
            </a:extLst>
          </p:cNvPr>
          <p:cNvSpPr>
            <a:spLocks noGrp="1"/>
          </p:cNvSpPr>
          <p:nvPr>
            <p:ph type="dt" sz="half" idx="10"/>
          </p:nvPr>
        </p:nvSpPr>
        <p:spPr/>
        <p:txBody>
          <a:bodyPr/>
          <a:lstStyle/>
          <a:p>
            <a:fld id="{B9A2B2BA-0D5D-4F68-AF4E-8FC97757E31E}" type="datetime1">
              <a:rPr lang="en-US" smtClean="0"/>
              <a:t>7/15/2025</a:t>
            </a:fld>
            <a:endParaRPr lang="en-US"/>
          </a:p>
        </p:txBody>
      </p:sp>
      <p:sp>
        <p:nvSpPr>
          <p:cNvPr id="6" name="Slide Number Placeholder 5">
            <a:extLst>
              <a:ext uri="{FF2B5EF4-FFF2-40B4-BE49-F238E27FC236}">
                <a16:creationId xmlns:a16="http://schemas.microsoft.com/office/drawing/2014/main" id="{F8E778A8-C5E3-7229-5AEA-D2EE7DA7AF85}"/>
              </a:ext>
            </a:extLst>
          </p:cNvPr>
          <p:cNvSpPr>
            <a:spLocks noGrp="1"/>
          </p:cNvSpPr>
          <p:nvPr>
            <p:ph type="sldNum" sz="quarter" idx="12"/>
          </p:nvPr>
        </p:nvSpPr>
        <p:spPr/>
        <p:txBody>
          <a:bodyPr/>
          <a:lstStyle/>
          <a:p>
            <a:fld id="{C1FF6DA9-008F-8B48-92A6-B652298478BF}" type="slidenum">
              <a:rPr lang="en-US" smtClean="0"/>
              <a:t>12</a:t>
            </a:fld>
            <a:endParaRPr lang="en-US"/>
          </a:p>
        </p:txBody>
      </p:sp>
      <p:sp>
        <p:nvSpPr>
          <p:cNvPr id="8" name="TextBox 7">
            <a:extLst>
              <a:ext uri="{FF2B5EF4-FFF2-40B4-BE49-F238E27FC236}">
                <a16:creationId xmlns:a16="http://schemas.microsoft.com/office/drawing/2014/main" id="{5EA723FB-B6EE-048F-AEA5-04BFED29CC5F}"/>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73758BD6-C58F-48E6-ABE1-5278C9FC227A}"/>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extLst>
      <p:ext uri="{BB962C8B-B14F-4D97-AF65-F5344CB8AC3E}">
        <p14:creationId xmlns:p14="http://schemas.microsoft.com/office/powerpoint/2010/main" val="28427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ADADF-63F7-D956-9812-1AD00B1A81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3B4C06-9D08-D7FA-2065-260E95E6968F}"/>
              </a:ext>
            </a:extLst>
          </p:cNvPr>
          <p:cNvSpPr>
            <a:spLocks noGrp="1"/>
          </p:cNvSpPr>
          <p:nvPr>
            <p:ph type="title"/>
          </p:nvPr>
        </p:nvSpPr>
        <p:spPr/>
        <p:txBody>
          <a:bodyPr>
            <a:normAutofit/>
          </a:bodyPr>
          <a:lstStyle/>
          <a:p>
            <a:r>
              <a:rPr dirty="0"/>
              <a:t>Expected Outcome</a:t>
            </a:r>
          </a:p>
        </p:txBody>
      </p:sp>
      <p:sp>
        <p:nvSpPr>
          <p:cNvPr id="3" name="Content Placeholder 2">
            <a:extLst>
              <a:ext uri="{FF2B5EF4-FFF2-40B4-BE49-F238E27FC236}">
                <a16:creationId xmlns:a16="http://schemas.microsoft.com/office/drawing/2014/main" id="{E432DA6D-9143-ED18-B52C-A1A31AC14CB3}"/>
              </a:ext>
            </a:extLst>
          </p:cNvPr>
          <p:cNvSpPr>
            <a:spLocks noGrp="1"/>
          </p:cNvSpPr>
          <p:nvPr>
            <p:ph idx="1"/>
          </p:nvPr>
        </p:nvSpPr>
        <p:spPr/>
        <p:txBody>
          <a:bodyPr>
            <a:normAutofit fontScale="92500"/>
          </a:bodyPr>
          <a:lstStyle/>
          <a:p>
            <a:r>
              <a:rPr lang="en-IN" dirty="0"/>
              <a:t>A functional ML model (LSTM/</a:t>
            </a:r>
            <a:r>
              <a:rPr lang="en-IN" dirty="0" err="1"/>
              <a:t>XGBoost</a:t>
            </a:r>
            <a:r>
              <a:rPr lang="en-IN" dirty="0"/>
              <a:t>) to predict EV battery demand zone-wise</a:t>
            </a:r>
          </a:p>
          <a:p>
            <a:r>
              <a:rPr lang="en-IN" dirty="0"/>
              <a:t>A web-based platform connecting EV users with nearby host locations (e.g., shops, MSMEs, hotels)</a:t>
            </a:r>
          </a:p>
          <a:p>
            <a:r>
              <a:rPr lang="en-IN" dirty="0"/>
              <a:t>Real-time dashboard showing demand heatmaps, available hosts, and routing suggestions</a:t>
            </a:r>
          </a:p>
          <a:p>
            <a:r>
              <a:rPr lang="en-IN" dirty="0"/>
              <a:t>Simulation results validating system performance in at least 3 urban/semi-urban zones</a:t>
            </a:r>
          </a:p>
          <a:p>
            <a:r>
              <a:rPr lang="en-IN" dirty="0"/>
              <a:t>Integration of SDG/IKS principles to support inclusive and sustainable infrastructure</a:t>
            </a:r>
          </a:p>
        </p:txBody>
      </p:sp>
      <p:sp>
        <p:nvSpPr>
          <p:cNvPr id="4" name="Footer Placeholder 3">
            <a:extLst>
              <a:ext uri="{FF2B5EF4-FFF2-40B4-BE49-F238E27FC236}">
                <a16:creationId xmlns:a16="http://schemas.microsoft.com/office/drawing/2014/main" id="{DF0B5BC4-A64C-D6B5-2C7D-2F89FE053940}"/>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F36B9215-7531-DE08-5CDE-7EDE482D55A9}"/>
              </a:ext>
            </a:extLst>
          </p:cNvPr>
          <p:cNvSpPr>
            <a:spLocks noGrp="1"/>
          </p:cNvSpPr>
          <p:nvPr>
            <p:ph type="dt" sz="half" idx="10"/>
          </p:nvPr>
        </p:nvSpPr>
        <p:spPr/>
        <p:txBody>
          <a:bodyPr/>
          <a:lstStyle/>
          <a:p>
            <a:fld id="{E17915A3-EFAA-420B-877D-CA4905327C70}" type="datetime1">
              <a:rPr lang="en-US" smtClean="0"/>
              <a:t>7/15/2025</a:t>
            </a:fld>
            <a:endParaRPr lang="en-US"/>
          </a:p>
        </p:txBody>
      </p:sp>
      <p:sp>
        <p:nvSpPr>
          <p:cNvPr id="6" name="Slide Number Placeholder 5">
            <a:extLst>
              <a:ext uri="{FF2B5EF4-FFF2-40B4-BE49-F238E27FC236}">
                <a16:creationId xmlns:a16="http://schemas.microsoft.com/office/drawing/2014/main" id="{98AF5157-7417-821D-2BBE-19245566AEE8}"/>
              </a:ext>
            </a:extLst>
          </p:cNvPr>
          <p:cNvSpPr>
            <a:spLocks noGrp="1"/>
          </p:cNvSpPr>
          <p:nvPr>
            <p:ph type="sldNum" sz="quarter" idx="12"/>
          </p:nvPr>
        </p:nvSpPr>
        <p:spPr/>
        <p:txBody>
          <a:bodyPr/>
          <a:lstStyle/>
          <a:p>
            <a:fld id="{C1FF6DA9-008F-8B48-92A6-B652298478BF}" type="slidenum">
              <a:rPr lang="en-US" smtClean="0"/>
              <a:t>13</a:t>
            </a:fld>
            <a:endParaRPr lang="en-US"/>
          </a:p>
        </p:txBody>
      </p:sp>
      <p:sp>
        <p:nvSpPr>
          <p:cNvPr id="7" name="TextBox 6">
            <a:extLst>
              <a:ext uri="{FF2B5EF4-FFF2-40B4-BE49-F238E27FC236}">
                <a16:creationId xmlns:a16="http://schemas.microsoft.com/office/drawing/2014/main" id="{7057F8D1-AE88-86C3-D6F3-1520385DC0D6}"/>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8E531773-82CE-2DB1-7AC9-A52DD959A399}"/>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extLst>
      <p:ext uri="{BB962C8B-B14F-4D97-AF65-F5344CB8AC3E}">
        <p14:creationId xmlns:p14="http://schemas.microsoft.com/office/powerpoint/2010/main" val="232773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Resources</a:t>
            </a:r>
          </a:p>
        </p:txBody>
      </p:sp>
      <p:sp>
        <p:nvSpPr>
          <p:cNvPr id="3" name="Content Placeholder 2"/>
          <p:cNvSpPr>
            <a:spLocks noGrp="1"/>
          </p:cNvSpPr>
          <p:nvPr>
            <p:ph idx="1"/>
          </p:nvPr>
        </p:nvSpPr>
        <p:spPr/>
        <p:txBody>
          <a:bodyPr>
            <a:normAutofit/>
          </a:bodyPr>
          <a:lstStyle/>
          <a:p>
            <a:r>
              <a:rPr lang="en-IN" dirty="0"/>
              <a:t>Software: Python, TensorFlow/</a:t>
            </a:r>
            <a:r>
              <a:rPr lang="en-IN" dirty="0" err="1"/>
              <a:t>Keras</a:t>
            </a:r>
            <a:r>
              <a:rPr lang="en-IN" dirty="0"/>
              <a:t>, Node.js, React.js, Firebase/PostgreSQL</a:t>
            </a:r>
          </a:p>
          <a:p>
            <a:r>
              <a:rPr lang="en-IN" dirty="0"/>
              <a:t>APIs: Google Maps API, </a:t>
            </a:r>
            <a:r>
              <a:rPr lang="en-IN" dirty="0" err="1"/>
              <a:t>OpenWeather</a:t>
            </a:r>
            <a:r>
              <a:rPr lang="en-IN" dirty="0"/>
              <a:t> API</a:t>
            </a:r>
          </a:p>
          <a:p>
            <a:r>
              <a:rPr lang="en-IN" dirty="0"/>
              <a:t>Cloud Services: AWS / Heroku (for deployment &amp; hosting)</a:t>
            </a:r>
          </a:p>
          <a:p>
            <a:r>
              <a:rPr lang="en-IN" dirty="0"/>
              <a:t>Tools: GitHub (version control), Figma (UI design – optional)</a:t>
            </a:r>
          </a:p>
          <a:p>
            <a:r>
              <a:rPr lang="en-IN" dirty="0"/>
              <a:t>Team collaboration tools: Google Docs, Trello/Notion for planning</a:t>
            </a:r>
          </a:p>
          <a:p>
            <a:pPr marL="0" indent="0">
              <a:buNone/>
            </a:pPr>
            <a:endParaRPr i="1" dirty="0">
              <a:solidFill>
                <a:srgbClr val="FF0000"/>
              </a:solidFill>
            </a:endParaRPr>
          </a:p>
        </p:txBody>
      </p:sp>
      <p:sp>
        <p:nvSpPr>
          <p:cNvPr id="4" name="Footer Placeholder 3">
            <a:extLst>
              <a:ext uri="{FF2B5EF4-FFF2-40B4-BE49-F238E27FC236}">
                <a16:creationId xmlns:a16="http://schemas.microsoft.com/office/drawing/2014/main" id="{813A554D-F004-CE73-45DE-04A5E65F4DDA}"/>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7FDF6738-19C3-544B-F33E-CE0565B4E087}"/>
              </a:ext>
            </a:extLst>
          </p:cNvPr>
          <p:cNvSpPr>
            <a:spLocks noGrp="1"/>
          </p:cNvSpPr>
          <p:nvPr>
            <p:ph type="dt" sz="half" idx="10"/>
          </p:nvPr>
        </p:nvSpPr>
        <p:spPr/>
        <p:txBody>
          <a:bodyPr/>
          <a:lstStyle/>
          <a:p>
            <a:fld id="{E17915A3-EFAA-420B-877D-CA4905327C70}" type="datetime1">
              <a:rPr lang="en-US" smtClean="0"/>
              <a:t>7/15/2025</a:t>
            </a:fld>
            <a:endParaRPr lang="en-US"/>
          </a:p>
        </p:txBody>
      </p:sp>
      <p:sp>
        <p:nvSpPr>
          <p:cNvPr id="6" name="Slide Number Placeholder 5">
            <a:extLst>
              <a:ext uri="{FF2B5EF4-FFF2-40B4-BE49-F238E27FC236}">
                <a16:creationId xmlns:a16="http://schemas.microsoft.com/office/drawing/2014/main" id="{686B4479-3009-A8F2-4D68-8105453BE7A1}"/>
              </a:ext>
            </a:extLst>
          </p:cNvPr>
          <p:cNvSpPr>
            <a:spLocks noGrp="1"/>
          </p:cNvSpPr>
          <p:nvPr>
            <p:ph type="sldNum" sz="quarter" idx="12"/>
          </p:nvPr>
        </p:nvSpPr>
        <p:spPr/>
        <p:txBody>
          <a:bodyPr/>
          <a:lstStyle/>
          <a:p>
            <a:fld id="{C1FF6DA9-008F-8B48-92A6-B652298478BF}" type="slidenum">
              <a:rPr lang="en-US" smtClean="0"/>
              <a:t>14</a:t>
            </a:fld>
            <a:endParaRPr lang="en-US"/>
          </a:p>
        </p:txBody>
      </p:sp>
      <p:sp>
        <p:nvSpPr>
          <p:cNvPr id="7" name="TextBox 6">
            <a:extLst>
              <a:ext uri="{FF2B5EF4-FFF2-40B4-BE49-F238E27FC236}">
                <a16:creationId xmlns:a16="http://schemas.microsoft.com/office/drawing/2014/main" id="{15AC1FF7-378F-F6E6-DD65-D360E717CA85}"/>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6A0BD166-6F45-2736-AE51-3CFF53385427}"/>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References &amp; Review Queries</a:t>
            </a:r>
          </a:p>
        </p:txBody>
      </p:sp>
      <p:sp>
        <p:nvSpPr>
          <p:cNvPr id="3" name="Content Placeholder 2"/>
          <p:cNvSpPr>
            <a:spLocks noGrp="1"/>
          </p:cNvSpPr>
          <p:nvPr>
            <p:ph idx="1"/>
          </p:nvPr>
        </p:nvSpPr>
        <p:spPr/>
        <p:txBody>
          <a:bodyPr>
            <a:normAutofit fontScale="25000" lnSpcReduction="20000"/>
          </a:bodyPr>
          <a:lstStyle/>
          <a:p>
            <a:pPr marL="514350" indent="-514350">
              <a:lnSpc>
                <a:spcPct val="170000"/>
              </a:lnSpc>
              <a:buFont typeface="+mj-lt"/>
              <a:buAutoNum type="arabicPeriod"/>
            </a:pPr>
            <a:r>
              <a:rPr lang="en-IN" sz="5600" dirty="0"/>
              <a:t>C. He, J. Zhu, S. Li, Z. Chen, and W. Wu, “Sizing and Locating Planning of EV Centralized-Battery-Charging-Station Considering Battery Logistics System,” IEEE Transactions on Industry Applications.</a:t>
            </a:r>
          </a:p>
          <a:p>
            <a:pPr marL="514350" indent="-514350">
              <a:lnSpc>
                <a:spcPct val="170000"/>
              </a:lnSpc>
              <a:buFont typeface="+mj-lt"/>
              <a:buAutoNum type="arabicPeriod"/>
            </a:pPr>
            <a:r>
              <a:rPr lang="en-IN" sz="5600" dirty="0"/>
              <a:t>M. Zeng, Y. Zheng, F. Zhao, and J. Zhang, “A Deep Reinforcement Learning-Based Strategy for Electric Vehicle Charging Station Deployment,” in Proc. IEEE International Conference on Smart Grid Communications (</a:t>
            </a:r>
            <a:r>
              <a:rPr lang="en-IN" sz="5600" dirty="0" err="1"/>
              <a:t>SmartGridComm</a:t>
            </a:r>
            <a:r>
              <a:rPr lang="en-IN" sz="5600" dirty="0"/>
              <a:t>), 2020. </a:t>
            </a:r>
          </a:p>
          <a:p>
            <a:pPr marL="514350" indent="-514350">
              <a:lnSpc>
                <a:spcPct val="170000"/>
              </a:lnSpc>
              <a:buFont typeface="+mj-lt"/>
              <a:buAutoNum type="arabicPeriod"/>
            </a:pPr>
            <a:r>
              <a:rPr lang="en-IN" sz="5600" dirty="0"/>
              <a:t>H. Liu, Y. Li, W. Wei, and J. Wang, “A Review of Charging Infrastructure Planning for Electric Vehicles,” in Journal of Power Sources, vol. 488, pp. 229434, 2021.</a:t>
            </a:r>
          </a:p>
          <a:p>
            <a:pPr marL="514350" indent="-514350">
              <a:lnSpc>
                <a:spcPct val="170000"/>
              </a:lnSpc>
              <a:buFont typeface="+mj-lt"/>
              <a:buAutoNum type="arabicPeriod"/>
            </a:pPr>
            <a:r>
              <a:rPr lang="en-IN" sz="5600" dirty="0"/>
              <a:t>G. R. Kamath and P. Kumar, “Electric Vehicle Demand Prediction Using Machine Learning Algorithms,” in Proc. 2nd International Conference on Data Science, Machine Learning and Applications (ICDSMLA), 2020. </a:t>
            </a:r>
          </a:p>
          <a:p>
            <a:pPr marL="514350" indent="-514350">
              <a:lnSpc>
                <a:spcPct val="170000"/>
              </a:lnSpc>
              <a:buFont typeface="+mj-lt"/>
              <a:buAutoNum type="arabicPeriod"/>
            </a:pPr>
            <a:r>
              <a:rPr lang="en-IN" sz="5600" dirty="0"/>
              <a:t>M. E. Khan and M. M. Rathore, “Smart Electric Vehicle Charging System Using IoT and Machine Learning,” in Lecture Notes in Networks and Systems, vol. 195, Springer, 2021. </a:t>
            </a:r>
          </a:p>
          <a:p>
            <a:pPr lvl="1">
              <a:lnSpc>
                <a:spcPct val="170000"/>
              </a:lnSpc>
            </a:pPr>
            <a:endParaRPr lang="en-IN" sz="1400" dirty="0"/>
          </a:p>
          <a:p>
            <a:pPr marL="0" indent="0">
              <a:buNone/>
            </a:pPr>
            <a:endParaRPr sz="1400" dirty="0"/>
          </a:p>
        </p:txBody>
      </p:sp>
      <p:sp>
        <p:nvSpPr>
          <p:cNvPr id="4" name="Footer Placeholder 3">
            <a:extLst>
              <a:ext uri="{FF2B5EF4-FFF2-40B4-BE49-F238E27FC236}">
                <a16:creationId xmlns:a16="http://schemas.microsoft.com/office/drawing/2014/main" id="{769DFDFE-D914-94BD-4A44-7AFD423CBC77}"/>
              </a:ext>
            </a:extLst>
          </p:cNvPr>
          <p:cNvSpPr>
            <a:spLocks noGrp="1"/>
          </p:cNvSpPr>
          <p:nvPr>
            <p:ph type="ftr" sz="quarter" idx="11"/>
          </p:nvPr>
        </p:nvSpPr>
        <p:spPr/>
        <p:txBody>
          <a:bodyPr/>
          <a:lstStyle/>
          <a:p>
            <a:r>
              <a:rPr lang="en-IN" dirty="0"/>
              <a:t>This project aligns with NEP 2020 goals of innovation, sustainability, and IKS integration.</a:t>
            </a:r>
            <a:endParaRPr lang="en-US" dirty="0"/>
          </a:p>
        </p:txBody>
      </p:sp>
      <p:sp>
        <p:nvSpPr>
          <p:cNvPr id="5" name="Date Placeholder 4">
            <a:extLst>
              <a:ext uri="{FF2B5EF4-FFF2-40B4-BE49-F238E27FC236}">
                <a16:creationId xmlns:a16="http://schemas.microsoft.com/office/drawing/2014/main" id="{D2F08325-9F8F-B6BB-6C19-796AD4A00190}"/>
              </a:ext>
            </a:extLst>
          </p:cNvPr>
          <p:cNvSpPr>
            <a:spLocks noGrp="1"/>
          </p:cNvSpPr>
          <p:nvPr>
            <p:ph type="dt" sz="half" idx="10"/>
          </p:nvPr>
        </p:nvSpPr>
        <p:spPr/>
        <p:txBody>
          <a:bodyPr/>
          <a:lstStyle/>
          <a:p>
            <a:fld id="{9E0FA673-AE80-41CF-9162-A9884519781C}" type="datetime1">
              <a:rPr lang="en-US" smtClean="0"/>
              <a:t>7/15/2025</a:t>
            </a:fld>
            <a:endParaRPr lang="en-US"/>
          </a:p>
        </p:txBody>
      </p:sp>
      <p:sp>
        <p:nvSpPr>
          <p:cNvPr id="6" name="Slide Number Placeholder 5">
            <a:extLst>
              <a:ext uri="{FF2B5EF4-FFF2-40B4-BE49-F238E27FC236}">
                <a16:creationId xmlns:a16="http://schemas.microsoft.com/office/drawing/2014/main" id="{9757FEF0-E44A-A6B0-E0B7-D7D45ADFA361}"/>
              </a:ext>
            </a:extLst>
          </p:cNvPr>
          <p:cNvSpPr>
            <a:spLocks noGrp="1"/>
          </p:cNvSpPr>
          <p:nvPr>
            <p:ph type="sldNum" sz="quarter" idx="12"/>
          </p:nvPr>
        </p:nvSpPr>
        <p:spPr/>
        <p:txBody>
          <a:bodyPr/>
          <a:lstStyle/>
          <a:p>
            <a:fld id="{C1FF6DA9-008F-8B48-92A6-B652298478BF}" type="slidenum">
              <a:rPr lang="en-US" smtClean="0"/>
              <a:t>15</a:t>
            </a:fld>
            <a:endParaRPr lang="en-US"/>
          </a:p>
        </p:txBody>
      </p:sp>
      <p:sp>
        <p:nvSpPr>
          <p:cNvPr id="7" name="TextBox 6">
            <a:extLst>
              <a:ext uri="{FF2B5EF4-FFF2-40B4-BE49-F238E27FC236}">
                <a16:creationId xmlns:a16="http://schemas.microsoft.com/office/drawing/2014/main" id="{F0093574-3F54-E628-A37B-EA4402E94D44}"/>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FA481309-1AA7-6F00-FE4E-7E91463C7E46}"/>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6BD9-EA91-DBDA-2312-0A25F9EAA843}"/>
              </a:ext>
            </a:extLst>
          </p:cNvPr>
          <p:cNvSpPr>
            <a:spLocks noGrp="1"/>
          </p:cNvSpPr>
          <p:nvPr>
            <p:ph type="title"/>
          </p:nvPr>
        </p:nvSpPr>
        <p:spPr>
          <a:xfrm>
            <a:off x="1847849" y="3086099"/>
            <a:ext cx="5772151" cy="685802"/>
          </a:xfrm>
        </p:spPr>
        <p:txBody>
          <a:bodyPr>
            <a:normAutofit/>
          </a:bodyPr>
          <a:lstStyle/>
          <a:p>
            <a:pPr algn="ctr"/>
            <a:r>
              <a:rPr lang="en-IN" b="1" dirty="0"/>
              <a:t>Thank you</a:t>
            </a:r>
          </a:p>
        </p:txBody>
      </p:sp>
      <p:sp>
        <p:nvSpPr>
          <p:cNvPr id="4" name="Date Placeholder 3">
            <a:extLst>
              <a:ext uri="{FF2B5EF4-FFF2-40B4-BE49-F238E27FC236}">
                <a16:creationId xmlns:a16="http://schemas.microsoft.com/office/drawing/2014/main" id="{BA14AE24-4F4F-C21A-5201-77EDCD10521B}"/>
              </a:ext>
            </a:extLst>
          </p:cNvPr>
          <p:cNvSpPr>
            <a:spLocks noGrp="1"/>
          </p:cNvSpPr>
          <p:nvPr>
            <p:ph type="dt" sz="half" idx="10"/>
          </p:nvPr>
        </p:nvSpPr>
        <p:spPr/>
        <p:txBody>
          <a:bodyPr/>
          <a:lstStyle/>
          <a:p>
            <a:fld id="{EBCBFB86-98E4-4625-9785-B420A802E0CB}" type="datetime1">
              <a:rPr lang="en-US" smtClean="0"/>
              <a:t>7/15/2025</a:t>
            </a:fld>
            <a:endParaRPr lang="en-US"/>
          </a:p>
        </p:txBody>
      </p:sp>
      <p:sp>
        <p:nvSpPr>
          <p:cNvPr id="5" name="Footer Placeholder 4">
            <a:extLst>
              <a:ext uri="{FF2B5EF4-FFF2-40B4-BE49-F238E27FC236}">
                <a16:creationId xmlns:a16="http://schemas.microsoft.com/office/drawing/2014/main" id="{F8A7BBB8-2063-1B43-AE96-A5001190352F}"/>
              </a:ext>
            </a:extLst>
          </p:cNvPr>
          <p:cNvSpPr>
            <a:spLocks noGrp="1"/>
          </p:cNvSpPr>
          <p:nvPr>
            <p:ph type="ftr" sz="quarter" idx="11"/>
          </p:nvPr>
        </p:nvSpPr>
        <p:spPr/>
        <p:txBody>
          <a:bodyPr/>
          <a:lstStyle/>
          <a:p>
            <a:r>
              <a:rPr lang="en-IN"/>
              <a:t>This project aligns with NEP 2020 goals of innovation, sustainability, and IKS integration.</a:t>
            </a:r>
            <a:endParaRPr lang="en-US" dirty="0"/>
          </a:p>
        </p:txBody>
      </p:sp>
      <p:sp>
        <p:nvSpPr>
          <p:cNvPr id="6" name="Slide Number Placeholder 5">
            <a:extLst>
              <a:ext uri="{FF2B5EF4-FFF2-40B4-BE49-F238E27FC236}">
                <a16:creationId xmlns:a16="http://schemas.microsoft.com/office/drawing/2014/main" id="{6957A3DA-EB67-D1B1-E73C-DA507FDF77A3}"/>
              </a:ext>
            </a:extLst>
          </p:cNvPr>
          <p:cNvSpPr>
            <a:spLocks noGrp="1"/>
          </p:cNvSpPr>
          <p:nvPr>
            <p:ph type="sldNum" sz="quarter" idx="12"/>
          </p:nvPr>
        </p:nvSpPr>
        <p:spPr/>
        <p:txBody>
          <a:bodyPr/>
          <a:lstStyle/>
          <a:p>
            <a:fld id="{C1FF6DA9-008F-8B48-92A6-B652298478BF}" type="slidenum">
              <a:rPr lang="en-US" smtClean="0"/>
              <a:t>16</a:t>
            </a:fld>
            <a:endParaRPr lang="en-US"/>
          </a:p>
        </p:txBody>
      </p:sp>
      <p:sp>
        <p:nvSpPr>
          <p:cNvPr id="3" name="TextBox 2">
            <a:extLst>
              <a:ext uri="{FF2B5EF4-FFF2-40B4-BE49-F238E27FC236}">
                <a16:creationId xmlns:a16="http://schemas.microsoft.com/office/drawing/2014/main" id="{C61548B4-37B1-C621-80B4-D66C40E90A96}"/>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C330760-F1F5-30DB-0238-4FF56D8A9612}"/>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extLst>
      <p:ext uri="{BB962C8B-B14F-4D97-AF65-F5344CB8AC3E}">
        <p14:creationId xmlns:p14="http://schemas.microsoft.com/office/powerpoint/2010/main" val="80637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5B19-DFF0-4D58-C997-EFC03691100E}"/>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EC9FCBCE-D99B-E1ED-6C65-81A81B519938}"/>
              </a:ext>
            </a:extLst>
          </p:cNvPr>
          <p:cNvSpPr>
            <a:spLocks noGrp="1"/>
          </p:cNvSpPr>
          <p:nvPr>
            <p:ph idx="1"/>
          </p:nvPr>
        </p:nvSpPr>
        <p:spPr/>
        <p:txBody>
          <a:bodyPr>
            <a:normAutofit fontScale="92500" lnSpcReduction="10000"/>
          </a:bodyPr>
          <a:lstStyle/>
          <a:p>
            <a:r>
              <a:rPr lang="en-IN" dirty="0"/>
              <a:t>Motivation</a:t>
            </a:r>
          </a:p>
          <a:p>
            <a:r>
              <a:rPr lang="en-IN" dirty="0"/>
              <a:t>Objective of the project</a:t>
            </a:r>
          </a:p>
          <a:p>
            <a:r>
              <a:rPr lang="en-IN" dirty="0"/>
              <a:t>SDG Mapping &amp; IKS Integration</a:t>
            </a:r>
          </a:p>
          <a:p>
            <a:r>
              <a:rPr lang="en-IN" dirty="0"/>
              <a:t>Existing Technologies</a:t>
            </a:r>
          </a:p>
          <a:p>
            <a:r>
              <a:rPr lang="en-IN" dirty="0"/>
              <a:t>Objectives &amp; Scope</a:t>
            </a:r>
          </a:p>
          <a:p>
            <a:r>
              <a:rPr lang="en-IN" dirty="0"/>
              <a:t>Proposed System / Methodology</a:t>
            </a:r>
          </a:p>
          <a:p>
            <a:r>
              <a:rPr lang="en-IN" dirty="0"/>
              <a:t>Comparative Analysis</a:t>
            </a:r>
          </a:p>
          <a:p>
            <a:r>
              <a:rPr lang="en-IN" dirty="0"/>
              <a:t>Project Plan</a:t>
            </a:r>
          </a:p>
          <a:p>
            <a:r>
              <a:rPr lang="en-IN" dirty="0"/>
              <a:t>Expected outcome &amp; Resources</a:t>
            </a:r>
          </a:p>
          <a:p>
            <a:r>
              <a:rPr lang="en-IN" dirty="0"/>
              <a:t>References</a:t>
            </a:r>
          </a:p>
          <a:p>
            <a:endParaRPr lang="en-IN" dirty="0"/>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id="{71B8D183-5A96-669A-B33B-5D480537ADC9}"/>
              </a:ext>
            </a:extLst>
          </p:cNvPr>
          <p:cNvSpPr>
            <a:spLocks noGrp="1"/>
          </p:cNvSpPr>
          <p:nvPr>
            <p:ph type="dt" sz="half" idx="10"/>
          </p:nvPr>
        </p:nvSpPr>
        <p:spPr/>
        <p:txBody>
          <a:bodyPr/>
          <a:lstStyle/>
          <a:p>
            <a:fld id="{EBCBFB86-98E4-4625-9785-B420A802E0CB}" type="datetime1">
              <a:rPr lang="en-US" smtClean="0"/>
              <a:t>7/15/2025</a:t>
            </a:fld>
            <a:endParaRPr lang="en-US"/>
          </a:p>
        </p:txBody>
      </p:sp>
      <p:sp>
        <p:nvSpPr>
          <p:cNvPr id="5" name="Footer Placeholder 4">
            <a:extLst>
              <a:ext uri="{FF2B5EF4-FFF2-40B4-BE49-F238E27FC236}">
                <a16:creationId xmlns:a16="http://schemas.microsoft.com/office/drawing/2014/main" id="{873373AF-7D6F-4039-6262-86041581E5E6}"/>
              </a:ext>
            </a:extLst>
          </p:cNvPr>
          <p:cNvSpPr>
            <a:spLocks noGrp="1"/>
          </p:cNvSpPr>
          <p:nvPr>
            <p:ph type="ftr" sz="quarter" idx="11"/>
          </p:nvPr>
        </p:nvSpPr>
        <p:spPr/>
        <p:txBody>
          <a:bodyPr/>
          <a:lstStyle/>
          <a:p>
            <a:r>
              <a:rPr lang="en-IN"/>
              <a:t>This project aligns with NEP 2020 goals of innovation, sustainability, and IKS integration.</a:t>
            </a:r>
            <a:endParaRPr lang="en-US" dirty="0"/>
          </a:p>
        </p:txBody>
      </p:sp>
      <p:sp>
        <p:nvSpPr>
          <p:cNvPr id="6" name="Slide Number Placeholder 5">
            <a:extLst>
              <a:ext uri="{FF2B5EF4-FFF2-40B4-BE49-F238E27FC236}">
                <a16:creationId xmlns:a16="http://schemas.microsoft.com/office/drawing/2014/main" id="{C07A3047-CF49-2F38-FFCD-82C07AC72DFD}"/>
              </a:ext>
            </a:extLst>
          </p:cNvPr>
          <p:cNvSpPr>
            <a:spLocks noGrp="1"/>
          </p:cNvSpPr>
          <p:nvPr>
            <p:ph type="sldNum" sz="quarter" idx="12"/>
          </p:nvPr>
        </p:nvSpPr>
        <p:spPr/>
        <p:txBody>
          <a:bodyPr/>
          <a:lstStyle/>
          <a:p>
            <a:fld id="{C1FF6DA9-008F-8B48-92A6-B652298478BF}" type="slidenum">
              <a:rPr lang="en-US" smtClean="0"/>
              <a:t>2</a:t>
            </a:fld>
            <a:endParaRPr lang="en-US"/>
          </a:p>
        </p:txBody>
      </p:sp>
      <p:sp>
        <p:nvSpPr>
          <p:cNvPr id="7" name="TextBox 6">
            <a:extLst>
              <a:ext uri="{FF2B5EF4-FFF2-40B4-BE49-F238E27FC236}">
                <a16:creationId xmlns:a16="http://schemas.microsoft.com/office/drawing/2014/main" id="{3B24DAAF-0A1C-371D-7D2E-668732FEC44E}"/>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10" name="TextBox 9">
            <a:extLst>
              <a:ext uri="{FF2B5EF4-FFF2-40B4-BE49-F238E27FC236}">
                <a16:creationId xmlns:a16="http://schemas.microsoft.com/office/drawing/2014/main" id="{4C2944E9-3510-1B62-7F43-7EC99B9D8FFA}"/>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extLst>
      <p:ext uri="{BB962C8B-B14F-4D97-AF65-F5344CB8AC3E}">
        <p14:creationId xmlns:p14="http://schemas.microsoft.com/office/powerpoint/2010/main" val="90158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AC8-F3A7-1A50-2D46-FA9E1E609E88}"/>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2A49B88F-4F1B-E863-65F0-A1324E845F47}"/>
              </a:ext>
            </a:extLst>
          </p:cNvPr>
          <p:cNvSpPr>
            <a:spLocks noGrp="1"/>
          </p:cNvSpPr>
          <p:nvPr>
            <p:ph idx="1"/>
          </p:nvPr>
        </p:nvSpPr>
        <p:spPr/>
        <p:txBody>
          <a:bodyPr>
            <a:normAutofit lnSpcReduction="10000"/>
          </a:bodyPr>
          <a:lstStyle/>
          <a:p>
            <a:r>
              <a:rPr lang="en-US" sz="2600" dirty="0"/>
              <a:t>Real-World Problem</a:t>
            </a:r>
          </a:p>
          <a:p>
            <a:pPr marL="457200" lvl="1" indent="0">
              <a:buNone/>
            </a:pPr>
            <a:r>
              <a:rPr lang="en-US" sz="2200" dirty="0"/>
              <a:t>	Electric Vehicle (EV) adoption is growing rapidly, but charging infrastructure is unevenly distributed, leading to range anxiety, long wait times, and underutilization of charging assets</a:t>
            </a:r>
            <a:r>
              <a:rPr lang="en-US" dirty="0"/>
              <a:t>.</a:t>
            </a:r>
          </a:p>
          <a:p>
            <a:r>
              <a:rPr lang="en-US" sz="2600" dirty="0"/>
              <a:t>Technical &amp; Social Gaps</a:t>
            </a:r>
          </a:p>
          <a:p>
            <a:pPr lvl="1"/>
            <a:r>
              <a:rPr lang="en-US" sz="2200" dirty="0"/>
              <a:t>Lack of real-time demand prediction for EV charging/swapping.</a:t>
            </a:r>
          </a:p>
          <a:p>
            <a:pPr lvl="1"/>
            <a:r>
              <a:rPr lang="en-US" sz="2200" dirty="0"/>
              <a:t>No coordination between EV users, charging stations, and local establishments.</a:t>
            </a:r>
          </a:p>
          <a:p>
            <a:pPr lvl="1"/>
            <a:r>
              <a:rPr lang="en-US" sz="2200" dirty="0"/>
              <a:t>Underutilized urban spaces (like hotels/stores) aren’t leveraged for charging infrastructure.</a:t>
            </a:r>
            <a:endParaRPr lang="en-US" dirty="0"/>
          </a:p>
          <a:p>
            <a:endParaRPr lang="en-IN" dirty="0"/>
          </a:p>
        </p:txBody>
      </p:sp>
      <p:sp>
        <p:nvSpPr>
          <p:cNvPr id="4" name="Date Placeholder 3">
            <a:extLst>
              <a:ext uri="{FF2B5EF4-FFF2-40B4-BE49-F238E27FC236}">
                <a16:creationId xmlns:a16="http://schemas.microsoft.com/office/drawing/2014/main" id="{CF576970-C9F3-769C-5FB2-348C6BD9138E}"/>
              </a:ext>
            </a:extLst>
          </p:cNvPr>
          <p:cNvSpPr>
            <a:spLocks noGrp="1"/>
          </p:cNvSpPr>
          <p:nvPr>
            <p:ph type="dt" sz="half" idx="10"/>
          </p:nvPr>
        </p:nvSpPr>
        <p:spPr/>
        <p:txBody>
          <a:bodyPr/>
          <a:lstStyle/>
          <a:p>
            <a:fld id="{EBCBFB86-98E4-4625-9785-B420A802E0CB}" type="datetime1">
              <a:rPr lang="en-US" smtClean="0"/>
              <a:t>7/15/2025</a:t>
            </a:fld>
            <a:endParaRPr lang="en-US"/>
          </a:p>
        </p:txBody>
      </p:sp>
      <p:sp>
        <p:nvSpPr>
          <p:cNvPr id="5" name="Footer Placeholder 4">
            <a:extLst>
              <a:ext uri="{FF2B5EF4-FFF2-40B4-BE49-F238E27FC236}">
                <a16:creationId xmlns:a16="http://schemas.microsoft.com/office/drawing/2014/main" id="{BE38C33F-0B87-2AD9-2538-08CF1982E449}"/>
              </a:ext>
            </a:extLst>
          </p:cNvPr>
          <p:cNvSpPr>
            <a:spLocks noGrp="1"/>
          </p:cNvSpPr>
          <p:nvPr>
            <p:ph type="ftr" sz="quarter" idx="11"/>
          </p:nvPr>
        </p:nvSpPr>
        <p:spPr/>
        <p:txBody>
          <a:bodyPr/>
          <a:lstStyle/>
          <a:p>
            <a:r>
              <a:rPr lang="en-IN"/>
              <a:t>This project aligns with NEP 2020 goals of innovation, sustainability, and IKS integration.</a:t>
            </a:r>
            <a:endParaRPr lang="en-US" dirty="0"/>
          </a:p>
        </p:txBody>
      </p:sp>
      <p:sp>
        <p:nvSpPr>
          <p:cNvPr id="6" name="Slide Number Placeholder 5">
            <a:extLst>
              <a:ext uri="{FF2B5EF4-FFF2-40B4-BE49-F238E27FC236}">
                <a16:creationId xmlns:a16="http://schemas.microsoft.com/office/drawing/2014/main" id="{96A6DE89-1E25-6CEE-07B9-7C23AB255E4E}"/>
              </a:ext>
            </a:extLst>
          </p:cNvPr>
          <p:cNvSpPr>
            <a:spLocks noGrp="1"/>
          </p:cNvSpPr>
          <p:nvPr>
            <p:ph type="sldNum" sz="quarter" idx="12"/>
          </p:nvPr>
        </p:nvSpPr>
        <p:spPr/>
        <p:txBody>
          <a:bodyPr/>
          <a:lstStyle/>
          <a:p>
            <a:fld id="{C1FF6DA9-008F-8B48-92A6-B652298478BF}" type="slidenum">
              <a:rPr lang="en-US" smtClean="0"/>
              <a:t>3</a:t>
            </a:fld>
            <a:endParaRPr lang="en-US"/>
          </a:p>
        </p:txBody>
      </p:sp>
      <p:sp>
        <p:nvSpPr>
          <p:cNvPr id="7" name="TextBox 6">
            <a:extLst>
              <a:ext uri="{FF2B5EF4-FFF2-40B4-BE49-F238E27FC236}">
                <a16:creationId xmlns:a16="http://schemas.microsoft.com/office/drawing/2014/main" id="{CC6474FB-E5A7-436D-6015-14E0DEC2ED51}"/>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A26B1807-48E2-4357-45B3-BB5373326FAC}"/>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extLst>
      <p:ext uri="{BB962C8B-B14F-4D97-AF65-F5344CB8AC3E}">
        <p14:creationId xmlns:p14="http://schemas.microsoft.com/office/powerpoint/2010/main" val="425910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1F34A-6A2E-D361-6400-FB38F50F9E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92557C-98AC-7B46-9A6E-7F62DDB3B8CA}"/>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0333C865-BBC3-18E8-8E1B-8ED7136CAE2F}"/>
              </a:ext>
            </a:extLst>
          </p:cNvPr>
          <p:cNvSpPr>
            <a:spLocks noGrp="1"/>
          </p:cNvSpPr>
          <p:nvPr>
            <p:ph idx="1"/>
          </p:nvPr>
        </p:nvSpPr>
        <p:spPr/>
        <p:txBody>
          <a:bodyPr>
            <a:normAutofit/>
          </a:bodyPr>
          <a:lstStyle/>
          <a:p>
            <a:r>
              <a:rPr lang="en-US" sz="2600" dirty="0"/>
              <a:t>Project Motivation</a:t>
            </a:r>
            <a:br>
              <a:rPr lang="en-US" dirty="0"/>
            </a:br>
            <a:r>
              <a:rPr lang="en-US" dirty="0"/>
              <a:t>		</a:t>
            </a:r>
            <a:r>
              <a:rPr lang="en-US" sz="2200" dirty="0"/>
              <a:t>To bridge these gaps, we propose an intelligent intermediary platform that uses machine learning to forecast EV battery demand and links consumers with charging companies and space providers (e.g., hotels, retail stores), ensuring mutual benefit and sustainability.</a:t>
            </a:r>
          </a:p>
          <a:p>
            <a:r>
              <a:rPr lang="en-US" sz="2600" dirty="0"/>
              <a:t>Supporting Insight</a:t>
            </a:r>
            <a:br>
              <a:rPr lang="en-US" dirty="0"/>
            </a:br>
            <a:r>
              <a:rPr lang="en-US" dirty="0"/>
              <a:t>		</a:t>
            </a:r>
            <a:r>
              <a:rPr lang="en-US" sz="2200" dirty="0"/>
              <a:t>According to IEA(</a:t>
            </a:r>
            <a:r>
              <a:rPr lang="en-IN" sz="2400" dirty="0"/>
              <a:t>International Energy Agency)</a:t>
            </a:r>
            <a:r>
              <a:rPr lang="en-US" sz="2200" dirty="0"/>
              <a:t>, global EV sales exceeded 14 million in 2023, yet infrastructure growth lags behind. 1 in 3 EV drivers cite "limited charging options" as a top concern.</a:t>
            </a:r>
          </a:p>
          <a:p>
            <a:endParaRPr lang="en-IN" dirty="0"/>
          </a:p>
        </p:txBody>
      </p:sp>
      <p:sp>
        <p:nvSpPr>
          <p:cNvPr id="4" name="Date Placeholder 3">
            <a:extLst>
              <a:ext uri="{FF2B5EF4-FFF2-40B4-BE49-F238E27FC236}">
                <a16:creationId xmlns:a16="http://schemas.microsoft.com/office/drawing/2014/main" id="{6EC27AB7-ECD6-4BBE-57E3-C9F29D3C999B}"/>
              </a:ext>
            </a:extLst>
          </p:cNvPr>
          <p:cNvSpPr>
            <a:spLocks noGrp="1"/>
          </p:cNvSpPr>
          <p:nvPr>
            <p:ph type="dt" sz="half" idx="10"/>
          </p:nvPr>
        </p:nvSpPr>
        <p:spPr/>
        <p:txBody>
          <a:bodyPr/>
          <a:lstStyle/>
          <a:p>
            <a:fld id="{EBCBFB86-98E4-4625-9785-B420A802E0CB}" type="datetime1">
              <a:rPr lang="en-US" smtClean="0"/>
              <a:t>7/15/2025</a:t>
            </a:fld>
            <a:endParaRPr lang="en-US"/>
          </a:p>
        </p:txBody>
      </p:sp>
      <p:sp>
        <p:nvSpPr>
          <p:cNvPr id="5" name="Footer Placeholder 4">
            <a:extLst>
              <a:ext uri="{FF2B5EF4-FFF2-40B4-BE49-F238E27FC236}">
                <a16:creationId xmlns:a16="http://schemas.microsoft.com/office/drawing/2014/main" id="{8E3B4D8D-C1EE-3C07-1B55-5676DF81133A}"/>
              </a:ext>
            </a:extLst>
          </p:cNvPr>
          <p:cNvSpPr>
            <a:spLocks noGrp="1"/>
          </p:cNvSpPr>
          <p:nvPr>
            <p:ph type="ftr" sz="quarter" idx="11"/>
          </p:nvPr>
        </p:nvSpPr>
        <p:spPr/>
        <p:txBody>
          <a:bodyPr/>
          <a:lstStyle/>
          <a:p>
            <a:r>
              <a:rPr lang="en-IN"/>
              <a:t>This project aligns with NEP 2020 goals of innovation, sustainability, and IKS integration.</a:t>
            </a:r>
            <a:endParaRPr lang="en-US" dirty="0"/>
          </a:p>
        </p:txBody>
      </p:sp>
      <p:sp>
        <p:nvSpPr>
          <p:cNvPr id="6" name="Slide Number Placeholder 5">
            <a:extLst>
              <a:ext uri="{FF2B5EF4-FFF2-40B4-BE49-F238E27FC236}">
                <a16:creationId xmlns:a16="http://schemas.microsoft.com/office/drawing/2014/main" id="{A901CBD5-C21A-8172-0A50-FCB0698E77B8}"/>
              </a:ext>
            </a:extLst>
          </p:cNvPr>
          <p:cNvSpPr>
            <a:spLocks noGrp="1"/>
          </p:cNvSpPr>
          <p:nvPr>
            <p:ph type="sldNum" sz="quarter" idx="12"/>
          </p:nvPr>
        </p:nvSpPr>
        <p:spPr/>
        <p:txBody>
          <a:bodyPr/>
          <a:lstStyle/>
          <a:p>
            <a:fld id="{C1FF6DA9-008F-8B48-92A6-B652298478BF}" type="slidenum">
              <a:rPr lang="en-US" smtClean="0"/>
              <a:t>4</a:t>
            </a:fld>
            <a:endParaRPr lang="en-US"/>
          </a:p>
        </p:txBody>
      </p:sp>
      <p:sp>
        <p:nvSpPr>
          <p:cNvPr id="7" name="TextBox 6">
            <a:extLst>
              <a:ext uri="{FF2B5EF4-FFF2-40B4-BE49-F238E27FC236}">
                <a16:creationId xmlns:a16="http://schemas.microsoft.com/office/drawing/2014/main" id="{4CB0AC5A-9FA1-35C1-F910-DC3D4E5A4530}"/>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B9C4C854-3BDA-9A0D-DD92-A90DFE74F3A9}"/>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extLst>
      <p:ext uri="{BB962C8B-B14F-4D97-AF65-F5344CB8AC3E}">
        <p14:creationId xmlns:p14="http://schemas.microsoft.com/office/powerpoint/2010/main" val="151038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Objective of the project</a:t>
            </a:r>
            <a:endParaRPr dirty="0"/>
          </a:p>
        </p:txBody>
      </p:sp>
      <p:sp>
        <p:nvSpPr>
          <p:cNvPr id="3" name="Content Placeholder 2"/>
          <p:cNvSpPr>
            <a:spLocks noGrp="1"/>
          </p:cNvSpPr>
          <p:nvPr>
            <p:ph idx="1"/>
          </p:nvPr>
        </p:nvSpPr>
        <p:spPr>
          <a:xfrm>
            <a:off x="457200" y="1716134"/>
            <a:ext cx="8229600" cy="4318590"/>
          </a:xfrm>
        </p:spPr>
        <p:txBody>
          <a:bodyPr>
            <a:normAutofit fontScale="92500" lnSpcReduction="10000"/>
          </a:bodyPr>
          <a:lstStyle/>
          <a:p>
            <a:pPr algn="just"/>
            <a:r>
              <a:rPr lang="en-US" dirty="0"/>
              <a:t>To develop an intelligent platform that predicts EV battery swapping/charging demand using machine learning.</a:t>
            </a:r>
          </a:p>
          <a:p>
            <a:pPr algn="just"/>
            <a:endParaRPr lang="en-US" dirty="0"/>
          </a:p>
          <a:p>
            <a:pPr algn="just"/>
            <a:r>
              <a:rPr lang="en-US" dirty="0"/>
              <a:t>To act as an intermediary between EV users, energy companies, and local hosts (e.g., hotels, stores).</a:t>
            </a:r>
          </a:p>
          <a:p>
            <a:pPr algn="just"/>
            <a:endParaRPr lang="en-US" dirty="0"/>
          </a:p>
          <a:p>
            <a:pPr algn="just"/>
            <a:r>
              <a:rPr lang="en-US" dirty="0"/>
              <a:t>To optimize infrastructure placement and enhance EV charging accessibility in urban and semi-urban areas.</a:t>
            </a:r>
            <a:endParaRPr dirty="0"/>
          </a:p>
        </p:txBody>
      </p:sp>
      <p:sp>
        <p:nvSpPr>
          <p:cNvPr id="4" name="Footer Placeholder 3">
            <a:extLst>
              <a:ext uri="{FF2B5EF4-FFF2-40B4-BE49-F238E27FC236}">
                <a16:creationId xmlns:a16="http://schemas.microsoft.com/office/drawing/2014/main" id="{1F5AB580-350A-1672-E7CE-35F1F6B1A28F}"/>
              </a:ext>
            </a:extLst>
          </p:cNvPr>
          <p:cNvSpPr>
            <a:spLocks noGrp="1"/>
          </p:cNvSpPr>
          <p:nvPr>
            <p:ph type="ftr" sz="quarter" idx="11"/>
          </p:nvPr>
        </p:nvSpPr>
        <p:spPr/>
        <p:txBody>
          <a:bodyPr/>
          <a:lstStyle/>
          <a:p>
            <a:r>
              <a:rPr lang="en-IN" dirty="0"/>
              <a:t>This project aligns with NEP 2020 goals of innovation, sustainability, and IKS integration.</a:t>
            </a:r>
            <a:endParaRPr lang="en-US" dirty="0"/>
          </a:p>
        </p:txBody>
      </p:sp>
      <p:sp>
        <p:nvSpPr>
          <p:cNvPr id="5" name="Date Placeholder 4">
            <a:extLst>
              <a:ext uri="{FF2B5EF4-FFF2-40B4-BE49-F238E27FC236}">
                <a16:creationId xmlns:a16="http://schemas.microsoft.com/office/drawing/2014/main" id="{72CC13C5-7326-4E9E-8948-CDED0FA91BD0}"/>
              </a:ext>
            </a:extLst>
          </p:cNvPr>
          <p:cNvSpPr>
            <a:spLocks noGrp="1"/>
          </p:cNvSpPr>
          <p:nvPr>
            <p:ph type="dt" sz="half" idx="10"/>
          </p:nvPr>
        </p:nvSpPr>
        <p:spPr/>
        <p:txBody>
          <a:bodyPr/>
          <a:lstStyle/>
          <a:p>
            <a:fld id="{741D8463-F3B6-4F46-AF8C-F6477BD3F736}" type="datetime1">
              <a:rPr lang="en-US" smtClean="0"/>
              <a:t>7/15/2025</a:t>
            </a:fld>
            <a:endParaRPr lang="en-US"/>
          </a:p>
        </p:txBody>
      </p:sp>
      <p:sp>
        <p:nvSpPr>
          <p:cNvPr id="6" name="Slide Number Placeholder 5">
            <a:extLst>
              <a:ext uri="{FF2B5EF4-FFF2-40B4-BE49-F238E27FC236}">
                <a16:creationId xmlns:a16="http://schemas.microsoft.com/office/drawing/2014/main" id="{8070DB6A-97ED-CBA6-E17C-3EF0F95AEA81}"/>
              </a:ext>
            </a:extLst>
          </p:cNvPr>
          <p:cNvSpPr>
            <a:spLocks noGrp="1"/>
          </p:cNvSpPr>
          <p:nvPr>
            <p:ph type="sldNum" sz="quarter" idx="12"/>
          </p:nvPr>
        </p:nvSpPr>
        <p:spPr/>
        <p:txBody>
          <a:bodyPr/>
          <a:lstStyle/>
          <a:p>
            <a:fld id="{C1FF6DA9-008F-8B48-92A6-B652298478BF}" type="slidenum">
              <a:rPr lang="en-US" smtClean="0"/>
              <a:t>5</a:t>
            </a:fld>
            <a:endParaRPr lang="en-US"/>
          </a:p>
        </p:txBody>
      </p:sp>
      <p:sp>
        <p:nvSpPr>
          <p:cNvPr id="7" name="TextBox 6">
            <a:extLst>
              <a:ext uri="{FF2B5EF4-FFF2-40B4-BE49-F238E27FC236}">
                <a16:creationId xmlns:a16="http://schemas.microsoft.com/office/drawing/2014/main" id="{3FC8ED46-AD79-9788-0FF5-5B7BDE7118A5}"/>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5AA07DCC-1DD8-52AC-065B-C013E28A29C9}"/>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SDG Alignment &amp; IKS Integration</a:t>
            </a:r>
          </a:p>
        </p:txBody>
      </p:sp>
      <p:sp>
        <p:nvSpPr>
          <p:cNvPr id="3" name="Content Placeholder 2"/>
          <p:cNvSpPr>
            <a:spLocks noGrp="1"/>
          </p:cNvSpPr>
          <p:nvPr>
            <p:ph idx="1"/>
          </p:nvPr>
        </p:nvSpPr>
        <p:spPr>
          <a:xfrm>
            <a:off x="457200" y="1600200"/>
            <a:ext cx="3995928" cy="4525963"/>
          </a:xfrm>
        </p:spPr>
        <p:txBody>
          <a:bodyPr>
            <a:normAutofit fontScale="85000" lnSpcReduction="20000"/>
          </a:bodyPr>
          <a:lstStyle/>
          <a:p>
            <a:r>
              <a:rPr dirty="0"/>
              <a:t>SDG Alignment:</a:t>
            </a:r>
          </a:p>
          <a:p>
            <a:pPr lvl="1">
              <a:buFont typeface="Arial" panose="020B0604020202020204" pitchFamily="34" charset="0"/>
              <a:buChar char="•"/>
            </a:pPr>
            <a:r>
              <a:rPr lang="en-US" dirty="0"/>
              <a:t>SDG 7 – Affordable and Clean Energy</a:t>
            </a:r>
          </a:p>
          <a:p>
            <a:pPr lvl="1">
              <a:buFont typeface="Arial" panose="020B0604020202020204" pitchFamily="34" charset="0"/>
              <a:buChar char="•"/>
            </a:pPr>
            <a:endParaRPr lang="en-US" dirty="0"/>
          </a:p>
          <a:p>
            <a:pPr lvl="1">
              <a:buFont typeface="Arial" panose="020B0604020202020204" pitchFamily="34" charset="0"/>
              <a:buChar char="•"/>
            </a:pPr>
            <a:r>
              <a:rPr lang="en-US" dirty="0"/>
              <a:t>SDG 9 – Industry, Innovation, and Infrastructure</a:t>
            </a:r>
          </a:p>
          <a:p>
            <a:pPr lvl="1">
              <a:buFont typeface="Arial" panose="020B0604020202020204" pitchFamily="34" charset="0"/>
              <a:buChar char="•"/>
            </a:pPr>
            <a:endParaRPr lang="en-US" dirty="0"/>
          </a:p>
          <a:p>
            <a:pPr lvl="1">
              <a:buFont typeface="Arial" panose="020B0604020202020204" pitchFamily="34" charset="0"/>
              <a:buChar char="•"/>
            </a:pPr>
            <a:r>
              <a:rPr lang="en-US" dirty="0"/>
              <a:t>SDG 11 – Sustainable Cities and Communities</a:t>
            </a:r>
          </a:p>
          <a:p>
            <a:pPr lvl="1">
              <a:buFont typeface="Arial" panose="020B0604020202020204" pitchFamily="34" charset="0"/>
              <a:buChar char="•"/>
            </a:pPr>
            <a:endParaRPr lang="en-US" dirty="0"/>
          </a:p>
          <a:p>
            <a:pPr lvl="1">
              <a:buFont typeface="Arial" panose="020B0604020202020204" pitchFamily="34" charset="0"/>
              <a:buChar char="•"/>
            </a:pPr>
            <a:r>
              <a:rPr lang="en-US" dirty="0"/>
              <a:t>SDG 13 – Climate Action</a:t>
            </a:r>
          </a:p>
          <a:p>
            <a:pPr lvl="1">
              <a:buFont typeface="Arial" panose="020B0604020202020204" pitchFamily="34" charset="0"/>
              <a:buChar char="•"/>
            </a:pPr>
            <a:endParaRPr lang="en-US" dirty="0"/>
          </a:p>
          <a:p>
            <a:pPr lvl="1">
              <a:buFont typeface="Arial" panose="020B0604020202020204" pitchFamily="34" charset="0"/>
              <a:buChar char="•"/>
            </a:pPr>
            <a:r>
              <a:rPr lang="en-US" dirty="0"/>
              <a:t>SDG 17 – Partnerships for the Goals</a:t>
            </a:r>
            <a:endParaRPr dirty="0"/>
          </a:p>
        </p:txBody>
      </p:sp>
      <p:sp>
        <p:nvSpPr>
          <p:cNvPr id="4" name="Footer Placeholder 3">
            <a:extLst>
              <a:ext uri="{FF2B5EF4-FFF2-40B4-BE49-F238E27FC236}">
                <a16:creationId xmlns:a16="http://schemas.microsoft.com/office/drawing/2014/main" id="{2FADEC2D-DFEF-1C60-561F-B0E31A9BDBF7}"/>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61E12849-FE3A-0F80-19CC-406AB219FEA8}"/>
              </a:ext>
            </a:extLst>
          </p:cNvPr>
          <p:cNvSpPr>
            <a:spLocks noGrp="1"/>
          </p:cNvSpPr>
          <p:nvPr>
            <p:ph type="dt" sz="half" idx="10"/>
          </p:nvPr>
        </p:nvSpPr>
        <p:spPr/>
        <p:txBody>
          <a:bodyPr/>
          <a:lstStyle/>
          <a:p>
            <a:fld id="{C25C9FA1-4A1D-49A6-A920-BB1FB5D41458}" type="datetime1">
              <a:rPr lang="en-US" smtClean="0"/>
              <a:t>7/15/2025</a:t>
            </a:fld>
            <a:endParaRPr lang="en-US"/>
          </a:p>
        </p:txBody>
      </p:sp>
      <p:sp>
        <p:nvSpPr>
          <p:cNvPr id="6" name="Slide Number Placeholder 5">
            <a:extLst>
              <a:ext uri="{FF2B5EF4-FFF2-40B4-BE49-F238E27FC236}">
                <a16:creationId xmlns:a16="http://schemas.microsoft.com/office/drawing/2014/main" id="{C4EBE750-2DA1-5D9A-6953-06BD832B27F6}"/>
              </a:ext>
            </a:extLst>
          </p:cNvPr>
          <p:cNvSpPr>
            <a:spLocks noGrp="1"/>
          </p:cNvSpPr>
          <p:nvPr>
            <p:ph type="sldNum" sz="quarter" idx="12"/>
          </p:nvPr>
        </p:nvSpPr>
        <p:spPr/>
        <p:txBody>
          <a:bodyPr/>
          <a:lstStyle/>
          <a:p>
            <a:fld id="{C1FF6DA9-008F-8B48-92A6-B652298478BF}" type="slidenum">
              <a:rPr lang="en-US" smtClean="0"/>
              <a:t>6</a:t>
            </a:fld>
            <a:endParaRPr lang="en-US"/>
          </a:p>
        </p:txBody>
      </p:sp>
      <p:sp>
        <p:nvSpPr>
          <p:cNvPr id="7" name="TextBox 6">
            <a:extLst>
              <a:ext uri="{FF2B5EF4-FFF2-40B4-BE49-F238E27FC236}">
                <a16:creationId xmlns:a16="http://schemas.microsoft.com/office/drawing/2014/main" id="{5AAFB338-E36C-5230-9467-845FED9A7AA5}"/>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004EE0E3-D892-2437-82AA-5E7612CA3C15}"/>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
        <p:nvSpPr>
          <p:cNvPr id="10" name="Content Placeholder 2">
            <a:extLst>
              <a:ext uri="{FF2B5EF4-FFF2-40B4-BE49-F238E27FC236}">
                <a16:creationId xmlns:a16="http://schemas.microsoft.com/office/drawing/2014/main" id="{1D35C3D6-3294-264B-1EF8-1EB7C019CAB8}"/>
              </a:ext>
            </a:extLst>
          </p:cNvPr>
          <p:cNvSpPr txBox="1">
            <a:spLocks/>
          </p:cNvSpPr>
          <p:nvPr/>
        </p:nvSpPr>
        <p:spPr>
          <a:xfrm>
            <a:off x="4549140" y="1578864"/>
            <a:ext cx="3995928" cy="4525963"/>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800" kern="1200">
                <a:solidFill>
                  <a:srgbClr val="002060"/>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rgbClr val="002060"/>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rgbClr val="002060"/>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rgbClr val="002060"/>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rgbClr val="002060"/>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Indian Knowledge System (IKS):</a:t>
            </a:r>
          </a:p>
          <a:p>
            <a:pPr lvl="1">
              <a:buFont typeface="Arial" panose="020B0604020202020204" pitchFamily="34" charset="0"/>
              <a:buChar char="•"/>
            </a:pPr>
            <a:r>
              <a:rPr lang="en-US" dirty="0"/>
              <a:t>Encourages eco-conscious infrastructure inspired by traditional Indian sustainability values.</a:t>
            </a:r>
          </a:p>
          <a:p>
            <a:pPr lvl="1">
              <a:buFont typeface="Arial" panose="020B0604020202020204" pitchFamily="34" charset="0"/>
              <a:buChar char="•"/>
            </a:pPr>
            <a:endParaRPr lang="en-US" dirty="0"/>
          </a:p>
          <a:p>
            <a:pPr lvl="1">
              <a:buFont typeface="Arial" panose="020B0604020202020204" pitchFamily="34" charset="0"/>
              <a:buChar char="•"/>
            </a:pPr>
            <a:r>
              <a:rPr lang="en-US" dirty="0"/>
              <a:t>Empowers local MSMEs and stores as hosts, echoing inclusive community models.</a:t>
            </a:r>
          </a:p>
          <a:p>
            <a:pPr lvl="1">
              <a:buFont typeface="Arial" panose="020B0604020202020204" pitchFamily="34" charset="0"/>
              <a:buChar char="•"/>
            </a:pPr>
            <a:endParaRPr lang="en-US" dirty="0"/>
          </a:p>
          <a:p>
            <a:pPr lvl="1">
              <a:buFont typeface="Arial" panose="020B0604020202020204" pitchFamily="34" charset="0"/>
              <a:buChar char="•"/>
            </a:pPr>
            <a:r>
              <a:rPr lang="en-US" dirty="0"/>
              <a:t>Promotes decentralized planning in harmony with environmental stewardship principles.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Literature Survey </a:t>
            </a:r>
            <a:r>
              <a:rPr lang="en-IN" dirty="0"/>
              <a:t>(Existing Technology)</a:t>
            </a:r>
            <a:endParaRPr dirty="0"/>
          </a:p>
        </p:txBody>
      </p:sp>
      <p:sp>
        <p:nvSpPr>
          <p:cNvPr id="4" name="Footer Placeholder 3">
            <a:extLst>
              <a:ext uri="{FF2B5EF4-FFF2-40B4-BE49-F238E27FC236}">
                <a16:creationId xmlns:a16="http://schemas.microsoft.com/office/drawing/2014/main" id="{23411C27-7BC8-AD17-0E62-68CDE9FB6C73}"/>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AE6C7BC7-7E7E-70AB-120E-C9CEFC3BCE57}"/>
              </a:ext>
            </a:extLst>
          </p:cNvPr>
          <p:cNvSpPr>
            <a:spLocks noGrp="1"/>
          </p:cNvSpPr>
          <p:nvPr>
            <p:ph type="dt" sz="half" idx="10"/>
          </p:nvPr>
        </p:nvSpPr>
        <p:spPr/>
        <p:txBody>
          <a:bodyPr/>
          <a:lstStyle/>
          <a:p>
            <a:fld id="{4206232E-67C0-4AF9-AE7C-1E4319946423}" type="datetime1">
              <a:rPr lang="en-US" smtClean="0"/>
              <a:t>7/15/2025</a:t>
            </a:fld>
            <a:endParaRPr lang="en-US"/>
          </a:p>
        </p:txBody>
      </p:sp>
      <p:sp>
        <p:nvSpPr>
          <p:cNvPr id="6" name="Slide Number Placeholder 5">
            <a:extLst>
              <a:ext uri="{FF2B5EF4-FFF2-40B4-BE49-F238E27FC236}">
                <a16:creationId xmlns:a16="http://schemas.microsoft.com/office/drawing/2014/main" id="{7EA8CA41-EE88-DD3D-8B2C-BF81B4F11C41}"/>
              </a:ext>
            </a:extLst>
          </p:cNvPr>
          <p:cNvSpPr>
            <a:spLocks noGrp="1"/>
          </p:cNvSpPr>
          <p:nvPr>
            <p:ph type="sldNum" sz="quarter" idx="12"/>
          </p:nvPr>
        </p:nvSpPr>
        <p:spPr/>
        <p:txBody>
          <a:bodyPr/>
          <a:lstStyle/>
          <a:p>
            <a:fld id="{C1FF6DA9-008F-8B48-92A6-B652298478BF}" type="slidenum">
              <a:rPr lang="en-US" smtClean="0"/>
              <a:t>7</a:t>
            </a:fld>
            <a:endParaRPr lang="en-US"/>
          </a:p>
        </p:txBody>
      </p:sp>
      <p:graphicFrame>
        <p:nvGraphicFramePr>
          <p:cNvPr id="7" name="Table 6">
            <a:extLst>
              <a:ext uri="{FF2B5EF4-FFF2-40B4-BE49-F238E27FC236}">
                <a16:creationId xmlns:a16="http://schemas.microsoft.com/office/drawing/2014/main" id="{AD701F0B-6336-4483-4E0B-98A01B65DE56}"/>
              </a:ext>
            </a:extLst>
          </p:cNvPr>
          <p:cNvGraphicFramePr>
            <a:graphicFrameLocks noGrp="1"/>
          </p:cNvGraphicFramePr>
          <p:nvPr>
            <p:extLst>
              <p:ext uri="{D42A27DB-BD31-4B8C-83A1-F6EECF244321}">
                <p14:modId xmlns:p14="http://schemas.microsoft.com/office/powerpoint/2010/main" val="639965668"/>
              </p:ext>
            </p:extLst>
          </p:nvPr>
        </p:nvGraphicFramePr>
        <p:xfrm>
          <a:off x="157480" y="1508760"/>
          <a:ext cx="8867648" cy="4480560"/>
        </p:xfrm>
        <a:graphic>
          <a:graphicData uri="http://schemas.openxmlformats.org/drawingml/2006/table">
            <a:tbl>
              <a:tblPr firstRow="1" bandRow="1">
                <a:tableStyleId>{5C22544A-7EE6-4342-B048-85BDC9FD1C3A}</a:tableStyleId>
              </a:tblPr>
              <a:tblGrid>
                <a:gridCol w="948944">
                  <a:extLst>
                    <a:ext uri="{9D8B030D-6E8A-4147-A177-3AD203B41FA5}">
                      <a16:colId xmlns:a16="http://schemas.microsoft.com/office/drawing/2014/main" val="1178152381"/>
                    </a:ext>
                  </a:extLst>
                </a:gridCol>
                <a:gridCol w="1972056">
                  <a:extLst>
                    <a:ext uri="{9D8B030D-6E8A-4147-A177-3AD203B41FA5}">
                      <a16:colId xmlns:a16="http://schemas.microsoft.com/office/drawing/2014/main" val="1473366361"/>
                    </a:ext>
                  </a:extLst>
                </a:gridCol>
                <a:gridCol w="1460500">
                  <a:extLst>
                    <a:ext uri="{9D8B030D-6E8A-4147-A177-3AD203B41FA5}">
                      <a16:colId xmlns:a16="http://schemas.microsoft.com/office/drawing/2014/main" val="59299644"/>
                    </a:ext>
                  </a:extLst>
                </a:gridCol>
                <a:gridCol w="1139444">
                  <a:extLst>
                    <a:ext uri="{9D8B030D-6E8A-4147-A177-3AD203B41FA5}">
                      <a16:colId xmlns:a16="http://schemas.microsoft.com/office/drawing/2014/main" val="219648033"/>
                    </a:ext>
                  </a:extLst>
                </a:gridCol>
                <a:gridCol w="1609344">
                  <a:extLst>
                    <a:ext uri="{9D8B030D-6E8A-4147-A177-3AD203B41FA5}">
                      <a16:colId xmlns:a16="http://schemas.microsoft.com/office/drawing/2014/main" val="1049797147"/>
                    </a:ext>
                  </a:extLst>
                </a:gridCol>
                <a:gridCol w="1737360">
                  <a:extLst>
                    <a:ext uri="{9D8B030D-6E8A-4147-A177-3AD203B41FA5}">
                      <a16:colId xmlns:a16="http://schemas.microsoft.com/office/drawing/2014/main" val="4097288055"/>
                    </a:ext>
                  </a:extLst>
                </a:gridCol>
              </a:tblGrid>
              <a:tr h="1005840">
                <a:tc>
                  <a:txBody>
                    <a:bodyPr/>
                    <a:lstStyle/>
                    <a:p>
                      <a:pPr algn="ctr"/>
                      <a:r>
                        <a:rPr lang="en-IN" dirty="0" err="1"/>
                        <a:t>Ref.No</a:t>
                      </a:r>
                      <a:endParaRPr lang="en-IN" dirty="0"/>
                    </a:p>
                  </a:txBody>
                  <a:tcPr anchor="ctr"/>
                </a:tc>
                <a:tc>
                  <a:txBody>
                    <a:bodyPr/>
                    <a:lstStyle/>
                    <a:p>
                      <a:pPr algn="ctr"/>
                      <a:r>
                        <a:rPr lang="en-IN" dirty="0"/>
                        <a:t>Titlte, Author, Year</a:t>
                      </a:r>
                    </a:p>
                  </a:txBody>
                  <a:tcPr anchor="ctr"/>
                </a:tc>
                <a:tc>
                  <a:txBody>
                    <a:bodyPr/>
                    <a:lstStyle/>
                    <a:p>
                      <a:pPr algn="ctr"/>
                      <a:r>
                        <a:rPr lang="en-IN" dirty="0"/>
                        <a:t>Methodology Used</a:t>
                      </a:r>
                    </a:p>
                  </a:txBody>
                  <a:tcPr anchor="ctr"/>
                </a:tc>
                <a:tc>
                  <a:txBody>
                    <a:bodyPr/>
                    <a:lstStyle/>
                    <a:p>
                      <a:pPr algn="ctr"/>
                      <a:r>
                        <a:rPr lang="en-IN" dirty="0"/>
                        <a:t>Dataset</a:t>
                      </a:r>
                    </a:p>
                  </a:txBody>
                  <a:tcPr anchor="ctr"/>
                </a:tc>
                <a:tc>
                  <a:txBody>
                    <a:bodyPr/>
                    <a:lstStyle/>
                    <a:p>
                      <a:pPr algn="ctr"/>
                      <a:r>
                        <a:rPr lang="en-IN" dirty="0"/>
                        <a:t>Advantages</a:t>
                      </a:r>
                    </a:p>
                  </a:txBody>
                  <a:tcPr anchor="ctr"/>
                </a:tc>
                <a:tc>
                  <a:txBody>
                    <a:bodyPr/>
                    <a:lstStyle/>
                    <a:p>
                      <a:pPr algn="ctr"/>
                      <a:r>
                        <a:rPr lang="en-IN" dirty="0"/>
                        <a:t>Disadvantages</a:t>
                      </a:r>
                    </a:p>
                  </a:txBody>
                  <a:tcPr anchor="ctr"/>
                </a:tc>
                <a:extLst>
                  <a:ext uri="{0D108BD9-81ED-4DB2-BD59-A6C34878D82A}">
                    <a16:rowId xmlns:a16="http://schemas.microsoft.com/office/drawing/2014/main" val="501727390"/>
                  </a:ext>
                </a:extLst>
              </a:tr>
              <a:tr h="359259">
                <a:tc>
                  <a:txBody>
                    <a:bodyPr/>
                    <a:lstStyle/>
                    <a:p>
                      <a:pPr algn="ctr"/>
                      <a:r>
                        <a:rPr lang="en-IN" dirty="0"/>
                        <a:t>1</a:t>
                      </a:r>
                    </a:p>
                  </a:txBody>
                  <a:tcPr/>
                </a:tc>
                <a:tc>
                  <a:txBody>
                    <a:bodyPr/>
                    <a:lstStyle/>
                    <a:p>
                      <a:r>
                        <a:rPr lang="en-US" dirty="0"/>
                        <a:t>Sizing and Locating Planning of EV Centralized-Battery-Charging-Station, He et al., 2022</a:t>
                      </a:r>
                      <a:endParaRPr lang="en-IN" dirty="0"/>
                    </a:p>
                  </a:txBody>
                  <a:tcPr/>
                </a:tc>
                <a:tc>
                  <a:txBody>
                    <a:bodyPr/>
                    <a:lstStyle/>
                    <a:p>
                      <a:r>
                        <a:rPr lang="en-US" dirty="0"/>
                        <a:t>Double-level planning with time-space forecasting</a:t>
                      </a:r>
                      <a:endParaRPr lang="en-IN" dirty="0"/>
                    </a:p>
                  </a:txBody>
                  <a:tcPr/>
                </a:tc>
                <a:tc>
                  <a:txBody>
                    <a:bodyPr/>
                    <a:lstStyle/>
                    <a:p>
                      <a:r>
                        <a:rPr lang="en-IN" dirty="0"/>
                        <a:t>Simulated regional SEV data</a:t>
                      </a:r>
                    </a:p>
                  </a:txBody>
                  <a:tcPr/>
                </a:tc>
                <a:tc>
                  <a:txBody>
                    <a:bodyPr/>
                    <a:lstStyle/>
                    <a:p>
                      <a:r>
                        <a:rPr lang="en-US" dirty="0"/>
                        <a:t>Considers logistics system, battery flow, and CBCS/BDS coordination</a:t>
                      </a:r>
                      <a:endParaRPr lang="en-IN" dirty="0"/>
                    </a:p>
                  </a:txBody>
                  <a:tcPr/>
                </a:tc>
                <a:tc>
                  <a:txBody>
                    <a:bodyPr/>
                    <a:lstStyle/>
                    <a:p>
                      <a:r>
                        <a:rPr lang="en-US" dirty="0"/>
                        <a:t>No real-time adaptability, lacks retail/consumer integration</a:t>
                      </a:r>
                      <a:endParaRPr lang="en-IN" dirty="0"/>
                    </a:p>
                  </a:txBody>
                  <a:tcPr/>
                </a:tc>
                <a:extLst>
                  <a:ext uri="{0D108BD9-81ED-4DB2-BD59-A6C34878D82A}">
                    <a16:rowId xmlns:a16="http://schemas.microsoft.com/office/drawing/2014/main" val="1276079289"/>
                  </a:ext>
                </a:extLst>
              </a:tr>
              <a:tr h="587859">
                <a:tc>
                  <a:txBody>
                    <a:bodyPr/>
                    <a:lstStyle/>
                    <a:p>
                      <a:pPr algn="ctr"/>
                      <a:r>
                        <a:rPr lang="en-IN" dirty="0"/>
                        <a:t>2</a:t>
                      </a:r>
                    </a:p>
                  </a:txBody>
                  <a:tcPr/>
                </a:tc>
                <a:tc>
                  <a:txBody>
                    <a:bodyPr/>
                    <a:lstStyle/>
                    <a:p>
                      <a:r>
                        <a:rPr lang="en-US" dirty="0"/>
                        <a:t>A Deep Learning Approach for EV Load Forecasting, Zhang et al., 2021</a:t>
                      </a:r>
                      <a:endParaRPr lang="en-IN" dirty="0"/>
                    </a:p>
                  </a:txBody>
                  <a:tcPr/>
                </a:tc>
                <a:tc>
                  <a:txBody>
                    <a:bodyPr/>
                    <a:lstStyle/>
                    <a:p>
                      <a:r>
                        <a:rPr lang="en-US" dirty="0"/>
                        <a:t>Deep Neural Network (DNN) forecasting</a:t>
                      </a:r>
                      <a:endParaRPr lang="en-IN" dirty="0"/>
                    </a:p>
                  </a:txBody>
                  <a:tcPr/>
                </a:tc>
                <a:tc>
                  <a:txBody>
                    <a:bodyPr/>
                    <a:lstStyle/>
                    <a:p>
                      <a:r>
                        <a:rPr lang="en-IN" dirty="0"/>
                        <a:t>Historical EV charging logs</a:t>
                      </a:r>
                    </a:p>
                  </a:txBody>
                  <a:tcPr/>
                </a:tc>
                <a:tc>
                  <a:txBody>
                    <a:bodyPr/>
                    <a:lstStyle/>
                    <a:p>
                      <a:r>
                        <a:rPr lang="en-US" dirty="0"/>
                        <a:t>Accurate EV load prediction, dynamic time series modeling</a:t>
                      </a:r>
                      <a:endParaRPr lang="en-IN" dirty="0"/>
                    </a:p>
                  </a:txBody>
                  <a:tcPr/>
                </a:tc>
                <a:tc>
                  <a:txBody>
                    <a:bodyPr/>
                    <a:lstStyle/>
                    <a:p>
                      <a:r>
                        <a:rPr lang="en-US" dirty="0"/>
                        <a:t>Focused only on charging (not swapping); lacks spatial granularity</a:t>
                      </a:r>
                      <a:endParaRPr lang="en-IN" dirty="0"/>
                    </a:p>
                  </a:txBody>
                  <a:tcPr/>
                </a:tc>
                <a:extLst>
                  <a:ext uri="{0D108BD9-81ED-4DB2-BD59-A6C34878D82A}">
                    <a16:rowId xmlns:a16="http://schemas.microsoft.com/office/drawing/2014/main" val="2028219477"/>
                  </a:ext>
                </a:extLst>
              </a:tr>
            </a:tbl>
          </a:graphicData>
        </a:graphic>
      </p:graphicFrame>
      <p:sp>
        <p:nvSpPr>
          <p:cNvPr id="3" name="TextBox 2">
            <a:extLst>
              <a:ext uri="{FF2B5EF4-FFF2-40B4-BE49-F238E27FC236}">
                <a16:creationId xmlns:a16="http://schemas.microsoft.com/office/drawing/2014/main" id="{B835B46A-6442-F9B5-19DA-464583AEF5F8}"/>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12F9A790-AC7F-209E-A168-4CFFD102200A}"/>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BD017-934E-95F4-31D6-8B3F71BB4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01DA5-EBDA-52A4-4F95-33DB92E95A70}"/>
              </a:ext>
            </a:extLst>
          </p:cNvPr>
          <p:cNvSpPr>
            <a:spLocks noGrp="1"/>
          </p:cNvSpPr>
          <p:nvPr>
            <p:ph type="title"/>
          </p:nvPr>
        </p:nvSpPr>
        <p:spPr/>
        <p:txBody>
          <a:bodyPr>
            <a:normAutofit fontScale="90000"/>
          </a:bodyPr>
          <a:lstStyle/>
          <a:p>
            <a:r>
              <a:rPr dirty="0"/>
              <a:t>Literature Survey </a:t>
            </a:r>
            <a:r>
              <a:rPr lang="en-IN" dirty="0"/>
              <a:t>(Existing Technology)</a:t>
            </a:r>
            <a:endParaRPr dirty="0"/>
          </a:p>
        </p:txBody>
      </p:sp>
      <p:sp>
        <p:nvSpPr>
          <p:cNvPr id="4" name="Footer Placeholder 3">
            <a:extLst>
              <a:ext uri="{FF2B5EF4-FFF2-40B4-BE49-F238E27FC236}">
                <a16:creationId xmlns:a16="http://schemas.microsoft.com/office/drawing/2014/main" id="{92111402-7A07-582B-07CE-6D6B551315A6}"/>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C4C7F24C-519B-8F49-F535-33B0E1D6AFAA}"/>
              </a:ext>
            </a:extLst>
          </p:cNvPr>
          <p:cNvSpPr>
            <a:spLocks noGrp="1"/>
          </p:cNvSpPr>
          <p:nvPr>
            <p:ph type="dt" sz="half" idx="10"/>
          </p:nvPr>
        </p:nvSpPr>
        <p:spPr/>
        <p:txBody>
          <a:bodyPr/>
          <a:lstStyle/>
          <a:p>
            <a:fld id="{4206232E-67C0-4AF9-AE7C-1E4319946423}" type="datetime1">
              <a:rPr lang="en-US" smtClean="0"/>
              <a:t>7/15/2025</a:t>
            </a:fld>
            <a:endParaRPr lang="en-US"/>
          </a:p>
        </p:txBody>
      </p:sp>
      <p:sp>
        <p:nvSpPr>
          <p:cNvPr id="6" name="Slide Number Placeholder 5">
            <a:extLst>
              <a:ext uri="{FF2B5EF4-FFF2-40B4-BE49-F238E27FC236}">
                <a16:creationId xmlns:a16="http://schemas.microsoft.com/office/drawing/2014/main" id="{CBC90294-ECAD-D730-A8E6-E08826B9401B}"/>
              </a:ext>
            </a:extLst>
          </p:cNvPr>
          <p:cNvSpPr>
            <a:spLocks noGrp="1"/>
          </p:cNvSpPr>
          <p:nvPr>
            <p:ph type="sldNum" sz="quarter" idx="12"/>
          </p:nvPr>
        </p:nvSpPr>
        <p:spPr/>
        <p:txBody>
          <a:bodyPr/>
          <a:lstStyle/>
          <a:p>
            <a:fld id="{C1FF6DA9-008F-8B48-92A6-B652298478BF}" type="slidenum">
              <a:rPr lang="en-US" smtClean="0"/>
              <a:t>8</a:t>
            </a:fld>
            <a:endParaRPr lang="en-US"/>
          </a:p>
        </p:txBody>
      </p:sp>
      <p:graphicFrame>
        <p:nvGraphicFramePr>
          <p:cNvPr id="7" name="Table 6">
            <a:extLst>
              <a:ext uri="{FF2B5EF4-FFF2-40B4-BE49-F238E27FC236}">
                <a16:creationId xmlns:a16="http://schemas.microsoft.com/office/drawing/2014/main" id="{26EC4E64-6185-CCD5-A89C-51B29EDD63A9}"/>
              </a:ext>
            </a:extLst>
          </p:cNvPr>
          <p:cNvGraphicFramePr>
            <a:graphicFrameLocks noGrp="1"/>
          </p:cNvGraphicFramePr>
          <p:nvPr>
            <p:extLst>
              <p:ext uri="{D42A27DB-BD31-4B8C-83A1-F6EECF244321}">
                <p14:modId xmlns:p14="http://schemas.microsoft.com/office/powerpoint/2010/main" val="697692796"/>
              </p:ext>
            </p:extLst>
          </p:nvPr>
        </p:nvGraphicFramePr>
        <p:xfrm>
          <a:off x="157480" y="1508760"/>
          <a:ext cx="8867648" cy="4206240"/>
        </p:xfrm>
        <a:graphic>
          <a:graphicData uri="http://schemas.openxmlformats.org/drawingml/2006/table">
            <a:tbl>
              <a:tblPr firstRow="1" bandRow="1">
                <a:tableStyleId>{5C22544A-7EE6-4342-B048-85BDC9FD1C3A}</a:tableStyleId>
              </a:tblPr>
              <a:tblGrid>
                <a:gridCol w="948944">
                  <a:extLst>
                    <a:ext uri="{9D8B030D-6E8A-4147-A177-3AD203B41FA5}">
                      <a16:colId xmlns:a16="http://schemas.microsoft.com/office/drawing/2014/main" val="1178152381"/>
                    </a:ext>
                  </a:extLst>
                </a:gridCol>
                <a:gridCol w="1972056">
                  <a:extLst>
                    <a:ext uri="{9D8B030D-6E8A-4147-A177-3AD203B41FA5}">
                      <a16:colId xmlns:a16="http://schemas.microsoft.com/office/drawing/2014/main" val="1473366361"/>
                    </a:ext>
                  </a:extLst>
                </a:gridCol>
                <a:gridCol w="1460500">
                  <a:extLst>
                    <a:ext uri="{9D8B030D-6E8A-4147-A177-3AD203B41FA5}">
                      <a16:colId xmlns:a16="http://schemas.microsoft.com/office/drawing/2014/main" val="59299644"/>
                    </a:ext>
                  </a:extLst>
                </a:gridCol>
                <a:gridCol w="1139444">
                  <a:extLst>
                    <a:ext uri="{9D8B030D-6E8A-4147-A177-3AD203B41FA5}">
                      <a16:colId xmlns:a16="http://schemas.microsoft.com/office/drawing/2014/main" val="219648033"/>
                    </a:ext>
                  </a:extLst>
                </a:gridCol>
                <a:gridCol w="1609344">
                  <a:extLst>
                    <a:ext uri="{9D8B030D-6E8A-4147-A177-3AD203B41FA5}">
                      <a16:colId xmlns:a16="http://schemas.microsoft.com/office/drawing/2014/main" val="1049797147"/>
                    </a:ext>
                  </a:extLst>
                </a:gridCol>
                <a:gridCol w="1737360">
                  <a:extLst>
                    <a:ext uri="{9D8B030D-6E8A-4147-A177-3AD203B41FA5}">
                      <a16:colId xmlns:a16="http://schemas.microsoft.com/office/drawing/2014/main" val="4097288055"/>
                    </a:ext>
                  </a:extLst>
                </a:gridCol>
              </a:tblGrid>
              <a:tr h="1005840">
                <a:tc>
                  <a:txBody>
                    <a:bodyPr/>
                    <a:lstStyle/>
                    <a:p>
                      <a:pPr algn="ctr"/>
                      <a:r>
                        <a:rPr lang="en-IN" dirty="0" err="1"/>
                        <a:t>Ref.No</a:t>
                      </a:r>
                      <a:endParaRPr lang="en-IN" dirty="0"/>
                    </a:p>
                  </a:txBody>
                  <a:tcPr anchor="ctr"/>
                </a:tc>
                <a:tc>
                  <a:txBody>
                    <a:bodyPr/>
                    <a:lstStyle/>
                    <a:p>
                      <a:pPr algn="ctr"/>
                      <a:r>
                        <a:rPr lang="en-IN" dirty="0"/>
                        <a:t>Titlte, Author, Year</a:t>
                      </a:r>
                    </a:p>
                  </a:txBody>
                  <a:tcPr anchor="ctr"/>
                </a:tc>
                <a:tc>
                  <a:txBody>
                    <a:bodyPr/>
                    <a:lstStyle/>
                    <a:p>
                      <a:pPr algn="ctr"/>
                      <a:r>
                        <a:rPr lang="en-IN" dirty="0"/>
                        <a:t>Methodology Used</a:t>
                      </a:r>
                    </a:p>
                  </a:txBody>
                  <a:tcPr anchor="ctr"/>
                </a:tc>
                <a:tc>
                  <a:txBody>
                    <a:bodyPr/>
                    <a:lstStyle/>
                    <a:p>
                      <a:pPr algn="ctr"/>
                      <a:r>
                        <a:rPr lang="en-IN" dirty="0"/>
                        <a:t>Dataset</a:t>
                      </a:r>
                    </a:p>
                  </a:txBody>
                  <a:tcPr anchor="ctr"/>
                </a:tc>
                <a:tc>
                  <a:txBody>
                    <a:bodyPr/>
                    <a:lstStyle/>
                    <a:p>
                      <a:pPr algn="ctr"/>
                      <a:r>
                        <a:rPr lang="en-IN" dirty="0"/>
                        <a:t>Advantages</a:t>
                      </a:r>
                    </a:p>
                  </a:txBody>
                  <a:tcPr anchor="ctr"/>
                </a:tc>
                <a:tc>
                  <a:txBody>
                    <a:bodyPr/>
                    <a:lstStyle/>
                    <a:p>
                      <a:pPr algn="ctr"/>
                      <a:r>
                        <a:rPr lang="en-IN" dirty="0"/>
                        <a:t>Disadvantages</a:t>
                      </a:r>
                    </a:p>
                  </a:txBody>
                  <a:tcPr anchor="ctr"/>
                </a:tc>
                <a:extLst>
                  <a:ext uri="{0D108BD9-81ED-4DB2-BD59-A6C34878D82A}">
                    <a16:rowId xmlns:a16="http://schemas.microsoft.com/office/drawing/2014/main" val="501727390"/>
                  </a:ext>
                </a:extLst>
              </a:tr>
              <a:tr h="587859">
                <a:tc>
                  <a:txBody>
                    <a:bodyPr/>
                    <a:lstStyle/>
                    <a:p>
                      <a:pPr algn="ctr"/>
                      <a:r>
                        <a:rPr lang="en-IN" dirty="0"/>
                        <a:t>3</a:t>
                      </a:r>
                    </a:p>
                  </a:txBody>
                  <a:tcPr/>
                </a:tc>
                <a:tc>
                  <a:txBody>
                    <a:bodyPr/>
                    <a:lstStyle/>
                    <a:p>
                      <a:r>
                        <a:rPr lang="en-US" dirty="0"/>
                        <a:t>Forecasting Charging Demand using Q-Learning, Lee et al., 2020</a:t>
                      </a:r>
                      <a:endParaRPr lang="en-IN" dirty="0"/>
                    </a:p>
                  </a:txBody>
                  <a:tcPr/>
                </a:tc>
                <a:tc>
                  <a:txBody>
                    <a:bodyPr/>
                    <a:lstStyle/>
                    <a:p>
                      <a:r>
                        <a:rPr lang="en-IN" dirty="0"/>
                        <a:t>Q-learning based reinforcement model</a:t>
                      </a:r>
                    </a:p>
                  </a:txBody>
                  <a:tcPr/>
                </a:tc>
                <a:tc>
                  <a:txBody>
                    <a:bodyPr/>
                    <a:lstStyle/>
                    <a:p>
                      <a:r>
                        <a:rPr lang="en-IN" dirty="0"/>
                        <a:t>Public charging station logs</a:t>
                      </a:r>
                    </a:p>
                  </a:txBody>
                  <a:tcPr/>
                </a:tc>
                <a:tc>
                  <a:txBody>
                    <a:bodyPr/>
                    <a:lstStyle/>
                    <a:p>
                      <a:r>
                        <a:rPr lang="en-US" dirty="0"/>
                        <a:t>Adapts based on changing traffic and EV user behavior</a:t>
                      </a:r>
                      <a:endParaRPr lang="en-IN" dirty="0"/>
                    </a:p>
                  </a:txBody>
                  <a:tcPr/>
                </a:tc>
                <a:tc>
                  <a:txBody>
                    <a:bodyPr/>
                    <a:lstStyle/>
                    <a:p>
                      <a:r>
                        <a:rPr lang="en-US" dirty="0"/>
                        <a:t>High computational cost; only applicable to structured station data</a:t>
                      </a:r>
                      <a:endParaRPr lang="en-IN" dirty="0"/>
                    </a:p>
                  </a:txBody>
                  <a:tcPr/>
                </a:tc>
                <a:extLst>
                  <a:ext uri="{0D108BD9-81ED-4DB2-BD59-A6C34878D82A}">
                    <a16:rowId xmlns:a16="http://schemas.microsoft.com/office/drawing/2014/main" val="994860065"/>
                  </a:ext>
                </a:extLst>
              </a:tr>
              <a:tr h="587859">
                <a:tc>
                  <a:txBody>
                    <a:bodyPr/>
                    <a:lstStyle/>
                    <a:p>
                      <a:pPr algn="ctr"/>
                      <a:r>
                        <a:rPr lang="en-IN" dirty="0"/>
                        <a:t>4</a:t>
                      </a:r>
                    </a:p>
                  </a:txBody>
                  <a:tcPr/>
                </a:tc>
                <a:tc>
                  <a:txBody>
                    <a:bodyPr/>
                    <a:lstStyle/>
                    <a:p>
                      <a:r>
                        <a:rPr lang="en-US" dirty="0"/>
                        <a:t>Optimal Placement of Battery Swapping Stations, Ban et al., 2018</a:t>
                      </a:r>
                      <a:endParaRPr lang="en-IN" dirty="0"/>
                    </a:p>
                  </a:txBody>
                  <a:tcPr/>
                </a:tc>
                <a:tc>
                  <a:txBody>
                    <a:bodyPr/>
                    <a:lstStyle/>
                    <a:p>
                      <a:r>
                        <a:rPr lang="en-IN" dirty="0"/>
                        <a:t>MILP optimization</a:t>
                      </a:r>
                    </a:p>
                  </a:txBody>
                  <a:tcPr/>
                </a:tc>
                <a:tc>
                  <a:txBody>
                    <a:bodyPr/>
                    <a:lstStyle/>
                    <a:p>
                      <a:r>
                        <a:rPr lang="en-US" dirty="0"/>
                        <a:t>City-level traffic and mobility data</a:t>
                      </a:r>
                      <a:endParaRPr lang="en-IN" dirty="0"/>
                    </a:p>
                  </a:txBody>
                  <a:tcPr/>
                </a:tc>
                <a:tc>
                  <a:txBody>
                    <a:bodyPr/>
                    <a:lstStyle/>
                    <a:p>
                      <a:r>
                        <a:rPr lang="en-US" dirty="0"/>
                        <a:t>Focus on swap station siting to minimize driver travel distance</a:t>
                      </a:r>
                      <a:endParaRPr lang="en-IN" dirty="0"/>
                    </a:p>
                  </a:txBody>
                  <a:tcPr/>
                </a:tc>
                <a:tc>
                  <a:txBody>
                    <a:bodyPr/>
                    <a:lstStyle/>
                    <a:p>
                      <a:r>
                        <a:rPr lang="en-IN" dirty="0"/>
                        <a:t>Ignores dynamic demand changes and user participation</a:t>
                      </a:r>
                    </a:p>
                  </a:txBody>
                  <a:tcPr/>
                </a:tc>
                <a:extLst>
                  <a:ext uri="{0D108BD9-81ED-4DB2-BD59-A6C34878D82A}">
                    <a16:rowId xmlns:a16="http://schemas.microsoft.com/office/drawing/2014/main" val="2153812311"/>
                  </a:ext>
                </a:extLst>
              </a:tr>
            </a:tbl>
          </a:graphicData>
        </a:graphic>
      </p:graphicFrame>
      <p:sp>
        <p:nvSpPr>
          <p:cNvPr id="3" name="TextBox 2">
            <a:extLst>
              <a:ext uri="{FF2B5EF4-FFF2-40B4-BE49-F238E27FC236}">
                <a16:creationId xmlns:a16="http://schemas.microsoft.com/office/drawing/2014/main" id="{E370D60F-9081-55E1-394C-BA73C05ED2F6}"/>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FE6686E8-D4CC-BE76-69B2-5FE98E876883}"/>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extLst>
      <p:ext uri="{BB962C8B-B14F-4D97-AF65-F5344CB8AC3E}">
        <p14:creationId xmlns:p14="http://schemas.microsoft.com/office/powerpoint/2010/main" val="214367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Objectives &amp; Scope</a:t>
            </a:r>
          </a:p>
        </p:txBody>
      </p:sp>
      <p:sp>
        <p:nvSpPr>
          <p:cNvPr id="3" name="Content Placeholder 2"/>
          <p:cNvSpPr>
            <a:spLocks noGrp="1"/>
          </p:cNvSpPr>
          <p:nvPr>
            <p:ph idx="1"/>
          </p:nvPr>
        </p:nvSpPr>
        <p:spPr/>
        <p:txBody>
          <a:bodyPr>
            <a:normAutofit fontScale="92500"/>
          </a:bodyPr>
          <a:lstStyle/>
          <a:p>
            <a:r>
              <a:rPr lang="en-IN" dirty="0"/>
              <a:t>SMART Objectives</a:t>
            </a:r>
          </a:p>
          <a:p>
            <a:pPr lvl="1"/>
            <a:r>
              <a:rPr lang="en-IN" dirty="0"/>
              <a:t>ML model to predict EV battery demand (≥85% accuracy)</a:t>
            </a:r>
          </a:p>
          <a:p>
            <a:pPr lvl="1"/>
            <a:r>
              <a:rPr lang="en-IN" dirty="0"/>
              <a:t>Web platform to connect users, hosts &amp; providers</a:t>
            </a:r>
          </a:p>
          <a:p>
            <a:pPr lvl="1"/>
            <a:r>
              <a:rPr lang="en-IN" dirty="0"/>
              <a:t>Simulate demand across 10+ zones</a:t>
            </a:r>
          </a:p>
          <a:p>
            <a:pPr lvl="1"/>
            <a:r>
              <a:rPr lang="en-IN" dirty="0"/>
              <a:t>Test energy efficiency in 3 urban cases</a:t>
            </a:r>
          </a:p>
          <a:p>
            <a:pPr lvl="1"/>
            <a:r>
              <a:rPr lang="en-IN" dirty="0"/>
              <a:t>Align with SDG &amp; IKS principles</a:t>
            </a:r>
            <a:endParaRPr dirty="0"/>
          </a:p>
          <a:p>
            <a:r>
              <a:rPr lang="en-IN" dirty="0"/>
              <a:t>P</a:t>
            </a:r>
            <a:r>
              <a:rPr dirty="0" err="1"/>
              <a:t>roject</a:t>
            </a:r>
            <a:r>
              <a:rPr dirty="0"/>
              <a:t> </a:t>
            </a:r>
            <a:r>
              <a:rPr lang="en-US" dirty="0"/>
              <a:t>Scope</a:t>
            </a:r>
          </a:p>
          <a:p>
            <a:pPr lvl="1"/>
            <a:r>
              <a:rPr lang="en-US" dirty="0"/>
              <a:t>In-Scope:</a:t>
            </a:r>
          </a:p>
          <a:p>
            <a:pPr lvl="2"/>
            <a:r>
              <a:rPr lang="en-US" dirty="0"/>
              <a:t>ML forecasting, platform development, simulation, APIs</a:t>
            </a:r>
          </a:p>
          <a:p>
            <a:pPr lvl="1"/>
            <a:r>
              <a:rPr lang="en-US" dirty="0"/>
              <a:t>Out-of-Scope:</a:t>
            </a:r>
          </a:p>
          <a:p>
            <a:pPr lvl="2"/>
            <a:r>
              <a:rPr lang="en-US" dirty="0"/>
              <a:t>Physical deployment, utility integration, legal contracts</a:t>
            </a:r>
            <a:endParaRPr dirty="0"/>
          </a:p>
        </p:txBody>
      </p:sp>
      <p:sp>
        <p:nvSpPr>
          <p:cNvPr id="4" name="Footer Placeholder 3">
            <a:extLst>
              <a:ext uri="{FF2B5EF4-FFF2-40B4-BE49-F238E27FC236}">
                <a16:creationId xmlns:a16="http://schemas.microsoft.com/office/drawing/2014/main" id="{2BACA680-F732-72C6-6CC4-6D9D94957731}"/>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2281CCE9-7C50-2256-D15C-8D33D321E6DF}"/>
              </a:ext>
            </a:extLst>
          </p:cNvPr>
          <p:cNvSpPr>
            <a:spLocks noGrp="1"/>
          </p:cNvSpPr>
          <p:nvPr>
            <p:ph type="dt" sz="half" idx="10"/>
          </p:nvPr>
        </p:nvSpPr>
        <p:spPr/>
        <p:txBody>
          <a:bodyPr/>
          <a:lstStyle/>
          <a:p>
            <a:fld id="{16F25AA7-F441-4F5F-8455-D6FDFCCD3783}" type="datetime1">
              <a:rPr lang="en-US" smtClean="0"/>
              <a:t>7/15/2025</a:t>
            </a:fld>
            <a:endParaRPr lang="en-US"/>
          </a:p>
        </p:txBody>
      </p:sp>
      <p:sp>
        <p:nvSpPr>
          <p:cNvPr id="6" name="Slide Number Placeholder 5">
            <a:extLst>
              <a:ext uri="{FF2B5EF4-FFF2-40B4-BE49-F238E27FC236}">
                <a16:creationId xmlns:a16="http://schemas.microsoft.com/office/drawing/2014/main" id="{F9B04E54-A783-8410-4EFB-2577C15BC9F6}"/>
              </a:ext>
            </a:extLst>
          </p:cNvPr>
          <p:cNvSpPr>
            <a:spLocks noGrp="1"/>
          </p:cNvSpPr>
          <p:nvPr>
            <p:ph type="sldNum" sz="quarter" idx="12"/>
          </p:nvPr>
        </p:nvSpPr>
        <p:spPr/>
        <p:txBody>
          <a:bodyPr/>
          <a:lstStyle/>
          <a:p>
            <a:fld id="{C1FF6DA9-008F-8B48-92A6-B652298478BF}" type="slidenum">
              <a:rPr lang="en-US" smtClean="0"/>
              <a:t>9</a:t>
            </a:fld>
            <a:endParaRPr lang="en-US"/>
          </a:p>
        </p:txBody>
      </p:sp>
      <p:sp>
        <p:nvSpPr>
          <p:cNvPr id="7" name="TextBox 6">
            <a:extLst>
              <a:ext uri="{FF2B5EF4-FFF2-40B4-BE49-F238E27FC236}">
                <a16:creationId xmlns:a16="http://schemas.microsoft.com/office/drawing/2014/main" id="{F39157ED-1088-E0DA-8254-FAD3E344DB5E}"/>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87BBBAA3-5D9B-5FFA-B8EE-92E9F20E4070}"/>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1710</Words>
  <Application>Microsoft Office PowerPoint</Application>
  <PresentationFormat>On-screen Show (4:3)</PresentationFormat>
  <Paragraphs>239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 Narrow</vt:lpstr>
      <vt:lpstr>Arial</vt:lpstr>
      <vt:lpstr>Calibri</vt:lpstr>
      <vt:lpstr>Office Theme</vt:lpstr>
      <vt:lpstr>SmartEVLink: A Predictive Platform for Sustainable EV Battery Logistics and Retail-Based Charging Infrastructure</vt:lpstr>
      <vt:lpstr>Overview</vt:lpstr>
      <vt:lpstr>Motivation</vt:lpstr>
      <vt:lpstr>Motivation</vt:lpstr>
      <vt:lpstr>Objective of the project</vt:lpstr>
      <vt:lpstr>SDG Alignment &amp; IKS Integration</vt:lpstr>
      <vt:lpstr>Literature Survey (Existing Technology)</vt:lpstr>
      <vt:lpstr>Literature Survey (Existing Technology)</vt:lpstr>
      <vt:lpstr>Objectives &amp; Scope</vt:lpstr>
      <vt:lpstr>Proposed System / Methodology</vt:lpstr>
      <vt:lpstr>Comparative Analysis</vt:lpstr>
      <vt:lpstr>Project Plan &amp; Team Roles</vt:lpstr>
      <vt:lpstr>Expected Outcome</vt:lpstr>
      <vt:lpstr>Resources</vt:lpstr>
      <vt:lpstr>References &amp; Review Queries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gnb</dc:creator>
  <cp:keywords/>
  <dc:description>generated using python-pptx</dc:description>
  <cp:lastModifiedBy>Shylendra Prabu R</cp:lastModifiedBy>
  <cp:revision>20</cp:revision>
  <dcterms:created xsi:type="dcterms:W3CDTF">2013-01-27T09:14:16Z</dcterms:created>
  <dcterms:modified xsi:type="dcterms:W3CDTF">2025-07-15T06:56:52Z</dcterms:modified>
  <cp:category/>
</cp:coreProperties>
</file>