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75" r:id="rId10"/>
    <p:sldId id="271" r:id="rId11"/>
    <p:sldId id="272" r:id="rId12"/>
    <p:sldId id="274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35A52-393B-411A-B271-65357046782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13302-C4ED-4A0F-AF24-12D47D724E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25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69CA-ADEB-4B7B-AF2B-6EE2AB1C0A50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E642-E379-4D84-A181-233247F35B7A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40594-230C-4135-B2AB-FD05C9C32160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3276"/>
            <a:ext cx="8229600" cy="685802"/>
          </a:xfrm>
        </p:spPr>
        <p:txBody>
          <a:bodyPr>
            <a:no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FB86-98E4-4625-9785-B420A802E0CB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project aligns with NEP 2020 goals of innovation, sustainability, and IKS integration.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BB8B-DA37-4410-9C90-F5BAD5465C96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66F96-8DE8-4761-9295-E9020391AE7D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2EE6-1035-454B-86CE-F6850EA5FEF8}" type="datetime1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0092-4ADC-468F-8AAD-3350EB525E5F}" type="datetime1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57779-863D-4DA4-9209-BAA7BC6B7315}" type="datetime1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31E94-716F-4C1B-9CDB-B439C86B266C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CD14-6847-4A27-A906-77CFBFFC09E6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5D86C9-6CB6-F097-1A50-DACDDFFB77BF}"/>
              </a:ext>
            </a:extLst>
          </p:cNvPr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05AF78-92DF-3BD9-7914-E732BD1CE386}"/>
              </a:ext>
            </a:extLst>
          </p:cNvPr>
          <p:cNvSpPr/>
          <p:nvPr userDrawn="1"/>
        </p:nvSpPr>
        <p:spPr>
          <a:xfrm>
            <a:off x="0" y="-1"/>
            <a:ext cx="9144000" cy="7318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31836"/>
            <a:ext cx="8229600" cy="685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4C63-1F83-4BF0-89BA-C4ADED44B6AC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5925" y="6356350"/>
            <a:ext cx="5772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This project aligns with NEP 2020 goals of innovation, sustainability, and IKS integration.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SKCT - Covid19 Quiz">
            <a:extLst>
              <a:ext uri="{FF2B5EF4-FFF2-40B4-BE49-F238E27FC236}">
                <a16:creationId xmlns:a16="http://schemas.microsoft.com/office/drawing/2014/main" id="{FBC466E1-54DC-729D-8E2F-86E6DEAF2A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786" y="77154"/>
            <a:ext cx="617303" cy="60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130C6-1CFF-07B7-DE72-304207B8EE1F}"/>
              </a:ext>
            </a:extLst>
          </p:cNvPr>
          <p:cNvSpPr txBox="1"/>
          <p:nvPr userDrawn="1"/>
        </p:nvSpPr>
        <p:spPr>
          <a:xfrm>
            <a:off x="4741036" y="198386"/>
            <a:ext cx="3714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2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CSE (IOT) </a:t>
            </a:r>
            <a:endParaRPr lang="en-I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653" y="1258846"/>
            <a:ext cx="8258695" cy="1776957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 </a:t>
            </a:r>
            <a:r>
              <a:rPr lang="en-IN" sz="2800" dirty="0" err="1"/>
              <a:t>Swarajya</a:t>
            </a:r>
            <a:r>
              <a:rPr lang="en-IN" sz="2800" dirty="0"/>
              <a:t> </a:t>
            </a:r>
            <a:r>
              <a:rPr lang="en-US" sz="2800" dirty="0">
                <a:latin typeface="Aptos Narrow" panose="020B0004020202020204" pitchFamily="34" charset="0"/>
                <a:cs typeface="Arial" panose="020B0604020202020204" pitchFamily="34" charset="0"/>
              </a:rPr>
              <a:t>: A Predictive Platform for Sustainable EV Battery Logistics and Retail-Based Charging Infrastructure</a:t>
            </a:r>
            <a:endParaRPr sz="2800" b="1" dirty="0">
              <a:latin typeface="Aptos Narrow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938B83-6EC9-2B36-CFC2-F315CBD2D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496674"/>
              </p:ext>
            </p:extLst>
          </p:nvPr>
        </p:nvGraphicFramePr>
        <p:xfrm>
          <a:off x="257521" y="3508358"/>
          <a:ext cx="5056159" cy="196712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93689">
                  <a:extLst>
                    <a:ext uri="{9D8B030D-6E8A-4147-A177-3AD203B41FA5}">
                      <a16:colId xmlns:a16="http://schemas.microsoft.com/office/drawing/2014/main" val="260763403"/>
                    </a:ext>
                  </a:extLst>
                </a:gridCol>
                <a:gridCol w="2762470">
                  <a:extLst>
                    <a:ext uri="{9D8B030D-6E8A-4147-A177-3AD203B41FA5}">
                      <a16:colId xmlns:a16="http://schemas.microsoft.com/office/drawing/2014/main" val="2438740631"/>
                    </a:ext>
                  </a:extLst>
                </a:gridCol>
              </a:tblGrid>
              <a:tr h="84012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1" dirty="0">
                          <a:solidFill>
                            <a:srgbClr val="0070C0"/>
                          </a:solidFill>
                          <a:effectLst/>
                        </a:rPr>
                        <a:t>Presented By:</a:t>
                      </a:r>
                    </a:p>
                    <a:p>
                      <a:pPr algn="ctr" rtl="0" fontAlgn="ctr"/>
                      <a:r>
                        <a:rPr lang="en-IN" sz="2000" b="1" dirty="0">
                          <a:solidFill>
                            <a:srgbClr val="0070C0"/>
                          </a:solidFill>
                          <a:effectLst/>
                        </a:rPr>
                        <a:t>727822TUAM062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IN" sz="2000" b="1" dirty="0">
                        <a:solidFill>
                          <a:srgbClr val="0070C0"/>
                        </a:solidFill>
                        <a:effectLst/>
                      </a:endParaRPr>
                    </a:p>
                    <a:p>
                      <a:pPr rtl="0" fontAlgn="ctr"/>
                      <a:r>
                        <a:rPr lang="en-IN" sz="2000" b="1" dirty="0">
                          <a:solidFill>
                            <a:srgbClr val="0070C0"/>
                          </a:solidFill>
                          <a:effectLst/>
                        </a:rPr>
                        <a:t>YASWANTH KUMAR S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481234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1" dirty="0">
                          <a:solidFill>
                            <a:srgbClr val="0070C0"/>
                          </a:solidFill>
                          <a:effectLst/>
                        </a:rPr>
                        <a:t>727822TUAM053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2000" b="1" dirty="0">
                          <a:solidFill>
                            <a:srgbClr val="0070C0"/>
                          </a:solidFill>
                          <a:effectLst/>
                        </a:rPr>
                        <a:t>SHYLENDRA PRABU R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9727765"/>
                  </a:ext>
                </a:extLst>
              </a:tr>
              <a:tr h="56350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2000" b="1" dirty="0">
                          <a:solidFill>
                            <a:srgbClr val="0070C0"/>
                          </a:solidFill>
                          <a:effectLst/>
                        </a:rPr>
                        <a:t>727822TUAM023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N" sz="2000" b="1" dirty="0">
                          <a:solidFill>
                            <a:srgbClr val="0070C0"/>
                          </a:solidFill>
                          <a:effectLst/>
                        </a:rPr>
                        <a:t>KRITHIK SS</a:t>
                      </a:r>
                    </a:p>
                  </a:txBody>
                  <a:tcPr marL="28575" marR="28575" marT="19050" marB="1905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98184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19E362-C6B9-1A2E-AB13-03183784AA53}"/>
              </a:ext>
            </a:extLst>
          </p:cNvPr>
          <p:cNvSpPr txBox="1"/>
          <p:nvPr/>
        </p:nvSpPr>
        <p:spPr>
          <a:xfrm>
            <a:off x="4979739" y="3592868"/>
            <a:ext cx="37490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 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Ms. KIRUTHIKA S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 OF</a:t>
            </a:r>
          </a:p>
          <a:p>
            <a:pPr algn="ctr"/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CYBER SECURITY</a:t>
            </a:r>
            <a:endParaRPr lang="en-I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7FC1E-803D-13FE-424C-BA111AA47B2E}"/>
              </a:ext>
            </a:extLst>
          </p:cNvPr>
          <p:cNvSpPr txBox="1"/>
          <p:nvPr/>
        </p:nvSpPr>
        <p:spPr>
          <a:xfrm>
            <a:off x="1685925" y="6223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Sri Krishna College of Technology, Coimbatore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E518F9-D140-54FA-8FA4-C45CED975C0A}"/>
              </a:ext>
            </a:extLst>
          </p:cNvPr>
          <p:cNvSpPr txBox="1"/>
          <p:nvPr/>
        </p:nvSpPr>
        <p:spPr>
          <a:xfrm>
            <a:off x="1512916" y="394004"/>
            <a:ext cx="6483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An Autonomous Institution | Accredited by NAAC with ‘A’ Grade 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712D3F1-C6A0-04DC-36B0-9565801C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925" y="6356350"/>
            <a:ext cx="5772150" cy="365125"/>
          </a:xfrm>
        </p:spPr>
        <p:txBody>
          <a:bodyPr/>
          <a:lstStyle/>
          <a:p>
            <a:r>
              <a:rPr lang="en-IN" dirty="0"/>
              <a:t>This project aligns with NEP 2020 goals of innovation, sustainability, and IKS integration.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7EA15-7A7E-FE49-6133-575B973D4B2B}"/>
              </a:ext>
            </a:extLst>
          </p:cNvPr>
          <p:cNvSpPr txBox="1"/>
          <p:nvPr/>
        </p:nvSpPr>
        <p:spPr>
          <a:xfrm>
            <a:off x="3039115" y="2970307"/>
            <a:ext cx="306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Batch/Group/Team No : 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E3D2F-9C78-5069-97A8-7FD43FAC7A37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73AD0-B9FE-A9D4-2BFD-C0F762B95A5E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E6752-11ED-1D1D-36A2-FEB0D316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52AC0-E23F-1AF1-6814-6022D62E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Comparative Analysis</a:t>
            </a:r>
          </a:p>
        </p:txBody>
      </p:sp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B99F5111-2BAE-DBC0-C535-E4F297298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119797"/>
              </p:ext>
            </p:extLst>
          </p:nvPr>
        </p:nvGraphicFramePr>
        <p:xfrm>
          <a:off x="338328" y="1600201"/>
          <a:ext cx="8467344" cy="4657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260">
                  <a:extLst>
                    <a:ext uri="{9D8B030D-6E8A-4147-A177-3AD203B41FA5}">
                      <a16:colId xmlns:a16="http://schemas.microsoft.com/office/drawing/2014/main" val="1251808288"/>
                    </a:ext>
                  </a:extLst>
                </a:gridCol>
                <a:gridCol w="2782260">
                  <a:extLst>
                    <a:ext uri="{9D8B030D-6E8A-4147-A177-3AD203B41FA5}">
                      <a16:colId xmlns:a16="http://schemas.microsoft.com/office/drawing/2014/main" val="1063269517"/>
                    </a:ext>
                  </a:extLst>
                </a:gridCol>
                <a:gridCol w="2902824">
                  <a:extLst>
                    <a:ext uri="{9D8B030D-6E8A-4147-A177-3AD203B41FA5}">
                      <a16:colId xmlns:a16="http://schemas.microsoft.com/office/drawing/2014/main" val="982768429"/>
                    </a:ext>
                  </a:extLst>
                </a:gridCol>
              </a:tblGrid>
              <a:tr h="807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Existing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 err="1"/>
                        <a:t>SmartEVLink</a:t>
                      </a:r>
                      <a:r>
                        <a:rPr lang="en-IN" dirty="0"/>
                        <a:t> (Proposed System)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881653"/>
                  </a:ext>
                </a:extLst>
              </a:tr>
              <a:tr h="8467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Charging Infrastructure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Fixed-location charging stations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Dynamic, host-integrated system (MSMEs, hotels, etc.)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294795"/>
                  </a:ext>
                </a:extLst>
              </a:tr>
              <a:tr h="59273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Demand Forecasting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Static/manual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Real-time ML-based prediction (LSTM/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832801"/>
                  </a:ext>
                </a:extLst>
              </a:tr>
              <a:tr h="807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Stakeholder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Provider-centric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Inclusive: User ↔ Host ↔ Provider coordination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920908"/>
                  </a:ext>
                </a:extLst>
              </a:tr>
              <a:tr h="5173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Accessibility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Urban-focused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Scalable to semi-urban and Tier 2/3 regions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729521"/>
                  </a:ext>
                </a:extLst>
              </a:tr>
              <a:tr h="8079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Cost &amp;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High infra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Low-cost, software-driven with no hardware dependency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822257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F02D8-8C40-7B8A-FD67-16EA7BA7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A009-3B07-D5BC-1979-479CC579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F2EC-F967-48D6-8779-8DB005B3CDA9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D011F-5305-E560-F0DB-1FB8B8809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23821-B3F6-21EF-6BD6-BD16B8D2CAB4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88D32-ABD7-713B-A156-B6344846B00F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83686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AFEF-3D06-0BB7-49E3-202B6E25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270F-CFE1-71C3-403A-A318FB08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Project Plan &amp; 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D315-44AB-CBE2-B0E7-AC13C153C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Project Plan</a:t>
            </a:r>
          </a:p>
          <a:p>
            <a:r>
              <a:rPr lang="en-IN" sz="1800" dirty="0"/>
              <a:t>Phase 1: Literature Review, Tool &amp; Technology Selection, Market Study</a:t>
            </a:r>
          </a:p>
          <a:p>
            <a:r>
              <a:rPr lang="en-IN" sz="1800" dirty="0"/>
              <a:t>Phase 2: Dataset Collection (EV usage, traffic, weather, location)</a:t>
            </a:r>
          </a:p>
          <a:p>
            <a:r>
              <a:rPr lang="en-IN" sz="1800" dirty="0"/>
              <a:t>Phase 3: Data Cleaning, Feature Engineering, Model Selection (LSTM/</a:t>
            </a:r>
            <a:r>
              <a:rPr lang="en-IN" sz="1800" dirty="0" err="1"/>
              <a:t>XGBoost</a:t>
            </a:r>
            <a:r>
              <a:rPr lang="en-IN" sz="1800" dirty="0"/>
              <a:t>)</a:t>
            </a:r>
          </a:p>
          <a:p>
            <a:r>
              <a:rPr lang="en-IN" sz="1800" dirty="0"/>
              <a:t>Phase 4: Model Training, Evaluation &amp; Demand Forecasting</a:t>
            </a:r>
          </a:p>
          <a:p>
            <a:r>
              <a:rPr lang="en-IN" sz="1800" dirty="0"/>
              <a:t>Phase 5: Web Platform Development (User ↔ Host ↔ Provider interface)</a:t>
            </a:r>
          </a:p>
          <a:p>
            <a:r>
              <a:rPr lang="en-IN" sz="1800" dirty="0"/>
              <a:t>Phase 6: Dashboard Visualization, Real-time APIs, SDG/IKS Alignment</a:t>
            </a:r>
          </a:p>
          <a:p>
            <a:r>
              <a:rPr lang="en-IN" sz="1800" dirty="0"/>
              <a:t>Phase 7: Testing, Documentation, Final Demo &amp; Report Submission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IN" dirty="0"/>
              <a:t>Team Roles</a:t>
            </a:r>
          </a:p>
          <a:p>
            <a:pPr>
              <a:lnSpc>
                <a:spcPct val="120000"/>
              </a:lnSpc>
            </a:pPr>
            <a:r>
              <a:rPr lang="en-IN" sz="1900" dirty="0"/>
              <a:t>Shylendra Prabu R: Handles ML model development, training, and demand prediction</a:t>
            </a:r>
          </a:p>
          <a:p>
            <a:pPr>
              <a:lnSpc>
                <a:spcPct val="120000"/>
              </a:lnSpc>
            </a:pPr>
            <a:r>
              <a:rPr lang="en-IN" sz="1900" dirty="0"/>
              <a:t>Krithik SS : Develops frontend interface and dashboard with map/API integration</a:t>
            </a:r>
          </a:p>
          <a:p>
            <a:pPr>
              <a:lnSpc>
                <a:spcPct val="120000"/>
              </a:lnSpc>
            </a:pPr>
            <a:r>
              <a:rPr lang="en-IN" sz="1900" dirty="0"/>
              <a:t>Yaswanth Kumar S: Builds backend APIs, manages database, and supports SDG/IKS alignment</a:t>
            </a:r>
          </a:p>
          <a:p>
            <a:pPr marL="400050" lvl="1" indent="0">
              <a:buNone/>
            </a:pPr>
            <a:endParaRPr lang="en-IN" sz="1400" dirty="0"/>
          </a:p>
          <a:p>
            <a:pPr marL="400050" lvl="1" indent="0">
              <a:buNone/>
            </a:pP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B806F-CE48-10C7-4E5A-EF3D1D47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323C9-1C4B-AC10-64CF-E151A044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2B2BA-0D5D-4F68-AF4E-8FC97757E31E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778A8-C5E3-7229-5AEA-D2EE7DA7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723FB-B6EE-048F-AEA5-04BFED29CC5F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758BD6-C58F-48E6-ABE1-5278C9FC227A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4276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ADADF-63F7-D956-9812-1AD00B1A8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4C06-9D08-D7FA-2065-260E95E69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DA6D-9143-ED18-B52C-A1A31AC1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 functional ML model (LSTM/</a:t>
            </a:r>
            <a:r>
              <a:rPr lang="en-IN" dirty="0" err="1"/>
              <a:t>XGBoost</a:t>
            </a:r>
            <a:r>
              <a:rPr lang="en-IN" dirty="0"/>
              <a:t>) to predict EV battery demand zone-wise</a:t>
            </a:r>
          </a:p>
          <a:p>
            <a:r>
              <a:rPr lang="en-IN" dirty="0"/>
              <a:t>A web-based platform connecting EV users with nearby host locations (e.g., shops, MSMEs, hotels)</a:t>
            </a:r>
          </a:p>
          <a:p>
            <a:r>
              <a:rPr lang="en-IN" dirty="0"/>
              <a:t>Real-time dashboard showing demand heatmaps, available hosts, and routing suggestions</a:t>
            </a:r>
          </a:p>
          <a:p>
            <a:r>
              <a:rPr lang="en-IN" dirty="0"/>
              <a:t>Simulation results validating system performance in at least 3 urban/semi-urban zones</a:t>
            </a:r>
          </a:p>
          <a:p>
            <a:r>
              <a:rPr lang="en-IN" dirty="0"/>
              <a:t>Integration of SDG/IKS principles to support inclusive and sustainable infrastructure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0B5BC4-A64C-D6B5-2C7D-2F89FE05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B9215-7531-DE08-5CDE-7EDE482D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5A3-EFAA-420B-877D-CA4905327C70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5157-7417-821D-2BBE-1924556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7F8D1-AE88-86C3-D6F3-1520385DC0D6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531773-82CE-2DB1-7AC9-A52DD959A399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27739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Software: Python, TensorFlow/</a:t>
            </a:r>
            <a:r>
              <a:rPr lang="en-IN" dirty="0" err="1"/>
              <a:t>Keras</a:t>
            </a:r>
            <a:r>
              <a:rPr lang="en-IN" dirty="0"/>
              <a:t>, Node.js, React.js, Firebase/PostgreSQL</a:t>
            </a:r>
          </a:p>
          <a:p>
            <a:r>
              <a:rPr lang="en-IN" dirty="0"/>
              <a:t>APIs: Google Maps API, </a:t>
            </a:r>
            <a:r>
              <a:rPr lang="en-IN" dirty="0" err="1"/>
              <a:t>OpenWeather</a:t>
            </a:r>
            <a:r>
              <a:rPr lang="en-IN" dirty="0"/>
              <a:t> API</a:t>
            </a:r>
          </a:p>
          <a:p>
            <a:r>
              <a:rPr lang="en-IN" dirty="0"/>
              <a:t>Cloud Services: AWS / Heroku (for deployment &amp; hosting)</a:t>
            </a:r>
          </a:p>
          <a:p>
            <a:r>
              <a:rPr lang="en-IN" dirty="0"/>
              <a:t>Tools: GitHub (version control), Figma (UI design – optional)</a:t>
            </a:r>
          </a:p>
          <a:p>
            <a:r>
              <a:rPr lang="en-IN" dirty="0"/>
              <a:t>Team collaboration tools: Google Docs, Trello/Notion for planning</a:t>
            </a:r>
          </a:p>
          <a:p>
            <a:pPr marL="0" indent="0">
              <a:buNone/>
            </a:pPr>
            <a:endParaRPr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A554D-F004-CE73-45DE-04A5E65F4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F6738-19C3-544B-F33E-CE0565B4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15A3-EFAA-420B-877D-CA4905327C70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4479-3009-A8F2-4D68-8105453B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C1FF7-378F-F6E6-DD65-D360E717CA85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BD166-6F45-2736-AE51-3CFF53385427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References &amp; Review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5600" dirty="0"/>
              <a:t>C. He, J. Zhu, S. Li, Z. Chen, and W. Wu, “Sizing and Locating Planning of EV Centralized-Battery-Charging-Station Considering Battery Logistics System,” IEEE Transactions on Industry Applications.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5600" dirty="0"/>
              <a:t>M. Zeng, Y. Zheng, F. Zhao, and J. Zhang, “A Deep Reinforcement Learning-Based Strategy for Electric Vehicle Charging Station Deployment,” in Proc. IEEE International Conference on Smart Grid Communications (</a:t>
            </a:r>
            <a:r>
              <a:rPr lang="en-IN" sz="5600" dirty="0" err="1"/>
              <a:t>SmartGridComm</a:t>
            </a:r>
            <a:r>
              <a:rPr lang="en-IN" sz="5600" dirty="0"/>
              <a:t>), 2020. 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5600" dirty="0"/>
              <a:t>H. Liu, Y. Li, W. Wei, and J. Wang, “A Review of Charging Infrastructure Planning for Electric Vehicles,” in Journal of Power Sources, vol. 488, pp. 229434, 2021.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5600" dirty="0"/>
              <a:t>G. R. Kamath and P. Kumar, “Electric Vehicle Demand Prediction Using Machine Learning Algorithms,” in Proc. 2nd International Conference on Data Science, Machine Learning and Applications (ICDSMLA), 2020. </a:t>
            </a:r>
          </a:p>
          <a:p>
            <a:pPr marL="514350" indent="-514350" algn="just">
              <a:lnSpc>
                <a:spcPct val="170000"/>
              </a:lnSpc>
              <a:buFont typeface="+mj-lt"/>
              <a:buAutoNum type="arabicPeriod"/>
            </a:pPr>
            <a:r>
              <a:rPr lang="en-IN" sz="5600" dirty="0"/>
              <a:t>M. E. Khan and M. M. Rathore, “Smart Electric Vehicle Charging System Using IoT and Machine Learning,” in Lecture Notes in Networks and Systems, vol. 195, Springer, 2021. </a:t>
            </a:r>
          </a:p>
          <a:p>
            <a:pPr lvl="1">
              <a:lnSpc>
                <a:spcPct val="170000"/>
              </a:lnSpc>
            </a:pPr>
            <a:endParaRPr lang="en-IN" sz="1400" dirty="0"/>
          </a:p>
          <a:p>
            <a:pPr marL="0" indent="0">
              <a:buNone/>
            </a:pPr>
            <a:endParaRPr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DFDFE-D914-94BD-4A44-7AFD423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project aligns with NEP 2020 goals of innovation, sustainability, and IKS integration.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8325-9F8F-B6BB-6C19-796AD4A0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A673-AE80-41CF-9162-A9884519781C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FEF0-E44A-A6B0-E0B7-D7D45ADF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93574-3F54-E628-A37B-EA4402E94D44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81309-1AA7-6F00-FE4E-7E91463C7E46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66BD9-EA91-DBDA-2312-0A25F9EA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49" y="3086099"/>
            <a:ext cx="5772151" cy="685802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AE24-4F4F-C21A-5201-77EDCD10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FB86-98E4-4625-9785-B420A802E0CB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7BBB8-2063-1B43-AE96-A5001190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A3DA-EB67-D1B1-E73C-DA507FD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1548B4-37B1-C621-80B4-D66C40E90A96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30760-F1F5-30DB-0238-4FF56D8A9612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80637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5B19-DFF0-4D58-C997-EFC03691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FCBCE-D99B-E1ED-6C65-81A81B51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Motivation</a:t>
            </a:r>
          </a:p>
          <a:p>
            <a:r>
              <a:rPr lang="en-IN" dirty="0"/>
              <a:t>Objective of the project</a:t>
            </a:r>
          </a:p>
          <a:p>
            <a:r>
              <a:rPr lang="en-IN" dirty="0"/>
              <a:t>SDG Mapping &amp; IKS Integration</a:t>
            </a:r>
          </a:p>
          <a:p>
            <a:r>
              <a:rPr lang="en-IN" dirty="0"/>
              <a:t>Literature Survey</a:t>
            </a:r>
          </a:p>
          <a:p>
            <a:r>
              <a:rPr lang="en-IN" dirty="0"/>
              <a:t>Objectives &amp; Scope</a:t>
            </a:r>
          </a:p>
          <a:p>
            <a:r>
              <a:rPr lang="en-IN" dirty="0"/>
              <a:t>Proposed System / Methodology</a:t>
            </a:r>
          </a:p>
          <a:p>
            <a:r>
              <a:rPr lang="en-IN" dirty="0"/>
              <a:t>Comparative Analysis</a:t>
            </a:r>
          </a:p>
          <a:p>
            <a:r>
              <a:rPr lang="en-IN" dirty="0"/>
              <a:t>Project Plan</a:t>
            </a:r>
          </a:p>
          <a:p>
            <a:r>
              <a:rPr lang="en-IN" dirty="0"/>
              <a:t>Expected outcome &amp; Resources</a:t>
            </a:r>
          </a:p>
          <a:p>
            <a:r>
              <a:rPr lang="en-IN" dirty="0"/>
              <a:t>References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8D183-5A96-669A-B33B-5D480537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FB86-98E4-4625-9785-B420A802E0CB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373AF-7D6F-4039-6262-86041581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3047-CF49-2F38-FFCD-82C07AC7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4DAAF-0A1C-371D-7D2E-668732FEC44E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944E9-3510-1B62-7F43-7EC99B9D8FFA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90158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AC8-F3A7-1A50-2D46-FA9E1E60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B88F-4F1B-E863-65F0-A1324E845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EV adoption is rising, but charging infrastructure remains uneven, causing range anxiety and delays.</a:t>
            </a:r>
          </a:p>
          <a:p>
            <a:endParaRPr lang="en-US" dirty="0"/>
          </a:p>
          <a:p>
            <a:r>
              <a:rPr lang="en-US" dirty="0"/>
              <a:t>No real-time system exists to predict charging demand or guide users to nearby available stations.</a:t>
            </a:r>
          </a:p>
          <a:p>
            <a:endParaRPr lang="en-US" dirty="0"/>
          </a:p>
          <a:p>
            <a:r>
              <a:rPr lang="en-US" dirty="0"/>
              <a:t>Urban spaces like hotels and shops are underutilized and not integrated into the charging network.</a:t>
            </a:r>
          </a:p>
          <a:p>
            <a:endParaRPr lang="en-US" dirty="0"/>
          </a:p>
          <a:p>
            <a:r>
              <a:rPr lang="en-US" dirty="0" err="1"/>
              <a:t>SmartEVLink</a:t>
            </a:r>
            <a:r>
              <a:rPr lang="en-US" dirty="0"/>
              <a:t> proposes an ML-powered platform to forecast demand and connect users with local hosts.</a:t>
            </a:r>
          </a:p>
          <a:p>
            <a:endParaRPr lang="en-US" dirty="0"/>
          </a:p>
          <a:p>
            <a:r>
              <a:rPr lang="en-US" dirty="0"/>
              <a:t>IEA (2023): Over 14M EVs sold globally; 1 in 3 users cite limited charging access as a key concern.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76970-C9F3-769C-5FB2-348C6BD9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FB86-98E4-4625-9785-B420A802E0CB}" type="datetime1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8C33F-0B87-2AD9-2538-08CF198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6DE89-1E25-6CEE-07B9-7C23AB25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474FB-E5A7-436D-6015-14E0DEC2ED51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B1807-48E2-4357-45B3-BB5373326FAC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5910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Objective of the project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6134"/>
            <a:ext cx="8229600" cy="43185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To develop an intelligent platform that predicts EV battery swapping/charging demand using machine learning.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act as an intermediary between EV users, energy companies, and local hosts (e.g., hotels, stores).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optimize infrastructure placement and enhance EV charging accessibility in urban and semi-urban areas.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AB580-350A-1672-E7CE-35F1F6B1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This project aligns with NEP 2020 goals of innovation, sustainability, and IKS integration.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C13C5-7326-4E9E-8948-CDED0FA9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8463-F3B6-4F46-AF8C-F6477BD3F736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DB6A-97ED-CBA6-E17C-3EF0F95A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8ED46-AD79-9788-0FF5-5B7BDE7118A5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07DCC-1DD8-52AC-065B-C013E28A29C9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909" y="738193"/>
            <a:ext cx="8229600" cy="685802"/>
          </a:xfrm>
        </p:spPr>
        <p:txBody>
          <a:bodyPr>
            <a:normAutofit/>
          </a:bodyPr>
          <a:lstStyle/>
          <a:p>
            <a:r>
              <a:rPr dirty="0"/>
              <a:t>SDG Alignment &amp; IKS Integration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DEC2D-DFEF-1C60-561F-B0E31A9B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2849-FE3A-0F80-19CC-406AB219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C9FA1-4A1D-49A6-A920-BB1FB5D41458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E750-2DA1-5D9A-6953-06BD832B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AFB338-E36C-5230-9467-845FED9A7AA5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EE0E3-D892-2437-82AA-5E7612CA3C15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9AA42C-AC01-C26D-BDC4-F901DD221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663495"/>
              </p:ext>
            </p:extLst>
          </p:nvPr>
        </p:nvGraphicFramePr>
        <p:xfrm>
          <a:off x="82296" y="1423995"/>
          <a:ext cx="8988552" cy="3829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216">
                  <a:extLst>
                    <a:ext uri="{9D8B030D-6E8A-4147-A177-3AD203B41FA5}">
                      <a16:colId xmlns:a16="http://schemas.microsoft.com/office/drawing/2014/main" val="1178152381"/>
                    </a:ext>
                  </a:extLst>
                </a:gridCol>
                <a:gridCol w="5060968">
                  <a:extLst>
                    <a:ext uri="{9D8B030D-6E8A-4147-A177-3AD203B41FA5}">
                      <a16:colId xmlns:a16="http://schemas.microsoft.com/office/drawing/2014/main" val="1473366361"/>
                    </a:ext>
                  </a:extLst>
                </a:gridCol>
                <a:gridCol w="1801368">
                  <a:extLst>
                    <a:ext uri="{9D8B030D-6E8A-4147-A177-3AD203B41FA5}">
                      <a16:colId xmlns:a16="http://schemas.microsoft.com/office/drawing/2014/main" val="59299644"/>
                    </a:ext>
                  </a:extLst>
                </a:gridCol>
              </a:tblGrid>
              <a:tr h="459669">
                <a:tc>
                  <a:txBody>
                    <a:bodyPr/>
                    <a:lstStyle/>
                    <a:p>
                      <a:pPr algn="ctr"/>
                      <a:r>
                        <a:rPr lang="en-IN" sz="1600"/>
                        <a:t>SGD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Project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IKS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727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SDG 7 – Affordable and Clean Energy</a:t>
                      </a:r>
                      <a:br>
                        <a:rPr lang="en-US" sz="1400" dirty="0"/>
                      </a:b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Utilizes existing infrastructure (shops, hotels, MSMEs) for EV charging, reducing the need for new construction and promoting energy frugality.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Parigraha</a:t>
                      </a:r>
                      <a:r>
                        <a:rPr lang="en-IN" sz="1400" dirty="0"/>
                        <a:t> Parimita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9289"/>
                  </a:ext>
                </a:extLst>
              </a:tr>
              <a:tr h="49032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SDG 9 – Industry, Innovation &amp;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Fosters indigenous tech innovation through AI/ML-based energy logistics and decentralized infrastructure design.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Kaushalam</a:t>
                      </a:r>
                      <a:r>
                        <a:rPr lang="en-IN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19477"/>
                  </a:ext>
                </a:extLst>
              </a:tr>
              <a:tr h="5878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 </a:t>
                      </a:r>
                      <a:r>
                        <a:rPr lang="en-US" sz="1400" dirty="0"/>
                        <a:t>SDG 11 – Sustainable Cities and Communities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Enables community-powered EV infrastructure by turning small businesses into charging hubs, promoting urban inclusivity.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Vikendrīkaraṇam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13862"/>
                  </a:ext>
                </a:extLst>
              </a:tr>
              <a:tr h="58785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SDG 13 – Climate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Supports predictive, low-emission mobility solutions that align technological growth with environmental responsibility.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Samriddhi </a:t>
                      </a:r>
                      <a:r>
                        <a:rPr lang="en-IN" sz="1400" dirty="0" err="1"/>
                        <a:t>saha</a:t>
                      </a:r>
                      <a:r>
                        <a:rPr lang="en-IN" sz="1400" dirty="0"/>
                        <a:t> </a:t>
                      </a:r>
                      <a:r>
                        <a:rPr lang="en-IN" sz="1400" dirty="0" err="1"/>
                        <a:t>Paryāvaraṇam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29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SDG 17 – Partnerships for the Goals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Builds synergy among EV users, local hosts, and energy providers—reflecting IKS ideals of collective welfare and cooperative ecosystems.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Samanvaya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36599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49CA194-CC60-5B62-0DA1-BDFC7A2EC3DB}"/>
              </a:ext>
            </a:extLst>
          </p:cNvPr>
          <p:cNvSpPr txBox="1"/>
          <p:nvPr/>
        </p:nvSpPr>
        <p:spPr>
          <a:xfrm>
            <a:off x="155448" y="5641848"/>
            <a:ext cx="853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SmartEVLink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embodies </a:t>
            </a:r>
            <a:r>
              <a:rPr lang="en-US" sz="14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Swarajya</a:t>
            </a:r>
            <a:r>
              <a:rPr lang="en-US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empowering local businesses (MSMEs, shops, hotels) to independently host EV charging services, fostering self-reliance and decentralized energy access.</a:t>
            </a:r>
            <a:endParaRPr lang="en-IN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FA893-2B89-BAC8-0EE2-55088A387E23}"/>
              </a:ext>
            </a:extLst>
          </p:cNvPr>
          <p:cNvSpPr txBox="1"/>
          <p:nvPr/>
        </p:nvSpPr>
        <p:spPr>
          <a:xfrm>
            <a:off x="155448" y="5272516"/>
            <a:ext cx="3639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Alignment with IKS 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Literature Survey </a:t>
            </a:r>
            <a:r>
              <a:rPr lang="en-IN" dirty="0"/>
              <a:t>(Existing Technology)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1C27-7BC8-AD17-0E62-68CDE9FB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C7BC7-7E7E-70AB-120E-C9CEFC3BC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6232E-67C0-4AF9-AE7C-1E4319946423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CA41-EE88-DD3D-8B2C-BF81B4F1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701F0B-6336-4483-4E0B-98A01B65D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346814"/>
              </p:ext>
            </p:extLst>
          </p:nvPr>
        </p:nvGraphicFramePr>
        <p:xfrm>
          <a:off x="157480" y="1508761"/>
          <a:ext cx="8785987" cy="4507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283">
                  <a:extLst>
                    <a:ext uri="{9D8B030D-6E8A-4147-A177-3AD203B41FA5}">
                      <a16:colId xmlns:a16="http://schemas.microsoft.com/office/drawing/2014/main" val="1178152381"/>
                    </a:ext>
                  </a:extLst>
                </a:gridCol>
                <a:gridCol w="1972056">
                  <a:extLst>
                    <a:ext uri="{9D8B030D-6E8A-4147-A177-3AD203B41FA5}">
                      <a16:colId xmlns:a16="http://schemas.microsoft.com/office/drawing/2014/main" val="147336636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59299644"/>
                    </a:ext>
                  </a:extLst>
                </a:gridCol>
                <a:gridCol w="1139444">
                  <a:extLst>
                    <a:ext uri="{9D8B030D-6E8A-4147-A177-3AD203B41FA5}">
                      <a16:colId xmlns:a16="http://schemas.microsoft.com/office/drawing/2014/main" val="219648033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104979714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4097288055"/>
                    </a:ext>
                  </a:extLst>
                </a:gridCol>
              </a:tblGrid>
              <a:tr h="89150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/>
                        <a:t>Ref.No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Titlte, Author,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Methodology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727390"/>
                  </a:ext>
                </a:extLst>
              </a:tr>
              <a:tr h="114761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Sizing and Locating Planning of EV Centralized-Battery-Charging-Station, He et al., 2022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Double-level planning with time-space forecasting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Simulated regional SEV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Considers logistics system, battery flow, and CBCS/BDS coordination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real-time adaptability, lacks retail/consumer integration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079289"/>
                  </a:ext>
                </a:extLst>
              </a:tr>
              <a:tr h="9312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Deep Learning Approach for EV Load Forecasting, Zhang et al., 2021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Deep Neural Network (DNN) forecasting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Historical EV charging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Accurate EV load prediction, dynamic time series modeling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Focused only on charging (not swapping); lacks spatial granularity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219477"/>
                  </a:ext>
                </a:extLst>
              </a:tr>
              <a:tr h="151337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Planning of Electric Vehicle Charging Stations Considering Fuzzy Selection of Second Level Charging Station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Fuzzy Analytic Hierarchy Process (F-AHP) for multi-criteria decision-making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Geospatial data from Pune city.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Incorporates physical and spatial constraints for real-world station placement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Lacks real-time demand prediction and ML-based dynamic adaptability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81386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35B46A-6442-F9B5-19DA-464583AEF5F8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F9A790-AC7F-209E-A168-4CFFD102200A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Objectives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SMART Objectives</a:t>
            </a:r>
          </a:p>
          <a:p>
            <a:pPr lvl="1"/>
            <a:r>
              <a:rPr lang="en-IN" dirty="0"/>
              <a:t>ML model to predict EV battery demand (≥85% accuracy)</a:t>
            </a:r>
          </a:p>
          <a:p>
            <a:pPr lvl="1"/>
            <a:r>
              <a:rPr lang="en-IN" dirty="0"/>
              <a:t>Web platform to connect users, hosts &amp; providers</a:t>
            </a:r>
          </a:p>
          <a:p>
            <a:pPr lvl="1"/>
            <a:r>
              <a:rPr lang="en-IN" dirty="0"/>
              <a:t>Simulate demand across 10+ zones</a:t>
            </a:r>
          </a:p>
          <a:p>
            <a:pPr lvl="1"/>
            <a:r>
              <a:rPr lang="en-IN" dirty="0"/>
              <a:t>Test energy efficiency in 3 urban cases</a:t>
            </a:r>
          </a:p>
          <a:p>
            <a:pPr lvl="1"/>
            <a:r>
              <a:rPr lang="en-IN" dirty="0"/>
              <a:t>Align with SDG &amp; IKS principles</a:t>
            </a:r>
            <a:endParaRPr dirty="0"/>
          </a:p>
          <a:p>
            <a:r>
              <a:rPr lang="en-IN" dirty="0"/>
              <a:t>Project</a:t>
            </a:r>
            <a:r>
              <a:rPr dirty="0"/>
              <a:t> </a:t>
            </a:r>
            <a:r>
              <a:rPr lang="en-US" dirty="0"/>
              <a:t>Scope</a:t>
            </a:r>
          </a:p>
          <a:p>
            <a:pPr lvl="1"/>
            <a:r>
              <a:rPr lang="en-US" dirty="0"/>
              <a:t>In-Scope:</a:t>
            </a:r>
          </a:p>
          <a:p>
            <a:pPr lvl="2"/>
            <a:r>
              <a:rPr lang="en-US" dirty="0"/>
              <a:t>ML forecasting, platform development, simulation, APIs</a:t>
            </a:r>
          </a:p>
          <a:p>
            <a:pPr lvl="1"/>
            <a:r>
              <a:rPr lang="en-US" dirty="0"/>
              <a:t>Out-of-Scope:</a:t>
            </a:r>
          </a:p>
          <a:p>
            <a:pPr lvl="2"/>
            <a:r>
              <a:rPr lang="en-US" dirty="0"/>
              <a:t>Physical deployment, utility integration, legal contracts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CA680-F732-72C6-6CC4-6D9D9495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1CCE9-7C50-2256-D15C-8D33D321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5AA7-F441-4F5F-8455-D6FDFCCD3783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04E54-A783-8410-4EFB-2577C15B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157ED-1088-E0DA-8254-FAD3E344DB5E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BBAA3-5D9B-5FFA-B8EE-92E9F20E4070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Proposed System /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Key </a:t>
            </a:r>
            <a:r>
              <a:rPr lang="en-IN" dirty="0"/>
              <a:t>Technologies Used</a:t>
            </a:r>
          </a:p>
          <a:p>
            <a:pPr lvl="1"/>
            <a:r>
              <a:rPr lang="en-IN" dirty="0"/>
              <a:t>ML: Python (LSTM/</a:t>
            </a:r>
            <a:r>
              <a:rPr lang="en-IN" dirty="0" err="1"/>
              <a:t>XGBoost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Backend: </a:t>
            </a:r>
            <a:r>
              <a:rPr lang="en-IN" dirty="0" err="1"/>
              <a:t>FastAPI</a:t>
            </a:r>
            <a:r>
              <a:rPr lang="en-IN" dirty="0"/>
              <a:t> / Node.js</a:t>
            </a:r>
          </a:p>
          <a:p>
            <a:pPr lvl="1"/>
            <a:r>
              <a:rPr lang="en-IN" dirty="0"/>
              <a:t>Frontend: React.js</a:t>
            </a:r>
          </a:p>
          <a:p>
            <a:pPr lvl="1"/>
            <a:r>
              <a:rPr lang="en-IN" dirty="0"/>
              <a:t>DB: PostgreSQL / Firebase</a:t>
            </a:r>
          </a:p>
          <a:p>
            <a:pPr lvl="1"/>
            <a:r>
              <a:rPr lang="en-IN" dirty="0"/>
              <a:t>APIs: Google Maps, Weather, Location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Agile development (2-week sprints)</a:t>
            </a:r>
          </a:p>
          <a:p>
            <a:pPr lvl="1"/>
            <a:r>
              <a:rPr lang="en-US" dirty="0"/>
              <a:t>CRISP-DM for ML lifecycle</a:t>
            </a:r>
          </a:p>
          <a:p>
            <a:pPr lvl="1"/>
            <a:r>
              <a:rPr lang="en-US" dirty="0"/>
              <a:t>AI-enabled simulation for real-world testing</a:t>
            </a:r>
          </a:p>
          <a:p>
            <a:pPr marL="457200" lvl="1" indent="0">
              <a:buNone/>
            </a:pP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C481A-8FA7-16B5-D876-18D67475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F5E90-D3CE-461F-5117-250CC993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140D-6354-4143-A370-903808C5EF1E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FB107-58D5-1F94-3B74-45338F0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2724C-E225-8D14-F2A8-5BDD2BEA9A49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434E7-2A9D-28AE-6F70-EA982718054F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5E549-80B4-C6B4-D4B2-CE244203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AF16-69F7-3C37-524F-2A2B4CE4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4504"/>
            <a:ext cx="8229600" cy="685802"/>
          </a:xfrm>
        </p:spPr>
        <p:txBody>
          <a:bodyPr>
            <a:normAutofit/>
          </a:bodyPr>
          <a:lstStyle/>
          <a:p>
            <a:r>
              <a:rPr lang="en-IN" dirty="0"/>
              <a:t>FLOWCHART</a:t>
            </a:r>
            <a:endParaRPr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EF56E8-8FFC-3F57-083E-29D82746E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6682" y="1243584"/>
            <a:ext cx="5208651" cy="50487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75C64-EE26-7086-5F48-5B968E94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This project aligns with NEP 2020 goals of innovation, sustainability, and IKS integration.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E5F0-9DBF-841E-E777-90674153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8140D-6354-4143-A370-903808C5EF1E}" type="datetime1">
              <a:rPr lang="en-US" smtClean="0"/>
              <a:t>7/15/2025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CF8E-E3BD-CE9D-1FF8-0816C91C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8D1F9-D683-62A1-A848-CF112F23C1B7}"/>
              </a:ext>
            </a:extLst>
          </p:cNvPr>
          <p:cNvSpPr txBox="1"/>
          <p:nvPr/>
        </p:nvSpPr>
        <p:spPr>
          <a:xfrm>
            <a:off x="6547104" y="246888"/>
            <a:ext cx="1856232" cy="369332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6035B-4618-64D5-DC79-B2E2A9F004CB}"/>
              </a:ext>
            </a:extLst>
          </p:cNvPr>
          <p:cNvSpPr txBox="1"/>
          <p:nvPr/>
        </p:nvSpPr>
        <p:spPr>
          <a:xfrm>
            <a:off x="6225321" y="246888"/>
            <a:ext cx="22400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 panose="020B0004020202020204" pitchFamily="34" charset="0"/>
                <a:cs typeface="Arial" panose="020B0604020202020204" pitchFamily="34" charset="0"/>
              </a:rPr>
              <a:t>DEPARTMENT OF CSE(AIML)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58831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1639</Words>
  <Application>Microsoft Office PowerPoint</Application>
  <PresentationFormat>On-screen Show (4:3)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 Narrow</vt:lpstr>
      <vt:lpstr>Arial</vt:lpstr>
      <vt:lpstr>Calibri</vt:lpstr>
      <vt:lpstr>Office Theme</vt:lpstr>
      <vt:lpstr> Swarajya : A Predictive Platform for Sustainable EV Battery Logistics and Retail-Based Charging Infrastructure</vt:lpstr>
      <vt:lpstr>Overview</vt:lpstr>
      <vt:lpstr>Motivation</vt:lpstr>
      <vt:lpstr>Objective of the project</vt:lpstr>
      <vt:lpstr>SDG Alignment &amp; IKS Integration</vt:lpstr>
      <vt:lpstr>Literature Survey (Existing Technology)</vt:lpstr>
      <vt:lpstr>Objectives &amp; Scope</vt:lpstr>
      <vt:lpstr>Proposed System / Methodology</vt:lpstr>
      <vt:lpstr>FLOWCHART</vt:lpstr>
      <vt:lpstr>Comparative Analysis</vt:lpstr>
      <vt:lpstr>Project Plan &amp; Team Roles</vt:lpstr>
      <vt:lpstr>Expected Outcome</vt:lpstr>
      <vt:lpstr>Resources</vt:lpstr>
      <vt:lpstr>References &amp; Review Queries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gnb</dc:creator>
  <cp:keywords/>
  <dc:description>generated using python-pptx</dc:description>
  <cp:lastModifiedBy>Shylendra Prabu R</cp:lastModifiedBy>
  <cp:revision>23</cp:revision>
  <dcterms:created xsi:type="dcterms:W3CDTF">2013-01-27T09:14:16Z</dcterms:created>
  <dcterms:modified xsi:type="dcterms:W3CDTF">2025-07-15T09:25:12Z</dcterms:modified>
  <cp:category/>
</cp:coreProperties>
</file>