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256" r:id="rId2"/>
    <p:sldId id="267" r:id="rId3"/>
    <p:sldId id="268" r:id="rId4"/>
    <p:sldId id="269" r:id="rId5"/>
    <p:sldId id="257" r:id="rId6"/>
    <p:sldId id="258" r:id="rId7"/>
    <p:sldId id="259" r:id="rId8"/>
    <p:sldId id="270" r:id="rId9"/>
    <p:sldId id="260" r:id="rId10"/>
    <p:sldId id="261" r:id="rId11"/>
    <p:sldId id="262" r:id="rId12"/>
    <p:sldId id="263"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35A52-393B-411A-B271-653570467824}" type="datetimeFigureOut">
              <a:rPr lang="en-IN" smtClean="0"/>
              <a:t>14-07-2025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D13302-C4ED-4A0F-AF24-12D47D724EFC}" type="slidenum">
              <a:rPr lang="en-IN" smtClean="0"/>
              <a:t>‹#›</a:t>
            </a:fld>
            <a:endParaRPr lang="en-IN"/>
          </a:p>
        </p:txBody>
      </p:sp>
    </p:spTree>
    <p:extLst>
      <p:ext uri="{BB962C8B-B14F-4D97-AF65-F5344CB8AC3E}">
        <p14:creationId xmlns:p14="http://schemas.microsoft.com/office/powerpoint/2010/main" val="902258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C2E69CA-ADEB-4B7B-AF2B-6EE2AB1C0A50}" type="datetime1">
              <a:rPr lang="en-US" smtClean="0"/>
              <a:t>7/14/2025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48E642-E379-4D84-A181-233247F35B7A}" type="datetime1">
              <a:rPr lang="en-US" smtClean="0"/>
              <a:t>7/14/2025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740594-230C-4135-B2AB-FD05C9C32160}" type="datetime1">
              <a:rPr lang="en-US" smtClean="0"/>
              <a:t>7/14/2025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823276"/>
            <a:ext cx="8229600" cy="685802"/>
          </a:xfrm>
        </p:spPr>
        <p:txBody>
          <a:bodyPr>
            <a:noAutofit/>
          </a:bodyPr>
          <a:lstStyle>
            <a:lvl1pPr>
              <a:defRPr sz="36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norm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BCBFB86-98E4-4625-9785-B420A802E0CB}" type="datetime1">
              <a:rPr lang="en-US" smtClean="0"/>
              <a:t>7/14/2025</a:t>
            </a:fld>
            <a:endParaRPr lang="en-US"/>
          </a:p>
        </p:txBody>
      </p:sp>
      <p:sp>
        <p:nvSpPr>
          <p:cNvPr id="5" name="Footer Placeholder 4"/>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3BB8B-DA37-4410-9C90-F5BAD5465C96}" type="datetime1">
              <a:rPr lang="en-US" smtClean="0"/>
              <a:t>7/14/2025</a:t>
            </a:fld>
            <a:endParaRPr lang="en-US"/>
          </a:p>
        </p:txBody>
      </p:sp>
      <p:sp>
        <p:nvSpPr>
          <p:cNvPr id="5" name="Footer Placeholder 4"/>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266F96-8DE8-4761-9295-E9020391AE7D}" type="datetime1">
              <a:rPr lang="en-US" smtClean="0"/>
              <a:t>7/14/2025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DA2EE6-1035-454B-86CE-F6850EA5FEF8}" type="datetime1">
              <a:rPr lang="en-US" smtClean="0"/>
              <a:t>7/14/2025</a:t>
            </a:fld>
            <a:endParaRPr lang="en-US"/>
          </a:p>
        </p:txBody>
      </p:sp>
      <p:sp>
        <p:nvSpPr>
          <p:cNvPr id="8" name="Footer Placeholder 7"/>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680092-4ADC-468F-8AAD-3350EB525E5F}" type="datetime1">
              <a:rPr lang="en-US" smtClean="0"/>
              <a:t>7/14/2025</a:t>
            </a:fld>
            <a:endParaRPr lang="en-US"/>
          </a:p>
        </p:txBody>
      </p:sp>
      <p:sp>
        <p:nvSpPr>
          <p:cNvPr id="4" name="Footer Placeholder 3"/>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57779-863D-4DA4-9209-BAA7BC6B7315}" type="datetime1">
              <a:rPr lang="en-US" smtClean="0"/>
              <a:t>7/14/2025</a:t>
            </a:fld>
            <a:endParaRPr lang="en-US"/>
          </a:p>
        </p:txBody>
      </p:sp>
      <p:sp>
        <p:nvSpPr>
          <p:cNvPr id="3" name="Footer Placeholder 2"/>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31E94-716F-4C1B-9CDB-B439C86B266C}" type="datetime1">
              <a:rPr lang="en-US" smtClean="0"/>
              <a:t>7/14/2025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49CD14-6847-4A27-A906-77CFBFFC09E6}" type="datetime1">
              <a:rPr lang="en-US" smtClean="0"/>
              <a:t>7/14/2025</a:t>
            </a:fld>
            <a:endParaRPr lang="en-US"/>
          </a:p>
        </p:txBody>
      </p:sp>
      <p:sp>
        <p:nvSpPr>
          <p:cNvPr id="6" name="Footer Placeholder 5"/>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B5D86C9-6CB6-F097-1A50-DACDDFFB77BF}"/>
              </a:ext>
            </a:extLst>
          </p:cNvPr>
          <p:cNvSpPr/>
          <p:nvPr userDrawn="1"/>
        </p:nvSpPr>
        <p:spPr>
          <a:xfrm>
            <a:off x="0" y="6308725"/>
            <a:ext cx="9144000" cy="549275"/>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2E05AF78-92DF-3BD9-7914-E732BD1CE386}"/>
              </a:ext>
            </a:extLst>
          </p:cNvPr>
          <p:cNvSpPr/>
          <p:nvPr userDrawn="1"/>
        </p:nvSpPr>
        <p:spPr>
          <a:xfrm>
            <a:off x="0" y="-1"/>
            <a:ext cx="9144000" cy="731837"/>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r"/>
            <a:endParaRPr lang="en-IN" sz="1200" b="1" i="1" dirty="0">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457200" y="731836"/>
            <a:ext cx="8229600" cy="68580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E4C63-1F83-4BF0-89BA-C4ADED44B6AC}" type="datetime1">
              <a:rPr lang="en-US" smtClean="0"/>
              <a:t>7/14/2025</a:t>
            </a:fld>
            <a:endParaRPr lang="en-US"/>
          </a:p>
        </p:txBody>
      </p:sp>
      <p:sp>
        <p:nvSpPr>
          <p:cNvPr id="5" name="Footer Placeholder 4"/>
          <p:cNvSpPr>
            <a:spLocks noGrp="1"/>
          </p:cNvSpPr>
          <p:nvPr>
            <p:ph type="ftr" sz="quarter" idx="3"/>
          </p:nvPr>
        </p:nvSpPr>
        <p:spPr>
          <a:xfrm>
            <a:off x="1685925" y="6356350"/>
            <a:ext cx="5772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This project aligns with NEP 2020 goals of innovation, sustainability, and IKS integration.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pic>
        <p:nvPicPr>
          <p:cNvPr id="1026" name="Picture 2" descr="SKCT - Covid19 Quiz">
            <a:extLst>
              <a:ext uri="{FF2B5EF4-FFF2-40B4-BE49-F238E27FC236}">
                <a16:creationId xmlns:a16="http://schemas.microsoft.com/office/drawing/2014/main" id="{FBC466E1-54DC-729D-8E2F-86E6DEAF2A08}"/>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455786" y="77154"/>
            <a:ext cx="617303" cy="6010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1130C6-1CFF-07B7-DE72-304207B8EE1F}"/>
              </a:ext>
            </a:extLst>
          </p:cNvPr>
          <p:cNvSpPr txBox="1"/>
          <p:nvPr userDrawn="1"/>
        </p:nvSpPr>
        <p:spPr>
          <a:xfrm>
            <a:off x="4741036" y="198386"/>
            <a:ext cx="3714750" cy="276999"/>
          </a:xfrm>
          <a:prstGeom prst="rect">
            <a:avLst/>
          </a:prstGeom>
          <a:noFill/>
        </p:spPr>
        <p:txBody>
          <a:bodyPr wrap="square" rtlCol="0">
            <a:spAutoFit/>
          </a:bodyPr>
          <a:lstStyle/>
          <a:p>
            <a:pPr algn="r"/>
            <a:r>
              <a:rPr lang="en-IN" sz="1200" b="1" i="1" dirty="0">
                <a:solidFill>
                  <a:schemeClr val="bg1"/>
                </a:solidFill>
                <a:latin typeface="Arial" panose="020B0604020202020204" pitchFamily="34" charset="0"/>
                <a:cs typeface="Arial" panose="020B0604020202020204" pitchFamily="34" charset="0"/>
              </a:rPr>
              <a:t>Department of CSE (IOT) </a:t>
            </a:r>
            <a:endParaRPr lang="en-IN" sz="1200" dirty="0">
              <a:solidFill>
                <a:schemeClr val="bg1"/>
              </a:solidFill>
            </a:endParaRPr>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457200" rtl="0" eaLnBrk="1" latinLnBrk="0" hangingPunct="1">
        <a:spcBef>
          <a:spcPct val="0"/>
        </a:spcBef>
        <a:buNone/>
        <a:defRPr sz="4400" b="1" kern="1200">
          <a:solidFill>
            <a:srgbClr val="7030A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rgbClr val="002060"/>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rgbClr val="002060"/>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rgbClr val="002060"/>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rgbClr val="002060"/>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rgbClr val="00206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653" y="1258846"/>
            <a:ext cx="8258695" cy="1776957"/>
          </a:xfrm>
        </p:spPr>
        <p:txBody>
          <a:bodyPr>
            <a:noAutofit/>
          </a:bodyPr>
          <a:lstStyle/>
          <a:p>
            <a:pPr algn="ctr"/>
            <a:r>
              <a:rPr lang="en-US" sz="2800" dirty="0">
                <a:latin typeface="Aptos Narrow" panose="020B0004020202020204" pitchFamily="34" charset="0"/>
                <a:cs typeface="Arial" panose="020B0604020202020204" pitchFamily="34" charset="0"/>
              </a:rPr>
              <a:t>SmartEVLink: A Predictive Platform for Sustainable EV Battery Logistics and Retail-Based Charging Infrastructure</a:t>
            </a:r>
            <a:endParaRPr sz="2800" b="1" dirty="0">
              <a:latin typeface="Aptos Narrow" panose="020B00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9938B83-6EC9-2B36-CFC2-F315CBD2D3E8}"/>
              </a:ext>
            </a:extLst>
          </p:cNvPr>
          <p:cNvGraphicFramePr>
            <a:graphicFrameLocks noGrp="1"/>
          </p:cNvGraphicFramePr>
          <p:nvPr>
            <p:extLst>
              <p:ext uri="{D42A27DB-BD31-4B8C-83A1-F6EECF244321}">
                <p14:modId xmlns:p14="http://schemas.microsoft.com/office/powerpoint/2010/main" val="1230496674"/>
              </p:ext>
            </p:extLst>
          </p:nvPr>
        </p:nvGraphicFramePr>
        <p:xfrm>
          <a:off x="257521" y="3508358"/>
          <a:ext cx="5056159" cy="1967128"/>
        </p:xfrm>
        <a:graphic>
          <a:graphicData uri="http://schemas.openxmlformats.org/drawingml/2006/table">
            <a:tbl>
              <a:tblPr>
                <a:tableStyleId>{616DA210-FB5B-4158-B5E0-FEB733F419BA}</a:tableStyleId>
              </a:tblPr>
              <a:tblGrid>
                <a:gridCol w="2293689">
                  <a:extLst>
                    <a:ext uri="{9D8B030D-6E8A-4147-A177-3AD203B41FA5}">
                      <a16:colId xmlns:a16="http://schemas.microsoft.com/office/drawing/2014/main" val="260763403"/>
                    </a:ext>
                  </a:extLst>
                </a:gridCol>
                <a:gridCol w="2762470">
                  <a:extLst>
                    <a:ext uri="{9D8B030D-6E8A-4147-A177-3AD203B41FA5}">
                      <a16:colId xmlns:a16="http://schemas.microsoft.com/office/drawing/2014/main" val="2438740631"/>
                    </a:ext>
                  </a:extLst>
                </a:gridCol>
              </a:tblGrid>
              <a:tr h="840122">
                <a:tc>
                  <a:txBody>
                    <a:bodyPr/>
                    <a:lstStyle/>
                    <a:p>
                      <a:pPr algn="ctr" rtl="0" fontAlgn="ctr"/>
                      <a:r>
                        <a:rPr lang="en-IN" sz="2000" b="1" dirty="0">
                          <a:solidFill>
                            <a:srgbClr val="0070C0"/>
                          </a:solidFill>
                          <a:effectLst/>
                        </a:rPr>
                        <a:t>Presented By:</a:t>
                      </a:r>
                    </a:p>
                    <a:p>
                      <a:pPr algn="ctr" rtl="0" fontAlgn="ctr"/>
                      <a:r>
                        <a:rPr lang="en-IN" sz="2000" b="1" dirty="0">
                          <a:solidFill>
                            <a:srgbClr val="0070C0"/>
                          </a:solidFill>
                          <a:effectLst/>
                        </a:rPr>
                        <a:t>727822TUAM062</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endParaRPr lang="en-IN" sz="2000" b="1" dirty="0">
                        <a:solidFill>
                          <a:srgbClr val="0070C0"/>
                        </a:solidFill>
                        <a:effectLst/>
                      </a:endParaRPr>
                    </a:p>
                    <a:p>
                      <a:pPr rtl="0" fontAlgn="ctr"/>
                      <a:r>
                        <a:rPr lang="en-IN" sz="2000" b="1" dirty="0">
                          <a:solidFill>
                            <a:srgbClr val="0070C0"/>
                          </a:solidFill>
                          <a:effectLst/>
                        </a:rPr>
                        <a:t>YASWANTH KUMAR S</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33481234"/>
                  </a:ext>
                </a:extLst>
              </a:tr>
              <a:tr h="563503">
                <a:tc>
                  <a:txBody>
                    <a:bodyPr/>
                    <a:lstStyle/>
                    <a:p>
                      <a:pPr algn="ctr" rtl="0" fontAlgn="ctr"/>
                      <a:r>
                        <a:rPr lang="en-IN" sz="2000" b="1" dirty="0">
                          <a:solidFill>
                            <a:srgbClr val="0070C0"/>
                          </a:solidFill>
                          <a:effectLst/>
                        </a:rPr>
                        <a:t>727822TUAM053</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r>
                        <a:rPr lang="en-IN" sz="2000" b="1" dirty="0">
                          <a:solidFill>
                            <a:srgbClr val="0070C0"/>
                          </a:solidFill>
                          <a:effectLst/>
                        </a:rPr>
                        <a:t>SHYLENDRA PRABU R</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29727765"/>
                  </a:ext>
                </a:extLst>
              </a:tr>
              <a:tr h="563503">
                <a:tc>
                  <a:txBody>
                    <a:bodyPr/>
                    <a:lstStyle/>
                    <a:p>
                      <a:pPr algn="ctr" rtl="0" fontAlgn="ctr"/>
                      <a:r>
                        <a:rPr lang="en-IN" sz="2000" b="1" dirty="0">
                          <a:solidFill>
                            <a:srgbClr val="0070C0"/>
                          </a:solidFill>
                          <a:effectLst/>
                        </a:rPr>
                        <a:t>727822TUAM023</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rtl="0" fontAlgn="ctr"/>
                      <a:r>
                        <a:rPr lang="en-IN" sz="2000" b="1" dirty="0">
                          <a:solidFill>
                            <a:srgbClr val="0070C0"/>
                          </a:solidFill>
                          <a:effectLst/>
                        </a:rPr>
                        <a:t>KRITHIK SS</a:t>
                      </a:r>
                    </a:p>
                  </a:txBody>
                  <a:tcPr marL="28575" marR="28575" marT="19050" marB="1905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21981848"/>
                  </a:ext>
                </a:extLst>
              </a:tr>
            </a:tbl>
          </a:graphicData>
        </a:graphic>
      </p:graphicFrame>
      <p:sp>
        <p:nvSpPr>
          <p:cNvPr id="7" name="TextBox 6">
            <a:extLst>
              <a:ext uri="{FF2B5EF4-FFF2-40B4-BE49-F238E27FC236}">
                <a16:creationId xmlns:a16="http://schemas.microsoft.com/office/drawing/2014/main" id="{BC19E362-C6B9-1A2E-AB13-03183784AA53}"/>
              </a:ext>
            </a:extLst>
          </p:cNvPr>
          <p:cNvSpPr txBox="1"/>
          <p:nvPr/>
        </p:nvSpPr>
        <p:spPr>
          <a:xfrm>
            <a:off x="4855208" y="3592868"/>
            <a:ext cx="3749041" cy="1323439"/>
          </a:xfrm>
          <a:prstGeom prst="rect">
            <a:avLst/>
          </a:prstGeom>
          <a:noFill/>
        </p:spPr>
        <p:txBody>
          <a:bodyPr wrap="square">
            <a:spAutoFit/>
          </a:bodyPr>
          <a:lstStyle/>
          <a:p>
            <a:pPr algn="ctr"/>
            <a:r>
              <a:rPr lang="en-IN" sz="2000" b="1" dirty="0">
                <a:solidFill>
                  <a:schemeClr val="accent5">
                    <a:lumMod val="75000"/>
                  </a:schemeClr>
                </a:solidFill>
                <a:latin typeface="Arial" panose="020B0604020202020204" pitchFamily="34" charset="0"/>
                <a:cs typeface="Arial" panose="020B0604020202020204" pitchFamily="34" charset="0"/>
              </a:rPr>
              <a:t>Guided by: </a:t>
            </a:r>
          </a:p>
          <a:p>
            <a:pPr algn="ctr"/>
            <a:r>
              <a:rPr lang="en-IN" sz="2000" b="1" dirty="0">
                <a:solidFill>
                  <a:schemeClr val="accent5">
                    <a:lumMod val="75000"/>
                  </a:schemeClr>
                </a:solidFill>
                <a:latin typeface="Arial" panose="020B0604020202020204" pitchFamily="34" charset="0"/>
                <a:cs typeface="Arial" panose="020B0604020202020204" pitchFamily="34" charset="0"/>
              </a:rPr>
              <a:t>Ms. S. KIRUTHIKA,</a:t>
            </a:r>
          </a:p>
          <a:p>
            <a:pPr algn="ctr"/>
            <a:r>
              <a:rPr lang="en-IN" sz="2000" b="1" dirty="0">
                <a:solidFill>
                  <a:schemeClr val="accent5">
                    <a:lumMod val="75000"/>
                  </a:schemeClr>
                </a:solidFill>
                <a:latin typeface="Arial" panose="020B0604020202020204" pitchFamily="34" charset="0"/>
                <a:cs typeface="Arial" panose="020B0604020202020204" pitchFamily="34" charset="0"/>
              </a:rPr>
              <a:t>Assistant,</a:t>
            </a:r>
          </a:p>
          <a:p>
            <a:pPr algn="ctr"/>
            <a:r>
              <a:rPr lang="en-IN" sz="2000" b="1" dirty="0">
                <a:solidFill>
                  <a:schemeClr val="accent5">
                    <a:lumMod val="75000"/>
                  </a:schemeClr>
                </a:solidFill>
                <a:latin typeface="Arial" panose="020B0604020202020204" pitchFamily="34" charset="0"/>
                <a:cs typeface="Arial" panose="020B0604020202020204" pitchFamily="34" charset="0"/>
              </a:rPr>
              <a:t> Professor, CSE</a:t>
            </a:r>
          </a:p>
        </p:txBody>
      </p:sp>
      <p:sp>
        <p:nvSpPr>
          <p:cNvPr id="9" name="TextBox 8">
            <a:extLst>
              <a:ext uri="{FF2B5EF4-FFF2-40B4-BE49-F238E27FC236}">
                <a16:creationId xmlns:a16="http://schemas.microsoft.com/office/drawing/2014/main" id="{F967FC1E-803D-13FE-424C-BA111AA47B2E}"/>
              </a:ext>
            </a:extLst>
          </p:cNvPr>
          <p:cNvSpPr txBox="1"/>
          <p:nvPr/>
        </p:nvSpPr>
        <p:spPr>
          <a:xfrm>
            <a:off x="1685925" y="62230"/>
            <a:ext cx="5486400" cy="369332"/>
          </a:xfrm>
          <a:prstGeom prst="rect">
            <a:avLst/>
          </a:prstGeom>
          <a:noFill/>
        </p:spPr>
        <p:txBody>
          <a:bodyPr wrap="square">
            <a:spAutoFit/>
          </a:bodyPr>
          <a:lstStyle/>
          <a:p>
            <a:r>
              <a:rPr lang="en-IN" sz="18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Sri Krishna College of Technology, Coimbatore</a:t>
            </a:r>
          </a:p>
        </p:txBody>
      </p:sp>
      <p:sp>
        <p:nvSpPr>
          <p:cNvPr id="12" name="TextBox 11">
            <a:extLst>
              <a:ext uri="{FF2B5EF4-FFF2-40B4-BE49-F238E27FC236}">
                <a16:creationId xmlns:a16="http://schemas.microsoft.com/office/drawing/2014/main" id="{C3E518F9-D140-54FA-8FA4-C45CED975C0A}"/>
              </a:ext>
            </a:extLst>
          </p:cNvPr>
          <p:cNvSpPr txBox="1"/>
          <p:nvPr/>
        </p:nvSpPr>
        <p:spPr>
          <a:xfrm>
            <a:off x="1512916" y="394004"/>
            <a:ext cx="6483927" cy="307777"/>
          </a:xfrm>
          <a:prstGeom prst="rect">
            <a:avLst/>
          </a:prstGeom>
          <a:noFill/>
        </p:spPr>
        <p:txBody>
          <a:bodyPr wrap="square">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An Autonomous Institution | Accredited by NAAC with ‘A’ Grade </a:t>
            </a:r>
          </a:p>
        </p:txBody>
      </p:sp>
      <p:sp>
        <p:nvSpPr>
          <p:cNvPr id="13" name="Footer Placeholder 3">
            <a:extLst>
              <a:ext uri="{FF2B5EF4-FFF2-40B4-BE49-F238E27FC236}">
                <a16:creationId xmlns:a16="http://schemas.microsoft.com/office/drawing/2014/main" id="{A712D3F1-C6A0-04DC-36B0-9565801C66E6}"/>
              </a:ext>
            </a:extLst>
          </p:cNvPr>
          <p:cNvSpPr>
            <a:spLocks noGrp="1"/>
          </p:cNvSpPr>
          <p:nvPr>
            <p:ph type="ftr" sz="quarter" idx="11"/>
          </p:nvPr>
        </p:nvSpPr>
        <p:spPr>
          <a:xfrm>
            <a:off x="1685925" y="6356350"/>
            <a:ext cx="5772150" cy="365125"/>
          </a:xfrm>
        </p:spPr>
        <p:txBody>
          <a:bodyPr/>
          <a:lstStyle/>
          <a:p>
            <a:r>
              <a:rPr lang="en-IN" dirty="0"/>
              <a:t>This project aligns with NEP 2020 goals of innovation, sustainability, and IKS integration.</a:t>
            </a:r>
            <a:endParaRPr lang="en-US" dirty="0"/>
          </a:p>
        </p:txBody>
      </p:sp>
      <p:sp>
        <p:nvSpPr>
          <p:cNvPr id="16" name="TextBox 15">
            <a:extLst>
              <a:ext uri="{FF2B5EF4-FFF2-40B4-BE49-F238E27FC236}">
                <a16:creationId xmlns:a16="http://schemas.microsoft.com/office/drawing/2014/main" id="{95B7EA15-7A7E-FE49-6133-575B973D4B2B}"/>
              </a:ext>
            </a:extLst>
          </p:cNvPr>
          <p:cNvSpPr txBox="1"/>
          <p:nvPr/>
        </p:nvSpPr>
        <p:spPr>
          <a:xfrm>
            <a:off x="3039114" y="2970307"/>
            <a:ext cx="3065776" cy="369332"/>
          </a:xfrm>
          <a:prstGeom prst="rect">
            <a:avLst/>
          </a:prstGeom>
          <a:noFill/>
        </p:spPr>
        <p:txBody>
          <a:bodyPr wrap="none" rtlCol="0">
            <a:spAutoFit/>
          </a:bodyPr>
          <a:lstStyle/>
          <a:p>
            <a:pPr algn="ctr"/>
            <a:r>
              <a:rPr lang="en-IN" b="1" dirty="0">
                <a:latin typeface="Arial" panose="020B0604020202020204" pitchFamily="34" charset="0"/>
                <a:cs typeface="Arial" panose="020B0604020202020204" pitchFamily="34" charset="0"/>
              </a:rPr>
              <a:t>Batch/Group/Team No : 20</a:t>
            </a:r>
          </a:p>
        </p:txBody>
      </p:sp>
      <p:sp>
        <p:nvSpPr>
          <p:cNvPr id="3" name="TextBox 2">
            <a:extLst>
              <a:ext uri="{FF2B5EF4-FFF2-40B4-BE49-F238E27FC236}">
                <a16:creationId xmlns:a16="http://schemas.microsoft.com/office/drawing/2014/main" id="{42DE3D2F-9C78-5069-97A8-7FD43FAC7A37}"/>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A4F73AD0-B9FE-A9D4-2BFD-C0F762B95A5E}"/>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Proposed System / Methodology</a:t>
            </a:r>
          </a:p>
        </p:txBody>
      </p:sp>
      <p:sp>
        <p:nvSpPr>
          <p:cNvPr id="3" name="Content Placeholder 2"/>
          <p:cNvSpPr>
            <a:spLocks noGrp="1"/>
          </p:cNvSpPr>
          <p:nvPr>
            <p:ph idx="1"/>
          </p:nvPr>
        </p:nvSpPr>
        <p:spPr/>
        <p:txBody>
          <a:bodyPr>
            <a:normAutofit fontScale="92500" lnSpcReduction="20000"/>
          </a:bodyPr>
          <a:lstStyle/>
          <a:p>
            <a:r>
              <a:rPr dirty="0"/>
              <a:t>System architecture or block diagram</a:t>
            </a:r>
          </a:p>
          <a:p>
            <a:r>
              <a:rPr dirty="0"/>
              <a:t>Key </a:t>
            </a:r>
            <a:r>
              <a:rPr lang="en-IN" dirty="0"/>
              <a:t>Technologies Used</a:t>
            </a:r>
          </a:p>
          <a:p>
            <a:pPr lvl="1"/>
            <a:r>
              <a:rPr lang="en-IN" dirty="0"/>
              <a:t>ML: Python (LSTM/</a:t>
            </a:r>
            <a:r>
              <a:rPr lang="en-IN" dirty="0" err="1"/>
              <a:t>XGBoost</a:t>
            </a:r>
            <a:r>
              <a:rPr lang="en-IN" dirty="0"/>
              <a:t>)</a:t>
            </a:r>
          </a:p>
          <a:p>
            <a:pPr lvl="1"/>
            <a:r>
              <a:rPr lang="en-IN" dirty="0"/>
              <a:t>Backend: </a:t>
            </a:r>
            <a:r>
              <a:rPr lang="en-IN" dirty="0" err="1"/>
              <a:t>FastAPI</a:t>
            </a:r>
            <a:r>
              <a:rPr lang="en-IN" dirty="0"/>
              <a:t> / Node.js</a:t>
            </a:r>
          </a:p>
          <a:p>
            <a:pPr lvl="1"/>
            <a:r>
              <a:rPr lang="en-IN" dirty="0"/>
              <a:t>Frontend: React.js</a:t>
            </a:r>
          </a:p>
          <a:p>
            <a:pPr lvl="1"/>
            <a:r>
              <a:rPr lang="en-IN" dirty="0"/>
              <a:t>DB: PostgreSQL / Firebase</a:t>
            </a:r>
          </a:p>
          <a:p>
            <a:pPr lvl="1"/>
            <a:r>
              <a:rPr lang="en-IN" dirty="0"/>
              <a:t>APIs: Google Maps, Weather, Location</a:t>
            </a:r>
            <a:endParaRPr dirty="0"/>
          </a:p>
          <a:p>
            <a:r>
              <a:rPr dirty="0"/>
              <a:t>Step-by-step workflow or process</a:t>
            </a:r>
          </a:p>
          <a:p>
            <a:r>
              <a:rPr lang="en-US" dirty="0"/>
              <a:t>Methodology</a:t>
            </a:r>
          </a:p>
          <a:p>
            <a:pPr lvl="1"/>
            <a:r>
              <a:rPr lang="en-US" dirty="0"/>
              <a:t>Agile development (2-week sprints)</a:t>
            </a:r>
          </a:p>
          <a:p>
            <a:pPr lvl="1"/>
            <a:r>
              <a:rPr lang="en-US" dirty="0"/>
              <a:t>CRISP-DM for ML lifecycle</a:t>
            </a:r>
          </a:p>
          <a:p>
            <a:pPr lvl="1"/>
            <a:r>
              <a:rPr lang="en-US" dirty="0"/>
              <a:t>AI-enabled simulation for real-world testing</a:t>
            </a:r>
          </a:p>
          <a:p>
            <a:pPr lvl="1"/>
            <a:endParaRPr dirty="0"/>
          </a:p>
        </p:txBody>
      </p:sp>
      <p:sp>
        <p:nvSpPr>
          <p:cNvPr id="4" name="Footer Placeholder 3">
            <a:extLst>
              <a:ext uri="{FF2B5EF4-FFF2-40B4-BE49-F238E27FC236}">
                <a16:creationId xmlns:a16="http://schemas.microsoft.com/office/drawing/2014/main" id="{286C481A-8FA7-16B5-D876-18D67475439C}"/>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2D5F5E90-D3CE-461F-5117-250CC993206E}"/>
              </a:ext>
            </a:extLst>
          </p:cNvPr>
          <p:cNvSpPr>
            <a:spLocks noGrp="1"/>
          </p:cNvSpPr>
          <p:nvPr>
            <p:ph type="dt" sz="half" idx="10"/>
          </p:nvPr>
        </p:nvSpPr>
        <p:spPr/>
        <p:txBody>
          <a:bodyPr/>
          <a:lstStyle/>
          <a:p>
            <a:fld id="{38E8140D-6354-4143-A370-903808C5EF1E}" type="datetime1">
              <a:rPr lang="en-US" smtClean="0"/>
              <a:t>7/14/2025</a:t>
            </a:fld>
            <a:endParaRPr lang="en-US"/>
          </a:p>
        </p:txBody>
      </p:sp>
      <p:sp>
        <p:nvSpPr>
          <p:cNvPr id="6" name="Slide Number Placeholder 5">
            <a:extLst>
              <a:ext uri="{FF2B5EF4-FFF2-40B4-BE49-F238E27FC236}">
                <a16:creationId xmlns:a16="http://schemas.microsoft.com/office/drawing/2014/main" id="{1EAFB107-58D5-1F94-3B74-45338F0EAC9E}"/>
              </a:ext>
            </a:extLst>
          </p:cNvPr>
          <p:cNvSpPr>
            <a:spLocks noGrp="1"/>
          </p:cNvSpPr>
          <p:nvPr>
            <p:ph type="sldNum" sz="quarter" idx="12"/>
          </p:nvPr>
        </p:nvSpPr>
        <p:spPr/>
        <p:txBody>
          <a:bodyPr/>
          <a:lstStyle/>
          <a:p>
            <a:fld id="{C1FF6DA9-008F-8B48-92A6-B652298478BF}" type="slidenum">
              <a:rPr lang="en-US" smtClean="0"/>
              <a:t>10</a:t>
            </a:fld>
            <a:endParaRPr lang="en-US"/>
          </a:p>
        </p:txBody>
      </p:sp>
      <p:sp>
        <p:nvSpPr>
          <p:cNvPr id="7" name="TextBox 6">
            <a:extLst>
              <a:ext uri="{FF2B5EF4-FFF2-40B4-BE49-F238E27FC236}">
                <a16:creationId xmlns:a16="http://schemas.microsoft.com/office/drawing/2014/main" id="{E602724C-E225-8D14-F2A8-5BDD2BEA9A49}"/>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4A434E7-2A9D-28AE-6F70-EA982718054F}"/>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Comparative Analysis &amp; Novelty</a:t>
            </a:r>
          </a:p>
        </p:txBody>
      </p:sp>
      <p:sp>
        <p:nvSpPr>
          <p:cNvPr id="3" name="Content Placeholder 2"/>
          <p:cNvSpPr>
            <a:spLocks noGrp="1"/>
          </p:cNvSpPr>
          <p:nvPr>
            <p:ph idx="1"/>
          </p:nvPr>
        </p:nvSpPr>
        <p:spPr/>
        <p:txBody>
          <a:bodyPr/>
          <a:lstStyle/>
          <a:p>
            <a:r>
              <a:rPr lang="en-IN" dirty="0"/>
              <a:t>C</a:t>
            </a:r>
            <a:r>
              <a:rPr dirty="0" err="1"/>
              <a:t>omparing</a:t>
            </a:r>
            <a:r>
              <a:rPr dirty="0"/>
              <a:t> existing vs. proposed systems</a:t>
            </a:r>
          </a:p>
          <a:p>
            <a:r>
              <a:rPr dirty="0"/>
              <a:t>Highlight innovations and improvements</a:t>
            </a:r>
          </a:p>
          <a:p>
            <a:r>
              <a:rPr lang="en-IN" dirty="0"/>
              <a:t>E</a:t>
            </a:r>
            <a:r>
              <a:rPr dirty="0" err="1"/>
              <a:t>xplain</a:t>
            </a:r>
            <a:r>
              <a:rPr dirty="0"/>
              <a:t> societal or technical impact</a:t>
            </a:r>
          </a:p>
          <a:p>
            <a:r>
              <a:rPr dirty="0"/>
              <a:t>Mention novelty and feasibility</a:t>
            </a:r>
          </a:p>
        </p:txBody>
      </p:sp>
      <p:sp>
        <p:nvSpPr>
          <p:cNvPr id="4" name="Footer Placeholder 3">
            <a:extLst>
              <a:ext uri="{FF2B5EF4-FFF2-40B4-BE49-F238E27FC236}">
                <a16:creationId xmlns:a16="http://schemas.microsoft.com/office/drawing/2014/main" id="{F81A7674-72BF-B14F-2ECC-41925B06B330}"/>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9183AE36-D146-3D77-33F5-2555F16EE019}"/>
              </a:ext>
            </a:extLst>
          </p:cNvPr>
          <p:cNvSpPr>
            <a:spLocks noGrp="1"/>
          </p:cNvSpPr>
          <p:nvPr>
            <p:ph type="dt" sz="half" idx="10"/>
          </p:nvPr>
        </p:nvSpPr>
        <p:spPr/>
        <p:txBody>
          <a:bodyPr/>
          <a:lstStyle/>
          <a:p>
            <a:fld id="{185AF2EC-F967-48D6-8779-8DB005B3CDA9}" type="datetime1">
              <a:rPr lang="en-US" smtClean="0"/>
              <a:t>7/14/2025</a:t>
            </a:fld>
            <a:endParaRPr lang="en-US"/>
          </a:p>
        </p:txBody>
      </p:sp>
      <p:sp>
        <p:nvSpPr>
          <p:cNvPr id="6" name="Slide Number Placeholder 5">
            <a:extLst>
              <a:ext uri="{FF2B5EF4-FFF2-40B4-BE49-F238E27FC236}">
                <a16:creationId xmlns:a16="http://schemas.microsoft.com/office/drawing/2014/main" id="{93AD934B-0540-CBAA-4EA1-A1C1E699C55E}"/>
              </a:ext>
            </a:extLst>
          </p:cNvPr>
          <p:cNvSpPr>
            <a:spLocks noGrp="1"/>
          </p:cNvSpPr>
          <p:nvPr>
            <p:ph type="sldNum" sz="quarter" idx="12"/>
          </p:nvPr>
        </p:nvSpPr>
        <p:spPr/>
        <p:txBody>
          <a:bodyPr/>
          <a:lstStyle/>
          <a:p>
            <a:fld id="{C1FF6DA9-008F-8B48-92A6-B652298478BF}" type="slidenum">
              <a:rPr lang="en-US" smtClean="0"/>
              <a:t>11</a:t>
            </a:fld>
            <a:endParaRPr lang="en-US"/>
          </a:p>
        </p:txBody>
      </p:sp>
      <p:sp>
        <p:nvSpPr>
          <p:cNvPr id="7" name="TextBox 6">
            <a:extLst>
              <a:ext uri="{FF2B5EF4-FFF2-40B4-BE49-F238E27FC236}">
                <a16:creationId xmlns:a16="http://schemas.microsoft.com/office/drawing/2014/main" id="{B87477B1-C451-4FE8-AB3B-190761059528}"/>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18284D5-1D98-95DE-05D1-B3AC4D6DB26F}"/>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Project Plan &amp; Team Roles</a:t>
            </a:r>
          </a:p>
        </p:txBody>
      </p:sp>
      <p:sp>
        <p:nvSpPr>
          <p:cNvPr id="3" name="Content Placeholder 2"/>
          <p:cNvSpPr>
            <a:spLocks noGrp="1"/>
          </p:cNvSpPr>
          <p:nvPr>
            <p:ph idx="1"/>
          </p:nvPr>
        </p:nvSpPr>
        <p:spPr/>
        <p:txBody>
          <a:bodyPr>
            <a:normAutofit/>
          </a:bodyPr>
          <a:lstStyle/>
          <a:p>
            <a:r>
              <a:rPr dirty="0"/>
              <a:t>Timeline</a:t>
            </a:r>
            <a:endParaRPr lang="en-IN" dirty="0"/>
          </a:p>
          <a:p>
            <a:pPr lvl="1"/>
            <a:r>
              <a:rPr dirty="0"/>
              <a:t>Gantt chart</a:t>
            </a:r>
            <a:endParaRPr lang="en-IN" dirty="0"/>
          </a:p>
          <a:p>
            <a:pPr lvl="1"/>
            <a:r>
              <a:rPr lang="en-IN" dirty="0"/>
              <a:t>Milestone </a:t>
            </a:r>
            <a:r>
              <a:rPr dirty="0"/>
              <a:t>table</a:t>
            </a:r>
            <a:endParaRPr lang="en-IN" dirty="0"/>
          </a:p>
          <a:p>
            <a:pPr marL="457200" lvl="1" indent="0">
              <a:buNone/>
            </a:pPr>
            <a:endParaRPr dirty="0"/>
          </a:p>
          <a:p>
            <a:r>
              <a:rPr dirty="0"/>
              <a:t>Phases: </a:t>
            </a:r>
            <a:endParaRPr lang="en-IN" dirty="0"/>
          </a:p>
          <a:p>
            <a:pPr lvl="1"/>
            <a:r>
              <a:rPr dirty="0"/>
              <a:t>Literature, Design, Development, Testing</a:t>
            </a:r>
          </a:p>
          <a:p>
            <a:r>
              <a:rPr dirty="0"/>
              <a:t>Role allocation: </a:t>
            </a:r>
            <a:endParaRPr lang="en-IN" dirty="0"/>
          </a:p>
          <a:p>
            <a:pPr lvl="1"/>
            <a:r>
              <a:rPr dirty="0"/>
              <a:t>Research, Coding, QA, Documentation</a:t>
            </a:r>
          </a:p>
        </p:txBody>
      </p:sp>
      <p:sp>
        <p:nvSpPr>
          <p:cNvPr id="4" name="Footer Placeholder 3">
            <a:extLst>
              <a:ext uri="{FF2B5EF4-FFF2-40B4-BE49-F238E27FC236}">
                <a16:creationId xmlns:a16="http://schemas.microsoft.com/office/drawing/2014/main" id="{03978B51-74BC-7924-F192-D92BF0D75C2A}"/>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D4C0D569-6687-0057-3F98-8C613A03F234}"/>
              </a:ext>
            </a:extLst>
          </p:cNvPr>
          <p:cNvSpPr>
            <a:spLocks noGrp="1"/>
          </p:cNvSpPr>
          <p:nvPr>
            <p:ph type="dt" sz="half" idx="10"/>
          </p:nvPr>
        </p:nvSpPr>
        <p:spPr/>
        <p:txBody>
          <a:bodyPr/>
          <a:lstStyle/>
          <a:p>
            <a:fld id="{B9A2B2BA-0D5D-4F68-AF4E-8FC97757E31E}" type="datetime1">
              <a:rPr lang="en-US" smtClean="0"/>
              <a:t>7/14/2025</a:t>
            </a:fld>
            <a:endParaRPr lang="en-US"/>
          </a:p>
        </p:txBody>
      </p:sp>
      <p:sp>
        <p:nvSpPr>
          <p:cNvPr id="6" name="Slide Number Placeholder 5">
            <a:extLst>
              <a:ext uri="{FF2B5EF4-FFF2-40B4-BE49-F238E27FC236}">
                <a16:creationId xmlns:a16="http://schemas.microsoft.com/office/drawing/2014/main" id="{9C2A66D7-FD22-EBEA-224A-F7E1AF8DEBE9}"/>
              </a:ext>
            </a:extLst>
          </p:cNvPr>
          <p:cNvSpPr>
            <a:spLocks noGrp="1"/>
          </p:cNvSpPr>
          <p:nvPr>
            <p:ph type="sldNum" sz="quarter" idx="12"/>
          </p:nvPr>
        </p:nvSpPr>
        <p:spPr/>
        <p:txBody>
          <a:bodyPr/>
          <a:lstStyle/>
          <a:p>
            <a:fld id="{C1FF6DA9-008F-8B48-92A6-B652298478BF}" type="slidenum">
              <a:rPr lang="en-US" smtClean="0"/>
              <a:t>12</a:t>
            </a:fld>
            <a:endParaRPr lang="en-US"/>
          </a:p>
        </p:txBody>
      </p:sp>
      <p:graphicFrame>
        <p:nvGraphicFramePr>
          <p:cNvPr id="7" name="Table 6">
            <a:extLst>
              <a:ext uri="{FF2B5EF4-FFF2-40B4-BE49-F238E27FC236}">
                <a16:creationId xmlns:a16="http://schemas.microsoft.com/office/drawing/2014/main" id="{57DDFDCD-503C-6AFE-C9A2-1A9690356EF2}"/>
              </a:ext>
            </a:extLst>
          </p:cNvPr>
          <p:cNvGraphicFramePr>
            <a:graphicFrameLocks noGrp="1"/>
          </p:cNvGraphicFramePr>
          <p:nvPr>
            <p:extLst>
              <p:ext uri="{D42A27DB-BD31-4B8C-83A1-F6EECF244321}">
                <p14:modId xmlns:p14="http://schemas.microsoft.com/office/powerpoint/2010/main" val="705257338"/>
              </p:ext>
            </p:extLst>
          </p:nvPr>
        </p:nvGraphicFramePr>
        <p:xfrm>
          <a:off x="3508693" y="1600200"/>
          <a:ext cx="5178107" cy="2011680"/>
        </p:xfrm>
        <a:graphic>
          <a:graphicData uri="http://schemas.openxmlformats.org/drawingml/2006/table">
            <a:tbl>
              <a:tblPr firstRow="1" bandRow="1">
                <a:tableStyleId>{5940675A-B579-460E-94D1-54222C63F5DA}</a:tableStyleId>
              </a:tblPr>
              <a:tblGrid>
                <a:gridCol w="1514793">
                  <a:extLst>
                    <a:ext uri="{9D8B030D-6E8A-4147-A177-3AD203B41FA5}">
                      <a16:colId xmlns:a16="http://schemas.microsoft.com/office/drawing/2014/main" val="3807566651"/>
                    </a:ext>
                  </a:extLst>
                </a:gridCol>
                <a:gridCol w="533718">
                  <a:extLst>
                    <a:ext uri="{9D8B030D-6E8A-4147-A177-3AD203B41FA5}">
                      <a16:colId xmlns:a16="http://schemas.microsoft.com/office/drawing/2014/main" val="1503058957"/>
                    </a:ext>
                  </a:extLst>
                </a:gridCol>
                <a:gridCol w="633730">
                  <a:extLst>
                    <a:ext uri="{9D8B030D-6E8A-4147-A177-3AD203B41FA5}">
                      <a16:colId xmlns:a16="http://schemas.microsoft.com/office/drawing/2014/main" val="2875441247"/>
                    </a:ext>
                  </a:extLst>
                </a:gridCol>
                <a:gridCol w="611505">
                  <a:extLst>
                    <a:ext uri="{9D8B030D-6E8A-4147-A177-3AD203B41FA5}">
                      <a16:colId xmlns:a16="http://schemas.microsoft.com/office/drawing/2014/main" val="3977789491"/>
                    </a:ext>
                  </a:extLst>
                </a:gridCol>
                <a:gridCol w="579755">
                  <a:extLst>
                    <a:ext uri="{9D8B030D-6E8A-4147-A177-3AD203B41FA5}">
                      <a16:colId xmlns:a16="http://schemas.microsoft.com/office/drawing/2014/main" val="3158706884"/>
                    </a:ext>
                  </a:extLst>
                </a:gridCol>
                <a:gridCol w="622618">
                  <a:extLst>
                    <a:ext uri="{9D8B030D-6E8A-4147-A177-3AD203B41FA5}">
                      <a16:colId xmlns:a16="http://schemas.microsoft.com/office/drawing/2014/main" val="2688828470"/>
                    </a:ext>
                  </a:extLst>
                </a:gridCol>
                <a:gridCol w="681988">
                  <a:extLst>
                    <a:ext uri="{9D8B030D-6E8A-4147-A177-3AD203B41FA5}">
                      <a16:colId xmlns:a16="http://schemas.microsoft.com/office/drawing/2014/main" val="4135450993"/>
                    </a:ext>
                  </a:extLst>
                </a:gridCol>
              </a:tblGrid>
              <a:tr h="194931">
                <a:tc>
                  <a:txBody>
                    <a:bodyPr/>
                    <a:lstStyle/>
                    <a:p>
                      <a:r>
                        <a:rPr lang="en-IN" sz="1600" b="1" dirty="0">
                          <a:solidFill>
                            <a:srgbClr val="0070C0"/>
                          </a:solidFill>
                          <a:latin typeface="Arial" panose="020B0604020202020204" pitchFamily="34" charset="0"/>
                          <a:cs typeface="Arial" panose="020B0604020202020204" pitchFamily="34" charset="0"/>
                        </a:rPr>
                        <a:t>Phases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Jul</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Aug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Sep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Oct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Nov</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600" b="1" dirty="0">
                          <a:solidFill>
                            <a:srgbClr val="0070C0"/>
                          </a:solidFill>
                          <a:latin typeface="Arial" panose="020B0604020202020204" pitchFamily="34" charset="0"/>
                          <a:cs typeface="Arial" panose="020B0604020202020204" pitchFamily="34" charset="0"/>
                        </a:rPr>
                        <a:t>Dec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2427595"/>
                  </a:ext>
                </a:extLst>
              </a:tr>
              <a:tr h="194931">
                <a:tc>
                  <a:txBody>
                    <a:bodyPr/>
                    <a:lstStyle/>
                    <a:p>
                      <a:r>
                        <a:rPr lang="en-IN" sz="1600" b="1" dirty="0">
                          <a:solidFill>
                            <a:srgbClr val="0070C0"/>
                          </a:solidFill>
                          <a:latin typeface="Arial" panose="020B0604020202020204" pitchFamily="34" charset="0"/>
                          <a:cs typeface="Arial" panose="020B0604020202020204" pitchFamily="34" charset="0"/>
                        </a:rPr>
                        <a:t>Literature</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8531803"/>
                  </a:ext>
                </a:extLst>
              </a:tr>
              <a:tr h="194931">
                <a:tc>
                  <a:txBody>
                    <a:bodyPr/>
                    <a:lstStyle/>
                    <a:p>
                      <a:r>
                        <a:rPr lang="en-IN" sz="1600" b="1" dirty="0">
                          <a:solidFill>
                            <a:srgbClr val="0070C0"/>
                          </a:solidFill>
                          <a:latin typeface="Arial" panose="020B0604020202020204" pitchFamily="34" charset="0"/>
                          <a:cs typeface="Arial" panose="020B0604020202020204" pitchFamily="34" charset="0"/>
                        </a:rPr>
                        <a:t>Design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7751214"/>
                  </a:ext>
                </a:extLst>
              </a:tr>
              <a:tr h="307830">
                <a:tc>
                  <a:txBody>
                    <a:bodyPr/>
                    <a:lstStyle/>
                    <a:p>
                      <a:r>
                        <a:rPr lang="en-IN" sz="1600" b="1" dirty="0">
                          <a:solidFill>
                            <a:srgbClr val="0070C0"/>
                          </a:solidFill>
                          <a:latin typeface="Arial" panose="020B0604020202020204" pitchFamily="34" charset="0"/>
                          <a:cs typeface="Arial" panose="020B0604020202020204" pitchFamily="34" charset="0"/>
                        </a:rPr>
                        <a:t>Development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1759562"/>
                  </a:ext>
                </a:extLst>
              </a:tr>
              <a:tr h="194931">
                <a:tc>
                  <a:txBody>
                    <a:bodyPr/>
                    <a:lstStyle/>
                    <a:p>
                      <a:r>
                        <a:rPr lang="en-IN" sz="1600" b="1" dirty="0">
                          <a:solidFill>
                            <a:srgbClr val="0070C0"/>
                          </a:solidFill>
                          <a:latin typeface="Arial" panose="020B0604020202020204" pitchFamily="34" charset="0"/>
                          <a:cs typeface="Arial" panose="020B0604020202020204" pitchFamily="34" charset="0"/>
                        </a:rPr>
                        <a:t>Testing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744659230"/>
                  </a:ext>
                </a:extLst>
              </a:tr>
              <a:tr h="194931">
                <a:tc>
                  <a:txBody>
                    <a:bodyPr/>
                    <a:lstStyle/>
                    <a:p>
                      <a:r>
                        <a:rPr lang="en-IN" sz="1600" b="1" dirty="0">
                          <a:solidFill>
                            <a:srgbClr val="0070C0"/>
                          </a:solidFill>
                          <a:latin typeface="Arial" panose="020B0604020202020204" pitchFamily="34" charset="0"/>
                          <a:cs typeface="Arial" panose="020B0604020202020204" pitchFamily="34" charset="0"/>
                        </a:rPr>
                        <a:t>Follow-up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600" b="1" dirty="0">
                        <a:solidFill>
                          <a:srgbClr val="0070C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13493279"/>
                  </a:ext>
                </a:extLst>
              </a:tr>
            </a:tbl>
          </a:graphicData>
        </a:graphic>
      </p:graphicFrame>
      <p:sp>
        <p:nvSpPr>
          <p:cNvPr id="8" name="TextBox 7">
            <a:extLst>
              <a:ext uri="{FF2B5EF4-FFF2-40B4-BE49-F238E27FC236}">
                <a16:creationId xmlns:a16="http://schemas.microsoft.com/office/drawing/2014/main" id="{DE659509-6124-2ECB-D0A6-1BAAB014AD5A}"/>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306EEA84-4BB9-EF8B-E961-CC7B3E3C9AA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Expected Outcome &amp; Resources</a:t>
            </a:r>
          </a:p>
        </p:txBody>
      </p:sp>
      <p:sp>
        <p:nvSpPr>
          <p:cNvPr id="3" name="Content Placeholder 2"/>
          <p:cNvSpPr>
            <a:spLocks noGrp="1"/>
          </p:cNvSpPr>
          <p:nvPr>
            <p:ph idx="1"/>
          </p:nvPr>
        </p:nvSpPr>
        <p:spPr/>
        <p:txBody>
          <a:bodyPr/>
          <a:lstStyle/>
          <a:p>
            <a:r>
              <a:rPr dirty="0"/>
              <a:t>Final deliverables</a:t>
            </a:r>
            <a:endParaRPr lang="en-IN" dirty="0"/>
          </a:p>
          <a:p>
            <a:pPr lvl="1"/>
            <a:r>
              <a:rPr lang="en-IN" dirty="0"/>
              <a:t>Prototype</a:t>
            </a:r>
            <a:r>
              <a:rPr dirty="0"/>
              <a:t>, software, model, etc.</a:t>
            </a:r>
          </a:p>
          <a:p>
            <a:r>
              <a:rPr dirty="0"/>
              <a:t>Tools/libraries: </a:t>
            </a:r>
            <a:endParaRPr lang="en-IN" dirty="0"/>
          </a:p>
          <a:p>
            <a:pPr lvl="1"/>
            <a:r>
              <a:rPr dirty="0"/>
              <a:t>Python, TensorFlow, etc.</a:t>
            </a:r>
          </a:p>
          <a:p>
            <a:r>
              <a:rPr dirty="0"/>
              <a:t>Hardware: </a:t>
            </a:r>
            <a:endParaRPr lang="en-IN" dirty="0"/>
          </a:p>
          <a:p>
            <a:pPr lvl="1"/>
            <a:r>
              <a:rPr dirty="0"/>
              <a:t>Arduino, Raspberry Pi, etc.</a:t>
            </a:r>
          </a:p>
          <a:p>
            <a:r>
              <a:rPr dirty="0"/>
              <a:t>Open-source tools/FOSS </a:t>
            </a:r>
            <a:endParaRPr lang="en-IN" dirty="0"/>
          </a:p>
          <a:p>
            <a:pPr lvl="1"/>
            <a:r>
              <a:rPr i="1" dirty="0">
                <a:solidFill>
                  <a:srgbClr val="FF0000"/>
                </a:solidFill>
              </a:rPr>
              <a:t>AICTE recommended</a:t>
            </a:r>
          </a:p>
        </p:txBody>
      </p:sp>
      <p:sp>
        <p:nvSpPr>
          <p:cNvPr id="4" name="Footer Placeholder 3">
            <a:extLst>
              <a:ext uri="{FF2B5EF4-FFF2-40B4-BE49-F238E27FC236}">
                <a16:creationId xmlns:a16="http://schemas.microsoft.com/office/drawing/2014/main" id="{813A554D-F004-CE73-45DE-04A5E65F4DDA}"/>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7FDF6738-19C3-544B-F33E-CE0565B4E087}"/>
              </a:ext>
            </a:extLst>
          </p:cNvPr>
          <p:cNvSpPr>
            <a:spLocks noGrp="1"/>
          </p:cNvSpPr>
          <p:nvPr>
            <p:ph type="dt" sz="half" idx="10"/>
          </p:nvPr>
        </p:nvSpPr>
        <p:spPr/>
        <p:txBody>
          <a:bodyPr/>
          <a:lstStyle/>
          <a:p>
            <a:fld id="{E17915A3-EFAA-420B-877D-CA4905327C70}" type="datetime1">
              <a:rPr lang="en-US" smtClean="0"/>
              <a:t>7/14/2025</a:t>
            </a:fld>
            <a:endParaRPr lang="en-US"/>
          </a:p>
        </p:txBody>
      </p:sp>
      <p:sp>
        <p:nvSpPr>
          <p:cNvPr id="6" name="Slide Number Placeholder 5">
            <a:extLst>
              <a:ext uri="{FF2B5EF4-FFF2-40B4-BE49-F238E27FC236}">
                <a16:creationId xmlns:a16="http://schemas.microsoft.com/office/drawing/2014/main" id="{686B4479-3009-A8F2-4D68-8105453BE7A1}"/>
              </a:ext>
            </a:extLst>
          </p:cNvPr>
          <p:cNvSpPr>
            <a:spLocks noGrp="1"/>
          </p:cNvSpPr>
          <p:nvPr>
            <p:ph type="sldNum" sz="quarter" idx="12"/>
          </p:nvPr>
        </p:nvSpPr>
        <p:spPr/>
        <p:txBody>
          <a:bodyPr/>
          <a:lstStyle/>
          <a:p>
            <a:fld id="{C1FF6DA9-008F-8B48-92A6-B652298478BF}" type="slidenum">
              <a:rPr lang="en-US" smtClean="0"/>
              <a:t>13</a:t>
            </a:fld>
            <a:endParaRPr lang="en-US"/>
          </a:p>
        </p:txBody>
      </p:sp>
      <p:sp>
        <p:nvSpPr>
          <p:cNvPr id="7" name="TextBox 6">
            <a:extLst>
              <a:ext uri="{FF2B5EF4-FFF2-40B4-BE49-F238E27FC236}">
                <a16:creationId xmlns:a16="http://schemas.microsoft.com/office/drawing/2014/main" id="{15AC1FF7-378F-F6E6-DD65-D360E717CA8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6A0BD166-6F45-2736-AE51-3CFF53385427}"/>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References &amp; Review Queries</a:t>
            </a:r>
          </a:p>
        </p:txBody>
      </p:sp>
      <p:sp>
        <p:nvSpPr>
          <p:cNvPr id="3" name="Content Placeholder 2"/>
          <p:cNvSpPr>
            <a:spLocks noGrp="1"/>
          </p:cNvSpPr>
          <p:nvPr>
            <p:ph idx="1"/>
          </p:nvPr>
        </p:nvSpPr>
        <p:spPr/>
        <p:txBody>
          <a:bodyPr/>
          <a:lstStyle/>
          <a:p>
            <a:r>
              <a:rPr dirty="0"/>
              <a:t>IEEE </a:t>
            </a:r>
            <a:r>
              <a:rPr b="1" i="1" dirty="0">
                <a:solidFill>
                  <a:srgbClr val="00B050"/>
                </a:solidFill>
              </a:rPr>
              <a:t>formatted</a:t>
            </a:r>
            <a:r>
              <a:rPr dirty="0"/>
              <a:t> references (minimum 5)</a:t>
            </a:r>
          </a:p>
          <a:p>
            <a:r>
              <a:rPr dirty="0"/>
              <a:t>Include Indian authors/institutions if applicable</a:t>
            </a:r>
          </a:p>
          <a:p>
            <a:r>
              <a:rPr dirty="0"/>
              <a:t>Questions for review panel </a:t>
            </a:r>
            <a:endParaRPr lang="en-IN" dirty="0"/>
          </a:p>
          <a:p>
            <a:pPr lvl="1"/>
            <a:r>
              <a:rPr dirty="0"/>
              <a:t>e.g., dataset validation, tech choice</a:t>
            </a:r>
            <a:endParaRPr lang="en-IN" dirty="0"/>
          </a:p>
          <a:p>
            <a:pPr lvl="1"/>
            <a:endParaRPr lang="en-IN" dirty="0"/>
          </a:p>
          <a:p>
            <a:pPr marL="0" indent="0">
              <a:buNone/>
            </a:pPr>
            <a:endParaRPr dirty="0"/>
          </a:p>
        </p:txBody>
      </p:sp>
      <p:sp>
        <p:nvSpPr>
          <p:cNvPr id="4" name="Footer Placeholder 3">
            <a:extLst>
              <a:ext uri="{FF2B5EF4-FFF2-40B4-BE49-F238E27FC236}">
                <a16:creationId xmlns:a16="http://schemas.microsoft.com/office/drawing/2014/main" id="{769DFDFE-D914-94BD-4A44-7AFD423CBC77}"/>
              </a:ext>
            </a:extLst>
          </p:cNvPr>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5" name="Date Placeholder 4">
            <a:extLst>
              <a:ext uri="{FF2B5EF4-FFF2-40B4-BE49-F238E27FC236}">
                <a16:creationId xmlns:a16="http://schemas.microsoft.com/office/drawing/2014/main" id="{D2F08325-9F8F-B6BB-6C19-796AD4A00190}"/>
              </a:ext>
            </a:extLst>
          </p:cNvPr>
          <p:cNvSpPr>
            <a:spLocks noGrp="1"/>
          </p:cNvSpPr>
          <p:nvPr>
            <p:ph type="dt" sz="half" idx="10"/>
          </p:nvPr>
        </p:nvSpPr>
        <p:spPr/>
        <p:txBody>
          <a:bodyPr/>
          <a:lstStyle/>
          <a:p>
            <a:fld id="{9E0FA673-AE80-41CF-9162-A9884519781C}" type="datetime1">
              <a:rPr lang="en-US" smtClean="0"/>
              <a:t>7/14/2025</a:t>
            </a:fld>
            <a:endParaRPr lang="en-US"/>
          </a:p>
        </p:txBody>
      </p:sp>
      <p:sp>
        <p:nvSpPr>
          <p:cNvPr id="6" name="Slide Number Placeholder 5">
            <a:extLst>
              <a:ext uri="{FF2B5EF4-FFF2-40B4-BE49-F238E27FC236}">
                <a16:creationId xmlns:a16="http://schemas.microsoft.com/office/drawing/2014/main" id="{9757FEF0-E44A-A6B0-E0B7-D7D45ADFA361}"/>
              </a:ext>
            </a:extLst>
          </p:cNvPr>
          <p:cNvSpPr>
            <a:spLocks noGrp="1"/>
          </p:cNvSpPr>
          <p:nvPr>
            <p:ph type="sldNum" sz="quarter" idx="12"/>
          </p:nvPr>
        </p:nvSpPr>
        <p:spPr/>
        <p:txBody>
          <a:bodyPr/>
          <a:lstStyle/>
          <a:p>
            <a:fld id="{C1FF6DA9-008F-8B48-92A6-B652298478BF}" type="slidenum">
              <a:rPr lang="en-US" smtClean="0"/>
              <a:t>14</a:t>
            </a:fld>
            <a:endParaRPr lang="en-US"/>
          </a:p>
        </p:txBody>
      </p:sp>
      <p:sp>
        <p:nvSpPr>
          <p:cNvPr id="7" name="TextBox 6">
            <a:extLst>
              <a:ext uri="{FF2B5EF4-FFF2-40B4-BE49-F238E27FC236}">
                <a16:creationId xmlns:a16="http://schemas.microsoft.com/office/drawing/2014/main" id="{F0093574-3F54-E628-A37B-EA4402E94D44}"/>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A481309-1AA7-6F00-FE4E-7E91463C7E46}"/>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6BD9-EA91-DBDA-2312-0A25F9EAA843}"/>
              </a:ext>
            </a:extLst>
          </p:cNvPr>
          <p:cNvSpPr>
            <a:spLocks noGrp="1"/>
          </p:cNvSpPr>
          <p:nvPr>
            <p:ph type="title"/>
          </p:nvPr>
        </p:nvSpPr>
        <p:spPr>
          <a:xfrm>
            <a:off x="1847849" y="3086099"/>
            <a:ext cx="5772151" cy="685802"/>
          </a:xfrm>
        </p:spPr>
        <p:txBody>
          <a:bodyPr>
            <a:normAutofit/>
          </a:bodyPr>
          <a:lstStyle/>
          <a:p>
            <a:pPr algn="ctr"/>
            <a:r>
              <a:rPr lang="en-IN" b="1" dirty="0"/>
              <a:t>Thank you</a:t>
            </a:r>
          </a:p>
        </p:txBody>
      </p:sp>
      <p:sp>
        <p:nvSpPr>
          <p:cNvPr id="4" name="Date Placeholder 3">
            <a:extLst>
              <a:ext uri="{FF2B5EF4-FFF2-40B4-BE49-F238E27FC236}">
                <a16:creationId xmlns:a16="http://schemas.microsoft.com/office/drawing/2014/main" id="{BA14AE24-4F4F-C21A-5201-77EDCD10521B}"/>
              </a:ext>
            </a:extLst>
          </p:cNvPr>
          <p:cNvSpPr>
            <a:spLocks noGrp="1"/>
          </p:cNvSpPr>
          <p:nvPr>
            <p:ph type="dt" sz="half" idx="10"/>
          </p:nvPr>
        </p:nvSpPr>
        <p:spPr/>
        <p:txBody>
          <a:bodyPr/>
          <a:lstStyle/>
          <a:p>
            <a:fld id="{EBCBFB86-98E4-4625-9785-B420A802E0CB}" type="datetime1">
              <a:rPr lang="en-US" smtClean="0"/>
              <a:t>7/14/2025</a:t>
            </a:fld>
            <a:endParaRPr lang="en-US"/>
          </a:p>
        </p:txBody>
      </p:sp>
      <p:sp>
        <p:nvSpPr>
          <p:cNvPr id="5" name="Footer Placeholder 4">
            <a:extLst>
              <a:ext uri="{FF2B5EF4-FFF2-40B4-BE49-F238E27FC236}">
                <a16:creationId xmlns:a16="http://schemas.microsoft.com/office/drawing/2014/main" id="{F8A7BBB8-2063-1B43-AE96-A5001190352F}"/>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6957A3DA-EB67-D1B1-E73C-DA507FDF77A3}"/>
              </a:ext>
            </a:extLst>
          </p:cNvPr>
          <p:cNvSpPr>
            <a:spLocks noGrp="1"/>
          </p:cNvSpPr>
          <p:nvPr>
            <p:ph type="sldNum" sz="quarter" idx="12"/>
          </p:nvPr>
        </p:nvSpPr>
        <p:spPr/>
        <p:txBody>
          <a:bodyPr/>
          <a:lstStyle/>
          <a:p>
            <a:fld id="{C1FF6DA9-008F-8B48-92A6-B652298478BF}" type="slidenum">
              <a:rPr lang="en-US" smtClean="0"/>
              <a:t>15</a:t>
            </a:fld>
            <a:endParaRPr lang="en-US"/>
          </a:p>
        </p:txBody>
      </p:sp>
      <p:sp>
        <p:nvSpPr>
          <p:cNvPr id="3" name="TextBox 2">
            <a:extLst>
              <a:ext uri="{FF2B5EF4-FFF2-40B4-BE49-F238E27FC236}">
                <a16:creationId xmlns:a16="http://schemas.microsoft.com/office/drawing/2014/main" id="{C61548B4-37B1-C621-80B4-D66C40E90A96}"/>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7" name="TextBox 6">
            <a:extLst>
              <a:ext uri="{FF2B5EF4-FFF2-40B4-BE49-F238E27FC236}">
                <a16:creationId xmlns:a16="http://schemas.microsoft.com/office/drawing/2014/main" id="{4C330760-F1F5-30DB-0238-4FF56D8A9612}"/>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806374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5B19-DFF0-4D58-C997-EFC03691100E}"/>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EC9FCBCE-D99B-E1ED-6C65-81A81B519938}"/>
              </a:ext>
            </a:extLst>
          </p:cNvPr>
          <p:cNvSpPr>
            <a:spLocks noGrp="1"/>
          </p:cNvSpPr>
          <p:nvPr>
            <p:ph idx="1"/>
          </p:nvPr>
        </p:nvSpPr>
        <p:spPr/>
        <p:txBody>
          <a:bodyPr>
            <a:normAutofit lnSpcReduction="10000"/>
          </a:bodyPr>
          <a:lstStyle/>
          <a:p>
            <a:r>
              <a:rPr lang="en-IN" dirty="0"/>
              <a:t>Motivation</a:t>
            </a:r>
          </a:p>
          <a:p>
            <a:r>
              <a:rPr lang="en-IN" dirty="0"/>
              <a:t>Objective of the project</a:t>
            </a:r>
          </a:p>
          <a:p>
            <a:r>
              <a:rPr lang="en-IN" dirty="0"/>
              <a:t>SDG Mapping &amp; IKS Integration</a:t>
            </a:r>
          </a:p>
          <a:p>
            <a:r>
              <a:rPr lang="en-IN" dirty="0"/>
              <a:t>Existing Technologies</a:t>
            </a:r>
          </a:p>
          <a:p>
            <a:r>
              <a:rPr lang="en-IN" dirty="0"/>
              <a:t>Problem Statement &amp; Scope</a:t>
            </a:r>
          </a:p>
          <a:p>
            <a:r>
              <a:rPr lang="en-IN" dirty="0"/>
              <a:t>Comparative Analysis</a:t>
            </a:r>
          </a:p>
          <a:p>
            <a:r>
              <a:rPr lang="en-IN" dirty="0"/>
              <a:t>Project Plan</a:t>
            </a:r>
          </a:p>
          <a:p>
            <a:r>
              <a:rPr lang="en-IN" dirty="0"/>
              <a:t>Expected outcome resources</a:t>
            </a:r>
          </a:p>
          <a:p>
            <a:r>
              <a:rPr lang="en-IN" dirty="0"/>
              <a:t>References</a:t>
            </a:r>
          </a:p>
          <a:p>
            <a:endParaRPr lang="en-IN" dirty="0"/>
          </a:p>
          <a:p>
            <a:endParaRPr lang="en-IN" dirty="0"/>
          </a:p>
          <a:p>
            <a:endParaRPr lang="en-IN" dirty="0"/>
          </a:p>
          <a:p>
            <a:endParaRPr lang="en-IN" dirty="0"/>
          </a:p>
        </p:txBody>
      </p:sp>
      <p:sp>
        <p:nvSpPr>
          <p:cNvPr id="4" name="Date Placeholder 3">
            <a:extLst>
              <a:ext uri="{FF2B5EF4-FFF2-40B4-BE49-F238E27FC236}">
                <a16:creationId xmlns:a16="http://schemas.microsoft.com/office/drawing/2014/main" id="{71B8D183-5A96-669A-B33B-5D480537ADC9}"/>
              </a:ext>
            </a:extLst>
          </p:cNvPr>
          <p:cNvSpPr>
            <a:spLocks noGrp="1"/>
          </p:cNvSpPr>
          <p:nvPr>
            <p:ph type="dt" sz="half" idx="10"/>
          </p:nvPr>
        </p:nvSpPr>
        <p:spPr/>
        <p:txBody>
          <a:bodyPr/>
          <a:lstStyle/>
          <a:p>
            <a:fld id="{EBCBFB86-98E4-4625-9785-B420A802E0CB}" type="datetime1">
              <a:rPr lang="en-US" smtClean="0"/>
              <a:t>7/14/2025</a:t>
            </a:fld>
            <a:endParaRPr lang="en-US"/>
          </a:p>
        </p:txBody>
      </p:sp>
      <p:sp>
        <p:nvSpPr>
          <p:cNvPr id="5" name="Footer Placeholder 4">
            <a:extLst>
              <a:ext uri="{FF2B5EF4-FFF2-40B4-BE49-F238E27FC236}">
                <a16:creationId xmlns:a16="http://schemas.microsoft.com/office/drawing/2014/main" id="{873373AF-7D6F-4039-6262-86041581E5E6}"/>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C07A3047-CF49-2F38-FFCD-82C07AC72DFD}"/>
              </a:ext>
            </a:extLst>
          </p:cNvPr>
          <p:cNvSpPr>
            <a:spLocks noGrp="1"/>
          </p:cNvSpPr>
          <p:nvPr>
            <p:ph type="sldNum" sz="quarter" idx="12"/>
          </p:nvPr>
        </p:nvSpPr>
        <p:spPr/>
        <p:txBody>
          <a:bodyPr/>
          <a:lstStyle/>
          <a:p>
            <a:fld id="{C1FF6DA9-008F-8B48-92A6-B652298478BF}" type="slidenum">
              <a:rPr lang="en-US" smtClean="0"/>
              <a:t>2</a:t>
            </a:fld>
            <a:endParaRPr lang="en-US"/>
          </a:p>
        </p:txBody>
      </p:sp>
      <p:sp>
        <p:nvSpPr>
          <p:cNvPr id="7" name="TextBox 6">
            <a:extLst>
              <a:ext uri="{FF2B5EF4-FFF2-40B4-BE49-F238E27FC236}">
                <a16:creationId xmlns:a16="http://schemas.microsoft.com/office/drawing/2014/main" id="{3B24DAAF-0A1C-371D-7D2E-668732FEC44E}"/>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4C2944E9-3510-1B62-7F43-7EC99B9D8FFA}"/>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90158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AC8-F3A7-1A50-2D46-FA9E1E609E8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A49B88F-4F1B-E863-65F0-A1324E845F47}"/>
              </a:ext>
            </a:extLst>
          </p:cNvPr>
          <p:cNvSpPr>
            <a:spLocks noGrp="1"/>
          </p:cNvSpPr>
          <p:nvPr>
            <p:ph idx="1"/>
          </p:nvPr>
        </p:nvSpPr>
        <p:spPr/>
        <p:txBody>
          <a:bodyPr>
            <a:normAutofit lnSpcReduction="10000"/>
          </a:bodyPr>
          <a:lstStyle/>
          <a:p>
            <a:r>
              <a:rPr lang="en-US" sz="2600" dirty="0"/>
              <a:t>Real-World Problem</a:t>
            </a:r>
          </a:p>
          <a:p>
            <a:pPr marL="457200" lvl="1" indent="0">
              <a:buNone/>
            </a:pPr>
            <a:r>
              <a:rPr lang="en-US" sz="2200" dirty="0"/>
              <a:t>	Electric Vehicle (EV) adoption is growing rapidly, but charging infrastructure is unevenly distributed, leading to range anxiety, long wait times, and underutilization of charging assets</a:t>
            </a:r>
            <a:r>
              <a:rPr lang="en-US" dirty="0"/>
              <a:t>.</a:t>
            </a:r>
          </a:p>
          <a:p>
            <a:r>
              <a:rPr lang="en-US" sz="2600" dirty="0"/>
              <a:t>Technical &amp; Social Gaps</a:t>
            </a:r>
          </a:p>
          <a:p>
            <a:pPr lvl="1"/>
            <a:r>
              <a:rPr lang="en-US" sz="2200" dirty="0"/>
              <a:t>Lack of real-time demand prediction for EV charging/swapping.</a:t>
            </a:r>
          </a:p>
          <a:p>
            <a:pPr lvl="1"/>
            <a:r>
              <a:rPr lang="en-US" sz="2200" dirty="0"/>
              <a:t>No coordination between EV users, charging stations, and local establishments.</a:t>
            </a:r>
          </a:p>
          <a:p>
            <a:pPr lvl="1"/>
            <a:r>
              <a:rPr lang="en-US" sz="2200" dirty="0"/>
              <a:t>Underutilized urban spaces (like hotels/stores) aren’t leveraged for charging infrastructure.</a:t>
            </a:r>
            <a:endParaRPr lang="en-US" dirty="0"/>
          </a:p>
          <a:p>
            <a:endParaRPr lang="en-IN" dirty="0"/>
          </a:p>
        </p:txBody>
      </p:sp>
      <p:sp>
        <p:nvSpPr>
          <p:cNvPr id="4" name="Date Placeholder 3">
            <a:extLst>
              <a:ext uri="{FF2B5EF4-FFF2-40B4-BE49-F238E27FC236}">
                <a16:creationId xmlns:a16="http://schemas.microsoft.com/office/drawing/2014/main" id="{CF576970-C9F3-769C-5FB2-348C6BD9138E}"/>
              </a:ext>
            </a:extLst>
          </p:cNvPr>
          <p:cNvSpPr>
            <a:spLocks noGrp="1"/>
          </p:cNvSpPr>
          <p:nvPr>
            <p:ph type="dt" sz="half" idx="10"/>
          </p:nvPr>
        </p:nvSpPr>
        <p:spPr/>
        <p:txBody>
          <a:bodyPr/>
          <a:lstStyle/>
          <a:p>
            <a:fld id="{EBCBFB86-98E4-4625-9785-B420A802E0CB}" type="datetime1">
              <a:rPr lang="en-US" smtClean="0"/>
              <a:t>7/14/2025</a:t>
            </a:fld>
            <a:endParaRPr lang="en-US"/>
          </a:p>
        </p:txBody>
      </p:sp>
      <p:sp>
        <p:nvSpPr>
          <p:cNvPr id="5" name="Footer Placeholder 4">
            <a:extLst>
              <a:ext uri="{FF2B5EF4-FFF2-40B4-BE49-F238E27FC236}">
                <a16:creationId xmlns:a16="http://schemas.microsoft.com/office/drawing/2014/main" id="{BE38C33F-0B87-2AD9-2538-08CF1982E449}"/>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96A6DE89-1E25-6CEE-07B9-7C23AB255E4E}"/>
              </a:ext>
            </a:extLst>
          </p:cNvPr>
          <p:cNvSpPr>
            <a:spLocks noGrp="1"/>
          </p:cNvSpPr>
          <p:nvPr>
            <p:ph type="sldNum" sz="quarter" idx="12"/>
          </p:nvPr>
        </p:nvSpPr>
        <p:spPr/>
        <p:txBody>
          <a:bodyPr/>
          <a:lstStyle/>
          <a:p>
            <a:fld id="{C1FF6DA9-008F-8B48-92A6-B652298478BF}" type="slidenum">
              <a:rPr lang="en-US" smtClean="0"/>
              <a:t>3</a:t>
            </a:fld>
            <a:endParaRPr lang="en-US"/>
          </a:p>
        </p:txBody>
      </p:sp>
      <p:sp>
        <p:nvSpPr>
          <p:cNvPr id="7" name="TextBox 6">
            <a:extLst>
              <a:ext uri="{FF2B5EF4-FFF2-40B4-BE49-F238E27FC236}">
                <a16:creationId xmlns:a16="http://schemas.microsoft.com/office/drawing/2014/main" id="{CC6474FB-E5A7-436D-6015-14E0DEC2ED51}"/>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A26B1807-48E2-4357-45B3-BB5373326FAC}"/>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4259102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F34A-6A2E-D361-6400-FB38F50F9E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2557C-98AC-7B46-9A6E-7F62DDB3B8CA}"/>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0333C865-BBC3-18E8-8E1B-8ED7136CAE2F}"/>
              </a:ext>
            </a:extLst>
          </p:cNvPr>
          <p:cNvSpPr>
            <a:spLocks noGrp="1"/>
          </p:cNvSpPr>
          <p:nvPr>
            <p:ph idx="1"/>
          </p:nvPr>
        </p:nvSpPr>
        <p:spPr/>
        <p:txBody>
          <a:bodyPr>
            <a:normAutofit/>
          </a:bodyPr>
          <a:lstStyle/>
          <a:p>
            <a:r>
              <a:rPr lang="en-US" sz="2600" dirty="0"/>
              <a:t>Project Motivation</a:t>
            </a:r>
            <a:br>
              <a:rPr lang="en-US" dirty="0"/>
            </a:br>
            <a:r>
              <a:rPr lang="en-US" dirty="0"/>
              <a:t>		</a:t>
            </a:r>
            <a:r>
              <a:rPr lang="en-US" sz="2200" dirty="0"/>
              <a:t>To bridge these gaps, we propose an intelligent intermediary platform that uses machine learning to forecast EV battery demand and links consumers with charging companies and space providers (e.g., hotels, retail stores), ensuring mutual benefit and sustainability.</a:t>
            </a:r>
          </a:p>
          <a:p>
            <a:r>
              <a:rPr lang="en-US" sz="2600" dirty="0"/>
              <a:t>Supporting Insight</a:t>
            </a:r>
            <a:br>
              <a:rPr lang="en-US" dirty="0"/>
            </a:br>
            <a:r>
              <a:rPr lang="en-US" dirty="0"/>
              <a:t>		</a:t>
            </a:r>
            <a:r>
              <a:rPr lang="en-US" sz="2200" dirty="0"/>
              <a:t>According to IEA(</a:t>
            </a:r>
            <a:r>
              <a:rPr lang="en-IN" sz="2400" dirty="0"/>
              <a:t>International Energy Agency)</a:t>
            </a:r>
            <a:r>
              <a:rPr lang="en-US" sz="2200" dirty="0"/>
              <a:t>, global EV sales exceeded 14 million in 2023, yet infrastructure growth lags behind. 1 in 3 EV drivers cite "limited charging options" as a top concern.</a:t>
            </a:r>
          </a:p>
          <a:p>
            <a:endParaRPr lang="en-IN" dirty="0"/>
          </a:p>
        </p:txBody>
      </p:sp>
      <p:sp>
        <p:nvSpPr>
          <p:cNvPr id="4" name="Date Placeholder 3">
            <a:extLst>
              <a:ext uri="{FF2B5EF4-FFF2-40B4-BE49-F238E27FC236}">
                <a16:creationId xmlns:a16="http://schemas.microsoft.com/office/drawing/2014/main" id="{6EC27AB7-ECD6-4BBE-57E3-C9F29D3C999B}"/>
              </a:ext>
            </a:extLst>
          </p:cNvPr>
          <p:cNvSpPr>
            <a:spLocks noGrp="1"/>
          </p:cNvSpPr>
          <p:nvPr>
            <p:ph type="dt" sz="half" idx="10"/>
          </p:nvPr>
        </p:nvSpPr>
        <p:spPr/>
        <p:txBody>
          <a:bodyPr/>
          <a:lstStyle/>
          <a:p>
            <a:fld id="{EBCBFB86-98E4-4625-9785-B420A802E0CB}" type="datetime1">
              <a:rPr lang="en-US" smtClean="0"/>
              <a:t>7/14/2025</a:t>
            </a:fld>
            <a:endParaRPr lang="en-US"/>
          </a:p>
        </p:txBody>
      </p:sp>
      <p:sp>
        <p:nvSpPr>
          <p:cNvPr id="5" name="Footer Placeholder 4">
            <a:extLst>
              <a:ext uri="{FF2B5EF4-FFF2-40B4-BE49-F238E27FC236}">
                <a16:creationId xmlns:a16="http://schemas.microsoft.com/office/drawing/2014/main" id="{8E3B4D8D-C1EE-3C07-1B55-5676DF81133A}"/>
              </a:ext>
            </a:extLst>
          </p:cNvPr>
          <p:cNvSpPr>
            <a:spLocks noGrp="1"/>
          </p:cNvSpPr>
          <p:nvPr>
            <p:ph type="ftr" sz="quarter" idx="11"/>
          </p:nvPr>
        </p:nvSpPr>
        <p:spPr/>
        <p:txBody>
          <a:bodyPr/>
          <a:lstStyle/>
          <a:p>
            <a:r>
              <a:rPr lang="en-IN"/>
              <a:t>This project aligns with NEP 2020 goals of innovation, sustainability, and IKS integration.</a:t>
            </a:r>
            <a:endParaRPr lang="en-US" dirty="0"/>
          </a:p>
        </p:txBody>
      </p:sp>
      <p:sp>
        <p:nvSpPr>
          <p:cNvPr id="6" name="Slide Number Placeholder 5">
            <a:extLst>
              <a:ext uri="{FF2B5EF4-FFF2-40B4-BE49-F238E27FC236}">
                <a16:creationId xmlns:a16="http://schemas.microsoft.com/office/drawing/2014/main" id="{A901CBD5-C21A-8172-0A50-FCB0698E77B8}"/>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TextBox 6">
            <a:extLst>
              <a:ext uri="{FF2B5EF4-FFF2-40B4-BE49-F238E27FC236}">
                <a16:creationId xmlns:a16="http://schemas.microsoft.com/office/drawing/2014/main" id="{4CB0AC5A-9FA1-35C1-F910-DC3D4E5A4530}"/>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B9C4C854-3BDA-9A0D-DD92-A90DFE74F3A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1510389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Objective of the project</a:t>
            </a:r>
            <a:endParaRPr dirty="0"/>
          </a:p>
        </p:txBody>
      </p:sp>
      <p:sp>
        <p:nvSpPr>
          <p:cNvPr id="3" name="Content Placeholder 2"/>
          <p:cNvSpPr>
            <a:spLocks noGrp="1"/>
          </p:cNvSpPr>
          <p:nvPr>
            <p:ph idx="1"/>
          </p:nvPr>
        </p:nvSpPr>
        <p:spPr>
          <a:xfrm>
            <a:off x="457200" y="1716134"/>
            <a:ext cx="8229600" cy="4318590"/>
          </a:xfrm>
        </p:spPr>
        <p:txBody>
          <a:bodyPr>
            <a:normAutofit fontScale="92500" lnSpcReduction="10000"/>
          </a:bodyPr>
          <a:lstStyle/>
          <a:p>
            <a:pPr algn="just"/>
            <a:r>
              <a:rPr lang="en-US" dirty="0"/>
              <a:t>To develop an intelligent platform that predicts EV battery swapping/charging demand using machine learning.</a:t>
            </a:r>
          </a:p>
          <a:p>
            <a:pPr algn="just"/>
            <a:endParaRPr lang="en-US" dirty="0"/>
          </a:p>
          <a:p>
            <a:pPr algn="just"/>
            <a:r>
              <a:rPr lang="en-US" dirty="0"/>
              <a:t>To act as an intermediary between EV users, energy companies, and local hosts (e.g., hotels, stores).</a:t>
            </a:r>
          </a:p>
          <a:p>
            <a:pPr algn="just"/>
            <a:endParaRPr lang="en-US" dirty="0"/>
          </a:p>
          <a:p>
            <a:pPr algn="just"/>
            <a:r>
              <a:rPr lang="en-US" dirty="0"/>
              <a:t>To optimize infrastructure placement and enhance EV charging accessibility in urban and semi-urban areas.</a:t>
            </a:r>
            <a:endParaRPr dirty="0"/>
          </a:p>
        </p:txBody>
      </p:sp>
      <p:sp>
        <p:nvSpPr>
          <p:cNvPr id="4" name="Footer Placeholder 3">
            <a:extLst>
              <a:ext uri="{FF2B5EF4-FFF2-40B4-BE49-F238E27FC236}">
                <a16:creationId xmlns:a16="http://schemas.microsoft.com/office/drawing/2014/main" id="{1F5AB580-350A-1672-E7CE-35F1F6B1A28F}"/>
              </a:ext>
            </a:extLst>
          </p:cNvPr>
          <p:cNvSpPr>
            <a:spLocks noGrp="1"/>
          </p:cNvSpPr>
          <p:nvPr>
            <p:ph type="ftr" sz="quarter" idx="11"/>
          </p:nvPr>
        </p:nvSpPr>
        <p:spPr/>
        <p:txBody>
          <a:bodyPr/>
          <a:lstStyle/>
          <a:p>
            <a:r>
              <a:rPr lang="en-IN" dirty="0"/>
              <a:t>This project aligns with NEP 2020 goals of innovation, sustainability, and IKS integration.</a:t>
            </a:r>
            <a:endParaRPr lang="en-US" dirty="0"/>
          </a:p>
        </p:txBody>
      </p:sp>
      <p:sp>
        <p:nvSpPr>
          <p:cNvPr id="5" name="Date Placeholder 4">
            <a:extLst>
              <a:ext uri="{FF2B5EF4-FFF2-40B4-BE49-F238E27FC236}">
                <a16:creationId xmlns:a16="http://schemas.microsoft.com/office/drawing/2014/main" id="{72CC13C5-7326-4E9E-8948-CDED0FA91BD0}"/>
              </a:ext>
            </a:extLst>
          </p:cNvPr>
          <p:cNvSpPr>
            <a:spLocks noGrp="1"/>
          </p:cNvSpPr>
          <p:nvPr>
            <p:ph type="dt" sz="half" idx="10"/>
          </p:nvPr>
        </p:nvSpPr>
        <p:spPr/>
        <p:txBody>
          <a:bodyPr/>
          <a:lstStyle/>
          <a:p>
            <a:fld id="{741D8463-F3B6-4F46-AF8C-F6477BD3F736}" type="datetime1">
              <a:rPr lang="en-US" smtClean="0"/>
              <a:t>7/14/2025</a:t>
            </a:fld>
            <a:endParaRPr lang="en-US"/>
          </a:p>
        </p:txBody>
      </p:sp>
      <p:sp>
        <p:nvSpPr>
          <p:cNvPr id="6" name="Slide Number Placeholder 5">
            <a:extLst>
              <a:ext uri="{FF2B5EF4-FFF2-40B4-BE49-F238E27FC236}">
                <a16:creationId xmlns:a16="http://schemas.microsoft.com/office/drawing/2014/main" id="{8070DB6A-97ED-CBA6-E17C-3EF0F95AEA81}"/>
              </a:ext>
            </a:extLst>
          </p:cNvPr>
          <p:cNvSpPr>
            <a:spLocks noGrp="1"/>
          </p:cNvSpPr>
          <p:nvPr>
            <p:ph type="sldNum" sz="quarter" idx="12"/>
          </p:nvPr>
        </p:nvSpPr>
        <p:spPr/>
        <p:txBody>
          <a:bodyPr/>
          <a:lstStyle/>
          <a:p>
            <a:fld id="{C1FF6DA9-008F-8B48-92A6-B652298478BF}" type="slidenum">
              <a:rPr lang="en-US" smtClean="0"/>
              <a:t>5</a:t>
            </a:fld>
            <a:endParaRPr lang="en-US"/>
          </a:p>
        </p:txBody>
      </p:sp>
      <p:sp>
        <p:nvSpPr>
          <p:cNvPr id="7" name="TextBox 6">
            <a:extLst>
              <a:ext uri="{FF2B5EF4-FFF2-40B4-BE49-F238E27FC236}">
                <a16:creationId xmlns:a16="http://schemas.microsoft.com/office/drawing/2014/main" id="{3FC8ED46-AD79-9788-0FF5-5B7BDE7118A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5AA07DCC-1DD8-52AC-065B-C013E28A29C9}"/>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SDG Alignment &amp; IKS Integration</a:t>
            </a:r>
          </a:p>
        </p:txBody>
      </p:sp>
      <p:sp>
        <p:nvSpPr>
          <p:cNvPr id="3" name="Content Placeholder 2"/>
          <p:cNvSpPr>
            <a:spLocks noGrp="1"/>
          </p:cNvSpPr>
          <p:nvPr>
            <p:ph idx="1"/>
          </p:nvPr>
        </p:nvSpPr>
        <p:spPr>
          <a:xfrm>
            <a:off x="457200" y="1600200"/>
            <a:ext cx="3995928" cy="4525963"/>
          </a:xfrm>
        </p:spPr>
        <p:txBody>
          <a:bodyPr>
            <a:normAutofit fontScale="85000" lnSpcReduction="20000"/>
          </a:bodyPr>
          <a:lstStyle/>
          <a:p>
            <a:r>
              <a:rPr dirty="0"/>
              <a:t>SDG Alignment:</a:t>
            </a:r>
          </a:p>
          <a:p>
            <a:pPr lvl="1">
              <a:buFont typeface="Arial" panose="020B0604020202020204" pitchFamily="34" charset="0"/>
              <a:buChar char="•"/>
            </a:pPr>
            <a:r>
              <a:rPr lang="en-US" dirty="0"/>
              <a:t>SDG 7 – Affordable and Clean Energy</a:t>
            </a:r>
          </a:p>
          <a:p>
            <a:pPr lvl="1">
              <a:buFont typeface="Arial" panose="020B0604020202020204" pitchFamily="34" charset="0"/>
              <a:buChar char="•"/>
            </a:pPr>
            <a:endParaRPr lang="en-US" dirty="0"/>
          </a:p>
          <a:p>
            <a:pPr lvl="1">
              <a:buFont typeface="Arial" panose="020B0604020202020204" pitchFamily="34" charset="0"/>
              <a:buChar char="•"/>
            </a:pPr>
            <a:r>
              <a:rPr lang="en-US" dirty="0"/>
              <a:t>SDG 9 – Industry, Innovation, and Infrastructure</a:t>
            </a:r>
          </a:p>
          <a:p>
            <a:pPr lvl="1">
              <a:buFont typeface="Arial" panose="020B0604020202020204" pitchFamily="34" charset="0"/>
              <a:buChar char="•"/>
            </a:pPr>
            <a:endParaRPr lang="en-US" dirty="0"/>
          </a:p>
          <a:p>
            <a:pPr lvl="1">
              <a:buFont typeface="Arial" panose="020B0604020202020204" pitchFamily="34" charset="0"/>
              <a:buChar char="•"/>
            </a:pPr>
            <a:r>
              <a:rPr lang="en-US" dirty="0"/>
              <a:t>SDG 11 – Sustainable Cities and Communities</a:t>
            </a:r>
          </a:p>
          <a:p>
            <a:pPr lvl="1">
              <a:buFont typeface="Arial" panose="020B0604020202020204" pitchFamily="34" charset="0"/>
              <a:buChar char="•"/>
            </a:pPr>
            <a:endParaRPr lang="en-US" dirty="0"/>
          </a:p>
          <a:p>
            <a:pPr lvl="1">
              <a:buFont typeface="Arial" panose="020B0604020202020204" pitchFamily="34" charset="0"/>
              <a:buChar char="•"/>
            </a:pPr>
            <a:r>
              <a:rPr lang="en-US" dirty="0"/>
              <a:t>SDG 13 – Climate Action</a:t>
            </a:r>
          </a:p>
          <a:p>
            <a:pPr lvl="1">
              <a:buFont typeface="Arial" panose="020B0604020202020204" pitchFamily="34" charset="0"/>
              <a:buChar char="•"/>
            </a:pPr>
            <a:endParaRPr lang="en-US" dirty="0"/>
          </a:p>
          <a:p>
            <a:pPr lvl="1">
              <a:buFont typeface="Arial" panose="020B0604020202020204" pitchFamily="34" charset="0"/>
              <a:buChar char="•"/>
            </a:pPr>
            <a:r>
              <a:rPr lang="en-US" dirty="0"/>
              <a:t>SDG 17 – Partnerships for the Goals</a:t>
            </a:r>
            <a:endParaRPr dirty="0"/>
          </a:p>
        </p:txBody>
      </p:sp>
      <p:sp>
        <p:nvSpPr>
          <p:cNvPr id="4" name="Footer Placeholder 3">
            <a:extLst>
              <a:ext uri="{FF2B5EF4-FFF2-40B4-BE49-F238E27FC236}">
                <a16:creationId xmlns:a16="http://schemas.microsoft.com/office/drawing/2014/main" id="{2FADEC2D-DFEF-1C60-561F-B0E31A9BDBF7}"/>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61E12849-FE3A-0F80-19CC-406AB219FEA8}"/>
              </a:ext>
            </a:extLst>
          </p:cNvPr>
          <p:cNvSpPr>
            <a:spLocks noGrp="1"/>
          </p:cNvSpPr>
          <p:nvPr>
            <p:ph type="dt" sz="half" idx="10"/>
          </p:nvPr>
        </p:nvSpPr>
        <p:spPr/>
        <p:txBody>
          <a:bodyPr/>
          <a:lstStyle/>
          <a:p>
            <a:fld id="{C25C9FA1-4A1D-49A6-A920-BB1FB5D41458}" type="datetime1">
              <a:rPr lang="en-US" smtClean="0"/>
              <a:t>7/14/2025</a:t>
            </a:fld>
            <a:endParaRPr lang="en-US"/>
          </a:p>
        </p:txBody>
      </p:sp>
      <p:sp>
        <p:nvSpPr>
          <p:cNvPr id="6" name="Slide Number Placeholder 5">
            <a:extLst>
              <a:ext uri="{FF2B5EF4-FFF2-40B4-BE49-F238E27FC236}">
                <a16:creationId xmlns:a16="http://schemas.microsoft.com/office/drawing/2014/main" id="{C4EBE750-2DA1-5D9A-6953-06BD832B27F6}"/>
              </a:ext>
            </a:extLst>
          </p:cNvPr>
          <p:cNvSpPr>
            <a:spLocks noGrp="1"/>
          </p:cNvSpPr>
          <p:nvPr>
            <p:ph type="sldNum" sz="quarter" idx="12"/>
          </p:nvPr>
        </p:nvSpPr>
        <p:spPr/>
        <p:txBody>
          <a:bodyPr/>
          <a:lstStyle/>
          <a:p>
            <a:fld id="{C1FF6DA9-008F-8B48-92A6-B652298478BF}" type="slidenum">
              <a:rPr lang="en-US" smtClean="0"/>
              <a:t>6</a:t>
            </a:fld>
            <a:endParaRPr lang="en-US"/>
          </a:p>
        </p:txBody>
      </p:sp>
      <p:sp>
        <p:nvSpPr>
          <p:cNvPr id="7" name="TextBox 6">
            <a:extLst>
              <a:ext uri="{FF2B5EF4-FFF2-40B4-BE49-F238E27FC236}">
                <a16:creationId xmlns:a16="http://schemas.microsoft.com/office/drawing/2014/main" id="{5AAFB338-E36C-5230-9467-845FED9A7AA5}"/>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004EE0E3-D892-2437-82AA-5E7612CA3C15}"/>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
        <p:nvSpPr>
          <p:cNvPr id="10" name="Content Placeholder 2">
            <a:extLst>
              <a:ext uri="{FF2B5EF4-FFF2-40B4-BE49-F238E27FC236}">
                <a16:creationId xmlns:a16="http://schemas.microsoft.com/office/drawing/2014/main" id="{1D35C3D6-3294-264B-1EF8-1EB7C019CAB8}"/>
              </a:ext>
            </a:extLst>
          </p:cNvPr>
          <p:cNvSpPr txBox="1">
            <a:spLocks/>
          </p:cNvSpPr>
          <p:nvPr/>
        </p:nvSpPr>
        <p:spPr>
          <a:xfrm>
            <a:off x="4549140" y="1578864"/>
            <a:ext cx="3995928" cy="4525963"/>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2800" kern="1200">
                <a:solidFill>
                  <a:srgbClr val="002060"/>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400" kern="1200">
                <a:solidFill>
                  <a:srgbClr val="002060"/>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2000" kern="1200">
                <a:solidFill>
                  <a:srgbClr val="002060"/>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800" kern="1200">
                <a:solidFill>
                  <a:srgbClr val="002060"/>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800" kern="1200">
                <a:solidFill>
                  <a:srgbClr val="002060"/>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Indian Knowledge System (IKS):</a:t>
            </a:r>
          </a:p>
          <a:p>
            <a:pPr lvl="1">
              <a:buFont typeface="Arial" panose="020B0604020202020204" pitchFamily="34" charset="0"/>
              <a:buChar char="•"/>
            </a:pPr>
            <a:r>
              <a:rPr lang="en-US" dirty="0"/>
              <a:t>Encourages eco-conscious infrastructure inspired by traditional Indian sustainability values.</a:t>
            </a:r>
          </a:p>
          <a:p>
            <a:pPr lvl="1">
              <a:buFont typeface="Arial" panose="020B0604020202020204" pitchFamily="34" charset="0"/>
              <a:buChar char="•"/>
            </a:pPr>
            <a:endParaRPr lang="en-US" dirty="0"/>
          </a:p>
          <a:p>
            <a:pPr lvl="1">
              <a:buFont typeface="Arial" panose="020B0604020202020204" pitchFamily="34" charset="0"/>
              <a:buChar char="•"/>
            </a:pPr>
            <a:r>
              <a:rPr lang="en-US" dirty="0"/>
              <a:t>Empowers local MSMEs and stores as hosts, echoing inclusive community models.</a:t>
            </a:r>
          </a:p>
          <a:p>
            <a:pPr lvl="1">
              <a:buFont typeface="Arial" panose="020B0604020202020204" pitchFamily="34" charset="0"/>
              <a:buChar char="•"/>
            </a:pPr>
            <a:endParaRPr lang="en-US" dirty="0"/>
          </a:p>
          <a:p>
            <a:pPr lvl="1">
              <a:buFont typeface="Arial" panose="020B0604020202020204" pitchFamily="34" charset="0"/>
              <a:buChar char="•"/>
            </a:pPr>
            <a:r>
              <a:rPr lang="en-US" dirty="0"/>
              <a:t>Promotes decentralized planning in harmony with environmental stewardship principles.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Literature Survey </a:t>
            </a:r>
            <a:r>
              <a:rPr lang="en-IN" dirty="0"/>
              <a:t>(Existing Technology)</a:t>
            </a:r>
            <a:endParaRPr dirty="0"/>
          </a:p>
        </p:txBody>
      </p:sp>
      <p:sp>
        <p:nvSpPr>
          <p:cNvPr id="4" name="Footer Placeholder 3">
            <a:extLst>
              <a:ext uri="{FF2B5EF4-FFF2-40B4-BE49-F238E27FC236}">
                <a16:creationId xmlns:a16="http://schemas.microsoft.com/office/drawing/2014/main" id="{23411C27-7BC8-AD17-0E62-68CDE9FB6C73}"/>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AE6C7BC7-7E7E-70AB-120E-C9CEFC3BCE57}"/>
              </a:ext>
            </a:extLst>
          </p:cNvPr>
          <p:cNvSpPr>
            <a:spLocks noGrp="1"/>
          </p:cNvSpPr>
          <p:nvPr>
            <p:ph type="dt" sz="half" idx="10"/>
          </p:nvPr>
        </p:nvSpPr>
        <p:spPr/>
        <p:txBody>
          <a:bodyPr/>
          <a:lstStyle/>
          <a:p>
            <a:fld id="{4206232E-67C0-4AF9-AE7C-1E4319946423}" type="datetime1">
              <a:rPr lang="en-US" smtClean="0"/>
              <a:t>7/14/2025</a:t>
            </a:fld>
            <a:endParaRPr lang="en-US"/>
          </a:p>
        </p:txBody>
      </p:sp>
      <p:sp>
        <p:nvSpPr>
          <p:cNvPr id="6" name="Slide Number Placeholder 5">
            <a:extLst>
              <a:ext uri="{FF2B5EF4-FFF2-40B4-BE49-F238E27FC236}">
                <a16:creationId xmlns:a16="http://schemas.microsoft.com/office/drawing/2014/main" id="{7EA8CA41-EE88-DD3D-8B2C-BF81B4F11C41}"/>
              </a:ext>
            </a:extLst>
          </p:cNvPr>
          <p:cNvSpPr>
            <a:spLocks noGrp="1"/>
          </p:cNvSpPr>
          <p:nvPr>
            <p:ph type="sldNum" sz="quarter" idx="12"/>
          </p:nvPr>
        </p:nvSpPr>
        <p:spPr/>
        <p:txBody>
          <a:bodyPr/>
          <a:lstStyle/>
          <a:p>
            <a:fld id="{C1FF6DA9-008F-8B48-92A6-B652298478BF}" type="slidenum">
              <a:rPr lang="en-US" smtClean="0"/>
              <a:t>7</a:t>
            </a:fld>
            <a:endParaRPr lang="en-US"/>
          </a:p>
        </p:txBody>
      </p:sp>
      <p:graphicFrame>
        <p:nvGraphicFramePr>
          <p:cNvPr id="7" name="Table 6">
            <a:extLst>
              <a:ext uri="{FF2B5EF4-FFF2-40B4-BE49-F238E27FC236}">
                <a16:creationId xmlns:a16="http://schemas.microsoft.com/office/drawing/2014/main" id="{AD701F0B-6336-4483-4E0B-98A01B65DE56}"/>
              </a:ext>
            </a:extLst>
          </p:cNvPr>
          <p:cNvGraphicFramePr>
            <a:graphicFrameLocks noGrp="1"/>
          </p:cNvGraphicFramePr>
          <p:nvPr>
            <p:extLst>
              <p:ext uri="{D42A27DB-BD31-4B8C-83A1-F6EECF244321}">
                <p14:modId xmlns:p14="http://schemas.microsoft.com/office/powerpoint/2010/main" val="639965668"/>
              </p:ext>
            </p:extLst>
          </p:nvPr>
        </p:nvGraphicFramePr>
        <p:xfrm>
          <a:off x="157480" y="1508760"/>
          <a:ext cx="8867648" cy="4480560"/>
        </p:xfrm>
        <a:graphic>
          <a:graphicData uri="http://schemas.openxmlformats.org/drawingml/2006/table">
            <a:tbl>
              <a:tblPr firstRow="1" bandRow="1">
                <a:tableStyleId>{5C22544A-7EE6-4342-B048-85BDC9FD1C3A}</a:tableStyleId>
              </a:tblPr>
              <a:tblGrid>
                <a:gridCol w="948944">
                  <a:extLst>
                    <a:ext uri="{9D8B030D-6E8A-4147-A177-3AD203B41FA5}">
                      <a16:colId xmlns:a16="http://schemas.microsoft.com/office/drawing/2014/main" val="1178152381"/>
                    </a:ext>
                  </a:extLst>
                </a:gridCol>
                <a:gridCol w="1972056">
                  <a:extLst>
                    <a:ext uri="{9D8B030D-6E8A-4147-A177-3AD203B41FA5}">
                      <a16:colId xmlns:a16="http://schemas.microsoft.com/office/drawing/2014/main" val="1473366361"/>
                    </a:ext>
                  </a:extLst>
                </a:gridCol>
                <a:gridCol w="1460500">
                  <a:extLst>
                    <a:ext uri="{9D8B030D-6E8A-4147-A177-3AD203B41FA5}">
                      <a16:colId xmlns:a16="http://schemas.microsoft.com/office/drawing/2014/main" val="59299644"/>
                    </a:ext>
                  </a:extLst>
                </a:gridCol>
                <a:gridCol w="1139444">
                  <a:extLst>
                    <a:ext uri="{9D8B030D-6E8A-4147-A177-3AD203B41FA5}">
                      <a16:colId xmlns:a16="http://schemas.microsoft.com/office/drawing/2014/main" val="219648033"/>
                    </a:ext>
                  </a:extLst>
                </a:gridCol>
                <a:gridCol w="1609344">
                  <a:extLst>
                    <a:ext uri="{9D8B030D-6E8A-4147-A177-3AD203B41FA5}">
                      <a16:colId xmlns:a16="http://schemas.microsoft.com/office/drawing/2014/main" val="1049797147"/>
                    </a:ext>
                  </a:extLst>
                </a:gridCol>
                <a:gridCol w="1737360">
                  <a:extLst>
                    <a:ext uri="{9D8B030D-6E8A-4147-A177-3AD203B41FA5}">
                      <a16:colId xmlns:a16="http://schemas.microsoft.com/office/drawing/2014/main" val="4097288055"/>
                    </a:ext>
                  </a:extLst>
                </a:gridCol>
              </a:tblGrid>
              <a:tr h="1005840">
                <a:tc>
                  <a:txBody>
                    <a:bodyPr/>
                    <a:lstStyle/>
                    <a:p>
                      <a:pPr algn="ctr"/>
                      <a:r>
                        <a:rPr lang="en-IN" dirty="0" err="1"/>
                        <a:t>Ref.No</a:t>
                      </a:r>
                      <a:endParaRPr lang="en-IN" dirty="0"/>
                    </a:p>
                  </a:txBody>
                  <a:tcPr anchor="ctr"/>
                </a:tc>
                <a:tc>
                  <a:txBody>
                    <a:bodyPr/>
                    <a:lstStyle/>
                    <a:p>
                      <a:pPr algn="ctr"/>
                      <a:r>
                        <a:rPr lang="en-IN" dirty="0"/>
                        <a:t>Titlte, Author, Year</a:t>
                      </a:r>
                    </a:p>
                  </a:txBody>
                  <a:tcPr anchor="ctr"/>
                </a:tc>
                <a:tc>
                  <a:txBody>
                    <a:bodyPr/>
                    <a:lstStyle/>
                    <a:p>
                      <a:pPr algn="ctr"/>
                      <a:r>
                        <a:rPr lang="en-IN" dirty="0"/>
                        <a:t>Methodology Used</a:t>
                      </a:r>
                    </a:p>
                  </a:txBody>
                  <a:tcPr anchor="ctr"/>
                </a:tc>
                <a:tc>
                  <a:txBody>
                    <a:bodyPr/>
                    <a:lstStyle/>
                    <a:p>
                      <a:pPr algn="ctr"/>
                      <a:r>
                        <a:rPr lang="en-IN" dirty="0"/>
                        <a:t>Dataset</a:t>
                      </a:r>
                    </a:p>
                  </a:txBody>
                  <a:tcPr anchor="ctr"/>
                </a:tc>
                <a:tc>
                  <a:txBody>
                    <a:bodyPr/>
                    <a:lstStyle/>
                    <a:p>
                      <a:pPr algn="ctr"/>
                      <a:r>
                        <a:rPr lang="en-IN" dirty="0"/>
                        <a:t>Advantages</a:t>
                      </a:r>
                    </a:p>
                  </a:txBody>
                  <a:tcPr anchor="ctr"/>
                </a:tc>
                <a:tc>
                  <a:txBody>
                    <a:bodyPr/>
                    <a:lstStyle/>
                    <a:p>
                      <a:pPr algn="ctr"/>
                      <a:r>
                        <a:rPr lang="en-IN" dirty="0"/>
                        <a:t>Disadvantages</a:t>
                      </a:r>
                    </a:p>
                  </a:txBody>
                  <a:tcPr anchor="ctr"/>
                </a:tc>
                <a:extLst>
                  <a:ext uri="{0D108BD9-81ED-4DB2-BD59-A6C34878D82A}">
                    <a16:rowId xmlns:a16="http://schemas.microsoft.com/office/drawing/2014/main" val="501727390"/>
                  </a:ext>
                </a:extLst>
              </a:tr>
              <a:tr h="359259">
                <a:tc>
                  <a:txBody>
                    <a:bodyPr/>
                    <a:lstStyle/>
                    <a:p>
                      <a:pPr algn="ctr"/>
                      <a:r>
                        <a:rPr lang="en-IN" dirty="0"/>
                        <a:t>1</a:t>
                      </a:r>
                    </a:p>
                  </a:txBody>
                  <a:tcPr/>
                </a:tc>
                <a:tc>
                  <a:txBody>
                    <a:bodyPr/>
                    <a:lstStyle/>
                    <a:p>
                      <a:r>
                        <a:rPr lang="en-US" dirty="0"/>
                        <a:t>Sizing and Locating Planning of EV Centralized-Battery-Charging-Station, He et al., 2022</a:t>
                      </a:r>
                      <a:endParaRPr lang="en-IN" dirty="0"/>
                    </a:p>
                  </a:txBody>
                  <a:tcPr/>
                </a:tc>
                <a:tc>
                  <a:txBody>
                    <a:bodyPr/>
                    <a:lstStyle/>
                    <a:p>
                      <a:r>
                        <a:rPr lang="en-US" dirty="0"/>
                        <a:t>Double-level planning with time-space forecasting</a:t>
                      </a:r>
                      <a:endParaRPr lang="en-IN" dirty="0"/>
                    </a:p>
                  </a:txBody>
                  <a:tcPr/>
                </a:tc>
                <a:tc>
                  <a:txBody>
                    <a:bodyPr/>
                    <a:lstStyle/>
                    <a:p>
                      <a:r>
                        <a:rPr lang="en-IN" dirty="0"/>
                        <a:t>Simulated regional SEV data</a:t>
                      </a:r>
                    </a:p>
                  </a:txBody>
                  <a:tcPr/>
                </a:tc>
                <a:tc>
                  <a:txBody>
                    <a:bodyPr/>
                    <a:lstStyle/>
                    <a:p>
                      <a:r>
                        <a:rPr lang="en-US" dirty="0"/>
                        <a:t>Considers logistics system, battery flow, and CBCS/BDS coordination</a:t>
                      </a:r>
                      <a:endParaRPr lang="en-IN" dirty="0"/>
                    </a:p>
                  </a:txBody>
                  <a:tcPr/>
                </a:tc>
                <a:tc>
                  <a:txBody>
                    <a:bodyPr/>
                    <a:lstStyle/>
                    <a:p>
                      <a:r>
                        <a:rPr lang="en-US" dirty="0"/>
                        <a:t>No real-time adaptability, lacks retail/consumer integration</a:t>
                      </a:r>
                      <a:endParaRPr lang="en-IN" dirty="0"/>
                    </a:p>
                  </a:txBody>
                  <a:tcPr/>
                </a:tc>
                <a:extLst>
                  <a:ext uri="{0D108BD9-81ED-4DB2-BD59-A6C34878D82A}">
                    <a16:rowId xmlns:a16="http://schemas.microsoft.com/office/drawing/2014/main" val="1276079289"/>
                  </a:ext>
                </a:extLst>
              </a:tr>
              <a:tr h="587859">
                <a:tc>
                  <a:txBody>
                    <a:bodyPr/>
                    <a:lstStyle/>
                    <a:p>
                      <a:pPr algn="ctr"/>
                      <a:r>
                        <a:rPr lang="en-IN" dirty="0"/>
                        <a:t>2</a:t>
                      </a:r>
                    </a:p>
                  </a:txBody>
                  <a:tcPr/>
                </a:tc>
                <a:tc>
                  <a:txBody>
                    <a:bodyPr/>
                    <a:lstStyle/>
                    <a:p>
                      <a:r>
                        <a:rPr lang="en-US" dirty="0"/>
                        <a:t>A Deep Learning Approach for EV Load Forecasting, Zhang et al., 2021</a:t>
                      </a:r>
                      <a:endParaRPr lang="en-IN" dirty="0"/>
                    </a:p>
                  </a:txBody>
                  <a:tcPr/>
                </a:tc>
                <a:tc>
                  <a:txBody>
                    <a:bodyPr/>
                    <a:lstStyle/>
                    <a:p>
                      <a:r>
                        <a:rPr lang="en-US" dirty="0"/>
                        <a:t>Deep Neural Network (DNN) forecasting</a:t>
                      </a:r>
                      <a:endParaRPr lang="en-IN" dirty="0"/>
                    </a:p>
                  </a:txBody>
                  <a:tcPr/>
                </a:tc>
                <a:tc>
                  <a:txBody>
                    <a:bodyPr/>
                    <a:lstStyle/>
                    <a:p>
                      <a:r>
                        <a:rPr lang="en-IN" dirty="0"/>
                        <a:t>Historical EV charging logs</a:t>
                      </a:r>
                    </a:p>
                  </a:txBody>
                  <a:tcPr/>
                </a:tc>
                <a:tc>
                  <a:txBody>
                    <a:bodyPr/>
                    <a:lstStyle/>
                    <a:p>
                      <a:r>
                        <a:rPr lang="en-US" dirty="0"/>
                        <a:t>Accurate EV load prediction, dynamic time series modeling</a:t>
                      </a:r>
                      <a:endParaRPr lang="en-IN" dirty="0"/>
                    </a:p>
                  </a:txBody>
                  <a:tcPr/>
                </a:tc>
                <a:tc>
                  <a:txBody>
                    <a:bodyPr/>
                    <a:lstStyle/>
                    <a:p>
                      <a:r>
                        <a:rPr lang="en-US" dirty="0"/>
                        <a:t>Focused only on charging (not swapping); lacks spatial granularity</a:t>
                      </a:r>
                      <a:endParaRPr lang="en-IN" dirty="0"/>
                    </a:p>
                  </a:txBody>
                  <a:tcPr/>
                </a:tc>
                <a:extLst>
                  <a:ext uri="{0D108BD9-81ED-4DB2-BD59-A6C34878D82A}">
                    <a16:rowId xmlns:a16="http://schemas.microsoft.com/office/drawing/2014/main" val="2028219477"/>
                  </a:ext>
                </a:extLst>
              </a:tr>
            </a:tbl>
          </a:graphicData>
        </a:graphic>
      </p:graphicFrame>
      <p:sp>
        <p:nvSpPr>
          <p:cNvPr id="3" name="TextBox 2">
            <a:extLst>
              <a:ext uri="{FF2B5EF4-FFF2-40B4-BE49-F238E27FC236}">
                <a16:creationId xmlns:a16="http://schemas.microsoft.com/office/drawing/2014/main" id="{B835B46A-6442-F9B5-19DA-464583AEF5F8}"/>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12F9A790-AC7F-209E-A168-4CFFD102200A}"/>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D017-934E-95F4-31D6-8B3F71BB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01DA5-EBDA-52A4-4F95-33DB92E95A70}"/>
              </a:ext>
            </a:extLst>
          </p:cNvPr>
          <p:cNvSpPr>
            <a:spLocks noGrp="1"/>
          </p:cNvSpPr>
          <p:nvPr>
            <p:ph type="title"/>
          </p:nvPr>
        </p:nvSpPr>
        <p:spPr/>
        <p:txBody>
          <a:bodyPr>
            <a:normAutofit fontScale="90000"/>
          </a:bodyPr>
          <a:lstStyle/>
          <a:p>
            <a:r>
              <a:rPr dirty="0"/>
              <a:t>Literature Survey </a:t>
            </a:r>
            <a:r>
              <a:rPr lang="en-IN" dirty="0"/>
              <a:t>(Existing Technology)</a:t>
            </a:r>
            <a:endParaRPr dirty="0"/>
          </a:p>
        </p:txBody>
      </p:sp>
      <p:sp>
        <p:nvSpPr>
          <p:cNvPr id="4" name="Footer Placeholder 3">
            <a:extLst>
              <a:ext uri="{FF2B5EF4-FFF2-40B4-BE49-F238E27FC236}">
                <a16:creationId xmlns:a16="http://schemas.microsoft.com/office/drawing/2014/main" id="{92111402-7A07-582B-07CE-6D6B551315A6}"/>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C4C7F24C-519B-8F49-F535-33B0E1D6AFAA}"/>
              </a:ext>
            </a:extLst>
          </p:cNvPr>
          <p:cNvSpPr>
            <a:spLocks noGrp="1"/>
          </p:cNvSpPr>
          <p:nvPr>
            <p:ph type="dt" sz="half" idx="10"/>
          </p:nvPr>
        </p:nvSpPr>
        <p:spPr/>
        <p:txBody>
          <a:bodyPr/>
          <a:lstStyle/>
          <a:p>
            <a:fld id="{4206232E-67C0-4AF9-AE7C-1E4319946423}" type="datetime1">
              <a:rPr lang="en-US" smtClean="0"/>
              <a:t>7/14/2025</a:t>
            </a:fld>
            <a:endParaRPr lang="en-US"/>
          </a:p>
        </p:txBody>
      </p:sp>
      <p:sp>
        <p:nvSpPr>
          <p:cNvPr id="6" name="Slide Number Placeholder 5">
            <a:extLst>
              <a:ext uri="{FF2B5EF4-FFF2-40B4-BE49-F238E27FC236}">
                <a16:creationId xmlns:a16="http://schemas.microsoft.com/office/drawing/2014/main" id="{CBC90294-ECAD-D730-A8E6-E08826B9401B}"/>
              </a:ext>
            </a:extLst>
          </p:cNvPr>
          <p:cNvSpPr>
            <a:spLocks noGrp="1"/>
          </p:cNvSpPr>
          <p:nvPr>
            <p:ph type="sldNum" sz="quarter" idx="12"/>
          </p:nvPr>
        </p:nvSpPr>
        <p:spPr/>
        <p:txBody>
          <a:bodyPr/>
          <a:lstStyle/>
          <a:p>
            <a:fld id="{C1FF6DA9-008F-8B48-92A6-B652298478BF}" type="slidenum">
              <a:rPr lang="en-US" smtClean="0"/>
              <a:t>8</a:t>
            </a:fld>
            <a:endParaRPr lang="en-US"/>
          </a:p>
        </p:txBody>
      </p:sp>
      <p:graphicFrame>
        <p:nvGraphicFramePr>
          <p:cNvPr id="7" name="Table 6">
            <a:extLst>
              <a:ext uri="{FF2B5EF4-FFF2-40B4-BE49-F238E27FC236}">
                <a16:creationId xmlns:a16="http://schemas.microsoft.com/office/drawing/2014/main" id="{26EC4E64-6185-CCD5-A89C-51B29EDD63A9}"/>
              </a:ext>
            </a:extLst>
          </p:cNvPr>
          <p:cNvGraphicFramePr>
            <a:graphicFrameLocks noGrp="1"/>
          </p:cNvGraphicFramePr>
          <p:nvPr>
            <p:extLst>
              <p:ext uri="{D42A27DB-BD31-4B8C-83A1-F6EECF244321}">
                <p14:modId xmlns:p14="http://schemas.microsoft.com/office/powerpoint/2010/main" val="697692796"/>
              </p:ext>
            </p:extLst>
          </p:nvPr>
        </p:nvGraphicFramePr>
        <p:xfrm>
          <a:off x="157480" y="1508760"/>
          <a:ext cx="8867648" cy="4206240"/>
        </p:xfrm>
        <a:graphic>
          <a:graphicData uri="http://schemas.openxmlformats.org/drawingml/2006/table">
            <a:tbl>
              <a:tblPr firstRow="1" bandRow="1">
                <a:tableStyleId>{5C22544A-7EE6-4342-B048-85BDC9FD1C3A}</a:tableStyleId>
              </a:tblPr>
              <a:tblGrid>
                <a:gridCol w="948944">
                  <a:extLst>
                    <a:ext uri="{9D8B030D-6E8A-4147-A177-3AD203B41FA5}">
                      <a16:colId xmlns:a16="http://schemas.microsoft.com/office/drawing/2014/main" val="1178152381"/>
                    </a:ext>
                  </a:extLst>
                </a:gridCol>
                <a:gridCol w="1972056">
                  <a:extLst>
                    <a:ext uri="{9D8B030D-6E8A-4147-A177-3AD203B41FA5}">
                      <a16:colId xmlns:a16="http://schemas.microsoft.com/office/drawing/2014/main" val="1473366361"/>
                    </a:ext>
                  </a:extLst>
                </a:gridCol>
                <a:gridCol w="1460500">
                  <a:extLst>
                    <a:ext uri="{9D8B030D-6E8A-4147-A177-3AD203B41FA5}">
                      <a16:colId xmlns:a16="http://schemas.microsoft.com/office/drawing/2014/main" val="59299644"/>
                    </a:ext>
                  </a:extLst>
                </a:gridCol>
                <a:gridCol w="1139444">
                  <a:extLst>
                    <a:ext uri="{9D8B030D-6E8A-4147-A177-3AD203B41FA5}">
                      <a16:colId xmlns:a16="http://schemas.microsoft.com/office/drawing/2014/main" val="219648033"/>
                    </a:ext>
                  </a:extLst>
                </a:gridCol>
                <a:gridCol w="1609344">
                  <a:extLst>
                    <a:ext uri="{9D8B030D-6E8A-4147-A177-3AD203B41FA5}">
                      <a16:colId xmlns:a16="http://schemas.microsoft.com/office/drawing/2014/main" val="1049797147"/>
                    </a:ext>
                  </a:extLst>
                </a:gridCol>
                <a:gridCol w="1737360">
                  <a:extLst>
                    <a:ext uri="{9D8B030D-6E8A-4147-A177-3AD203B41FA5}">
                      <a16:colId xmlns:a16="http://schemas.microsoft.com/office/drawing/2014/main" val="4097288055"/>
                    </a:ext>
                  </a:extLst>
                </a:gridCol>
              </a:tblGrid>
              <a:tr h="1005840">
                <a:tc>
                  <a:txBody>
                    <a:bodyPr/>
                    <a:lstStyle/>
                    <a:p>
                      <a:pPr algn="ctr"/>
                      <a:r>
                        <a:rPr lang="en-IN" dirty="0" err="1"/>
                        <a:t>Ref.No</a:t>
                      </a:r>
                      <a:endParaRPr lang="en-IN" dirty="0"/>
                    </a:p>
                  </a:txBody>
                  <a:tcPr anchor="ctr"/>
                </a:tc>
                <a:tc>
                  <a:txBody>
                    <a:bodyPr/>
                    <a:lstStyle/>
                    <a:p>
                      <a:pPr algn="ctr"/>
                      <a:r>
                        <a:rPr lang="en-IN" dirty="0"/>
                        <a:t>Titlte, Author, Year</a:t>
                      </a:r>
                    </a:p>
                  </a:txBody>
                  <a:tcPr anchor="ctr"/>
                </a:tc>
                <a:tc>
                  <a:txBody>
                    <a:bodyPr/>
                    <a:lstStyle/>
                    <a:p>
                      <a:pPr algn="ctr"/>
                      <a:r>
                        <a:rPr lang="en-IN" dirty="0"/>
                        <a:t>Methodology Used</a:t>
                      </a:r>
                    </a:p>
                  </a:txBody>
                  <a:tcPr anchor="ctr"/>
                </a:tc>
                <a:tc>
                  <a:txBody>
                    <a:bodyPr/>
                    <a:lstStyle/>
                    <a:p>
                      <a:pPr algn="ctr"/>
                      <a:r>
                        <a:rPr lang="en-IN" dirty="0"/>
                        <a:t>Dataset</a:t>
                      </a:r>
                    </a:p>
                  </a:txBody>
                  <a:tcPr anchor="ctr"/>
                </a:tc>
                <a:tc>
                  <a:txBody>
                    <a:bodyPr/>
                    <a:lstStyle/>
                    <a:p>
                      <a:pPr algn="ctr"/>
                      <a:r>
                        <a:rPr lang="en-IN" dirty="0"/>
                        <a:t>Advantages</a:t>
                      </a:r>
                    </a:p>
                  </a:txBody>
                  <a:tcPr anchor="ctr"/>
                </a:tc>
                <a:tc>
                  <a:txBody>
                    <a:bodyPr/>
                    <a:lstStyle/>
                    <a:p>
                      <a:pPr algn="ctr"/>
                      <a:r>
                        <a:rPr lang="en-IN" dirty="0"/>
                        <a:t>Disadvantages</a:t>
                      </a:r>
                    </a:p>
                  </a:txBody>
                  <a:tcPr anchor="ctr"/>
                </a:tc>
                <a:extLst>
                  <a:ext uri="{0D108BD9-81ED-4DB2-BD59-A6C34878D82A}">
                    <a16:rowId xmlns:a16="http://schemas.microsoft.com/office/drawing/2014/main" val="501727390"/>
                  </a:ext>
                </a:extLst>
              </a:tr>
              <a:tr h="587859">
                <a:tc>
                  <a:txBody>
                    <a:bodyPr/>
                    <a:lstStyle/>
                    <a:p>
                      <a:pPr algn="ctr"/>
                      <a:r>
                        <a:rPr lang="en-IN" dirty="0"/>
                        <a:t>3</a:t>
                      </a:r>
                    </a:p>
                  </a:txBody>
                  <a:tcPr/>
                </a:tc>
                <a:tc>
                  <a:txBody>
                    <a:bodyPr/>
                    <a:lstStyle/>
                    <a:p>
                      <a:r>
                        <a:rPr lang="en-US" dirty="0"/>
                        <a:t>Forecasting Charging Demand using Q-Learning, Lee et al., 2020</a:t>
                      </a:r>
                      <a:endParaRPr lang="en-IN" dirty="0"/>
                    </a:p>
                  </a:txBody>
                  <a:tcPr/>
                </a:tc>
                <a:tc>
                  <a:txBody>
                    <a:bodyPr/>
                    <a:lstStyle/>
                    <a:p>
                      <a:r>
                        <a:rPr lang="en-IN" dirty="0"/>
                        <a:t>Q-learning based reinforcement model</a:t>
                      </a:r>
                    </a:p>
                  </a:txBody>
                  <a:tcPr/>
                </a:tc>
                <a:tc>
                  <a:txBody>
                    <a:bodyPr/>
                    <a:lstStyle/>
                    <a:p>
                      <a:r>
                        <a:rPr lang="en-IN" dirty="0"/>
                        <a:t>Public charging station logs</a:t>
                      </a:r>
                    </a:p>
                  </a:txBody>
                  <a:tcPr/>
                </a:tc>
                <a:tc>
                  <a:txBody>
                    <a:bodyPr/>
                    <a:lstStyle/>
                    <a:p>
                      <a:r>
                        <a:rPr lang="en-US" dirty="0"/>
                        <a:t>Adapts based on changing traffic and EV user behavior</a:t>
                      </a:r>
                      <a:endParaRPr lang="en-IN" dirty="0"/>
                    </a:p>
                  </a:txBody>
                  <a:tcPr/>
                </a:tc>
                <a:tc>
                  <a:txBody>
                    <a:bodyPr/>
                    <a:lstStyle/>
                    <a:p>
                      <a:r>
                        <a:rPr lang="en-US" dirty="0"/>
                        <a:t>High computational cost; only applicable to structured station data</a:t>
                      </a:r>
                      <a:endParaRPr lang="en-IN" dirty="0"/>
                    </a:p>
                  </a:txBody>
                  <a:tcPr/>
                </a:tc>
                <a:extLst>
                  <a:ext uri="{0D108BD9-81ED-4DB2-BD59-A6C34878D82A}">
                    <a16:rowId xmlns:a16="http://schemas.microsoft.com/office/drawing/2014/main" val="994860065"/>
                  </a:ext>
                </a:extLst>
              </a:tr>
              <a:tr h="587859">
                <a:tc>
                  <a:txBody>
                    <a:bodyPr/>
                    <a:lstStyle/>
                    <a:p>
                      <a:pPr algn="ctr"/>
                      <a:r>
                        <a:rPr lang="en-IN" dirty="0"/>
                        <a:t>4</a:t>
                      </a:r>
                    </a:p>
                  </a:txBody>
                  <a:tcPr/>
                </a:tc>
                <a:tc>
                  <a:txBody>
                    <a:bodyPr/>
                    <a:lstStyle/>
                    <a:p>
                      <a:r>
                        <a:rPr lang="en-US" dirty="0"/>
                        <a:t>Optimal Placement of Battery Swapping Stations, Ban et al., 2018</a:t>
                      </a:r>
                      <a:endParaRPr lang="en-IN" dirty="0"/>
                    </a:p>
                  </a:txBody>
                  <a:tcPr/>
                </a:tc>
                <a:tc>
                  <a:txBody>
                    <a:bodyPr/>
                    <a:lstStyle/>
                    <a:p>
                      <a:r>
                        <a:rPr lang="en-IN" dirty="0"/>
                        <a:t>MILP optimization</a:t>
                      </a:r>
                    </a:p>
                  </a:txBody>
                  <a:tcPr/>
                </a:tc>
                <a:tc>
                  <a:txBody>
                    <a:bodyPr/>
                    <a:lstStyle/>
                    <a:p>
                      <a:r>
                        <a:rPr lang="en-US" dirty="0"/>
                        <a:t>City-level traffic and mobility data</a:t>
                      </a:r>
                      <a:endParaRPr lang="en-IN" dirty="0"/>
                    </a:p>
                  </a:txBody>
                  <a:tcPr/>
                </a:tc>
                <a:tc>
                  <a:txBody>
                    <a:bodyPr/>
                    <a:lstStyle/>
                    <a:p>
                      <a:r>
                        <a:rPr lang="en-US" dirty="0"/>
                        <a:t>Focus on swap station siting to minimize driver travel distance</a:t>
                      </a:r>
                      <a:endParaRPr lang="en-IN" dirty="0"/>
                    </a:p>
                  </a:txBody>
                  <a:tcPr/>
                </a:tc>
                <a:tc>
                  <a:txBody>
                    <a:bodyPr/>
                    <a:lstStyle/>
                    <a:p>
                      <a:r>
                        <a:rPr lang="en-IN" dirty="0"/>
                        <a:t>Ignores dynamic demand changes and user participation</a:t>
                      </a:r>
                    </a:p>
                  </a:txBody>
                  <a:tcPr/>
                </a:tc>
                <a:extLst>
                  <a:ext uri="{0D108BD9-81ED-4DB2-BD59-A6C34878D82A}">
                    <a16:rowId xmlns:a16="http://schemas.microsoft.com/office/drawing/2014/main" val="2153812311"/>
                  </a:ext>
                </a:extLst>
              </a:tr>
            </a:tbl>
          </a:graphicData>
        </a:graphic>
      </p:graphicFrame>
      <p:sp>
        <p:nvSpPr>
          <p:cNvPr id="3" name="TextBox 2">
            <a:extLst>
              <a:ext uri="{FF2B5EF4-FFF2-40B4-BE49-F238E27FC236}">
                <a16:creationId xmlns:a16="http://schemas.microsoft.com/office/drawing/2014/main" id="{E370D60F-9081-55E1-394C-BA73C05ED2F6}"/>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FE6686E8-D4CC-BE76-69B2-5FE98E876883}"/>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extLst>
      <p:ext uri="{BB962C8B-B14F-4D97-AF65-F5344CB8AC3E}">
        <p14:creationId xmlns:p14="http://schemas.microsoft.com/office/powerpoint/2010/main" val="2143678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Objectives &amp; Scope</a:t>
            </a:r>
          </a:p>
        </p:txBody>
      </p:sp>
      <p:sp>
        <p:nvSpPr>
          <p:cNvPr id="3" name="Content Placeholder 2"/>
          <p:cNvSpPr>
            <a:spLocks noGrp="1"/>
          </p:cNvSpPr>
          <p:nvPr>
            <p:ph idx="1"/>
          </p:nvPr>
        </p:nvSpPr>
        <p:spPr/>
        <p:txBody>
          <a:bodyPr>
            <a:normAutofit fontScale="85000" lnSpcReduction="20000"/>
          </a:bodyPr>
          <a:lstStyle/>
          <a:p>
            <a:r>
              <a:rPr lang="en-IN" dirty="0"/>
              <a:t>SMART Objectives</a:t>
            </a:r>
          </a:p>
          <a:p>
            <a:pPr lvl="1"/>
            <a:r>
              <a:rPr lang="en-IN" dirty="0"/>
              <a:t>ML model to predict EV battery demand (≥85% accuracy)</a:t>
            </a:r>
          </a:p>
          <a:p>
            <a:pPr lvl="1"/>
            <a:r>
              <a:rPr lang="en-IN" dirty="0"/>
              <a:t>Web platform to connect users, hosts &amp; providers</a:t>
            </a:r>
          </a:p>
          <a:p>
            <a:pPr lvl="1"/>
            <a:r>
              <a:rPr lang="en-IN" dirty="0"/>
              <a:t>Simulate demand across 10+ zones</a:t>
            </a:r>
          </a:p>
          <a:p>
            <a:pPr lvl="1"/>
            <a:r>
              <a:rPr lang="en-IN" dirty="0"/>
              <a:t>Test energy efficiency in 3 urban cases</a:t>
            </a:r>
          </a:p>
          <a:p>
            <a:pPr lvl="1"/>
            <a:r>
              <a:rPr lang="en-IN" dirty="0"/>
              <a:t>Align with SDG &amp; IKS principles</a:t>
            </a:r>
            <a:endParaRPr dirty="0"/>
          </a:p>
          <a:p>
            <a:r>
              <a:rPr lang="en-IN" dirty="0"/>
              <a:t>P</a:t>
            </a:r>
            <a:r>
              <a:rPr dirty="0" err="1"/>
              <a:t>roject</a:t>
            </a:r>
            <a:r>
              <a:rPr dirty="0"/>
              <a:t> </a:t>
            </a:r>
            <a:r>
              <a:rPr lang="en-US" dirty="0"/>
              <a:t>Scope</a:t>
            </a:r>
          </a:p>
          <a:p>
            <a:pPr lvl="1"/>
            <a:r>
              <a:rPr lang="en-US" dirty="0"/>
              <a:t>In-Scope:</a:t>
            </a:r>
          </a:p>
          <a:p>
            <a:pPr lvl="2"/>
            <a:r>
              <a:rPr lang="en-US" dirty="0"/>
              <a:t>ML forecasting, platform development, simulation, APIs</a:t>
            </a:r>
          </a:p>
          <a:p>
            <a:pPr lvl="1"/>
            <a:r>
              <a:rPr lang="en-US" dirty="0"/>
              <a:t>Out-of-Scope:</a:t>
            </a:r>
          </a:p>
          <a:p>
            <a:pPr lvl="2"/>
            <a:r>
              <a:rPr lang="en-US" dirty="0"/>
              <a:t>Physical deployment, utility integration, legal contracts</a:t>
            </a:r>
            <a:endParaRPr dirty="0"/>
          </a:p>
          <a:p>
            <a:r>
              <a:rPr dirty="0"/>
              <a:t>Program Outcomes (POs)</a:t>
            </a:r>
            <a:r>
              <a:rPr lang="en-IN" dirty="0"/>
              <a:t> : </a:t>
            </a:r>
            <a:r>
              <a:rPr lang="en-IN" sz="2400" dirty="0"/>
              <a:t>PO1, PO3, PO5, PO7</a:t>
            </a:r>
          </a:p>
          <a:p>
            <a:r>
              <a:rPr dirty="0"/>
              <a:t>Course Outcomes (COs)</a:t>
            </a:r>
            <a:r>
              <a:rPr lang="en-IN" dirty="0"/>
              <a:t> : </a:t>
            </a:r>
            <a:r>
              <a:rPr lang="en-IN" sz="2400" dirty="0"/>
              <a:t>CO1, CO2, CO3, CO4</a:t>
            </a:r>
            <a:endParaRPr sz="2400" dirty="0"/>
          </a:p>
        </p:txBody>
      </p:sp>
      <p:sp>
        <p:nvSpPr>
          <p:cNvPr id="4" name="Footer Placeholder 3">
            <a:extLst>
              <a:ext uri="{FF2B5EF4-FFF2-40B4-BE49-F238E27FC236}">
                <a16:creationId xmlns:a16="http://schemas.microsoft.com/office/drawing/2014/main" id="{2BACA680-F732-72C6-6CC4-6D9D94957731}"/>
              </a:ext>
            </a:extLst>
          </p:cNvPr>
          <p:cNvSpPr>
            <a:spLocks noGrp="1"/>
          </p:cNvSpPr>
          <p:nvPr>
            <p:ph type="ftr" sz="quarter" idx="11"/>
          </p:nvPr>
        </p:nvSpPr>
        <p:spPr/>
        <p:txBody>
          <a:bodyPr/>
          <a:lstStyle/>
          <a:p>
            <a:r>
              <a:rPr lang="en-IN"/>
              <a:t>This project aligns with NEP 2020 goals of innovation, sustainability, and IKS integration.</a:t>
            </a:r>
            <a:endParaRPr lang="en-US"/>
          </a:p>
        </p:txBody>
      </p:sp>
      <p:sp>
        <p:nvSpPr>
          <p:cNvPr id="5" name="Date Placeholder 4">
            <a:extLst>
              <a:ext uri="{FF2B5EF4-FFF2-40B4-BE49-F238E27FC236}">
                <a16:creationId xmlns:a16="http://schemas.microsoft.com/office/drawing/2014/main" id="{2281CCE9-7C50-2256-D15C-8D33D321E6DF}"/>
              </a:ext>
            </a:extLst>
          </p:cNvPr>
          <p:cNvSpPr>
            <a:spLocks noGrp="1"/>
          </p:cNvSpPr>
          <p:nvPr>
            <p:ph type="dt" sz="half" idx="10"/>
          </p:nvPr>
        </p:nvSpPr>
        <p:spPr/>
        <p:txBody>
          <a:bodyPr/>
          <a:lstStyle/>
          <a:p>
            <a:fld id="{16F25AA7-F441-4F5F-8455-D6FDFCCD3783}" type="datetime1">
              <a:rPr lang="en-US" smtClean="0"/>
              <a:t>7/14/2025</a:t>
            </a:fld>
            <a:endParaRPr lang="en-US"/>
          </a:p>
        </p:txBody>
      </p:sp>
      <p:sp>
        <p:nvSpPr>
          <p:cNvPr id="6" name="Slide Number Placeholder 5">
            <a:extLst>
              <a:ext uri="{FF2B5EF4-FFF2-40B4-BE49-F238E27FC236}">
                <a16:creationId xmlns:a16="http://schemas.microsoft.com/office/drawing/2014/main" id="{F9B04E54-A783-8410-4EFB-2577C15BC9F6}"/>
              </a:ext>
            </a:extLst>
          </p:cNvPr>
          <p:cNvSpPr>
            <a:spLocks noGrp="1"/>
          </p:cNvSpPr>
          <p:nvPr>
            <p:ph type="sldNum" sz="quarter" idx="12"/>
          </p:nvPr>
        </p:nvSpPr>
        <p:spPr/>
        <p:txBody>
          <a:bodyPr/>
          <a:lstStyle/>
          <a:p>
            <a:fld id="{C1FF6DA9-008F-8B48-92A6-B652298478BF}" type="slidenum">
              <a:rPr lang="en-US" smtClean="0"/>
              <a:t>9</a:t>
            </a:fld>
            <a:endParaRPr lang="en-US"/>
          </a:p>
        </p:txBody>
      </p:sp>
      <p:sp>
        <p:nvSpPr>
          <p:cNvPr id="7" name="TextBox 6">
            <a:extLst>
              <a:ext uri="{FF2B5EF4-FFF2-40B4-BE49-F238E27FC236}">
                <a16:creationId xmlns:a16="http://schemas.microsoft.com/office/drawing/2014/main" id="{F39157ED-1088-E0DA-8254-FAD3E344DB5E}"/>
              </a:ext>
            </a:extLst>
          </p:cNvPr>
          <p:cNvSpPr txBox="1"/>
          <p:nvPr/>
        </p:nvSpPr>
        <p:spPr>
          <a:xfrm>
            <a:off x="6547104" y="246888"/>
            <a:ext cx="1856232" cy="369332"/>
          </a:xfrm>
          <a:prstGeom prst="rect">
            <a:avLst/>
          </a:prstGeom>
          <a:solidFill>
            <a:schemeClr val="tx2"/>
          </a:solidFill>
        </p:spPr>
        <p:txBody>
          <a:bodyPr wrap="square" rtlCol="0">
            <a:spAutoFit/>
          </a:bodyPr>
          <a:lstStyle/>
          <a:p>
            <a:endParaRPr lang="en-IN" dirty="0"/>
          </a:p>
        </p:txBody>
      </p:sp>
      <p:sp>
        <p:nvSpPr>
          <p:cNvPr id="8" name="TextBox 7">
            <a:extLst>
              <a:ext uri="{FF2B5EF4-FFF2-40B4-BE49-F238E27FC236}">
                <a16:creationId xmlns:a16="http://schemas.microsoft.com/office/drawing/2014/main" id="{87BBBAA3-5D9B-5FFA-B8EE-92E9F20E4070}"/>
              </a:ext>
            </a:extLst>
          </p:cNvPr>
          <p:cNvSpPr txBox="1"/>
          <p:nvPr/>
        </p:nvSpPr>
        <p:spPr>
          <a:xfrm>
            <a:off x="6225321" y="246888"/>
            <a:ext cx="2240025" cy="307777"/>
          </a:xfrm>
          <a:prstGeom prst="rect">
            <a:avLst/>
          </a:prstGeom>
          <a:noFill/>
        </p:spPr>
        <p:txBody>
          <a:bodyPr wrap="square" rtlCol="0">
            <a:spAutoFit/>
          </a:bodyPr>
          <a:lstStyle/>
          <a:p>
            <a:r>
              <a:rPr lang="en-IN" sz="1400" b="1" dirty="0">
                <a:solidFill>
                  <a:schemeClr val="bg1"/>
                </a:solidFill>
                <a:effectLst>
                  <a:outerShdw blurRad="38100" dist="38100" dir="2700000" algn="tl">
                    <a:srgbClr val="000000">
                      <a:alpha val="43137"/>
                    </a:srgbClr>
                  </a:outerShdw>
                </a:effectLst>
                <a:latin typeface="Aptos Narrow" panose="020B0004020202020204" pitchFamily="34" charset="0"/>
                <a:cs typeface="Arial" panose="020B0604020202020204" pitchFamily="34" charset="0"/>
              </a:rPr>
              <a:t>DEPARTMENT OF CSE(AIML)</a:t>
            </a:r>
            <a:endParaRPr lang="en-IN"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1273</Words>
  <Application>Microsoft Office PowerPoint</Application>
  <PresentationFormat>On-screen Show (4:3)</PresentationFormat>
  <Paragraphs>225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 Narrow</vt:lpstr>
      <vt:lpstr>Arial</vt:lpstr>
      <vt:lpstr>Calibri</vt:lpstr>
      <vt:lpstr>Office Theme</vt:lpstr>
      <vt:lpstr>SmartEVLink: A Predictive Platform for Sustainable EV Battery Logistics and Retail-Based Charging Infrastructure</vt:lpstr>
      <vt:lpstr>Overview</vt:lpstr>
      <vt:lpstr>Motivation</vt:lpstr>
      <vt:lpstr>Motivation</vt:lpstr>
      <vt:lpstr>Objective of the project</vt:lpstr>
      <vt:lpstr>SDG Alignment &amp; IKS Integration</vt:lpstr>
      <vt:lpstr>Literature Survey (Existing Technology)</vt:lpstr>
      <vt:lpstr>Literature Survey (Existing Technology)</vt:lpstr>
      <vt:lpstr>Objectives &amp; Scope</vt:lpstr>
      <vt:lpstr>Proposed System / Methodology</vt:lpstr>
      <vt:lpstr>Comparative Analysis &amp; Novelty</vt:lpstr>
      <vt:lpstr>Project Plan &amp; Team Roles</vt:lpstr>
      <vt:lpstr>Expected Outcome &amp; Resources</vt:lpstr>
      <vt:lpstr>References &amp; Review Queries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gnb</dc:creator>
  <cp:keywords/>
  <dc:description>generated using python-pptx</dc:description>
  <cp:lastModifiedBy>Shylendra Prabu R</cp:lastModifiedBy>
  <cp:revision>19</cp:revision>
  <dcterms:created xsi:type="dcterms:W3CDTF">2013-01-27T09:14:16Z</dcterms:created>
  <dcterms:modified xsi:type="dcterms:W3CDTF">2025-07-14T17:53:16Z</dcterms:modified>
  <cp:category/>
</cp:coreProperties>
</file>