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5" r:id="rId4"/>
    <p:sldId id="258" r:id="rId5"/>
    <p:sldId id="259" r:id="rId6"/>
    <p:sldId id="272" r:id="rId7"/>
    <p:sldId id="269" r:id="rId8"/>
    <p:sldId id="261" r:id="rId9"/>
    <p:sldId id="273" r:id="rId10"/>
    <p:sldId id="274" r:id="rId11"/>
    <p:sldId id="263" r:id="rId12"/>
    <p:sldId id="264" r:id="rId13"/>
    <p:sldId id="270" r:id="rId14"/>
    <p:sldId id="275"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5" d="100"/>
          <a:sy n="95"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C3CE48-4930-4A71-9959-E78266CC8A8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B6C8CECA-315B-49C6-B942-5F5E48264495}">
      <dgm:prSet/>
      <dgm:spPr/>
      <dgm:t>
        <a:bodyPr/>
        <a:lstStyle/>
        <a:p>
          <a:r>
            <a:rPr lang="en-US" b="1"/>
            <a:t>End-of-Game Notification</a:t>
          </a:r>
          <a:endParaRPr lang="en-US"/>
        </a:p>
      </dgm:t>
    </dgm:pt>
    <dgm:pt modelId="{809EE818-B6E8-449D-9C90-19E990FB6072}" type="parTrans" cxnId="{B0035900-72BD-4109-9B9C-54C855EF0FE8}">
      <dgm:prSet/>
      <dgm:spPr/>
      <dgm:t>
        <a:bodyPr/>
        <a:lstStyle/>
        <a:p>
          <a:endParaRPr lang="en-US"/>
        </a:p>
      </dgm:t>
    </dgm:pt>
    <dgm:pt modelId="{A8091175-3634-420F-9758-3BDEA658F2F1}" type="sibTrans" cxnId="{B0035900-72BD-4109-9B9C-54C855EF0FE8}">
      <dgm:prSet/>
      <dgm:spPr/>
      <dgm:t>
        <a:bodyPr/>
        <a:lstStyle/>
        <a:p>
          <a:endParaRPr lang="en-US"/>
        </a:p>
      </dgm:t>
    </dgm:pt>
    <dgm:pt modelId="{8A89F9CE-D421-4EAB-8406-4C2E704C3032}">
      <dgm:prSet/>
      <dgm:spPr/>
      <dgm:t>
        <a:bodyPr/>
        <a:lstStyle/>
        <a:p>
          <a:r>
            <a:rPr lang="en-US"/>
            <a:t>Displays message with move count and time statistics</a:t>
          </a:r>
        </a:p>
      </dgm:t>
    </dgm:pt>
    <dgm:pt modelId="{3BC685A0-EA03-4B2C-8E99-ED1915A2F5A4}" type="parTrans" cxnId="{847CA45E-3FC8-4EA6-A0BB-89E403787D97}">
      <dgm:prSet/>
      <dgm:spPr/>
      <dgm:t>
        <a:bodyPr/>
        <a:lstStyle/>
        <a:p>
          <a:endParaRPr lang="en-US"/>
        </a:p>
      </dgm:t>
    </dgm:pt>
    <dgm:pt modelId="{52F7961A-1BE9-4A3B-9FA0-E8B49FEF6044}" type="sibTrans" cxnId="{847CA45E-3FC8-4EA6-A0BB-89E403787D97}">
      <dgm:prSet/>
      <dgm:spPr/>
      <dgm:t>
        <a:bodyPr/>
        <a:lstStyle/>
        <a:p>
          <a:endParaRPr lang="en-US"/>
        </a:p>
      </dgm:t>
    </dgm:pt>
    <dgm:pt modelId="{212C8C48-B8D1-453E-BD7B-7BC6BB096E15}">
      <dgm:prSet/>
      <dgm:spPr/>
      <dgm:t>
        <a:bodyPr/>
        <a:lstStyle/>
        <a:p>
          <a:r>
            <a:rPr lang="en-US"/>
            <a:t>Provides restart game link to play again</a:t>
          </a:r>
        </a:p>
      </dgm:t>
    </dgm:pt>
    <dgm:pt modelId="{22417AAB-7555-4C45-862D-257DB55662D9}" type="parTrans" cxnId="{6EDB7D08-2289-40C8-9955-1CD5702E4858}">
      <dgm:prSet/>
      <dgm:spPr/>
      <dgm:t>
        <a:bodyPr/>
        <a:lstStyle/>
        <a:p>
          <a:endParaRPr lang="en-US"/>
        </a:p>
      </dgm:t>
    </dgm:pt>
    <dgm:pt modelId="{0D2B8130-4C87-4669-BBF6-D9E7B6B416ED}" type="sibTrans" cxnId="{6EDB7D08-2289-40C8-9955-1CD5702E4858}">
      <dgm:prSet/>
      <dgm:spPr/>
      <dgm:t>
        <a:bodyPr/>
        <a:lstStyle/>
        <a:p>
          <a:endParaRPr lang="en-US"/>
        </a:p>
      </dgm:t>
    </dgm:pt>
    <dgm:pt modelId="{06217038-F948-4217-BC50-CD55A5671C6D}">
      <dgm:prSet/>
      <dgm:spPr/>
      <dgm:t>
        <a:bodyPr/>
        <a:lstStyle/>
        <a:p>
          <a:r>
            <a:rPr lang="en-US" b="1"/>
            <a:t>Animations and Transitions</a:t>
          </a:r>
          <a:endParaRPr lang="en-US"/>
        </a:p>
      </dgm:t>
    </dgm:pt>
    <dgm:pt modelId="{9A6FFCAF-5746-4D75-8877-DF677F4857A2}" type="parTrans" cxnId="{4F3D98E4-282A-401C-B506-8134773DCE90}">
      <dgm:prSet/>
      <dgm:spPr/>
      <dgm:t>
        <a:bodyPr/>
        <a:lstStyle/>
        <a:p>
          <a:endParaRPr lang="en-US"/>
        </a:p>
      </dgm:t>
    </dgm:pt>
    <dgm:pt modelId="{92338F93-F53E-4A39-8D16-5A3ED206A6D2}" type="sibTrans" cxnId="{4F3D98E4-282A-401C-B506-8134773DCE90}">
      <dgm:prSet/>
      <dgm:spPr/>
      <dgm:t>
        <a:bodyPr/>
        <a:lstStyle/>
        <a:p>
          <a:endParaRPr lang="en-US"/>
        </a:p>
      </dgm:t>
    </dgm:pt>
    <dgm:pt modelId="{D1CD1AFC-D143-459E-8085-A899CCB6DBA0}">
      <dgm:prSet/>
      <dgm:spPr/>
      <dgm:t>
        <a:bodyPr/>
        <a:lstStyle/>
        <a:p>
          <a:r>
            <a:rPr lang="en-US"/>
            <a:t>Animates tile shuffling randomly</a:t>
          </a:r>
        </a:p>
      </dgm:t>
    </dgm:pt>
    <dgm:pt modelId="{C521E0DF-68F2-433F-8FD1-E7D2FE9C6039}" type="parTrans" cxnId="{B1F2F732-2FB8-42D6-A79C-79C6CD693F10}">
      <dgm:prSet/>
      <dgm:spPr/>
      <dgm:t>
        <a:bodyPr/>
        <a:lstStyle/>
        <a:p>
          <a:endParaRPr lang="en-US"/>
        </a:p>
      </dgm:t>
    </dgm:pt>
    <dgm:pt modelId="{5D51C0B5-6C26-4AB4-A2CA-C4A1DF318598}" type="sibTrans" cxnId="{B1F2F732-2FB8-42D6-A79C-79C6CD693F10}">
      <dgm:prSet/>
      <dgm:spPr/>
      <dgm:t>
        <a:bodyPr/>
        <a:lstStyle/>
        <a:p>
          <a:endParaRPr lang="en-US"/>
        </a:p>
      </dgm:t>
    </dgm:pt>
    <dgm:pt modelId="{0F560FF7-841F-47A0-A53B-F0C018B3E899}">
      <dgm:prSet/>
      <dgm:spPr/>
      <dgm:t>
        <a:bodyPr/>
        <a:lstStyle/>
        <a:p>
          <a:r>
            <a:rPr lang="en-US"/>
            <a:t>Smoothly transitions tile moves</a:t>
          </a:r>
        </a:p>
      </dgm:t>
    </dgm:pt>
    <dgm:pt modelId="{74441071-3A96-4F84-93D9-6081E6EA87A3}" type="parTrans" cxnId="{2848B4F6-0606-4074-8FDB-B2055ADC78DF}">
      <dgm:prSet/>
      <dgm:spPr/>
      <dgm:t>
        <a:bodyPr/>
        <a:lstStyle/>
        <a:p>
          <a:endParaRPr lang="en-US"/>
        </a:p>
      </dgm:t>
    </dgm:pt>
    <dgm:pt modelId="{E56B6141-A674-4F9C-99FC-3C2807416FF7}" type="sibTrans" cxnId="{2848B4F6-0606-4074-8FDB-B2055ADC78DF}">
      <dgm:prSet/>
      <dgm:spPr/>
      <dgm:t>
        <a:bodyPr/>
        <a:lstStyle/>
        <a:p>
          <a:endParaRPr lang="en-US"/>
        </a:p>
      </dgm:t>
    </dgm:pt>
    <dgm:pt modelId="{81A9C178-C896-47E3-8B91-E7BAD8E6DA1F}">
      <dgm:prSet/>
      <dgm:spPr/>
      <dgm:t>
        <a:bodyPr/>
        <a:lstStyle/>
        <a:p>
          <a:r>
            <a:rPr lang="en-US" b="1"/>
            <a:t>Game Timer and Music</a:t>
          </a:r>
          <a:endParaRPr lang="en-US"/>
        </a:p>
      </dgm:t>
    </dgm:pt>
    <dgm:pt modelId="{B437BFB7-168F-44F1-9576-79D65F528F69}" type="parTrans" cxnId="{6488BFE1-1D28-4E37-8EE5-F04A0D19535B}">
      <dgm:prSet/>
      <dgm:spPr/>
      <dgm:t>
        <a:bodyPr/>
        <a:lstStyle/>
        <a:p>
          <a:endParaRPr lang="en-US"/>
        </a:p>
      </dgm:t>
    </dgm:pt>
    <dgm:pt modelId="{FE8FB261-8F24-482D-B848-1423E8D21DA2}" type="sibTrans" cxnId="{6488BFE1-1D28-4E37-8EE5-F04A0D19535B}">
      <dgm:prSet/>
      <dgm:spPr/>
      <dgm:t>
        <a:bodyPr/>
        <a:lstStyle/>
        <a:p>
          <a:endParaRPr lang="en-US"/>
        </a:p>
      </dgm:t>
    </dgm:pt>
    <dgm:pt modelId="{479FDE9C-0497-4C3D-A513-DD59A108EDB8}">
      <dgm:prSet/>
      <dgm:spPr/>
      <dgm:t>
        <a:bodyPr/>
        <a:lstStyle/>
        <a:p>
          <a:r>
            <a:rPr lang="en-US"/>
            <a:t>Tracks time elapsed while playing</a:t>
          </a:r>
        </a:p>
      </dgm:t>
    </dgm:pt>
    <dgm:pt modelId="{9A5A9925-AD6D-4BDF-AD67-FFD213237999}" type="parTrans" cxnId="{F2F39CE4-AB2E-4AF2-A839-3D346474D5A6}">
      <dgm:prSet/>
      <dgm:spPr/>
      <dgm:t>
        <a:bodyPr/>
        <a:lstStyle/>
        <a:p>
          <a:endParaRPr lang="en-US"/>
        </a:p>
      </dgm:t>
    </dgm:pt>
    <dgm:pt modelId="{66778848-79B2-4DEB-8D47-D85D4C468587}" type="sibTrans" cxnId="{F2F39CE4-AB2E-4AF2-A839-3D346474D5A6}">
      <dgm:prSet/>
      <dgm:spPr/>
      <dgm:t>
        <a:bodyPr/>
        <a:lstStyle/>
        <a:p>
          <a:endParaRPr lang="en-US"/>
        </a:p>
      </dgm:t>
    </dgm:pt>
    <dgm:pt modelId="{CDFA570C-850A-4FEB-8D0E-6B56113C12C1}">
      <dgm:prSet/>
      <dgm:spPr/>
      <dgm:t>
        <a:bodyPr/>
        <a:lstStyle/>
        <a:p>
          <a:r>
            <a:rPr lang="en-US"/>
            <a:t>Background music plays during game</a:t>
          </a:r>
        </a:p>
      </dgm:t>
    </dgm:pt>
    <dgm:pt modelId="{B257D7D9-B981-45B4-8968-688717E1FD1E}" type="parTrans" cxnId="{CC1CD2A0-1030-434B-B0CD-E6A45C31ED31}">
      <dgm:prSet/>
      <dgm:spPr/>
      <dgm:t>
        <a:bodyPr/>
        <a:lstStyle/>
        <a:p>
          <a:endParaRPr lang="en-US"/>
        </a:p>
      </dgm:t>
    </dgm:pt>
    <dgm:pt modelId="{9B0452E2-801A-4E87-86BF-0F4DF82FA906}" type="sibTrans" cxnId="{CC1CD2A0-1030-434B-B0CD-E6A45C31ED31}">
      <dgm:prSet/>
      <dgm:spPr/>
      <dgm:t>
        <a:bodyPr/>
        <a:lstStyle/>
        <a:p>
          <a:endParaRPr lang="en-US"/>
        </a:p>
      </dgm:t>
    </dgm:pt>
    <dgm:pt modelId="{B03F4EBB-F1D3-4E05-9B08-BADBF911639F}">
      <dgm:prSet/>
      <dgm:spPr/>
      <dgm:t>
        <a:bodyPr/>
        <a:lstStyle/>
        <a:p>
          <a:r>
            <a:rPr lang="en-US" b="1"/>
            <a:t>Multiple Backgrounds</a:t>
          </a:r>
          <a:endParaRPr lang="en-US"/>
        </a:p>
      </dgm:t>
    </dgm:pt>
    <dgm:pt modelId="{73C21167-881D-4A47-961A-85E4F3F1A21C}" type="parTrans" cxnId="{D362F7B1-DB81-4C7E-AF97-12A477AB72C6}">
      <dgm:prSet/>
      <dgm:spPr/>
      <dgm:t>
        <a:bodyPr/>
        <a:lstStyle/>
        <a:p>
          <a:endParaRPr lang="en-US"/>
        </a:p>
      </dgm:t>
    </dgm:pt>
    <dgm:pt modelId="{31612BCE-74B5-42F5-AE09-B83C9E8C5ED0}" type="sibTrans" cxnId="{D362F7B1-DB81-4C7E-AF97-12A477AB72C6}">
      <dgm:prSet/>
      <dgm:spPr/>
      <dgm:t>
        <a:bodyPr/>
        <a:lstStyle/>
        <a:p>
          <a:endParaRPr lang="en-US"/>
        </a:p>
      </dgm:t>
    </dgm:pt>
    <dgm:pt modelId="{2C5DE66E-EA56-4741-8552-50F875D67E96}">
      <dgm:prSet/>
      <dgm:spPr/>
      <dgm:t>
        <a:bodyPr/>
        <a:lstStyle/>
        <a:p>
          <a:r>
            <a:rPr lang="en-US"/>
            <a:t>Selectable background image options</a:t>
          </a:r>
        </a:p>
      </dgm:t>
    </dgm:pt>
    <dgm:pt modelId="{84605189-F5C7-46EB-A5FA-4EDA4DEEB3D9}" type="parTrans" cxnId="{F1CEBA8B-942B-413C-AF9D-AA4AD92D8902}">
      <dgm:prSet/>
      <dgm:spPr/>
      <dgm:t>
        <a:bodyPr/>
        <a:lstStyle/>
        <a:p>
          <a:endParaRPr lang="en-US"/>
        </a:p>
      </dgm:t>
    </dgm:pt>
    <dgm:pt modelId="{6874BE51-7453-4EA5-84FC-F83D62EB9EDE}" type="sibTrans" cxnId="{F1CEBA8B-942B-413C-AF9D-AA4AD92D8902}">
      <dgm:prSet/>
      <dgm:spPr/>
      <dgm:t>
        <a:bodyPr/>
        <a:lstStyle/>
        <a:p>
          <a:endParaRPr lang="en-US"/>
        </a:p>
      </dgm:t>
    </dgm:pt>
    <dgm:pt modelId="{1D08CBA7-099D-410D-9F6E-0826B6062850}">
      <dgm:prSet/>
      <dgm:spPr/>
      <dgm:t>
        <a:bodyPr/>
        <a:lstStyle/>
        <a:p>
          <a:r>
            <a:rPr lang="en-US"/>
            <a:t>Updates all tile background styling</a:t>
          </a:r>
        </a:p>
      </dgm:t>
    </dgm:pt>
    <dgm:pt modelId="{18027C55-8CAD-490C-BF97-0F68690A2B51}" type="parTrans" cxnId="{C8B8475D-AF66-4085-AF34-EFAD0E00CBAC}">
      <dgm:prSet/>
      <dgm:spPr/>
      <dgm:t>
        <a:bodyPr/>
        <a:lstStyle/>
        <a:p>
          <a:endParaRPr lang="en-US"/>
        </a:p>
      </dgm:t>
    </dgm:pt>
    <dgm:pt modelId="{726A7D5E-2D45-4243-AE22-C25286413D19}" type="sibTrans" cxnId="{C8B8475D-AF66-4085-AF34-EFAD0E00CBAC}">
      <dgm:prSet/>
      <dgm:spPr/>
      <dgm:t>
        <a:bodyPr/>
        <a:lstStyle/>
        <a:p>
          <a:endParaRPr lang="en-US"/>
        </a:p>
      </dgm:t>
    </dgm:pt>
    <dgm:pt modelId="{E9B35823-FDCC-4642-A667-C40DA2D7F930}">
      <dgm:prSet/>
      <dgm:spPr/>
      <dgm:t>
        <a:bodyPr/>
        <a:lstStyle/>
        <a:p>
          <a:r>
            <a:rPr lang="en-US" b="1"/>
            <a:t>Different Puzzle Sizes</a:t>
          </a:r>
          <a:endParaRPr lang="en-US"/>
        </a:p>
      </dgm:t>
    </dgm:pt>
    <dgm:pt modelId="{1A751EB0-C5EB-492D-BF27-FD19F1B219D8}" type="parTrans" cxnId="{2312AAB8-B8DD-4BAA-94C8-627B0EB021A1}">
      <dgm:prSet/>
      <dgm:spPr/>
      <dgm:t>
        <a:bodyPr/>
        <a:lstStyle/>
        <a:p>
          <a:endParaRPr lang="en-US"/>
        </a:p>
      </dgm:t>
    </dgm:pt>
    <dgm:pt modelId="{C2E88AA7-D9F3-474A-A253-0CC5C643850F}" type="sibTrans" cxnId="{2312AAB8-B8DD-4BAA-94C8-627B0EB021A1}">
      <dgm:prSet/>
      <dgm:spPr/>
      <dgm:t>
        <a:bodyPr/>
        <a:lstStyle/>
        <a:p>
          <a:endParaRPr lang="en-US"/>
        </a:p>
      </dgm:t>
    </dgm:pt>
    <dgm:pt modelId="{43C5A35F-A634-4E1A-8C94-F93BBA79B24E}">
      <dgm:prSet/>
      <dgm:spPr/>
      <dgm:t>
        <a:bodyPr/>
        <a:lstStyle/>
        <a:p>
          <a:r>
            <a:rPr lang="en-US"/>
            <a:t>Select puzzle dimensions from 3x3 up to 10x10</a:t>
          </a:r>
        </a:p>
      </dgm:t>
    </dgm:pt>
    <dgm:pt modelId="{DDE393E3-E335-41A4-9022-FD031BA5B849}" type="parTrans" cxnId="{B8E9D3C6-3231-4002-B7C3-6A7719AE1586}">
      <dgm:prSet/>
      <dgm:spPr/>
      <dgm:t>
        <a:bodyPr/>
        <a:lstStyle/>
        <a:p>
          <a:endParaRPr lang="en-US"/>
        </a:p>
      </dgm:t>
    </dgm:pt>
    <dgm:pt modelId="{F38FDD6F-3A00-432A-8AA9-81773369F862}" type="sibTrans" cxnId="{B8E9D3C6-3231-4002-B7C3-6A7719AE1586}">
      <dgm:prSet/>
      <dgm:spPr/>
      <dgm:t>
        <a:bodyPr/>
        <a:lstStyle/>
        <a:p>
          <a:endParaRPr lang="en-US"/>
        </a:p>
      </dgm:t>
    </dgm:pt>
    <dgm:pt modelId="{13963FA0-9E16-4344-BC37-B97B98909E11}">
      <dgm:prSet/>
      <dgm:spPr/>
      <dgm:t>
        <a:bodyPr/>
        <a:lstStyle/>
        <a:p>
          <a:r>
            <a:rPr lang="en-US"/>
            <a:t>Dynamically resizes overall puzzle grid</a:t>
          </a:r>
        </a:p>
      </dgm:t>
    </dgm:pt>
    <dgm:pt modelId="{1DFDE1DA-09CB-4B8D-9908-D3E35F461526}" type="parTrans" cxnId="{9C917244-7224-4755-AD62-FD75D447550F}">
      <dgm:prSet/>
      <dgm:spPr/>
      <dgm:t>
        <a:bodyPr/>
        <a:lstStyle/>
        <a:p>
          <a:endParaRPr lang="en-US"/>
        </a:p>
      </dgm:t>
    </dgm:pt>
    <dgm:pt modelId="{534EACCA-276D-4A70-A461-D77F921CC2B9}" type="sibTrans" cxnId="{9C917244-7224-4755-AD62-FD75D447550F}">
      <dgm:prSet/>
      <dgm:spPr/>
      <dgm:t>
        <a:bodyPr/>
        <a:lstStyle/>
        <a:p>
          <a:endParaRPr lang="en-US"/>
        </a:p>
      </dgm:t>
    </dgm:pt>
    <dgm:pt modelId="{4700C30B-9EE5-469F-8EB7-F738DEB6371D}" type="pres">
      <dgm:prSet presAssocID="{CEC3CE48-4930-4A71-9959-E78266CC8A87}" presName="Name0" presStyleCnt="0">
        <dgm:presLayoutVars>
          <dgm:dir/>
          <dgm:animLvl val="lvl"/>
          <dgm:resizeHandles val="exact"/>
        </dgm:presLayoutVars>
      </dgm:prSet>
      <dgm:spPr/>
    </dgm:pt>
    <dgm:pt modelId="{FAD68AA1-0CC3-46F8-8355-C9CCEC23B22F}" type="pres">
      <dgm:prSet presAssocID="{B6C8CECA-315B-49C6-B942-5F5E48264495}" presName="linNode" presStyleCnt="0"/>
      <dgm:spPr/>
    </dgm:pt>
    <dgm:pt modelId="{54800225-31A4-480A-944A-F567C54A12E6}" type="pres">
      <dgm:prSet presAssocID="{B6C8CECA-315B-49C6-B942-5F5E48264495}" presName="parentText" presStyleLbl="node1" presStyleIdx="0" presStyleCnt="5">
        <dgm:presLayoutVars>
          <dgm:chMax val="1"/>
          <dgm:bulletEnabled val="1"/>
        </dgm:presLayoutVars>
      </dgm:prSet>
      <dgm:spPr/>
    </dgm:pt>
    <dgm:pt modelId="{F0E6D191-7D36-473A-B208-FC514712C387}" type="pres">
      <dgm:prSet presAssocID="{B6C8CECA-315B-49C6-B942-5F5E48264495}" presName="descendantText" presStyleLbl="alignAccFollowNode1" presStyleIdx="0" presStyleCnt="5">
        <dgm:presLayoutVars>
          <dgm:bulletEnabled val="1"/>
        </dgm:presLayoutVars>
      </dgm:prSet>
      <dgm:spPr/>
    </dgm:pt>
    <dgm:pt modelId="{7783B1BD-5A41-4A3D-848D-17C6EDDDC5F8}" type="pres">
      <dgm:prSet presAssocID="{A8091175-3634-420F-9758-3BDEA658F2F1}" presName="sp" presStyleCnt="0"/>
      <dgm:spPr/>
    </dgm:pt>
    <dgm:pt modelId="{CDA5B12E-54CD-43D6-BF52-4409D00C06DF}" type="pres">
      <dgm:prSet presAssocID="{06217038-F948-4217-BC50-CD55A5671C6D}" presName="linNode" presStyleCnt="0"/>
      <dgm:spPr/>
    </dgm:pt>
    <dgm:pt modelId="{F89E05AE-0A8A-45C8-B724-6FA3FC09CD92}" type="pres">
      <dgm:prSet presAssocID="{06217038-F948-4217-BC50-CD55A5671C6D}" presName="parentText" presStyleLbl="node1" presStyleIdx="1" presStyleCnt="5">
        <dgm:presLayoutVars>
          <dgm:chMax val="1"/>
          <dgm:bulletEnabled val="1"/>
        </dgm:presLayoutVars>
      </dgm:prSet>
      <dgm:spPr/>
    </dgm:pt>
    <dgm:pt modelId="{A6A860A1-4BD0-4B5D-8970-F019DC9D453D}" type="pres">
      <dgm:prSet presAssocID="{06217038-F948-4217-BC50-CD55A5671C6D}" presName="descendantText" presStyleLbl="alignAccFollowNode1" presStyleIdx="1" presStyleCnt="5">
        <dgm:presLayoutVars>
          <dgm:bulletEnabled val="1"/>
        </dgm:presLayoutVars>
      </dgm:prSet>
      <dgm:spPr/>
    </dgm:pt>
    <dgm:pt modelId="{7F272C26-BC4A-44AB-97CF-5D0931AD25A6}" type="pres">
      <dgm:prSet presAssocID="{92338F93-F53E-4A39-8D16-5A3ED206A6D2}" presName="sp" presStyleCnt="0"/>
      <dgm:spPr/>
    </dgm:pt>
    <dgm:pt modelId="{6382D182-54A2-4584-80C2-45A18708121D}" type="pres">
      <dgm:prSet presAssocID="{81A9C178-C896-47E3-8B91-E7BAD8E6DA1F}" presName="linNode" presStyleCnt="0"/>
      <dgm:spPr/>
    </dgm:pt>
    <dgm:pt modelId="{BF010CE6-DFF8-4124-B85E-DC2FB8F02D86}" type="pres">
      <dgm:prSet presAssocID="{81A9C178-C896-47E3-8B91-E7BAD8E6DA1F}" presName="parentText" presStyleLbl="node1" presStyleIdx="2" presStyleCnt="5">
        <dgm:presLayoutVars>
          <dgm:chMax val="1"/>
          <dgm:bulletEnabled val="1"/>
        </dgm:presLayoutVars>
      </dgm:prSet>
      <dgm:spPr/>
    </dgm:pt>
    <dgm:pt modelId="{B65151A5-84E9-4510-9D9C-8252D6E21E44}" type="pres">
      <dgm:prSet presAssocID="{81A9C178-C896-47E3-8B91-E7BAD8E6DA1F}" presName="descendantText" presStyleLbl="alignAccFollowNode1" presStyleIdx="2" presStyleCnt="5">
        <dgm:presLayoutVars>
          <dgm:bulletEnabled val="1"/>
        </dgm:presLayoutVars>
      </dgm:prSet>
      <dgm:spPr/>
    </dgm:pt>
    <dgm:pt modelId="{F08C70FB-D529-407B-8680-AC9A0DE5461A}" type="pres">
      <dgm:prSet presAssocID="{FE8FB261-8F24-482D-B848-1423E8D21DA2}" presName="sp" presStyleCnt="0"/>
      <dgm:spPr/>
    </dgm:pt>
    <dgm:pt modelId="{6B4A3AA8-A876-4264-9456-16034CB12623}" type="pres">
      <dgm:prSet presAssocID="{B03F4EBB-F1D3-4E05-9B08-BADBF911639F}" presName="linNode" presStyleCnt="0"/>
      <dgm:spPr/>
    </dgm:pt>
    <dgm:pt modelId="{AB135976-3C0F-4ED7-B71E-177DA076176A}" type="pres">
      <dgm:prSet presAssocID="{B03F4EBB-F1D3-4E05-9B08-BADBF911639F}" presName="parentText" presStyleLbl="node1" presStyleIdx="3" presStyleCnt="5">
        <dgm:presLayoutVars>
          <dgm:chMax val="1"/>
          <dgm:bulletEnabled val="1"/>
        </dgm:presLayoutVars>
      </dgm:prSet>
      <dgm:spPr/>
    </dgm:pt>
    <dgm:pt modelId="{20986DAF-E2FA-4E8B-AAEF-C2795AB25C23}" type="pres">
      <dgm:prSet presAssocID="{B03F4EBB-F1D3-4E05-9B08-BADBF911639F}" presName="descendantText" presStyleLbl="alignAccFollowNode1" presStyleIdx="3" presStyleCnt="5">
        <dgm:presLayoutVars>
          <dgm:bulletEnabled val="1"/>
        </dgm:presLayoutVars>
      </dgm:prSet>
      <dgm:spPr/>
    </dgm:pt>
    <dgm:pt modelId="{265B1CCA-4E7A-4A3C-A161-2B4F34785CD3}" type="pres">
      <dgm:prSet presAssocID="{31612BCE-74B5-42F5-AE09-B83C9E8C5ED0}" presName="sp" presStyleCnt="0"/>
      <dgm:spPr/>
    </dgm:pt>
    <dgm:pt modelId="{4C32DD54-BA52-4934-B110-F24E1710A131}" type="pres">
      <dgm:prSet presAssocID="{E9B35823-FDCC-4642-A667-C40DA2D7F930}" presName="linNode" presStyleCnt="0"/>
      <dgm:spPr/>
    </dgm:pt>
    <dgm:pt modelId="{9CA2ED1A-C6C7-4C5E-B8A5-B7FE4EF39E1F}" type="pres">
      <dgm:prSet presAssocID="{E9B35823-FDCC-4642-A667-C40DA2D7F930}" presName="parentText" presStyleLbl="node1" presStyleIdx="4" presStyleCnt="5">
        <dgm:presLayoutVars>
          <dgm:chMax val="1"/>
          <dgm:bulletEnabled val="1"/>
        </dgm:presLayoutVars>
      </dgm:prSet>
      <dgm:spPr/>
    </dgm:pt>
    <dgm:pt modelId="{99DB964F-B084-4F12-89D4-E4826960A92E}" type="pres">
      <dgm:prSet presAssocID="{E9B35823-FDCC-4642-A667-C40DA2D7F930}" presName="descendantText" presStyleLbl="alignAccFollowNode1" presStyleIdx="4" presStyleCnt="5">
        <dgm:presLayoutVars>
          <dgm:bulletEnabled val="1"/>
        </dgm:presLayoutVars>
      </dgm:prSet>
      <dgm:spPr/>
    </dgm:pt>
  </dgm:ptLst>
  <dgm:cxnLst>
    <dgm:cxn modelId="{B0035900-72BD-4109-9B9C-54C855EF0FE8}" srcId="{CEC3CE48-4930-4A71-9959-E78266CC8A87}" destId="{B6C8CECA-315B-49C6-B942-5F5E48264495}" srcOrd="0" destOrd="0" parTransId="{809EE818-B6E8-449D-9C90-19E990FB6072}" sibTransId="{A8091175-3634-420F-9758-3BDEA658F2F1}"/>
    <dgm:cxn modelId="{F2E77E06-249B-4051-8D31-386280159F39}" type="presOf" srcId="{E9B35823-FDCC-4642-A667-C40DA2D7F930}" destId="{9CA2ED1A-C6C7-4C5E-B8A5-B7FE4EF39E1F}" srcOrd="0" destOrd="0" presId="urn:microsoft.com/office/officeart/2005/8/layout/vList5"/>
    <dgm:cxn modelId="{6EDB7D08-2289-40C8-9955-1CD5702E4858}" srcId="{B6C8CECA-315B-49C6-B942-5F5E48264495}" destId="{212C8C48-B8D1-453E-BD7B-7BC6BB096E15}" srcOrd="1" destOrd="0" parTransId="{22417AAB-7555-4C45-862D-257DB55662D9}" sibTransId="{0D2B8130-4C87-4669-BBF6-D9E7B6B416ED}"/>
    <dgm:cxn modelId="{F24E6912-91F5-4B81-A4BF-B779E3BA5B56}" type="presOf" srcId="{212C8C48-B8D1-453E-BD7B-7BC6BB096E15}" destId="{F0E6D191-7D36-473A-B208-FC514712C387}" srcOrd="0" destOrd="1" presId="urn:microsoft.com/office/officeart/2005/8/layout/vList5"/>
    <dgm:cxn modelId="{F575881A-261C-4251-B2EB-C086CD90EB38}" type="presOf" srcId="{13963FA0-9E16-4344-BC37-B97B98909E11}" destId="{99DB964F-B084-4F12-89D4-E4826960A92E}" srcOrd="0" destOrd="1" presId="urn:microsoft.com/office/officeart/2005/8/layout/vList5"/>
    <dgm:cxn modelId="{B1F2F732-2FB8-42D6-A79C-79C6CD693F10}" srcId="{06217038-F948-4217-BC50-CD55A5671C6D}" destId="{D1CD1AFC-D143-459E-8085-A899CCB6DBA0}" srcOrd="0" destOrd="0" parTransId="{C521E0DF-68F2-433F-8FD1-E7D2FE9C6039}" sibTransId="{5D51C0B5-6C26-4AB4-A2CA-C4A1DF318598}"/>
    <dgm:cxn modelId="{02E8BF3F-BF5E-4B30-AE28-31B1951DFB05}" type="presOf" srcId="{B6C8CECA-315B-49C6-B942-5F5E48264495}" destId="{54800225-31A4-480A-944A-F567C54A12E6}" srcOrd="0" destOrd="0" presId="urn:microsoft.com/office/officeart/2005/8/layout/vList5"/>
    <dgm:cxn modelId="{831B715B-5FDE-4514-A1FC-6EAE885C86DD}" type="presOf" srcId="{1D08CBA7-099D-410D-9F6E-0826B6062850}" destId="{20986DAF-E2FA-4E8B-AAEF-C2795AB25C23}" srcOrd="0" destOrd="1" presId="urn:microsoft.com/office/officeart/2005/8/layout/vList5"/>
    <dgm:cxn modelId="{C8B8475D-AF66-4085-AF34-EFAD0E00CBAC}" srcId="{B03F4EBB-F1D3-4E05-9B08-BADBF911639F}" destId="{1D08CBA7-099D-410D-9F6E-0826B6062850}" srcOrd="1" destOrd="0" parTransId="{18027C55-8CAD-490C-BF97-0F68690A2B51}" sibTransId="{726A7D5E-2D45-4243-AE22-C25286413D19}"/>
    <dgm:cxn modelId="{847CA45E-3FC8-4EA6-A0BB-89E403787D97}" srcId="{B6C8CECA-315B-49C6-B942-5F5E48264495}" destId="{8A89F9CE-D421-4EAB-8406-4C2E704C3032}" srcOrd="0" destOrd="0" parTransId="{3BC685A0-EA03-4B2C-8E99-ED1915A2F5A4}" sibTransId="{52F7961A-1BE9-4A3B-9FA0-E8B49FEF6044}"/>
    <dgm:cxn modelId="{9C917244-7224-4755-AD62-FD75D447550F}" srcId="{E9B35823-FDCC-4642-A667-C40DA2D7F930}" destId="{13963FA0-9E16-4344-BC37-B97B98909E11}" srcOrd="1" destOrd="0" parTransId="{1DFDE1DA-09CB-4B8D-9908-D3E35F461526}" sibTransId="{534EACCA-276D-4A70-A461-D77F921CC2B9}"/>
    <dgm:cxn modelId="{F678A764-1968-4216-990C-6A6E4E56ED6D}" type="presOf" srcId="{479FDE9C-0497-4C3D-A513-DD59A108EDB8}" destId="{B65151A5-84E9-4510-9D9C-8252D6E21E44}" srcOrd="0" destOrd="0" presId="urn:microsoft.com/office/officeart/2005/8/layout/vList5"/>
    <dgm:cxn modelId="{C9368276-869F-4544-B8A1-34B128C2EB42}" type="presOf" srcId="{CDFA570C-850A-4FEB-8D0E-6B56113C12C1}" destId="{B65151A5-84E9-4510-9D9C-8252D6E21E44}" srcOrd="0" destOrd="1" presId="urn:microsoft.com/office/officeart/2005/8/layout/vList5"/>
    <dgm:cxn modelId="{8BE35357-3677-4683-86E8-FDF6606EB0C1}" type="presOf" srcId="{B03F4EBB-F1D3-4E05-9B08-BADBF911639F}" destId="{AB135976-3C0F-4ED7-B71E-177DA076176A}" srcOrd="0" destOrd="0" presId="urn:microsoft.com/office/officeart/2005/8/layout/vList5"/>
    <dgm:cxn modelId="{863A0159-DB6D-4C20-B1FC-C75EBD667846}" type="presOf" srcId="{06217038-F948-4217-BC50-CD55A5671C6D}" destId="{F89E05AE-0A8A-45C8-B724-6FA3FC09CD92}" srcOrd="0" destOrd="0" presId="urn:microsoft.com/office/officeart/2005/8/layout/vList5"/>
    <dgm:cxn modelId="{F1CEBA8B-942B-413C-AF9D-AA4AD92D8902}" srcId="{B03F4EBB-F1D3-4E05-9B08-BADBF911639F}" destId="{2C5DE66E-EA56-4741-8552-50F875D67E96}" srcOrd="0" destOrd="0" parTransId="{84605189-F5C7-46EB-A5FA-4EDA4DEEB3D9}" sibTransId="{6874BE51-7453-4EA5-84FC-F83D62EB9EDE}"/>
    <dgm:cxn modelId="{0630F68B-3867-4760-8E09-7D99A5775371}" type="presOf" srcId="{2C5DE66E-EA56-4741-8552-50F875D67E96}" destId="{20986DAF-E2FA-4E8B-AAEF-C2795AB25C23}" srcOrd="0" destOrd="0" presId="urn:microsoft.com/office/officeart/2005/8/layout/vList5"/>
    <dgm:cxn modelId="{C398198D-F369-4658-BE8B-A5A53BB5B057}" type="presOf" srcId="{D1CD1AFC-D143-459E-8085-A899CCB6DBA0}" destId="{A6A860A1-4BD0-4B5D-8970-F019DC9D453D}" srcOrd="0" destOrd="0" presId="urn:microsoft.com/office/officeart/2005/8/layout/vList5"/>
    <dgm:cxn modelId="{CC1CD2A0-1030-434B-B0CD-E6A45C31ED31}" srcId="{81A9C178-C896-47E3-8B91-E7BAD8E6DA1F}" destId="{CDFA570C-850A-4FEB-8D0E-6B56113C12C1}" srcOrd="1" destOrd="0" parTransId="{B257D7D9-B981-45B4-8968-688717E1FD1E}" sibTransId="{9B0452E2-801A-4E87-86BF-0F4DF82FA906}"/>
    <dgm:cxn modelId="{054397A7-A886-438D-A56E-06B84C645892}" type="presOf" srcId="{81A9C178-C896-47E3-8B91-E7BAD8E6DA1F}" destId="{BF010CE6-DFF8-4124-B85E-DC2FB8F02D86}" srcOrd="0" destOrd="0" presId="urn:microsoft.com/office/officeart/2005/8/layout/vList5"/>
    <dgm:cxn modelId="{D362F7B1-DB81-4C7E-AF97-12A477AB72C6}" srcId="{CEC3CE48-4930-4A71-9959-E78266CC8A87}" destId="{B03F4EBB-F1D3-4E05-9B08-BADBF911639F}" srcOrd="3" destOrd="0" parTransId="{73C21167-881D-4A47-961A-85E4F3F1A21C}" sibTransId="{31612BCE-74B5-42F5-AE09-B83C9E8C5ED0}"/>
    <dgm:cxn modelId="{2312AAB8-B8DD-4BAA-94C8-627B0EB021A1}" srcId="{CEC3CE48-4930-4A71-9959-E78266CC8A87}" destId="{E9B35823-FDCC-4642-A667-C40DA2D7F930}" srcOrd="4" destOrd="0" parTransId="{1A751EB0-C5EB-492D-BF27-FD19F1B219D8}" sibTransId="{C2E88AA7-D9F3-474A-A253-0CC5C643850F}"/>
    <dgm:cxn modelId="{58FF90C4-8ABC-40FE-BC4E-A4B0D5B58434}" type="presOf" srcId="{8A89F9CE-D421-4EAB-8406-4C2E704C3032}" destId="{F0E6D191-7D36-473A-B208-FC514712C387}" srcOrd="0" destOrd="0" presId="urn:microsoft.com/office/officeart/2005/8/layout/vList5"/>
    <dgm:cxn modelId="{B8E9D3C6-3231-4002-B7C3-6A7719AE1586}" srcId="{E9B35823-FDCC-4642-A667-C40DA2D7F930}" destId="{43C5A35F-A634-4E1A-8C94-F93BBA79B24E}" srcOrd="0" destOrd="0" parTransId="{DDE393E3-E335-41A4-9022-FD031BA5B849}" sibTransId="{F38FDD6F-3A00-432A-8AA9-81773369F862}"/>
    <dgm:cxn modelId="{296813D0-24FD-46BA-94B8-008F63639FBA}" type="presOf" srcId="{0F560FF7-841F-47A0-A53B-F0C018B3E899}" destId="{A6A860A1-4BD0-4B5D-8970-F019DC9D453D}" srcOrd="0" destOrd="1" presId="urn:microsoft.com/office/officeart/2005/8/layout/vList5"/>
    <dgm:cxn modelId="{6488BFE1-1D28-4E37-8EE5-F04A0D19535B}" srcId="{CEC3CE48-4930-4A71-9959-E78266CC8A87}" destId="{81A9C178-C896-47E3-8B91-E7BAD8E6DA1F}" srcOrd="2" destOrd="0" parTransId="{B437BFB7-168F-44F1-9576-79D65F528F69}" sibTransId="{FE8FB261-8F24-482D-B848-1423E8D21DA2}"/>
    <dgm:cxn modelId="{4F3D98E4-282A-401C-B506-8134773DCE90}" srcId="{CEC3CE48-4930-4A71-9959-E78266CC8A87}" destId="{06217038-F948-4217-BC50-CD55A5671C6D}" srcOrd="1" destOrd="0" parTransId="{9A6FFCAF-5746-4D75-8877-DF677F4857A2}" sibTransId="{92338F93-F53E-4A39-8D16-5A3ED206A6D2}"/>
    <dgm:cxn modelId="{F2F39CE4-AB2E-4AF2-A839-3D346474D5A6}" srcId="{81A9C178-C896-47E3-8B91-E7BAD8E6DA1F}" destId="{479FDE9C-0497-4C3D-A513-DD59A108EDB8}" srcOrd="0" destOrd="0" parTransId="{9A5A9925-AD6D-4BDF-AD67-FFD213237999}" sibTransId="{66778848-79B2-4DEB-8D47-D85D4C468587}"/>
    <dgm:cxn modelId="{9C6F3CEA-9251-4C76-BE0D-77E6593F6090}" type="presOf" srcId="{43C5A35F-A634-4E1A-8C94-F93BBA79B24E}" destId="{99DB964F-B084-4F12-89D4-E4826960A92E}" srcOrd="0" destOrd="0" presId="urn:microsoft.com/office/officeart/2005/8/layout/vList5"/>
    <dgm:cxn modelId="{DAEDC0F5-4494-407D-BCA9-959FB6F1FA78}" type="presOf" srcId="{CEC3CE48-4930-4A71-9959-E78266CC8A87}" destId="{4700C30B-9EE5-469F-8EB7-F738DEB6371D}" srcOrd="0" destOrd="0" presId="urn:microsoft.com/office/officeart/2005/8/layout/vList5"/>
    <dgm:cxn modelId="{2848B4F6-0606-4074-8FDB-B2055ADC78DF}" srcId="{06217038-F948-4217-BC50-CD55A5671C6D}" destId="{0F560FF7-841F-47A0-A53B-F0C018B3E899}" srcOrd="1" destOrd="0" parTransId="{74441071-3A96-4F84-93D9-6081E6EA87A3}" sibTransId="{E56B6141-A674-4F9C-99FC-3C2807416FF7}"/>
    <dgm:cxn modelId="{2C762D22-1A63-45B5-895A-390E39B31E49}" type="presParOf" srcId="{4700C30B-9EE5-469F-8EB7-F738DEB6371D}" destId="{FAD68AA1-0CC3-46F8-8355-C9CCEC23B22F}" srcOrd="0" destOrd="0" presId="urn:microsoft.com/office/officeart/2005/8/layout/vList5"/>
    <dgm:cxn modelId="{2EA9D648-4D11-4726-8296-F052DD22F0A2}" type="presParOf" srcId="{FAD68AA1-0CC3-46F8-8355-C9CCEC23B22F}" destId="{54800225-31A4-480A-944A-F567C54A12E6}" srcOrd="0" destOrd="0" presId="urn:microsoft.com/office/officeart/2005/8/layout/vList5"/>
    <dgm:cxn modelId="{3B6D6296-D344-4F03-8DC4-1B2E52670350}" type="presParOf" srcId="{FAD68AA1-0CC3-46F8-8355-C9CCEC23B22F}" destId="{F0E6D191-7D36-473A-B208-FC514712C387}" srcOrd="1" destOrd="0" presId="urn:microsoft.com/office/officeart/2005/8/layout/vList5"/>
    <dgm:cxn modelId="{9F895FF6-F966-4E7C-BA7D-7EBCE7AE1051}" type="presParOf" srcId="{4700C30B-9EE5-469F-8EB7-F738DEB6371D}" destId="{7783B1BD-5A41-4A3D-848D-17C6EDDDC5F8}" srcOrd="1" destOrd="0" presId="urn:microsoft.com/office/officeart/2005/8/layout/vList5"/>
    <dgm:cxn modelId="{A4911B3D-B8F8-482F-AFEB-1F51A1DA813D}" type="presParOf" srcId="{4700C30B-9EE5-469F-8EB7-F738DEB6371D}" destId="{CDA5B12E-54CD-43D6-BF52-4409D00C06DF}" srcOrd="2" destOrd="0" presId="urn:microsoft.com/office/officeart/2005/8/layout/vList5"/>
    <dgm:cxn modelId="{63F4BF75-A8E7-44CB-BB3C-CDCD7FC20B14}" type="presParOf" srcId="{CDA5B12E-54CD-43D6-BF52-4409D00C06DF}" destId="{F89E05AE-0A8A-45C8-B724-6FA3FC09CD92}" srcOrd="0" destOrd="0" presId="urn:microsoft.com/office/officeart/2005/8/layout/vList5"/>
    <dgm:cxn modelId="{7D458D77-E7DE-4AEB-9410-166A38836E4D}" type="presParOf" srcId="{CDA5B12E-54CD-43D6-BF52-4409D00C06DF}" destId="{A6A860A1-4BD0-4B5D-8970-F019DC9D453D}" srcOrd="1" destOrd="0" presId="urn:microsoft.com/office/officeart/2005/8/layout/vList5"/>
    <dgm:cxn modelId="{3ED96558-E65F-41AD-95BF-954141938D12}" type="presParOf" srcId="{4700C30B-9EE5-469F-8EB7-F738DEB6371D}" destId="{7F272C26-BC4A-44AB-97CF-5D0931AD25A6}" srcOrd="3" destOrd="0" presId="urn:microsoft.com/office/officeart/2005/8/layout/vList5"/>
    <dgm:cxn modelId="{58CAFFE4-5C99-4429-AC81-5E624E784A5F}" type="presParOf" srcId="{4700C30B-9EE5-469F-8EB7-F738DEB6371D}" destId="{6382D182-54A2-4584-80C2-45A18708121D}" srcOrd="4" destOrd="0" presId="urn:microsoft.com/office/officeart/2005/8/layout/vList5"/>
    <dgm:cxn modelId="{D246EC52-3C10-46F8-9B18-0698C92CEBD8}" type="presParOf" srcId="{6382D182-54A2-4584-80C2-45A18708121D}" destId="{BF010CE6-DFF8-4124-B85E-DC2FB8F02D86}" srcOrd="0" destOrd="0" presId="urn:microsoft.com/office/officeart/2005/8/layout/vList5"/>
    <dgm:cxn modelId="{23518D60-D629-4A31-B348-BE3CC8699F69}" type="presParOf" srcId="{6382D182-54A2-4584-80C2-45A18708121D}" destId="{B65151A5-84E9-4510-9D9C-8252D6E21E44}" srcOrd="1" destOrd="0" presId="urn:microsoft.com/office/officeart/2005/8/layout/vList5"/>
    <dgm:cxn modelId="{CFD97810-1BE7-43F8-BD5D-B22792EF054A}" type="presParOf" srcId="{4700C30B-9EE5-469F-8EB7-F738DEB6371D}" destId="{F08C70FB-D529-407B-8680-AC9A0DE5461A}" srcOrd="5" destOrd="0" presId="urn:microsoft.com/office/officeart/2005/8/layout/vList5"/>
    <dgm:cxn modelId="{E4188C8B-5D89-4638-B6BA-C5EEEC6531B2}" type="presParOf" srcId="{4700C30B-9EE5-469F-8EB7-F738DEB6371D}" destId="{6B4A3AA8-A876-4264-9456-16034CB12623}" srcOrd="6" destOrd="0" presId="urn:microsoft.com/office/officeart/2005/8/layout/vList5"/>
    <dgm:cxn modelId="{88A12125-AFE8-4E7F-B994-7D67F80C3EE5}" type="presParOf" srcId="{6B4A3AA8-A876-4264-9456-16034CB12623}" destId="{AB135976-3C0F-4ED7-B71E-177DA076176A}" srcOrd="0" destOrd="0" presId="urn:microsoft.com/office/officeart/2005/8/layout/vList5"/>
    <dgm:cxn modelId="{F71514E2-FDD9-4E18-8F6F-676C64662255}" type="presParOf" srcId="{6B4A3AA8-A876-4264-9456-16034CB12623}" destId="{20986DAF-E2FA-4E8B-AAEF-C2795AB25C23}" srcOrd="1" destOrd="0" presId="urn:microsoft.com/office/officeart/2005/8/layout/vList5"/>
    <dgm:cxn modelId="{1C920169-ED08-4BC8-8748-9A6A0473F7D2}" type="presParOf" srcId="{4700C30B-9EE5-469F-8EB7-F738DEB6371D}" destId="{265B1CCA-4E7A-4A3C-A161-2B4F34785CD3}" srcOrd="7" destOrd="0" presId="urn:microsoft.com/office/officeart/2005/8/layout/vList5"/>
    <dgm:cxn modelId="{35D7B97B-5C96-41BC-AA29-D77B2DFC443A}" type="presParOf" srcId="{4700C30B-9EE5-469F-8EB7-F738DEB6371D}" destId="{4C32DD54-BA52-4934-B110-F24E1710A131}" srcOrd="8" destOrd="0" presId="urn:microsoft.com/office/officeart/2005/8/layout/vList5"/>
    <dgm:cxn modelId="{876B0EEA-4613-4322-870A-049DB1991701}" type="presParOf" srcId="{4C32DD54-BA52-4934-B110-F24E1710A131}" destId="{9CA2ED1A-C6C7-4C5E-B8A5-B7FE4EF39E1F}" srcOrd="0" destOrd="0" presId="urn:microsoft.com/office/officeart/2005/8/layout/vList5"/>
    <dgm:cxn modelId="{D72FC13F-32EC-4E00-9C60-3C007C842958}" type="presParOf" srcId="{4C32DD54-BA52-4934-B110-F24E1710A131}" destId="{99DB964F-B084-4F12-89D4-E4826960A92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6D191-7D36-473A-B208-FC514712C387}">
      <dsp:nvSpPr>
        <dsp:cNvPr id="0" name=""/>
        <dsp:cNvSpPr/>
      </dsp:nvSpPr>
      <dsp:spPr>
        <a:xfrm rot="5400000">
          <a:off x="3915296" y="-1494958"/>
          <a:ext cx="885290" cy="410159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Displays message with move count and time statistics</a:t>
          </a:r>
        </a:p>
        <a:p>
          <a:pPr marL="171450" lvl="1" indent="-171450" algn="l" defTabSz="711200">
            <a:lnSpc>
              <a:spcPct val="90000"/>
            </a:lnSpc>
            <a:spcBef>
              <a:spcPct val="0"/>
            </a:spcBef>
            <a:spcAft>
              <a:spcPct val="15000"/>
            </a:spcAft>
            <a:buChar char="•"/>
          </a:pPr>
          <a:r>
            <a:rPr lang="en-US" sz="1600" kern="1200"/>
            <a:t>Provides restart game link to play again</a:t>
          </a:r>
        </a:p>
      </dsp:txBody>
      <dsp:txXfrm rot="-5400000">
        <a:off x="2307145" y="156409"/>
        <a:ext cx="4058376" cy="798858"/>
      </dsp:txXfrm>
    </dsp:sp>
    <dsp:sp modelId="{54800225-31A4-480A-944A-F567C54A12E6}">
      <dsp:nvSpPr>
        <dsp:cNvPr id="0" name=""/>
        <dsp:cNvSpPr/>
      </dsp:nvSpPr>
      <dsp:spPr>
        <a:xfrm>
          <a:off x="0" y="2531"/>
          <a:ext cx="2307145" cy="110661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End-of-Game Notification</a:t>
          </a:r>
          <a:endParaRPr lang="en-US" sz="2100" kern="1200"/>
        </a:p>
      </dsp:txBody>
      <dsp:txXfrm>
        <a:off x="54020" y="56551"/>
        <a:ext cx="2199105" cy="998573"/>
      </dsp:txXfrm>
    </dsp:sp>
    <dsp:sp modelId="{A6A860A1-4BD0-4B5D-8970-F019DC9D453D}">
      <dsp:nvSpPr>
        <dsp:cNvPr id="0" name=""/>
        <dsp:cNvSpPr/>
      </dsp:nvSpPr>
      <dsp:spPr>
        <a:xfrm rot="5400000">
          <a:off x="3915296" y="-333014"/>
          <a:ext cx="885290" cy="4101592"/>
        </a:xfrm>
        <a:prstGeom prst="round2SameRect">
          <a:avLst/>
        </a:prstGeom>
        <a:solidFill>
          <a:schemeClr val="accent5">
            <a:tint val="40000"/>
            <a:alpha val="90000"/>
            <a:hueOff val="-99560"/>
            <a:satOff val="-24609"/>
            <a:lumOff val="-2253"/>
            <a:alphaOff val="0"/>
          </a:schemeClr>
        </a:solidFill>
        <a:ln w="12700" cap="flat" cmpd="sng" algn="ctr">
          <a:solidFill>
            <a:schemeClr val="accent5">
              <a:tint val="40000"/>
              <a:alpha val="90000"/>
              <a:hueOff val="-99560"/>
              <a:satOff val="-24609"/>
              <a:lumOff val="-22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Animates tile shuffling randomly</a:t>
          </a:r>
        </a:p>
        <a:p>
          <a:pPr marL="171450" lvl="1" indent="-171450" algn="l" defTabSz="711200">
            <a:lnSpc>
              <a:spcPct val="90000"/>
            </a:lnSpc>
            <a:spcBef>
              <a:spcPct val="0"/>
            </a:spcBef>
            <a:spcAft>
              <a:spcPct val="15000"/>
            </a:spcAft>
            <a:buChar char="•"/>
          </a:pPr>
          <a:r>
            <a:rPr lang="en-US" sz="1600" kern="1200"/>
            <a:t>Smoothly transitions tile moves</a:t>
          </a:r>
        </a:p>
      </dsp:txBody>
      <dsp:txXfrm rot="-5400000">
        <a:off x="2307145" y="1318353"/>
        <a:ext cx="4058376" cy="798858"/>
      </dsp:txXfrm>
    </dsp:sp>
    <dsp:sp modelId="{F89E05AE-0A8A-45C8-B724-6FA3FC09CD92}">
      <dsp:nvSpPr>
        <dsp:cNvPr id="0" name=""/>
        <dsp:cNvSpPr/>
      </dsp:nvSpPr>
      <dsp:spPr>
        <a:xfrm>
          <a:off x="0" y="1164474"/>
          <a:ext cx="2307145" cy="1106613"/>
        </a:xfrm>
        <a:prstGeom prst="roundRect">
          <a:avLst/>
        </a:prstGeom>
        <a:solidFill>
          <a:schemeClr val="accent5">
            <a:hueOff val="-244336"/>
            <a:satOff val="-24776"/>
            <a:lumOff val="-77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Animations and Transitions</a:t>
          </a:r>
          <a:endParaRPr lang="en-US" sz="2100" kern="1200"/>
        </a:p>
      </dsp:txBody>
      <dsp:txXfrm>
        <a:off x="54020" y="1218494"/>
        <a:ext cx="2199105" cy="998573"/>
      </dsp:txXfrm>
    </dsp:sp>
    <dsp:sp modelId="{B65151A5-84E9-4510-9D9C-8252D6E21E44}">
      <dsp:nvSpPr>
        <dsp:cNvPr id="0" name=""/>
        <dsp:cNvSpPr/>
      </dsp:nvSpPr>
      <dsp:spPr>
        <a:xfrm rot="5400000">
          <a:off x="3915296" y="828928"/>
          <a:ext cx="885290" cy="4101592"/>
        </a:xfrm>
        <a:prstGeom prst="round2SameRect">
          <a:avLst/>
        </a:prstGeom>
        <a:solidFill>
          <a:schemeClr val="accent5">
            <a:tint val="40000"/>
            <a:alpha val="90000"/>
            <a:hueOff val="-199121"/>
            <a:satOff val="-49218"/>
            <a:lumOff val="-4506"/>
            <a:alphaOff val="0"/>
          </a:schemeClr>
        </a:solidFill>
        <a:ln w="12700" cap="flat" cmpd="sng" algn="ctr">
          <a:solidFill>
            <a:schemeClr val="accent5">
              <a:tint val="40000"/>
              <a:alpha val="90000"/>
              <a:hueOff val="-199121"/>
              <a:satOff val="-49218"/>
              <a:lumOff val="-45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Tracks time elapsed while playing</a:t>
          </a:r>
        </a:p>
        <a:p>
          <a:pPr marL="171450" lvl="1" indent="-171450" algn="l" defTabSz="711200">
            <a:lnSpc>
              <a:spcPct val="90000"/>
            </a:lnSpc>
            <a:spcBef>
              <a:spcPct val="0"/>
            </a:spcBef>
            <a:spcAft>
              <a:spcPct val="15000"/>
            </a:spcAft>
            <a:buChar char="•"/>
          </a:pPr>
          <a:r>
            <a:rPr lang="en-US" sz="1600" kern="1200"/>
            <a:t>Background music plays during game</a:t>
          </a:r>
        </a:p>
      </dsp:txBody>
      <dsp:txXfrm rot="-5400000">
        <a:off x="2307145" y="2480295"/>
        <a:ext cx="4058376" cy="798858"/>
      </dsp:txXfrm>
    </dsp:sp>
    <dsp:sp modelId="{BF010CE6-DFF8-4124-B85E-DC2FB8F02D86}">
      <dsp:nvSpPr>
        <dsp:cNvPr id="0" name=""/>
        <dsp:cNvSpPr/>
      </dsp:nvSpPr>
      <dsp:spPr>
        <a:xfrm>
          <a:off x="0" y="2326418"/>
          <a:ext cx="2307145" cy="1106613"/>
        </a:xfrm>
        <a:prstGeom prst="roundRect">
          <a:avLst/>
        </a:prstGeom>
        <a:solidFill>
          <a:schemeClr val="accent5">
            <a:hueOff val="-488671"/>
            <a:satOff val="-49551"/>
            <a:lumOff val="-15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Game Timer and Music</a:t>
          </a:r>
          <a:endParaRPr lang="en-US" sz="2100" kern="1200"/>
        </a:p>
      </dsp:txBody>
      <dsp:txXfrm>
        <a:off x="54020" y="2380438"/>
        <a:ext cx="2199105" cy="998573"/>
      </dsp:txXfrm>
    </dsp:sp>
    <dsp:sp modelId="{20986DAF-E2FA-4E8B-AAEF-C2795AB25C23}">
      <dsp:nvSpPr>
        <dsp:cNvPr id="0" name=""/>
        <dsp:cNvSpPr/>
      </dsp:nvSpPr>
      <dsp:spPr>
        <a:xfrm rot="5400000">
          <a:off x="3915296" y="1990872"/>
          <a:ext cx="885290" cy="4101592"/>
        </a:xfrm>
        <a:prstGeom prst="round2SameRect">
          <a:avLst/>
        </a:prstGeom>
        <a:solidFill>
          <a:schemeClr val="accent5">
            <a:tint val="40000"/>
            <a:alpha val="90000"/>
            <a:hueOff val="-298681"/>
            <a:satOff val="-73826"/>
            <a:lumOff val="-6759"/>
            <a:alphaOff val="0"/>
          </a:schemeClr>
        </a:solidFill>
        <a:ln w="12700" cap="flat" cmpd="sng" algn="ctr">
          <a:solidFill>
            <a:schemeClr val="accent5">
              <a:tint val="40000"/>
              <a:alpha val="90000"/>
              <a:hueOff val="-298681"/>
              <a:satOff val="-73826"/>
              <a:lumOff val="-67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Selectable background image options</a:t>
          </a:r>
        </a:p>
        <a:p>
          <a:pPr marL="171450" lvl="1" indent="-171450" algn="l" defTabSz="711200">
            <a:lnSpc>
              <a:spcPct val="90000"/>
            </a:lnSpc>
            <a:spcBef>
              <a:spcPct val="0"/>
            </a:spcBef>
            <a:spcAft>
              <a:spcPct val="15000"/>
            </a:spcAft>
            <a:buChar char="•"/>
          </a:pPr>
          <a:r>
            <a:rPr lang="en-US" sz="1600" kern="1200"/>
            <a:t>Updates all tile background styling</a:t>
          </a:r>
        </a:p>
      </dsp:txBody>
      <dsp:txXfrm rot="-5400000">
        <a:off x="2307145" y="3642239"/>
        <a:ext cx="4058376" cy="798858"/>
      </dsp:txXfrm>
    </dsp:sp>
    <dsp:sp modelId="{AB135976-3C0F-4ED7-B71E-177DA076176A}">
      <dsp:nvSpPr>
        <dsp:cNvPr id="0" name=""/>
        <dsp:cNvSpPr/>
      </dsp:nvSpPr>
      <dsp:spPr>
        <a:xfrm>
          <a:off x="0" y="3488362"/>
          <a:ext cx="2307145" cy="1106613"/>
        </a:xfrm>
        <a:prstGeom prst="roundRect">
          <a:avLst/>
        </a:prstGeom>
        <a:solidFill>
          <a:schemeClr val="accent5">
            <a:hueOff val="-733007"/>
            <a:satOff val="-74327"/>
            <a:lumOff val="-233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Multiple Backgrounds</a:t>
          </a:r>
          <a:endParaRPr lang="en-US" sz="2100" kern="1200"/>
        </a:p>
      </dsp:txBody>
      <dsp:txXfrm>
        <a:off x="54020" y="3542382"/>
        <a:ext cx="2199105" cy="998573"/>
      </dsp:txXfrm>
    </dsp:sp>
    <dsp:sp modelId="{99DB964F-B084-4F12-89D4-E4826960A92E}">
      <dsp:nvSpPr>
        <dsp:cNvPr id="0" name=""/>
        <dsp:cNvSpPr/>
      </dsp:nvSpPr>
      <dsp:spPr>
        <a:xfrm rot="5400000">
          <a:off x="3915296" y="3152816"/>
          <a:ext cx="885290" cy="4101592"/>
        </a:xfrm>
        <a:prstGeom prst="round2SameRect">
          <a:avLst/>
        </a:prstGeom>
        <a:solidFill>
          <a:schemeClr val="accent5">
            <a:tint val="40000"/>
            <a:alpha val="90000"/>
            <a:hueOff val="-398241"/>
            <a:satOff val="-98435"/>
            <a:lumOff val="-9012"/>
            <a:alphaOff val="0"/>
          </a:schemeClr>
        </a:solidFill>
        <a:ln w="12700" cap="flat" cmpd="sng" algn="ctr">
          <a:solidFill>
            <a:schemeClr val="accent5">
              <a:tint val="40000"/>
              <a:alpha val="90000"/>
              <a:hueOff val="-398241"/>
              <a:satOff val="-98435"/>
              <a:lumOff val="-90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Select puzzle dimensions from 3x3 up to 10x10</a:t>
          </a:r>
        </a:p>
        <a:p>
          <a:pPr marL="171450" lvl="1" indent="-171450" algn="l" defTabSz="711200">
            <a:lnSpc>
              <a:spcPct val="90000"/>
            </a:lnSpc>
            <a:spcBef>
              <a:spcPct val="0"/>
            </a:spcBef>
            <a:spcAft>
              <a:spcPct val="15000"/>
            </a:spcAft>
            <a:buChar char="•"/>
          </a:pPr>
          <a:r>
            <a:rPr lang="en-US" sz="1600" kern="1200"/>
            <a:t>Dynamically resizes overall puzzle grid</a:t>
          </a:r>
        </a:p>
      </dsp:txBody>
      <dsp:txXfrm rot="-5400000">
        <a:off x="2307145" y="4804183"/>
        <a:ext cx="4058376" cy="798858"/>
      </dsp:txXfrm>
    </dsp:sp>
    <dsp:sp modelId="{9CA2ED1A-C6C7-4C5E-B8A5-B7FE4EF39E1F}">
      <dsp:nvSpPr>
        <dsp:cNvPr id="0" name=""/>
        <dsp:cNvSpPr/>
      </dsp:nvSpPr>
      <dsp:spPr>
        <a:xfrm>
          <a:off x="0" y="4650305"/>
          <a:ext cx="2307145" cy="1106613"/>
        </a:xfrm>
        <a:prstGeom prst="roundRect">
          <a:avLst/>
        </a:prstGeom>
        <a:solidFill>
          <a:schemeClr val="accent5">
            <a:hueOff val="-977342"/>
            <a:satOff val="-99103"/>
            <a:lumOff val="-3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Different Puzzle Sizes</a:t>
          </a:r>
          <a:endParaRPr lang="en-US" sz="2100" kern="1200"/>
        </a:p>
      </dsp:txBody>
      <dsp:txXfrm>
        <a:off x="54020" y="4704325"/>
        <a:ext cx="2199105" cy="99857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12/1/2023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90000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12/1/2023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7120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12/1/2023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2417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12/1/2023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1667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12/1/2023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348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12/1/2023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0092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12/1/2023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7471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12/1/2023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8956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12/1/2023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45299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12/1/2023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46798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12/1/2023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6755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12/1/2023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89712375"/>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98" name="Rectangle 97">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1" name="Group 100">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06" name="Rectangle 105">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04" name="Rectangle 103">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Rectangle 102">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2380DBB-94F1-BD63-433C-1C95E7DB689D}"/>
              </a:ext>
            </a:extLst>
          </p:cNvPr>
          <p:cNvSpPr>
            <a:spLocks noGrp="1"/>
          </p:cNvSpPr>
          <p:nvPr>
            <p:ph type="ctrTitle"/>
          </p:nvPr>
        </p:nvSpPr>
        <p:spPr>
          <a:xfrm>
            <a:off x="540000" y="549276"/>
            <a:ext cx="4500561" cy="4259814"/>
          </a:xfrm>
        </p:spPr>
        <p:txBody>
          <a:bodyPr>
            <a:normAutofit/>
          </a:bodyPr>
          <a:lstStyle/>
          <a:p>
            <a:r>
              <a:rPr lang="en-US"/>
              <a:t>Fifteen Puzzle Game</a:t>
            </a:r>
          </a:p>
        </p:txBody>
      </p:sp>
      <p:sp>
        <p:nvSpPr>
          <p:cNvPr id="3" name="Subtitle 2">
            <a:extLst>
              <a:ext uri="{FF2B5EF4-FFF2-40B4-BE49-F238E27FC236}">
                <a16:creationId xmlns:a16="http://schemas.microsoft.com/office/drawing/2014/main" id="{0443DF0E-2654-AF2D-0059-C33A98663E73}"/>
              </a:ext>
            </a:extLst>
          </p:cNvPr>
          <p:cNvSpPr>
            <a:spLocks noGrp="1"/>
          </p:cNvSpPr>
          <p:nvPr>
            <p:ph type="subTitle" idx="1"/>
          </p:nvPr>
        </p:nvSpPr>
        <p:spPr>
          <a:xfrm>
            <a:off x="540000" y="4988476"/>
            <a:ext cx="4500561" cy="1320249"/>
          </a:xfrm>
        </p:spPr>
        <p:txBody>
          <a:bodyPr>
            <a:normAutofit/>
          </a:bodyPr>
          <a:lstStyle/>
          <a:p>
            <a:r>
              <a:rPr lang="en-US"/>
              <a:t>Subhash Gumpena</a:t>
            </a:r>
          </a:p>
          <a:p>
            <a:r>
              <a:rPr lang="en-US"/>
              <a:t>Yaswanth Kurre</a:t>
            </a:r>
            <a:endParaRPr lang="en-US" dirty="0"/>
          </a:p>
        </p:txBody>
      </p:sp>
      <p:pic>
        <p:nvPicPr>
          <p:cNvPr id="8" name="Picture 7" descr="A screenshot of a game&#10;&#10;Description automatically generated">
            <a:extLst>
              <a:ext uri="{FF2B5EF4-FFF2-40B4-BE49-F238E27FC236}">
                <a16:creationId xmlns:a16="http://schemas.microsoft.com/office/drawing/2014/main" id="{C7FE79F6-0B1F-9416-D747-7C3E86274CBF}"/>
              </a:ext>
            </a:extLst>
          </p:cNvPr>
          <p:cNvPicPr>
            <a:picLocks noChangeAspect="1"/>
          </p:cNvPicPr>
          <p:nvPr/>
        </p:nvPicPr>
        <p:blipFill>
          <a:blip r:embed="rId2"/>
          <a:stretch>
            <a:fillRect/>
          </a:stretch>
        </p:blipFill>
        <p:spPr>
          <a:xfrm>
            <a:off x="5591422" y="618807"/>
            <a:ext cx="6049714" cy="5611110"/>
          </a:xfrm>
          <a:prstGeom prst="rect">
            <a:avLst/>
          </a:prstGeom>
        </p:spPr>
      </p:pic>
    </p:spTree>
    <p:extLst>
      <p:ext uri="{BB962C8B-B14F-4D97-AF65-F5344CB8AC3E}">
        <p14:creationId xmlns:p14="http://schemas.microsoft.com/office/powerpoint/2010/main" val="1008238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75" name="Rectangle 74">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6" name="Oval 75">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7" name="Oval 76">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52" name="Group 51">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8" name="Rectangle 77">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9" name="Rectangle 78">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53" name="Group 52">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79">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1" name="Rectangle 80">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2" name="Rectangle 81">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3" name="Rectangle 82">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TextBox 7">
            <a:extLst>
              <a:ext uri="{FF2B5EF4-FFF2-40B4-BE49-F238E27FC236}">
                <a16:creationId xmlns:a16="http://schemas.microsoft.com/office/drawing/2014/main" id="{F79214C3-8B66-2B0F-3F6C-4EE2D19B78B6}"/>
              </a:ext>
            </a:extLst>
          </p:cNvPr>
          <p:cNvSpPr txBox="1"/>
          <p:nvPr/>
        </p:nvSpPr>
        <p:spPr>
          <a:xfrm>
            <a:off x="2178125" y="225331"/>
            <a:ext cx="8152649" cy="646331"/>
          </a:xfrm>
          <a:prstGeom prst="rect">
            <a:avLst/>
          </a:prstGeom>
          <a:noFill/>
        </p:spPr>
        <p:txBody>
          <a:bodyPr wrap="square" rtlCol="0">
            <a:spAutoFit/>
          </a:bodyPr>
          <a:lstStyle/>
          <a:p>
            <a:pPr algn="ctr"/>
            <a:r>
              <a:rPr lang="en-US" sz="3600" dirty="0"/>
              <a:t>Tile Movement Algorithm</a:t>
            </a:r>
          </a:p>
        </p:txBody>
      </p:sp>
      <p:sp>
        <p:nvSpPr>
          <p:cNvPr id="44" name="TextBox 43">
            <a:extLst>
              <a:ext uri="{FF2B5EF4-FFF2-40B4-BE49-F238E27FC236}">
                <a16:creationId xmlns:a16="http://schemas.microsoft.com/office/drawing/2014/main" id="{70233813-4E1A-7959-FDBE-1126EBC0A627}"/>
              </a:ext>
            </a:extLst>
          </p:cNvPr>
          <p:cNvSpPr txBox="1"/>
          <p:nvPr/>
        </p:nvSpPr>
        <p:spPr>
          <a:xfrm>
            <a:off x="340132" y="1482786"/>
            <a:ext cx="11410710" cy="4247317"/>
          </a:xfrm>
          <a:prstGeom prst="rect">
            <a:avLst/>
          </a:prstGeom>
          <a:noFill/>
        </p:spPr>
        <p:txBody>
          <a:bodyPr wrap="square" rtlCol="0">
            <a:spAutoFit/>
          </a:bodyPr>
          <a:lstStyle/>
          <a:p>
            <a:r>
              <a:rPr lang="en-US" dirty="0"/>
              <a:t>The tile click handling uses the index positions of the clicked tile and blank space to determine adjacency and properly shift positions.</a:t>
            </a:r>
          </a:p>
          <a:p>
            <a:endParaRPr lang="en-US" dirty="0"/>
          </a:p>
          <a:p>
            <a:pPr marL="285750" indent="-285750">
              <a:buFont typeface="Arial" panose="020B0604020202020204" pitchFamily="34" charset="0"/>
              <a:buChar char="•"/>
            </a:pPr>
            <a:r>
              <a:rPr lang="en-US" dirty="0"/>
              <a:t>Get index of clicked puzzle piece in pieces array</a:t>
            </a:r>
          </a:p>
          <a:p>
            <a:pPr marL="285750" indent="-285750">
              <a:buFont typeface="Arial" panose="020B0604020202020204" pitchFamily="34" charset="0"/>
              <a:buChar char="•"/>
            </a:pPr>
            <a:r>
              <a:rPr lang="en-US" dirty="0"/>
              <a:t>Find index of "empty" space piece</a:t>
            </a:r>
          </a:p>
          <a:p>
            <a:pPr marL="285750" indent="-285750">
              <a:buFont typeface="Arial" panose="020B0604020202020204" pitchFamily="34" charset="0"/>
              <a:buChar char="•"/>
            </a:pPr>
            <a:r>
              <a:rPr lang="en-US" dirty="0"/>
              <a:t>Check row/column math to verify adjacency</a:t>
            </a:r>
          </a:p>
          <a:p>
            <a:pPr marL="285750" indent="-285750">
              <a:buFont typeface="Arial" panose="020B0604020202020204" pitchFamily="34" charset="0"/>
              <a:buChar char="•"/>
            </a:pPr>
            <a:r>
              <a:rPr lang="en-US" dirty="0"/>
              <a:t>If difference between indices is 1:</a:t>
            </a:r>
          </a:p>
          <a:p>
            <a:pPr marL="742950" lvl="1" indent="-285750">
              <a:buFont typeface="Arial" panose="020B0604020202020204" pitchFamily="34" charset="0"/>
              <a:buChar char="•"/>
            </a:pPr>
            <a:r>
              <a:rPr lang="en-US" dirty="0"/>
              <a:t>Toggle CSS classes for animations</a:t>
            </a:r>
          </a:p>
          <a:p>
            <a:pPr marL="742950" lvl="1" indent="-285750">
              <a:buFont typeface="Arial" panose="020B0604020202020204" pitchFamily="34" charset="0"/>
              <a:buChar char="•"/>
            </a:pPr>
            <a:r>
              <a:rPr lang="en-US" dirty="0"/>
              <a:t>Swap the textContent values</a:t>
            </a:r>
          </a:p>
          <a:p>
            <a:pPr marL="742950" lvl="1" indent="-285750">
              <a:buFont typeface="Arial" panose="020B0604020202020204" pitchFamily="34" charset="0"/>
              <a:buChar char="•"/>
            </a:pPr>
            <a:r>
              <a:rPr lang="en-US" dirty="0"/>
              <a:t>Store initial transform properties</a:t>
            </a:r>
          </a:p>
          <a:p>
            <a:pPr marL="742950" lvl="1" indent="-285750">
              <a:buFont typeface="Arial" panose="020B0604020202020204" pitchFamily="34" charset="0"/>
              <a:buChar char="•"/>
            </a:pPr>
            <a:r>
              <a:rPr lang="en-US" dirty="0"/>
              <a:t>Set transitions and new transform values</a:t>
            </a:r>
          </a:p>
          <a:p>
            <a:pPr marL="742950" lvl="1" indent="-285750">
              <a:buFont typeface="Arial" panose="020B0604020202020204" pitchFamily="34" charset="0"/>
              <a:buChar char="•"/>
            </a:pPr>
            <a:r>
              <a:rPr lang="en-US" dirty="0"/>
              <a:t>Reset styles after animation durations</a:t>
            </a:r>
          </a:p>
          <a:p>
            <a:pPr marL="285750" indent="-285750">
              <a:buFont typeface="Arial" panose="020B0604020202020204" pitchFamily="34" charset="0"/>
              <a:buChar char="•"/>
            </a:pPr>
            <a:r>
              <a:rPr lang="en-US" dirty="0"/>
              <a:t>Increment counter tracking number of moves</a:t>
            </a:r>
          </a:p>
          <a:p>
            <a:pPr marL="285750" indent="-285750">
              <a:buFont typeface="Arial" panose="020B0604020202020204" pitchFamily="34" charset="0"/>
              <a:buChar char="•"/>
            </a:pPr>
            <a:r>
              <a:rPr lang="en-US" dirty="0"/>
              <a:t>After moving, check if pieces array is properly sorted</a:t>
            </a:r>
          </a:p>
          <a:p>
            <a:pPr marL="285750" indent="-285750">
              <a:buFont typeface="Arial" panose="020B0604020202020204" pitchFamily="34" charset="0"/>
              <a:buChar char="•"/>
            </a:pPr>
            <a:r>
              <a:rPr lang="en-US" dirty="0"/>
              <a:t>Iterates through pieces to match indices + 1</a:t>
            </a:r>
          </a:p>
        </p:txBody>
      </p:sp>
    </p:spTree>
    <p:extLst>
      <p:ext uri="{BB962C8B-B14F-4D97-AF65-F5344CB8AC3E}">
        <p14:creationId xmlns:p14="http://schemas.microsoft.com/office/powerpoint/2010/main" val="127281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91" name="Rectangle 90">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2" name="Oval 91">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3" name="Oval 92">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4" name="Group 93">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96" name="Rectangle 95">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7" name="Rectangle 96">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95" name="Rectangle 94">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99" name="Rectangle 98">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101" name="Rectangle 100">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79214C3-8B66-2B0F-3F6C-4EE2D19B78B6}"/>
              </a:ext>
            </a:extLst>
          </p:cNvPr>
          <p:cNvSpPr txBox="1"/>
          <p:nvPr/>
        </p:nvSpPr>
        <p:spPr>
          <a:xfrm>
            <a:off x="540000" y="540000"/>
            <a:ext cx="4500561" cy="28208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8800" dirty="0">
                <a:latin typeface="+mj-lt"/>
                <a:ea typeface="+mj-ea"/>
                <a:cs typeface="+mj-cs"/>
              </a:rPr>
              <a:t>Extra Features</a:t>
            </a:r>
          </a:p>
        </p:txBody>
      </p:sp>
      <p:sp>
        <p:nvSpPr>
          <p:cNvPr id="44" name="TextBox 43">
            <a:extLst>
              <a:ext uri="{FF2B5EF4-FFF2-40B4-BE49-F238E27FC236}">
                <a16:creationId xmlns:a16="http://schemas.microsoft.com/office/drawing/2014/main" id="{70233813-4E1A-7959-FDBE-1126EBC0A627}"/>
              </a:ext>
            </a:extLst>
          </p:cNvPr>
          <p:cNvSpPr txBox="1"/>
          <p:nvPr/>
        </p:nvSpPr>
        <p:spPr>
          <a:xfrm>
            <a:off x="340132" y="1482786"/>
            <a:ext cx="2874367" cy="723275"/>
          </a:xfrm>
          <a:prstGeom prst="rect">
            <a:avLst/>
          </a:prstGeom>
          <a:noFill/>
        </p:spPr>
        <p:txBody>
          <a:bodyPr wrap="square" rtlCol="0">
            <a:spAutoFit/>
          </a:bodyPr>
          <a:lstStyle/>
          <a:p>
            <a:pPr>
              <a:spcAft>
                <a:spcPts val="600"/>
              </a:spcAft>
            </a:pPr>
            <a:endParaRPr lang="en-US"/>
          </a:p>
          <a:p>
            <a:pPr marL="285750" indent="-285750">
              <a:spcAft>
                <a:spcPts val="600"/>
              </a:spcAft>
              <a:buFont typeface="Arial" panose="020B0604020202020204" pitchFamily="34" charset="0"/>
              <a:buChar char="•"/>
            </a:pPr>
            <a:endParaRPr lang="en-US"/>
          </a:p>
        </p:txBody>
      </p:sp>
      <p:graphicFrame>
        <p:nvGraphicFramePr>
          <p:cNvPr id="85" name="TextBox 10">
            <a:extLst>
              <a:ext uri="{FF2B5EF4-FFF2-40B4-BE49-F238E27FC236}">
                <a16:creationId xmlns:a16="http://schemas.microsoft.com/office/drawing/2014/main" id="{D0C89880-91CF-6390-5584-D20B47AB0CB0}"/>
              </a:ext>
            </a:extLst>
          </p:cNvPr>
          <p:cNvGraphicFramePr/>
          <p:nvPr>
            <p:extLst>
              <p:ext uri="{D42A27DB-BD31-4B8C-83A1-F6EECF244321}">
                <p14:modId xmlns:p14="http://schemas.microsoft.com/office/powerpoint/2010/main" val="3175828043"/>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BFF41E7-F854-94F9-BBA5-8F08EB7BCBAA}"/>
              </a:ext>
            </a:extLst>
          </p:cNvPr>
          <p:cNvSpPr txBox="1"/>
          <p:nvPr/>
        </p:nvSpPr>
        <p:spPr>
          <a:xfrm>
            <a:off x="398990" y="3291869"/>
            <a:ext cx="4641572" cy="646331"/>
          </a:xfrm>
          <a:prstGeom prst="rect">
            <a:avLst/>
          </a:prstGeom>
          <a:noFill/>
        </p:spPr>
        <p:txBody>
          <a:bodyPr wrap="square">
            <a:spAutoFit/>
          </a:bodyPr>
          <a:lstStyle/>
          <a:p>
            <a:pPr lvl="0"/>
            <a:r>
              <a:rPr lang="en-US" dirty="0"/>
              <a:t>Here are the key points for some of the extra features we did:</a:t>
            </a:r>
          </a:p>
        </p:txBody>
      </p:sp>
    </p:spTree>
    <p:extLst>
      <p:ext uri="{BB962C8B-B14F-4D97-AF65-F5344CB8AC3E}">
        <p14:creationId xmlns:p14="http://schemas.microsoft.com/office/powerpoint/2010/main" val="326375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75" name="Rectangle 74">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6" name="Oval 75">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7" name="Oval 76">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52" name="Group 51">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8" name="Rectangle 77">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9" name="Rectangle 78">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53" name="Group 52">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79">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1" name="Rectangle 80">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2" name="Rectangle 81">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3" name="Rectangle 82">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TextBox 7">
            <a:extLst>
              <a:ext uri="{FF2B5EF4-FFF2-40B4-BE49-F238E27FC236}">
                <a16:creationId xmlns:a16="http://schemas.microsoft.com/office/drawing/2014/main" id="{F79214C3-8B66-2B0F-3F6C-4EE2D19B78B6}"/>
              </a:ext>
            </a:extLst>
          </p:cNvPr>
          <p:cNvSpPr txBox="1"/>
          <p:nvPr/>
        </p:nvSpPr>
        <p:spPr>
          <a:xfrm>
            <a:off x="2168293" y="271887"/>
            <a:ext cx="8152649" cy="646331"/>
          </a:xfrm>
          <a:prstGeom prst="rect">
            <a:avLst/>
          </a:prstGeom>
          <a:noFill/>
        </p:spPr>
        <p:txBody>
          <a:bodyPr wrap="square" rtlCol="0">
            <a:spAutoFit/>
          </a:bodyPr>
          <a:lstStyle/>
          <a:p>
            <a:pPr algn="ctr"/>
            <a:r>
              <a:rPr lang="en-US" sz="3600" dirty="0"/>
              <a:t>Sample CSS Code Snippets</a:t>
            </a:r>
          </a:p>
        </p:txBody>
      </p:sp>
      <p:sp>
        <p:nvSpPr>
          <p:cNvPr id="44" name="TextBox 43">
            <a:extLst>
              <a:ext uri="{FF2B5EF4-FFF2-40B4-BE49-F238E27FC236}">
                <a16:creationId xmlns:a16="http://schemas.microsoft.com/office/drawing/2014/main" id="{70233813-4E1A-7959-FDBE-1126EBC0A627}"/>
              </a:ext>
            </a:extLst>
          </p:cNvPr>
          <p:cNvSpPr txBox="1"/>
          <p:nvPr/>
        </p:nvSpPr>
        <p:spPr>
          <a:xfrm>
            <a:off x="340132" y="1482786"/>
            <a:ext cx="2874367" cy="646331"/>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72A3F563-4E68-2B1F-7B36-4D23D4CCE040}"/>
              </a:ext>
            </a:extLst>
          </p:cNvPr>
          <p:cNvPicPr>
            <a:picLocks noChangeAspect="1"/>
          </p:cNvPicPr>
          <p:nvPr/>
        </p:nvPicPr>
        <p:blipFill>
          <a:blip r:embed="rId2"/>
          <a:stretch>
            <a:fillRect/>
          </a:stretch>
        </p:blipFill>
        <p:spPr>
          <a:xfrm>
            <a:off x="188954" y="963944"/>
            <a:ext cx="4627754" cy="5622170"/>
          </a:xfrm>
          <a:prstGeom prst="rect">
            <a:avLst/>
          </a:prstGeom>
        </p:spPr>
      </p:pic>
      <p:pic>
        <p:nvPicPr>
          <p:cNvPr id="6" name="Picture 5">
            <a:extLst>
              <a:ext uri="{FF2B5EF4-FFF2-40B4-BE49-F238E27FC236}">
                <a16:creationId xmlns:a16="http://schemas.microsoft.com/office/drawing/2014/main" id="{058D06E9-103D-24E3-5390-B19DEA7D40ED}"/>
              </a:ext>
            </a:extLst>
          </p:cNvPr>
          <p:cNvPicPr>
            <a:picLocks noChangeAspect="1"/>
          </p:cNvPicPr>
          <p:nvPr/>
        </p:nvPicPr>
        <p:blipFill>
          <a:blip r:embed="rId3"/>
          <a:stretch>
            <a:fillRect/>
          </a:stretch>
        </p:blipFill>
        <p:spPr>
          <a:xfrm>
            <a:off x="6514447" y="918218"/>
            <a:ext cx="5004609" cy="5667895"/>
          </a:xfrm>
          <a:prstGeom prst="rect">
            <a:avLst/>
          </a:prstGeom>
        </p:spPr>
      </p:pic>
    </p:spTree>
    <p:extLst>
      <p:ext uri="{BB962C8B-B14F-4D97-AF65-F5344CB8AC3E}">
        <p14:creationId xmlns:p14="http://schemas.microsoft.com/office/powerpoint/2010/main" val="273895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75" name="Rectangle 74">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6" name="Oval 75">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7" name="Oval 76">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52" name="Group 51">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8" name="Rectangle 77">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9" name="Rectangle 78">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53" name="Group 52">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79">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1" name="Rectangle 80">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2" name="Rectangle 81">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3" name="Rectangle 82">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TextBox 7">
            <a:extLst>
              <a:ext uri="{FF2B5EF4-FFF2-40B4-BE49-F238E27FC236}">
                <a16:creationId xmlns:a16="http://schemas.microsoft.com/office/drawing/2014/main" id="{F79214C3-8B66-2B0F-3F6C-4EE2D19B78B6}"/>
              </a:ext>
            </a:extLst>
          </p:cNvPr>
          <p:cNvSpPr txBox="1"/>
          <p:nvPr/>
        </p:nvSpPr>
        <p:spPr>
          <a:xfrm>
            <a:off x="2168293" y="271887"/>
            <a:ext cx="8152649" cy="646331"/>
          </a:xfrm>
          <a:prstGeom prst="rect">
            <a:avLst/>
          </a:prstGeom>
          <a:noFill/>
        </p:spPr>
        <p:txBody>
          <a:bodyPr wrap="square" rtlCol="0">
            <a:spAutoFit/>
          </a:bodyPr>
          <a:lstStyle/>
          <a:p>
            <a:pPr algn="ctr"/>
            <a:r>
              <a:rPr lang="en-US" sz="3600" dirty="0"/>
              <a:t>Sample JS Code Snippets</a:t>
            </a:r>
          </a:p>
        </p:txBody>
      </p:sp>
      <p:sp>
        <p:nvSpPr>
          <p:cNvPr id="44" name="TextBox 43">
            <a:extLst>
              <a:ext uri="{FF2B5EF4-FFF2-40B4-BE49-F238E27FC236}">
                <a16:creationId xmlns:a16="http://schemas.microsoft.com/office/drawing/2014/main" id="{70233813-4E1A-7959-FDBE-1126EBC0A627}"/>
              </a:ext>
            </a:extLst>
          </p:cNvPr>
          <p:cNvSpPr txBox="1"/>
          <p:nvPr/>
        </p:nvSpPr>
        <p:spPr>
          <a:xfrm>
            <a:off x="340132" y="1482786"/>
            <a:ext cx="2874367" cy="646331"/>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9C325CAF-6C3E-BD59-D0DF-9F25961BB4E7}"/>
              </a:ext>
            </a:extLst>
          </p:cNvPr>
          <p:cNvPicPr>
            <a:picLocks noChangeAspect="1"/>
          </p:cNvPicPr>
          <p:nvPr/>
        </p:nvPicPr>
        <p:blipFill>
          <a:blip r:embed="rId2"/>
          <a:stretch>
            <a:fillRect/>
          </a:stretch>
        </p:blipFill>
        <p:spPr>
          <a:xfrm>
            <a:off x="147400" y="918218"/>
            <a:ext cx="5588085" cy="5560403"/>
          </a:xfrm>
          <a:prstGeom prst="rect">
            <a:avLst/>
          </a:prstGeom>
        </p:spPr>
      </p:pic>
      <p:pic>
        <p:nvPicPr>
          <p:cNvPr id="7" name="Picture 6">
            <a:extLst>
              <a:ext uri="{FF2B5EF4-FFF2-40B4-BE49-F238E27FC236}">
                <a16:creationId xmlns:a16="http://schemas.microsoft.com/office/drawing/2014/main" id="{00974575-A615-2766-D322-E51178220559}"/>
              </a:ext>
            </a:extLst>
          </p:cNvPr>
          <p:cNvPicPr>
            <a:picLocks noChangeAspect="1"/>
          </p:cNvPicPr>
          <p:nvPr/>
        </p:nvPicPr>
        <p:blipFill>
          <a:blip r:embed="rId3"/>
          <a:stretch>
            <a:fillRect/>
          </a:stretch>
        </p:blipFill>
        <p:spPr>
          <a:xfrm>
            <a:off x="6004459" y="918218"/>
            <a:ext cx="5973358" cy="5560403"/>
          </a:xfrm>
          <a:prstGeom prst="rect">
            <a:avLst/>
          </a:prstGeom>
        </p:spPr>
      </p:pic>
    </p:spTree>
    <p:extLst>
      <p:ext uri="{BB962C8B-B14F-4D97-AF65-F5344CB8AC3E}">
        <p14:creationId xmlns:p14="http://schemas.microsoft.com/office/powerpoint/2010/main" val="403717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75" name="Rectangle 74">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6" name="Oval 75">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7" name="Oval 76">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52" name="Group 51">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8" name="Rectangle 77">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9" name="Rectangle 78">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53" name="Group 52">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79">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1" name="Rectangle 80">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2" name="Rectangle 81">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3" name="Rectangle 82">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TextBox 7">
            <a:extLst>
              <a:ext uri="{FF2B5EF4-FFF2-40B4-BE49-F238E27FC236}">
                <a16:creationId xmlns:a16="http://schemas.microsoft.com/office/drawing/2014/main" id="{F79214C3-8B66-2B0F-3F6C-4EE2D19B78B6}"/>
              </a:ext>
            </a:extLst>
          </p:cNvPr>
          <p:cNvSpPr txBox="1"/>
          <p:nvPr/>
        </p:nvSpPr>
        <p:spPr>
          <a:xfrm>
            <a:off x="2168293" y="271887"/>
            <a:ext cx="8152649" cy="646331"/>
          </a:xfrm>
          <a:prstGeom prst="rect">
            <a:avLst/>
          </a:prstGeom>
          <a:noFill/>
        </p:spPr>
        <p:txBody>
          <a:bodyPr wrap="square" rtlCol="0">
            <a:spAutoFit/>
          </a:bodyPr>
          <a:lstStyle/>
          <a:p>
            <a:pPr algn="ctr"/>
            <a:r>
              <a:rPr lang="en-US" sz="3600" dirty="0"/>
              <a:t>Sample JS Code Snippets</a:t>
            </a:r>
          </a:p>
        </p:txBody>
      </p:sp>
      <p:sp>
        <p:nvSpPr>
          <p:cNvPr id="44" name="TextBox 43">
            <a:extLst>
              <a:ext uri="{FF2B5EF4-FFF2-40B4-BE49-F238E27FC236}">
                <a16:creationId xmlns:a16="http://schemas.microsoft.com/office/drawing/2014/main" id="{70233813-4E1A-7959-FDBE-1126EBC0A627}"/>
              </a:ext>
            </a:extLst>
          </p:cNvPr>
          <p:cNvSpPr txBox="1"/>
          <p:nvPr/>
        </p:nvSpPr>
        <p:spPr>
          <a:xfrm>
            <a:off x="340132" y="1482786"/>
            <a:ext cx="2874367" cy="646331"/>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A6C3565F-342F-EB0A-660D-214A5DAA9E6A}"/>
              </a:ext>
            </a:extLst>
          </p:cNvPr>
          <p:cNvPicPr>
            <a:picLocks noChangeAspect="1"/>
          </p:cNvPicPr>
          <p:nvPr/>
        </p:nvPicPr>
        <p:blipFill>
          <a:blip r:embed="rId2"/>
          <a:stretch>
            <a:fillRect/>
          </a:stretch>
        </p:blipFill>
        <p:spPr>
          <a:xfrm>
            <a:off x="170803" y="918218"/>
            <a:ext cx="5700928" cy="5560403"/>
          </a:xfrm>
          <a:prstGeom prst="rect">
            <a:avLst/>
          </a:prstGeom>
        </p:spPr>
      </p:pic>
      <p:pic>
        <p:nvPicPr>
          <p:cNvPr id="6" name="Picture 5">
            <a:extLst>
              <a:ext uri="{FF2B5EF4-FFF2-40B4-BE49-F238E27FC236}">
                <a16:creationId xmlns:a16="http://schemas.microsoft.com/office/drawing/2014/main" id="{F3B5C5D0-BC97-C60C-AE34-40C1DF99E0B6}"/>
              </a:ext>
            </a:extLst>
          </p:cNvPr>
          <p:cNvPicPr>
            <a:picLocks noChangeAspect="1"/>
          </p:cNvPicPr>
          <p:nvPr/>
        </p:nvPicPr>
        <p:blipFill>
          <a:blip r:embed="rId3"/>
          <a:stretch>
            <a:fillRect/>
          </a:stretch>
        </p:blipFill>
        <p:spPr>
          <a:xfrm>
            <a:off x="6090089" y="904056"/>
            <a:ext cx="5931045" cy="5614889"/>
          </a:xfrm>
          <a:prstGeom prst="rect">
            <a:avLst/>
          </a:prstGeom>
        </p:spPr>
      </p:pic>
    </p:spTree>
    <p:extLst>
      <p:ext uri="{BB962C8B-B14F-4D97-AF65-F5344CB8AC3E}">
        <p14:creationId xmlns:p14="http://schemas.microsoft.com/office/powerpoint/2010/main" val="2081617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75" name="Rectangle 74">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6" name="Oval 75">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7" name="Oval 76">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52" name="Group 51">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8" name="Rectangle 77">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9" name="Rectangle 78">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53" name="Group 52">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79">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1" name="Rectangle 80">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2" name="Rectangle 81">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3" name="Rectangle 82">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TextBox 7">
            <a:extLst>
              <a:ext uri="{FF2B5EF4-FFF2-40B4-BE49-F238E27FC236}">
                <a16:creationId xmlns:a16="http://schemas.microsoft.com/office/drawing/2014/main" id="{F79214C3-8B66-2B0F-3F6C-4EE2D19B78B6}"/>
              </a:ext>
            </a:extLst>
          </p:cNvPr>
          <p:cNvSpPr txBox="1"/>
          <p:nvPr/>
        </p:nvSpPr>
        <p:spPr>
          <a:xfrm>
            <a:off x="2168293" y="271887"/>
            <a:ext cx="8152649" cy="646331"/>
          </a:xfrm>
          <a:prstGeom prst="rect">
            <a:avLst/>
          </a:prstGeom>
          <a:noFill/>
        </p:spPr>
        <p:txBody>
          <a:bodyPr wrap="square" rtlCol="0">
            <a:spAutoFit/>
          </a:bodyPr>
          <a:lstStyle/>
          <a:p>
            <a:pPr algn="ctr"/>
            <a:r>
              <a:rPr lang="en-US" sz="3600" dirty="0"/>
              <a:t>Final Output</a:t>
            </a:r>
          </a:p>
        </p:txBody>
      </p:sp>
      <p:sp>
        <p:nvSpPr>
          <p:cNvPr id="44" name="TextBox 43">
            <a:extLst>
              <a:ext uri="{FF2B5EF4-FFF2-40B4-BE49-F238E27FC236}">
                <a16:creationId xmlns:a16="http://schemas.microsoft.com/office/drawing/2014/main" id="{70233813-4E1A-7959-FDBE-1126EBC0A627}"/>
              </a:ext>
            </a:extLst>
          </p:cNvPr>
          <p:cNvSpPr txBox="1"/>
          <p:nvPr/>
        </p:nvSpPr>
        <p:spPr>
          <a:xfrm>
            <a:off x="340132" y="1482786"/>
            <a:ext cx="2874367" cy="646331"/>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p:txBody>
      </p:sp>
      <p:pic>
        <p:nvPicPr>
          <p:cNvPr id="7" name="Picture 6" descr="A screenshot of a puzzle game&#10;&#10;Description automatically generated">
            <a:extLst>
              <a:ext uri="{FF2B5EF4-FFF2-40B4-BE49-F238E27FC236}">
                <a16:creationId xmlns:a16="http://schemas.microsoft.com/office/drawing/2014/main" id="{4FA7A43F-6726-EE56-4E65-F50D34802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19" y="1108994"/>
            <a:ext cx="11381873" cy="5353500"/>
          </a:xfrm>
          <a:prstGeom prst="rect">
            <a:avLst/>
          </a:prstGeom>
        </p:spPr>
      </p:pic>
    </p:spTree>
    <p:extLst>
      <p:ext uri="{BB962C8B-B14F-4D97-AF65-F5344CB8AC3E}">
        <p14:creationId xmlns:p14="http://schemas.microsoft.com/office/powerpoint/2010/main" val="340151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3" name="Rectangle 22">
            <a:extLst>
              <a:ext uri="{FF2B5EF4-FFF2-40B4-BE49-F238E27FC236}">
                <a16:creationId xmlns:a16="http://schemas.microsoft.com/office/drawing/2014/main" id="{DE59CF68-BABE-4C2C-8CF4-65074F93B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E1D28A9-431E-4E55-ADE3-161D757A2D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26" name="Rectangle 25">
              <a:extLst>
                <a:ext uri="{FF2B5EF4-FFF2-40B4-BE49-F238E27FC236}">
                  <a16:creationId xmlns:a16="http://schemas.microsoft.com/office/drawing/2014/main" id="{72CEE02A-6F09-45F4-B9A5-7C18CC77D2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E8156EC-CE46-48E4-9D85-95D9D8BEB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B9DDD85-3F41-4B1D-9372-0773066B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C1131344-09B5-4648-B3ED-C0DCDA5921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53" name="Rectangle 52">
                <a:extLst>
                  <a:ext uri="{FF2B5EF4-FFF2-40B4-BE49-F238E27FC236}">
                    <a16:creationId xmlns:a16="http://schemas.microsoft.com/office/drawing/2014/main" id="{883500BA-71FE-4DAF-BE27-C182514D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B5220F2-0C35-4C88-8E51-ECBD8A66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77B188C7-435E-43E1-92A9-8C3870670C8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56" name="Rectangle 55">
                <a:extLst>
                  <a:ext uri="{FF2B5EF4-FFF2-40B4-BE49-F238E27FC236}">
                    <a16:creationId xmlns:a16="http://schemas.microsoft.com/office/drawing/2014/main" id="{CB3992E9-AE5B-4001-81F2-F0257DA37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A9B8F0F-31BC-431F-A85C-5BAA30B9F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7A5E54EA-3C4C-4DAB-9DD7-8ADFC0CC18C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58">
            <a:extLst>
              <a:ext uri="{FF2B5EF4-FFF2-40B4-BE49-F238E27FC236}">
                <a16:creationId xmlns:a16="http://schemas.microsoft.com/office/drawing/2014/main" id="{04D326E6-DCF1-49C2-A73B-F2163348A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40000"/>
                </a:schemeClr>
              </a:gs>
              <a:gs pos="100000">
                <a:schemeClr val="bg2">
                  <a:alpha val="80000"/>
                </a:schemeClr>
              </a:gs>
            </a:gsLst>
            <a:lin ang="162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67DC638-DDCA-6B36-96CF-B86B375EACCF}"/>
              </a:ext>
            </a:extLst>
          </p:cNvPr>
          <p:cNvSpPr>
            <a:spLocks noGrp="1"/>
          </p:cNvSpPr>
          <p:nvPr>
            <p:ph type="title"/>
          </p:nvPr>
        </p:nvSpPr>
        <p:spPr>
          <a:xfrm>
            <a:off x="1487487" y="3768810"/>
            <a:ext cx="9217026" cy="1769459"/>
          </a:xfrm>
        </p:spPr>
        <p:txBody>
          <a:bodyPr vert="horz" lIns="91440" tIns="45720" rIns="91440" bIns="45720" rtlCol="0" anchor="b">
            <a:normAutofit/>
          </a:bodyPr>
          <a:lstStyle/>
          <a:p>
            <a:pPr algn="ctr"/>
            <a:r>
              <a:rPr lang="en-US" sz="6000" dirty="0"/>
              <a:t>Thank you</a:t>
            </a:r>
          </a:p>
        </p:txBody>
      </p:sp>
      <p:pic>
        <p:nvPicPr>
          <p:cNvPr id="6" name="Graphic 5" descr="Smiling Face with No Fill">
            <a:extLst>
              <a:ext uri="{FF2B5EF4-FFF2-40B4-BE49-F238E27FC236}">
                <a16:creationId xmlns:a16="http://schemas.microsoft.com/office/drawing/2014/main" id="{1E9973F9-FE06-E76F-2854-93B3F33973FE}"/>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04680" y="549275"/>
            <a:ext cx="2771775" cy="2771775"/>
          </a:xfrm>
          <a:prstGeom prst="rect">
            <a:avLst/>
          </a:prstGeom>
        </p:spPr>
      </p:pic>
    </p:spTree>
    <p:extLst>
      <p:ext uri="{BB962C8B-B14F-4D97-AF65-F5344CB8AC3E}">
        <p14:creationId xmlns:p14="http://schemas.microsoft.com/office/powerpoint/2010/main" val="3618699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89" name="Rectangle 88">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2" name="Group 91">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97" name="Rectangle 96">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95" name="Rectangle 94">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Rectangle 99">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1AC96497-26C6-5170-52CB-2178CBDEBD84}"/>
              </a:ext>
            </a:extLst>
          </p:cNvPr>
          <p:cNvSpPr>
            <a:spLocks noGrp="1"/>
          </p:cNvSpPr>
          <p:nvPr>
            <p:ph type="title"/>
          </p:nvPr>
        </p:nvSpPr>
        <p:spPr>
          <a:xfrm>
            <a:off x="6384513" y="179147"/>
            <a:ext cx="5105579" cy="1003264"/>
          </a:xfrm>
        </p:spPr>
        <p:txBody>
          <a:bodyPr anchor="b">
            <a:normAutofit/>
          </a:bodyPr>
          <a:lstStyle/>
          <a:p>
            <a:r>
              <a:rPr lang="en-US" dirty="0"/>
              <a:t>Motivation</a:t>
            </a:r>
          </a:p>
        </p:txBody>
      </p:sp>
      <p:pic>
        <p:nvPicPr>
          <p:cNvPr id="84" name="Picture 83" descr="Jigsaw piece bridging the gap">
            <a:extLst>
              <a:ext uri="{FF2B5EF4-FFF2-40B4-BE49-F238E27FC236}">
                <a16:creationId xmlns:a16="http://schemas.microsoft.com/office/drawing/2014/main" id="{3009E229-6CD6-B61F-DB1C-489A16072322}"/>
              </a:ext>
            </a:extLst>
          </p:cNvPr>
          <p:cNvPicPr>
            <a:picLocks noChangeAspect="1"/>
          </p:cNvPicPr>
          <p:nvPr/>
        </p:nvPicPr>
        <p:blipFill rotWithShape="1">
          <a:blip r:embed="rId2"/>
          <a:srcRect l="1688" r="27833"/>
          <a:stretch/>
        </p:blipFill>
        <p:spPr>
          <a:xfrm>
            <a:off x="20" y="10"/>
            <a:ext cx="5919669" cy="6857990"/>
          </a:xfrm>
          <a:prstGeom prst="rect">
            <a:avLst/>
          </a:prstGeom>
        </p:spPr>
      </p:pic>
      <p:sp>
        <p:nvSpPr>
          <p:cNvPr id="3" name="Content Placeholder 2">
            <a:extLst>
              <a:ext uri="{FF2B5EF4-FFF2-40B4-BE49-F238E27FC236}">
                <a16:creationId xmlns:a16="http://schemas.microsoft.com/office/drawing/2014/main" id="{DA781DAD-D654-2684-2BEA-F3173B1E3DA1}"/>
              </a:ext>
            </a:extLst>
          </p:cNvPr>
          <p:cNvSpPr>
            <a:spLocks noGrp="1"/>
          </p:cNvSpPr>
          <p:nvPr>
            <p:ph idx="1"/>
          </p:nvPr>
        </p:nvSpPr>
        <p:spPr>
          <a:xfrm>
            <a:off x="6134251" y="1108994"/>
            <a:ext cx="5985560" cy="5409952"/>
          </a:xfrm>
        </p:spPr>
        <p:txBody>
          <a:bodyPr anchor="t">
            <a:noAutofit/>
          </a:bodyPr>
          <a:lstStyle/>
          <a:p>
            <a:pPr>
              <a:lnSpc>
                <a:spcPct val="115000"/>
              </a:lnSpc>
            </a:pPr>
            <a:r>
              <a:rPr lang="en-US" sz="1600" b="1" dirty="0"/>
              <a:t>Enhancing Problem-Solving Skills</a:t>
            </a:r>
            <a:r>
              <a:rPr lang="en-US" sz="1600" dirty="0"/>
              <a:t>: The fifteen-puzzle game presents a classic problem-solving challenge that requires logical reasoning, algorithmic thinking, and efficient code implementation.</a:t>
            </a:r>
          </a:p>
          <a:p>
            <a:pPr>
              <a:lnSpc>
                <a:spcPct val="115000"/>
              </a:lnSpc>
            </a:pPr>
            <a:r>
              <a:rPr lang="en-US" sz="1600" b="1" dirty="0"/>
              <a:t>Exploring Game Development Concepts</a:t>
            </a:r>
            <a:r>
              <a:rPr lang="en-US" sz="1600" dirty="0"/>
              <a:t>: Creating a fifteen-puzzle game introduces developers to basic game development concepts such as user interface design, event handling, and game loop management. </a:t>
            </a:r>
          </a:p>
          <a:p>
            <a:pPr>
              <a:lnSpc>
                <a:spcPct val="115000"/>
              </a:lnSpc>
            </a:pPr>
            <a:r>
              <a:rPr lang="en-US" sz="1600" b="1" dirty="0"/>
              <a:t>Learning JavaScript Fundamentals</a:t>
            </a:r>
            <a:r>
              <a:rPr lang="en-US" sz="1600" dirty="0"/>
              <a:t>: Developing a fifteen-puzzle game provides an excellent opportunity to practice and apply fundamental JavaScript concepts </a:t>
            </a:r>
          </a:p>
          <a:p>
            <a:pPr>
              <a:lnSpc>
                <a:spcPct val="115000"/>
              </a:lnSpc>
            </a:pPr>
            <a:r>
              <a:rPr lang="en-US" sz="1600" b="1" dirty="0"/>
              <a:t>Demonstrating Programming Proficiency</a:t>
            </a:r>
            <a:r>
              <a:rPr lang="en-US" sz="1600" dirty="0"/>
              <a:t>: Completing a fifteen-puzzle game using JavaScript showcases a developer's ability to apply programming concepts to a practical application. </a:t>
            </a:r>
          </a:p>
        </p:txBody>
      </p:sp>
    </p:spTree>
    <p:extLst>
      <p:ext uri="{BB962C8B-B14F-4D97-AF65-F5344CB8AC3E}">
        <p14:creationId xmlns:p14="http://schemas.microsoft.com/office/powerpoint/2010/main" val="31750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E317-15A8-5189-1870-775E9FCFF397}"/>
              </a:ext>
            </a:extLst>
          </p:cNvPr>
          <p:cNvSpPr>
            <a:spLocks noGrp="1"/>
          </p:cNvSpPr>
          <p:nvPr>
            <p:ph type="title"/>
          </p:nvPr>
        </p:nvSpPr>
        <p:spPr>
          <a:xfrm>
            <a:off x="539999" y="245805"/>
            <a:ext cx="8986425" cy="1002481"/>
          </a:xfrm>
        </p:spPr>
        <p:txBody>
          <a:bodyPr/>
          <a:lstStyle/>
          <a:p>
            <a:r>
              <a:rPr lang="en-US" dirty="0"/>
              <a:t>Project Flow</a:t>
            </a:r>
          </a:p>
        </p:txBody>
      </p:sp>
      <p:sp>
        <p:nvSpPr>
          <p:cNvPr id="7" name="Rectangle 6">
            <a:extLst>
              <a:ext uri="{FF2B5EF4-FFF2-40B4-BE49-F238E27FC236}">
                <a16:creationId xmlns:a16="http://schemas.microsoft.com/office/drawing/2014/main" id="{2469CA25-BB0F-5745-C578-F03D03E98CB0}"/>
              </a:ext>
            </a:extLst>
          </p:cNvPr>
          <p:cNvSpPr/>
          <p:nvPr/>
        </p:nvSpPr>
        <p:spPr>
          <a:xfrm>
            <a:off x="2935887" y="1801120"/>
            <a:ext cx="1740387" cy="7964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Select Background</a:t>
            </a:r>
          </a:p>
        </p:txBody>
      </p:sp>
      <p:sp>
        <p:nvSpPr>
          <p:cNvPr id="9" name="Rectangle 8">
            <a:extLst>
              <a:ext uri="{FF2B5EF4-FFF2-40B4-BE49-F238E27FC236}">
                <a16:creationId xmlns:a16="http://schemas.microsoft.com/office/drawing/2014/main" id="{985449EC-F00E-8AB5-DCAB-2A30EF387513}"/>
              </a:ext>
            </a:extLst>
          </p:cNvPr>
          <p:cNvSpPr/>
          <p:nvPr/>
        </p:nvSpPr>
        <p:spPr>
          <a:xfrm>
            <a:off x="2913032" y="3946781"/>
            <a:ext cx="1763242" cy="7964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Select Puzzle Size</a:t>
            </a:r>
          </a:p>
        </p:txBody>
      </p:sp>
      <p:sp>
        <p:nvSpPr>
          <p:cNvPr id="10" name="Rectangle 9">
            <a:extLst>
              <a:ext uri="{FF2B5EF4-FFF2-40B4-BE49-F238E27FC236}">
                <a16:creationId xmlns:a16="http://schemas.microsoft.com/office/drawing/2014/main" id="{A6C32418-8F98-2944-F405-90A5C5202E61}"/>
              </a:ext>
            </a:extLst>
          </p:cNvPr>
          <p:cNvSpPr/>
          <p:nvPr/>
        </p:nvSpPr>
        <p:spPr>
          <a:xfrm>
            <a:off x="9049816" y="2866765"/>
            <a:ext cx="1762563" cy="7964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Shuffle Puzzle</a:t>
            </a:r>
          </a:p>
        </p:txBody>
      </p:sp>
      <p:sp>
        <p:nvSpPr>
          <p:cNvPr id="12" name="Oval 11">
            <a:extLst>
              <a:ext uri="{FF2B5EF4-FFF2-40B4-BE49-F238E27FC236}">
                <a16:creationId xmlns:a16="http://schemas.microsoft.com/office/drawing/2014/main" id="{A62C760F-7262-65FF-4044-4A7700841442}"/>
              </a:ext>
            </a:extLst>
          </p:cNvPr>
          <p:cNvSpPr/>
          <p:nvPr/>
        </p:nvSpPr>
        <p:spPr>
          <a:xfrm>
            <a:off x="640390" y="2829232"/>
            <a:ext cx="1042220" cy="5997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13" name="Rectangle 12">
            <a:extLst>
              <a:ext uri="{FF2B5EF4-FFF2-40B4-BE49-F238E27FC236}">
                <a16:creationId xmlns:a16="http://schemas.microsoft.com/office/drawing/2014/main" id="{80608AC9-077B-B4D6-3E59-3134DF237A37}"/>
              </a:ext>
            </a:extLst>
          </p:cNvPr>
          <p:cNvSpPr/>
          <p:nvPr/>
        </p:nvSpPr>
        <p:spPr>
          <a:xfrm>
            <a:off x="5825350" y="2866766"/>
            <a:ext cx="1947050" cy="7964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Generate Puzzle</a:t>
            </a:r>
          </a:p>
        </p:txBody>
      </p:sp>
      <p:cxnSp>
        <p:nvCxnSpPr>
          <p:cNvPr id="25" name="Straight Arrow Connector 24">
            <a:extLst>
              <a:ext uri="{FF2B5EF4-FFF2-40B4-BE49-F238E27FC236}">
                <a16:creationId xmlns:a16="http://schemas.microsoft.com/office/drawing/2014/main" id="{C8D07D72-596C-9A01-2A90-45094343B768}"/>
              </a:ext>
            </a:extLst>
          </p:cNvPr>
          <p:cNvCxnSpPr>
            <a:cxnSpLocks/>
            <a:stCxn id="12" idx="5"/>
            <a:endCxn id="9" idx="1"/>
          </p:cNvCxnSpPr>
          <p:nvPr/>
        </p:nvCxnSpPr>
        <p:spPr>
          <a:xfrm>
            <a:off x="1529980" y="3341166"/>
            <a:ext cx="1383052" cy="1003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66C4428-B99A-6953-B90F-B0098D83225C}"/>
              </a:ext>
            </a:extLst>
          </p:cNvPr>
          <p:cNvCxnSpPr>
            <a:cxnSpLocks/>
            <a:endCxn id="13" idx="1"/>
          </p:cNvCxnSpPr>
          <p:nvPr/>
        </p:nvCxnSpPr>
        <p:spPr>
          <a:xfrm>
            <a:off x="4676273" y="2237590"/>
            <a:ext cx="1149077" cy="102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E37B1A4-E4B6-6C91-2743-A1A5B2A06155}"/>
              </a:ext>
            </a:extLst>
          </p:cNvPr>
          <p:cNvCxnSpPr>
            <a:cxnSpLocks/>
            <a:stCxn id="12" idx="7"/>
            <a:endCxn id="7" idx="1"/>
          </p:cNvCxnSpPr>
          <p:nvPr/>
        </p:nvCxnSpPr>
        <p:spPr>
          <a:xfrm flipV="1">
            <a:off x="1529980" y="2199327"/>
            <a:ext cx="1405907" cy="717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12AA357-4D38-A56D-F277-6E9E62E4EE04}"/>
              </a:ext>
            </a:extLst>
          </p:cNvPr>
          <p:cNvCxnSpPr>
            <a:cxnSpLocks/>
            <a:stCxn id="9" idx="3"/>
            <a:endCxn id="13" idx="1"/>
          </p:cNvCxnSpPr>
          <p:nvPr/>
        </p:nvCxnSpPr>
        <p:spPr>
          <a:xfrm flipV="1">
            <a:off x="4676274" y="3264973"/>
            <a:ext cx="1149076" cy="1080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CF6E345-F082-1132-05D1-387945CB467A}"/>
              </a:ext>
            </a:extLst>
          </p:cNvPr>
          <p:cNvCxnSpPr>
            <a:cxnSpLocks/>
            <a:stCxn id="13" idx="3"/>
            <a:endCxn id="10" idx="1"/>
          </p:cNvCxnSpPr>
          <p:nvPr/>
        </p:nvCxnSpPr>
        <p:spPr>
          <a:xfrm flipV="1">
            <a:off x="7772400" y="3264972"/>
            <a:ext cx="12774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44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75" name="Rectangle 74">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6" name="Oval 75">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7" name="Oval 76">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52" name="Group 51">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8" name="Rectangle 77">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9" name="Rectangle 78">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53" name="Group 52">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79">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1" name="Rectangle 80">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2" name="Rectangle 81">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3" name="Rectangle 82">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TextBox 7">
            <a:extLst>
              <a:ext uri="{FF2B5EF4-FFF2-40B4-BE49-F238E27FC236}">
                <a16:creationId xmlns:a16="http://schemas.microsoft.com/office/drawing/2014/main" id="{F79214C3-8B66-2B0F-3F6C-4EE2D19B78B6}"/>
              </a:ext>
            </a:extLst>
          </p:cNvPr>
          <p:cNvSpPr txBox="1"/>
          <p:nvPr/>
        </p:nvSpPr>
        <p:spPr>
          <a:xfrm>
            <a:off x="2013764" y="197041"/>
            <a:ext cx="8152649" cy="646331"/>
          </a:xfrm>
          <a:prstGeom prst="rect">
            <a:avLst/>
          </a:prstGeom>
          <a:noFill/>
        </p:spPr>
        <p:txBody>
          <a:bodyPr wrap="square" rtlCol="0">
            <a:spAutoFit/>
          </a:bodyPr>
          <a:lstStyle/>
          <a:p>
            <a:pPr algn="ctr"/>
            <a:r>
              <a:rPr lang="en-US" sz="3600"/>
              <a:t>Fifteen Puzzle Game Page</a:t>
            </a:r>
            <a:endParaRPr lang="en-US" sz="3600" dirty="0"/>
          </a:p>
        </p:txBody>
      </p:sp>
      <p:sp>
        <p:nvSpPr>
          <p:cNvPr id="44" name="TextBox 43">
            <a:extLst>
              <a:ext uri="{FF2B5EF4-FFF2-40B4-BE49-F238E27FC236}">
                <a16:creationId xmlns:a16="http://schemas.microsoft.com/office/drawing/2014/main" id="{70233813-4E1A-7959-FDBE-1126EBC0A627}"/>
              </a:ext>
            </a:extLst>
          </p:cNvPr>
          <p:cNvSpPr txBox="1"/>
          <p:nvPr/>
        </p:nvSpPr>
        <p:spPr>
          <a:xfrm>
            <a:off x="1" y="1108953"/>
            <a:ext cx="3127286" cy="5355312"/>
          </a:xfrm>
          <a:prstGeom prst="rect">
            <a:avLst/>
          </a:prstGeom>
          <a:noFill/>
        </p:spPr>
        <p:txBody>
          <a:bodyPr wrap="square" rtlCol="0">
            <a:spAutoFit/>
          </a:bodyPr>
          <a:lstStyle/>
          <a:p>
            <a:pPr marL="285750" indent="-285750">
              <a:buFont typeface="Arial" panose="020B0604020202020204" pitchFamily="34" charset="0"/>
              <a:buChar char="•"/>
            </a:pPr>
            <a:r>
              <a:rPr lang="en-US" dirty="0"/>
              <a:t>Option to select a background image of your choice.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Option to select a puzzle choice based on size.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Generate Puzzle will generate a game based on your choices.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you are well versed with the puzzle, you can click on shuffle puzzle to start the game. You time and moves will be monitored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D390049D-6A39-6341-7F6F-EC61C0B56CD7}"/>
              </a:ext>
            </a:extLst>
          </p:cNvPr>
          <p:cNvPicPr>
            <a:picLocks noChangeAspect="1"/>
          </p:cNvPicPr>
          <p:nvPr/>
        </p:nvPicPr>
        <p:blipFill>
          <a:blip r:embed="rId2"/>
          <a:stretch>
            <a:fillRect/>
          </a:stretch>
        </p:blipFill>
        <p:spPr>
          <a:xfrm>
            <a:off x="3039979" y="1108953"/>
            <a:ext cx="8841618" cy="4987048"/>
          </a:xfrm>
          <a:prstGeom prst="rect">
            <a:avLst/>
          </a:prstGeom>
        </p:spPr>
      </p:pic>
    </p:spTree>
    <p:extLst>
      <p:ext uri="{BB962C8B-B14F-4D97-AF65-F5344CB8AC3E}">
        <p14:creationId xmlns:p14="http://schemas.microsoft.com/office/powerpoint/2010/main" val="187265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75" name="Rectangle 74">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6" name="Oval 75">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7" name="Oval 76">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52" name="Group 51">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8" name="Rectangle 77">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9" name="Rectangle 78">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53" name="Group 52">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79">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1" name="Rectangle 80">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2" name="Rectangle 81">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3" name="Rectangle 82">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TextBox 7">
            <a:extLst>
              <a:ext uri="{FF2B5EF4-FFF2-40B4-BE49-F238E27FC236}">
                <a16:creationId xmlns:a16="http://schemas.microsoft.com/office/drawing/2014/main" id="{F79214C3-8B66-2B0F-3F6C-4EE2D19B78B6}"/>
              </a:ext>
            </a:extLst>
          </p:cNvPr>
          <p:cNvSpPr txBox="1"/>
          <p:nvPr/>
        </p:nvSpPr>
        <p:spPr>
          <a:xfrm>
            <a:off x="2178125" y="225331"/>
            <a:ext cx="8152649" cy="646331"/>
          </a:xfrm>
          <a:prstGeom prst="rect">
            <a:avLst/>
          </a:prstGeom>
          <a:noFill/>
        </p:spPr>
        <p:txBody>
          <a:bodyPr wrap="square" rtlCol="0">
            <a:spAutoFit/>
          </a:bodyPr>
          <a:lstStyle/>
          <a:p>
            <a:pPr algn="ctr"/>
            <a:r>
              <a:rPr lang="en-US" sz="3600" dirty="0"/>
              <a:t>Key JS Concepts Used</a:t>
            </a:r>
          </a:p>
        </p:txBody>
      </p:sp>
      <p:sp>
        <p:nvSpPr>
          <p:cNvPr id="44" name="TextBox 43">
            <a:extLst>
              <a:ext uri="{FF2B5EF4-FFF2-40B4-BE49-F238E27FC236}">
                <a16:creationId xmlns:a16="http://schemas.microsoft.com/office/drawing/2014/main" id="{70233813-4E1A-7959-FDBE-1126EBC0A627}"/>
              </a:ext>
            </a:extLst>
          </p:cNvPr>
          <p:cNvSpPr txBox="1"/>
          <p:nvPr/>
        </p:nvSpPr>
        <p:spPr>
          <a:xfrm>
            <a:off x="389290" y="1356654"/>
            <a:ext cx="5180551" cy="4524315"/>
          </a:xfrm>
          <a:prstGeom prst="rect">
            <a:avLst/>
          </a:prstGeom>
          <a:noFill/>
        </p:spPr>
        <p:txBody>
          <a:bodyPr wrap="square" rtlCol="0">
            <a:spAutoFit/>
          </a:bodyPr>
          <a:lstStyle/>
          <a:p>
            <a:r>
              <a:rPr lang="en-US" b="1" dirty="0"/>
              <a:t>DOM Manipulation:</a:t>
            </a:r>
          </a:p>
          <a:p>
            <a:endParaRPr lang="en-US" dirty="0"/>
          </a:p>
          <a:p>
            <a:r>
              <a:rPr lang="en-US" b="1" dirty="0"/>
              <a:t>Definition: </a:t>
            </a:r>
            <a:r>
              <a:rPr lang="en-US" dirty="0"/>
              <a:t>DOM, or Document Object Model, manipulation is a fundamental JavaScript concept that involves interacting with the HTML document's structure.</a:t>
            </a:r>
          </a:p>
          <a:p>
            <a:endParaRPr lang="en-US" dirty="0"/>
          </a:p>
          <a:p>
            <a:r>
              <a:rPr lang="en-US" b="1" dirty="0"/>
              <a:t>Usage in the Project: </a:t>
            </a:r>
            <a:r>
              <a:rPr lang="en-US" dirty="0"/>
              <a:t>In the fifteen-puzzle game, DOM manipulation is employed to dynamically update and modify elements on the webpage. This includes altering the appearance of the puzzle tiles, updating scores, and handling user interactions.</a:t>
            </a:r>
          </a:p>
          <a:p>
            <a:endParaRPr lang="en-US" dirty="0"/>
          </a:p>
          <a:p>
            <a:endParaRPr lang="en-US" dirty="0"/>
          </a:p>
          <a:p>
            <a:endParaRPr lang="en-US" dirty="0"/>
          </a:p>
        </p:txBody>
      </p:sp>
      <p:sp>
        <p:nvSpPr>
          <p:cNvPr id="4" name="TextBox 3">
            <a:extLst>
              <a:ext uri="{FF2B5EF4-FFF2-40B4-BE49-F238E27FC236}">
                <a16:creationId xmlns:a16="http://schemas.microsoft.com/office/drawing/2014/main" id="{0386D237-748E-1260-F523-851704C06719}"/>
              </a:ext>
            </a:extLst>
          </p:cNvPr>
          <p:cNvSpPr txBox="1"/>
          <p:nvPr/>
        </p:nvSpPr>
        <p:spPr>
          <a:xfrm>
            <a:off x="5954240" y="1300230"/>
            <a:ext cx="5738137" cy="3139321"/>
          </a:xfrm>
          <a:prstGeom prst="rect">
            <a:avLst/>
          </a:prstGeom>
          <a:noFill/>
        </p:spPr>
        <p:txBody>
          <a:bodyPr wrap="square" rtlCol="0">
            <a:spAutoFit/>
          </a:bodyPr>
          <a:lstStyle/>
          <a:p>
            <a:r>
              <a:rPr lang="en-US" b="1" dirty="0"/>
              <a:t>Events:</a:t>
            </a:r>
          </a:p>
          <a:p>
            <a:endParaRPr lang="en-US" dirty="0"/>
          </a:p>
          <a:p>
            <a:r>
              <a:rPr lang="en-US" b="1" dirty="0"/>
              <a:t>Definition: </a:t>
            </a:r>
            <a:r>
              <a:rPr lang="en-US" dirty="0"/>
              <a:t>Events are actions or occurrences that happen in the browser, such as user clicks, key presses, or page load.</a:t>
            </a:r>
          </a:p>
          <a:p>
            <a:endParaRPr lang="en-US" dirty="0"/>
          </a:p>
          <a:p>
            <a:r>
              <a:rPr lang="en-US" b="1" dirty="0"/>
              <a:t>Usage in the Project: </a:t>
            </a:r>
            <a:r>
              <a:rPr lang="en-US" dirty="0"/>
              <a:t>Events are crucial in the game for capturing user interactions. For instance, the 'click' event is utilized to detect when a puzzle tile is clicked, triggering the necessary actions to rearrange the puzzle or update the game state.</a:t>
            </a:r>
          </a:p>
        </p:txBody>
      </p:sp>
    </p:spTree>
    <p:extLst>
      <p:ext uri="{BB962C8B-B14F-4D97-AF65-F5344CB8AC3E}">
        <p14:creationId xmlns:p14="http://schemas.microsoft.com/office/powerpoint/2010/main" val="447244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75" name="Rectangle 74">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6" name="Oval 75">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7" name="Oval 76">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52" name="Group 51">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8" name="Rectangle 77">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9" name="Rectangle 78">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53" name="Group 52">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79">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1" name="Rectangle 80">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2" name="Rectangle 81">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3" name="Rectangle 82">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TextBox 7">
            <a:extLst>
              <a:ext uri="{FF2B5EF4-FFF2-40B4-BE49-F238E27FC236}">
                <a16:creationId xmlns:a16="http://schemas.microsoft.com/office/drawing/2014/main" id="{F79214C3-8B66-2B0F-3F6C-4EE2D19B78B6}"/>
              </a:ext>
            </a:extLst>
          </p:cNvPr>
          <p:cNvSpPr txBox="1"/>
          <p:nvPr/>
        </p:nvSpPr>
        <p:spPr>
          <a:xfrm>
            <a:off x="2178125" y="225331"/>
            <a:ext cx="8152649" cy="646331"/>
          </a:xfrm>
          <a:prstGeom prst="rect">
            <a:avLst/>
          </a:prstGeom>
          <a:noFill/>
        </p:spPr>
        <p:txBody>
          <a:bodyPr wrap="square" rtlCol="0">
            <a:spAutoFit/>
          </a:bodyPr>
          <a:lstStyle/>
          <a:p>
            <a:pPr algn="ctr"/>
            <a:r>
              <a:rPr lang="en-US" sz="3600" dirty="0"/>
              <a:t>Key JS Concepts Used</a:t>
            </a:r>
          </a:p>
        </p:txBody>
      </p:sp>
      <p:sp>
        <p:nvSpPr>
          <p:cNvPr id="44" name="TextBox 43">
            <a:extLst>
              <a:ext uri="{FF2B5EF4-FFF2-40B4-BE49-F238E27FC236}">
                <a16:creationId xmlns:a16="http://schemas.microsoft.com/office/drawing/2014/main" id="{70233813-4E1A-7959-FDBE-1126EBC0A627}"/>
              </a:ext>
            </a:extLst>
          </p:cNvPr>
          <p:cNvSpPr txBox="1"/>
          <p:nvPr/>
        </p:nvSpPr>
        <p:spPr>
          <a:xfrm>
            <a:off x="389290" y="1356654"/>
            <a:ext cx="5180551" cy="4247317"/>
          </a:xfrm>
          <a:prstGeom prst="rect">
            <a:avLst/>
          </a:prstGeom>
          <a:noFill/>
        </p:spPr>
        <p:txBody>
          <a:bodyPr wrap="square" rtlCol="0">
            <a:spAutoFit/>
          </a:bodyPr>
          <a:lstStyle/>
          <a:p>
            <a:r>
              <a:rPr lang="en-US" b="1" dirty="0"/>
              <a:t>Functions:</a:t>
            </a:r>
          </a:p>
          <a:p>
            <a:endParaRPr lang="en-US" b="1" dirty="0"/>
          </a:p>
          <a:p>
            <a:r>
              <a:rPr lang="en-US" b="1" dirty="0"/>
              <a:t>Definition: </a:t>
            </a:r>
            <a:r>
              <a:rPr lang="en-US" dirty="0"/>
              <a:t>Functions in JavaScript are blocks of reusable code designed to perform a specific task.</a:t>
            </a:r>
          </a:p>
          <a:p>
            <a:endParaRPr lang="en-US" dirty="0"/>
          </a:p>
          <a:p>
            <a:r>
              <a:rPr lang="en-US" b="1" dirty="0"/>
              <a:t>Usage in the Project: </a:t>
            </a:r>
            <a:r>
              <a:rPr lang="en-US" dirty="0"/>
              <a:t>Functions play a pivotal role in structuring the code and making it modular. Functions are created to encapsulate different aspects of the game logic, such as shuffling the puzzle tiles, checking for a winning state, and updating the score. This promotes code reusability and maintainability.</a:t>
            </a:r>
          </a:p>
          <a:p>
            <a:endParaRPr lang="en-US" dirty="0"/>
          </a:p>
          <a:p>
            <a:endParaRPr lang="en-US" dirty="0"/>
          </a:p>
        </p:txBody>
      </p:sp>
      <p:sp>
        <p:nvSpPr>
          <p:cNvPr id="4" name="TextBox 3">
            <a:extLst>
              <a:ext uri="{FF2B5EF4-FFF2-40B4-BE49-F238E27FC236}">
                <a16:creationId xmlns:a16="http://schemas.microsoft.com/office/drawing/2014/main" id="{0386D237-748E-1260-F523-851704C06719}"/>
              </a:ext>
            </a:extLst>
          </p:cNvPr>
          <p:cNvSpPr txBox="1"/>
          <p:nvPr/>
        </p:nvSpPr>
        <p:spPr>
          <a:xfrm>
            <a:off x="5954240" y="1300230"/>
            <a:ext cx="5738137" cy="3416320"/>
          </a:xfrm>
          <a:prstGeom prst="rect">
            <a:avLst/>
          </a:prstGeom>
          <a:noFill/>
        </p:spPr>
        <p:txBody>
          <a:bodyPr wrap="square" rtlCol="0">
            <a:spAutoFit/>
          </a:bodyPr>
          <a:lstStyle/>
          <a:p>
            <a:r>
              <a:rPr lang="en-US" b="1" dirty="0"/>
              <a:t>Asynchronous JavaScript:</a:t>
            </a:r>
          </a:p>
          <a:p>
            <a:endParaRPr lang="en-US" b="1" dirty="0"/>
          </a:p>
          <a:p>
            <a:r>
              <a:rPr lang="en-US" b="1" dirty="0"/>
              <a:t>Definition: </a:t>
            </a:r>
            <a:r>
              <a:rPr lang="en-US" dirty="0"/>
              <a:t>Asynchronous JavaScript enables non-blocking code execution, allowing certain tasks to be performed independently of the main program flow.</a:t>
            </a:r>
          </a:p>
          <a:p>
            <a:endParaRPr lang="en-US" dirty="0"/>
          </a:p>
          <a:p>
            <a:r>
              <a:rPr lang="en-US" b="1" dirty="0"/>
              <a:t>Usage in the Project: </a:t>
            </a:r>
            <a:r>
              <a:rPr lang="en-US" dirty="0"/>
              <a:t>Asynchronous concepts may be applied in scenarios such as fetching external resources or handling user input without freezing the game's interface. Promises or async/await syntax may be employed for managing asynchronous operations.</a:t>
            </a:r>
          </a:p>
        </p:txBody>
      </p:sp>
    </p:spTree>
    <p:extLst>
      <p:ext uri="{BB962C8B-B14F-4D97-AF65-F5344CB8AC3E}">
        <p14:creationId xmlns:p14="http://schemas.microsoft.com/office/powerpoint/2010/main" val="15342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75" name="Rectangle 74">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6" name="Oval 75">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7" name="Oval 76">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52" name="Group 51">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8" name="Rectangle 77">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9" name="Rectangle 78">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53" name="Group 52">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79">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1" name="Rectangle 80">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2" name="Rectangle 81">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3" name="Rectangle 82">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TextBox 7">
            <a:extLst>
              <a:ext uri="{FF2B5EF4-FFF2-40B4-BE49-F238E27FC236}">
                <a16:creationId xmlns:a16="http://schemas.microsoft.com/office/drawing/2014/main" id="{F79214C3-8B66-2B0F-3F6C-4EE2D19B78B6}"/>
              </a:ext>
            </a:extLst>
          </p:cNvPr>
          <p:cNvSpPr txBox="1"/>
          <p:nvPr/>
        </p:nvSpPr>
        <p:spPr>
          <a:xfrm>
            <a:off x="2178125" y="225331"/>
            <a:ext cx="8152649" cy="646331"/>
          </a:xfrm>
          <a:prstGeom prst="rect">
            <a:avLst/>
          </a:prstGeom>
          <a:noFill/>
        </p:spPr>
        <p:txBody>
          <a:bodyPr wrap="square" rtlCol="0">
            <a:spAutoFit/>
          </a:bodyPr>
          <a:lstStyle/>
          <a:p>
            <a:pPr algn="ctr"/>
            <a:r>
              <a:rPr lang="en-US" sz="3600" dirty="0"/>
              <a:t>User Interface Design</a:t>
            </a:r>
          </a:p>
        </p:txBody>
      </p:sp>
      <p:sp>
        <p:nvSpPr>
          <p:cNvPr id="44" name="TextBox 43">
            <a:extLst>
              <a:ext uri="{FF2B5EF4-FFF2-40B4-BE49-F238E27FC236}">
                <a16:creationId xmlns:a16="http://schemas.microsoft.com/office/drawing/2014/main" id="{70233813-4E1A-7959-FDBE-1126EBC0A627}"/>
              </a:ext>
            </a:extLst>
          </p:cNvPr>
          <p:cNvSpPr txBox="1"/>
          <p:nvPr/>
        </p:nvSpPr>
        <p:spPr>
          <a:xfrm>
            <a:off x="371244" y="1143549"/>
            <a:ext cx="10668895" cy="6463308"/>
          </a:xfrm>
          <a:prstGeom prst="rect">
            <a:avLst/>
          </a:prstGeom>
          <a:noFill/>
        </p:spPr>
        <p:txBody>
          <a:bodyPr wrap="square" rtlCol="0">
            <a:spAutoFit/>
          </a:bodyPr>
          <a:lstStyle/>
          <a:p>
            <a:r>
              <a:rPr lang="en-US" b="1" dirty="0"/>
              <a:t>Layout:</a:t>
            </a:r>
          </a:p>
          <a:p>
            <a:r>
              <a:rPr lang="en-US" dirty="0"/>
              <a:t>The overall layout is simple and straightforward, with the puzzle container taking center stage. The shuffle and generate buttons are placed above the puzzle container, and the success message, moves counter, and timer are positioned below it. This arrangement ensures that the puzzle is the primary focus of the user's attention.</a:t>
            </a:r>
          </a:p>
          <a:p>
            <a:endParaRPr lang="en-US" dirty="0"/>
          </a:p>
          <a:p>
            <a:r>
              <a:rPr lang="en-US" b="1" dirty="0"/>
              <a:t>Styling Choices:</a:t>
            </a:r>
          </a:p>
          <a:p>
            <a:r>
              <a:rPr lang="en-US" dirty="0"/>
              <a:t>The provided CSS code defines a clean and modern style for the UI. The use of a sans-serif font and subtle border-rounding creates a sleek and minimalistic look. The puzzle pieces are highlighted with a red border and underlined text when they are movable, providing clear visual feedback to the user. The success message is displayed in green, adding a touch of color and emphasizing the achievement of solving the puzzle.</a:t>
            </a:r>
          </a:p>
          <a:p>
            <a:endParaRPr lang="en-US" dirty="0"/>
          </a:p>
          <a:p>
            <a:pPr marL="285750" marR="0" indent="-285750">
              <a:buFont typeface="Arial" panose="020B0604020202020204" pitchFamily="34" charset="0"/>
              <a:buChar char="•"/>
            </a:pPr>
            <a:r>
              <a:rPr lang="en-US" sz="1800" b="1" dirty="0">
                <a:effectLst/>
                <a:latin typeface="Segoe UI" panose="020B0502040204020203" pitchFamily="34" charset="0"/>
                <a:ea typeface="Times New Roman" panose="02020603050405020304" pitchFamily="18" charset="0"/>
              </a:rPr>
              <a:t>.number-swap-animation: </a:t>
            </a:r>
            <a:r>
              <a:rPr lang="en-US" sz="1800" dirty="0">
                <a:effectLst/>
                <a:latin typeface="Segoe UI" panose="020B0502040204020203" pitchFamily="34" charset="0"/>
                <a:ea typeface="Times New Roman" panose="02020603050405020304" pitchFamily="18" charset="0"/>
              </a:rPr>
              <a:t>Applies the number-swap animation to the piece when it's moved.</a:t>
            </a:r>
            <a:endParaRPr lang="en-US" sz="1800" dirty="0">
              <a:effectLst/>
              <a:latin typeface="Times New Roman" panose="02020603050405020304" pitchFamily="18" charset="0"/>
              <a:ea typeface="Times New Roman" panose="02020603050405020304" pitchFamily="18" charset="0"/>
            </a:endParaRPr>
          </a:p>
          <a:p>
            <a:pPr marL="285750" marR="0" indent="-285750">
              <a:buFont typeface="Arial" panose="020B0604020202020204" pitchFamily="34" charset="0"/>
              <a:buChar char="•"/>
            </a:pPr>
            <a:r>
              <a:rPr lang="en-US" sz="1800" b="1" dirty="0">
                <a:effectLst/>
                <a:latin typeface="Segoe UI" panose="020B0502040204020203" pitchFamily="34" charset="0"/>
                <a:ea typeface="Times New Roman" panose="02020603050405020304" pitchFamily="18" charset="0"/>
              </a:rPr>
              <a:t>@keyframes number-swap: </a:t>
            </a:r>
            <a:r>
              <a:rPr lang="en-US" sz="1800" dirty="0">
                <a:effectLst/>
                <a:latin typeface="Segoe UI" panose="020B0502040204020203" pitchFamily="34" charset="0"/>
                <a:ea typeface="Times New Roman" panose="02020603050405020304" pitchFamily="18" charset="0"/>
              </a:rPr>
              <a:t>Defines the number-swap animation, which fades the piece's opacity to create a visual transition.</a:t>
            </a:r>
          </a:p>
          <a:p>
            <a:pPr marL="285750" marR="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a:t>
            </a:r>
            <a:r>
              <a:rPr lang="en-US" b="1" dirty="0">
                <a:latin typeface="Segoe UI" panose="020B0502040204020203" pitchFamily="34" charset="0"/>
              </a:rPr>
              <a:t>puzzle-piece: </a:t>
            </a:r>
            <a:r>
              <a:rPr lang="en-US" dirty="0">
                <a:latin typeface="Segoe UI" panose="020B0502040204020203" pitchFamily="34" charset="0"/>
              </a:rPr>
              <a:t>Defines the individual puzzle pieces.</a:t>
            </a:r>
          </a:p>
          <a:p>
            <a:pPr marL="285750" marR="0" indent="-285750">
              <a:buFont typeface="Arial" panose="020B0604020202020204" pitchFamily="34" charset="0"/>
              <a:buChar char="•"/>
            </a:pPr>
            <a:r>
              <a:rPr lang="en-US" b="1" dirty="0">
                <a:latin typeface="Segoe UI" panose="020B0502040204020203" pitchFamily="34" charset="0"/>
              </a:rPr>
              <a:t>#shuffle-button,#generate-button: </a:t>
            </a:r>
            <a:r>
              <a:rPr lang="en-US" dirty="0">
                <a:latin typeface="Segoe UI" panose="020B0502040204020203" pitchFamily="34" charset="0"/>
              </a:rPr>
              <a:t>Styles the shuffle and generate buttons with a consistent appearance, including font size, padding, background color, text color, and border.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7375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75" name="Rectangle 74">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6" name="Oval 75">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7" name="Oval 76">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52" name="Group 51">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8" name="Rectangle 77">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9" name="Rectangle 78">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53" name="Group 52">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79">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1" name="Rectangle 80">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2" name="Rectangle 81">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3" name="Rectangle 82">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TextBox 7">
            <a:extLst>
              <a:ext uri="{FF2B5EF4-FFF2-40B4-BE49-F238E27FC236}">
                <a16:creationId xmlns:a16="http://schemas.microsoft.com/office/drawing/2014/main" id="{F79214C3-8B66-2B0F-3F6C-4EE2D19B78B6}"/>
              </a:ext>
            </a:extLst>
          </p:cNvPr>
          <p:cNvSpPr txBox="1"/>
          <p:nvPr/>
        </p:nvSpPr>
        <p:spPr>
          <a:xfrm>
            <a:off x="2178125" y="225331"/>
            <a:ext cx="8152649" cy="646331"/>
          </a:xfrm>
          <a:prstGeom prst="rect">
            <a:avLst/>
          </a:prstGeom>
          <a:noFill/>
        </p:spPr>
        <p:txBody>
          <a:bodyPr wrap="square" rtlCol="0">
            <a:spAutoFit/>
          </a:bodyPr>
          <a:lstStyle/>
          <a:p>
            <a:pPr algn="ctr"/>
            <a:r>
              <a:rPr lang="en-US" sz="3600" dirty="0"/>
              <a:t>Shuffling Algorithm Explanation</a:t>
            </a:r>
          </a:p>
        </p:txBody>
      </p:sp>
      <p:sp>
        <p:nvSpPr>
          <p:cNvPr id="44" name="TextBox 43">
            <a:extLst>
              <a:ext uri="{FF2B5EF4-FFF2-40B4-BE49-F238E27FC236}">
                <a16:creationId xmlns:a16="http://schemas.microsoft.com/office/drawing/2014/main" id="{70233813-4E1A-7959-FDBE-1126EBC0A627}"/>
              </a:ext>
            </a:extLst>
          </p:cNvPr>
          <p:cNvSpPr txBox="1"/>
          <p:nvPr/>
        </p:nvSpPr>
        <p:spPr>
          <a:xfrm>
            <a:off x="340132" y="1482786"/>
            <a:ext cx="11410710" cy="4524315"/>
          </a:xfrm>
          <a:prstGeom prst="rect">
            <a:avLst/>
          </a:prstGeom>
          <a:noFill/>
        </p:spPr>
        <p:txBody>
          <a:bodyPr wrap="square" rtlCol="0">
            <a:spAutoFit/>
          </a:bodyPr>
          <a:lstStyle/>
          <a:p>
            <a:r>
              <a:rPr lang="en-US" dirty="0"/>
              <a:t>The code implements an insertion sort shuffling procedure by looping backwards through the array of puzzle piece elements and randomly swapping indices.</a:t>
            </a:r>
          </a:p>
          <a:p>
            <a:endParaRPr lang="en-US" dirty="0"/>
          </a:p>
          <a:p>
            <a:pPr marL="285750" indent="-285750">
              <a:buFont typeface="Arial" panose="020B0604020202020204" pitchFamily="34" charset="0"/>
              <a:buChar char="•"/>
            </a:pPr>
            <a:r>
              <a:rPr lang="en-US" dirty="0"/>
              <a:t>Application of </a:t>
            </a:r>
            <a:r>
              <a:rPr lang="en-US" dirty="0" err="1"/>
              <a:t>Math.random</a:t>
            </a:r>
            <a:r>
              <a:rPr lang="en-US" dirty="0"/>
              <a:t>() and </a:t>
            </a:r>
            <a:r>
              <a:rPr lang="en-US" dirty="0" err="1"/>
              <a:t>Math.floor</a:t>
            </a:r>
            <a:r>
              <a:rPr lang="en-US" dirty="0"/>
              <a:t>() to generate random indices</a:t>
            </a:r>
          </a:p>
          <a:p>
            <a:pPr marL="285750" indent="-285750">
              <a:buFont typeface="Arial" panose="020B0604020202020204" pitchFamily="34" charset="0"/>
              <a:buChar char="•"/>
            </a:pPr>
            <a:r>
              <a:rPr lang="en-US" dirty="0"/>
              <a:t>Double loop processes entire array to create randomness</a:t>
            </a:r>
          </a:p>
          <a:p>
            <a:pPr marL="742950" lvl="1" indent="-285750">
              <a:buFont typeface="Arial" panose="020B0604020202020204" pitchFamily="34" charset="0"/>
              <a:buChar char="•"/>
            </a:pPr>
            <a:r>
              <a:rPr lang="en-US" dirty="0"/>
              <a:t>Outer loop steps backward through piece indices</a:t>
            </a:r>
          </a:p>
          <a:p>
            <a:pPr marL="742950" lvl="1" indent="-285750">
              <a:buFont typeface="Arial" panose="020B0604020202020204" pitchFamily="34" charset="0"/>
              <a:buChar char="•"/>
            </a:pPr>
            <a:r>
              <a:rPr lang="en-US" dirty="0"/>
              <a:t>Inner loop generates random integer up to current index</a:t>
            </a:r>
          </a:p>
          <a:p>
            <a:pPr marL="285750" indent="-285750">
              <a:buFont typeface="Arial" panose="020B0604020202020204" pitchFamily="34" charset="0"/>
              <a:buChar char="•"/>
            </a:pPr>
            <a:r>
              <a:rPr lang="en-US" dirty="0"/>
              <a:t>Compares true order array to existing shuffled array</a:t>
            </a:r>
          </a:p>
          <a:p>
            <a:pPr marL="742950" lvl="1" indent="-285750">
              <a:buFont typeface="Arial" panose="020B0604020202020204" pitchFamily="34" charset="0"/>
              <a:buChar char="•"/>
            </a:pPr>
            <a:r>
              <a:rPr lang="en-US" dirty="0"/>
              <a:t>Map textContent values to a simple integer array</a:t>
            </a:r>
          </a:p>
          <a:p>
            <a:pPr marL="742950" lvl="1" indent="-285750">
              <a:buFont typeface="Arial" panose="020B0604020202020204" pitchFamily="34" charset="0"/>
              <a:buChar char="•"/>
            </a:pPr>
            <a:r>
              <a:rPr lang="en-US" dirty="0"/>
              <a:t>Calculate number of inversions:</a:t>
            </a:r>
          </a:p>
          <a:p>
            <a:pPr marL="1200150" lvl="2" indent="-285750">
              <a:buFont typeface="Arial" panose="020B0604020202020204" pitchFamily="34" charset="0"/>
              <a:buChar char="•"/>
            </a:pPr>
            <a:r>
              <a:rPr lang="en-US" dirty="0"/>
              <a:t>Inversions occur when a larger value appears before a smaller value</a:t>
            </a:r>
          </a:p>
          <a:p>
            <a:pPr marL="1200150" lvl="2" indent="-285750">
              <a:buFont typeface="Arial" panose="020B0604020202020204" pitchFamily="34" charset="0"/>
              <a:buChar char="•"/>
            </a:pPr>
            <a:r>
              <a:rPr lang="en-US" dirty="0"/>
              <a:t>Nested loop compares adjacency pairs</a:t>
            </a:r>
          </a:p>
          <a:p>
            <a:pPr marL="285750" indent="-285750">
              <a:buFont typeface="Arial" panose="020B0604020202020204" pitchFamily="34" charset="0"/>
              <a:buChar char="•"/>
            </a:pPr>
            <a:r>
              <a:rPr lang="en-US" dirty="0"/>
              <a:t>After shuffling, verify the parity of inversions</a:t>
            </a:r>
          </a:p>
          <a:p>
            <a:pPr marL="742950" lvl="1" indent="-285750">
              <a:buFont typeface="Arial" panose="020B0604020202020204" pitchFamily="34" charset="0"/>
              <a:buChar char="•"/>
            </a:pPr>
            <a:r>
              <a:rPr lang="en-US" dirty="0"/>
              <a:t>Count inversions and analyze position of blank space (</a:t>
            </a:r>
            <a:r>
              <a:rPr lang="en-US" dirty="0" err="1"/>
              <a:t>emptyRowIndex</a:t>
            </a:r>
            <a:r>
              <a:rPr lang="en-US" dirty="0"/>
              <a:t>)</a:t>
            </a:r>
          </a:p>
          <a:p>
            <a:pPr marL="285750" indent="-285750">
              <a:buFont typeface="Arial" panose="020B0604020202020204" pitchFamily="34" charset="0"/>
              <a:buChar char="•"/>
            </a:pPr>
            <a:r>
              <a:rPr lang="en-US" dirty="0"/>
              <a:t>If board not solvable based on parity rules, swap final two pieces</a:t>
            </a:r>
          </a:p>
          <a:p>
            <a:pPr marL="285750" indent="-285750">
              <a:buFont typeface="Arial" panose="020B0604020202020204" pitchFamily="34" charset="0"/>
              <a:buChar char="•"/>
            </a:pPr>
            <a:r>
              <a:rPr lang="en-US" dirty="0"/>
              <a:t>Ensures initial shuffle results in winnable game state</a:t>
            </a:r>
          </a:p>
        </p:txBody>
      </p:sp>
    </p:spTree>
    <p:extLst>
      <p:ext uri="{BB962C8B-B14F-4D97-AF65-F5344CB8AC3E}">
        <p14:creationId xmlns:p14="http://schemas.microsoft.com/office/powerpoint/2010/main" val="103056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75" name="Rectangle 74">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6" name="Oval 75">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7" name="Oval 76">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52" name="Group 51">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8" name="Rectangle 77">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9" name="Rectangle 78">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53" name="Group 52">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0" name="Rectangle 79">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1" name="Rectangle 80">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2" name="Rectangle 81">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3" name="Rectangle 82">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TextBox 7">
            <a:extLst>
              <a:ext uri="{FF2B5EF4-FFF2-40B4-BE49-F238E27FC236}">
                <a16:creationId xmlns:a16="http://schemas.microsoft.com/office/drawing/2014/main" id="{F79214C3-8B66-2B0F-3F6C-4EE2D19B78B6}"/>
              </a:ext>
            </a:extLst>
          </p:cNvPr>
          <p:cNvSpPr txBox="1"/>
          <p:nvPr/>
        </p:nvSpPr>
        <p:spPr>
          <a:xfrm>
            <a:off x="2178125" y="225331"/>
            <a:ext cx="8152649" cy="646331"/>
          </a:xfrm>
          <a:prstGeom prst="rect">
            <a:avLst/>
          </a:prstGeom>
          <a:noFill/>
        </p:spPr>
        <p:txBody>
          <a:bodyPr wrap="square" rtlCol="0">
            <a:spAutoFit/>
          </a:bodyPr>
          <a:lstStyle/>
          <a:p>
            <a:pPr algn="ctr"/>
            <a:r>
              <a:rPr lang="en-US" sz="3600" dirty="0"/>
              <a:t>Parity Solvability Logic</a:t>
            </a:r>
          </a:p>
        </p:txBody>
      </p:sp>
      <p:sp>
        <p:nvSpPr>
          <p:cNvPr id="44" name="TextBox 43">
            <a:extLst>
              <a:ext uri="{FF2B5EF4-FFF2-40B4-BE49-F238E27FC236}">
                <a16:creationId xmlns:a16="http://schemas.microsoft.com/office/drawing/2014/main" id="{70233813-4E1A-7959-FDBE-1126EBC0A627}"/>
              </a:ext>
            </a:extLst>
          </p:cNvPr>
          <p:cNvSpPr txBox="1"/>
          <p:nvPr/>
        </p:nvSpPr>
        <p:spPr>
          <a:xfrm>
            <a:off x="340132" y="1482786"/>
            <a:ext cx="11410710" cy="3693319"/>
          </a:xfrm>
          <a:prstGeom prst="rect">
            <a:avLst/>
          </a:prstGeom>
          <a:noFill/>
        </p:spPr>
        <p:txBody>
          <a:bodyPr wrap="square" rtlCol="0">
            <a:spAutoFit/>
          </a:bodyPr>
          <a:lstStyle/>
          <a:p>
            <a:r>
              <a:rPr lang="en-US" dirty="0"/>
              <a:t>The puzzle is solvable if the parity of the number of inversions matches the position of the blank tile based on rules for even and odd sized puzzle grids.</a:t>
            </a:r>
          </a:p>
          <a:p>
            <a:endParaRPr lang="en-US" dirty="0"/>
          </a:p>
          <a:p>
            <a:pPr marL="285750" indent="-285750">
              <a:buFont typeface="Arial" panose="020B0604020202020204" pitchFamily="34" charset="0"/>
              <a:buChar char="•"/>
            </a:pPr>
            <a:r>
              <a:rPr lang="en-US" dirty="0"/>
              <a:t>Count number of inversions in shuffled board array</a:t>
            </a:r>
          </a:p>
          <a:p>
            <a:pPr marL="742950" lvl="1" indent="-285750">
              <a:buFont typeface="Arial" panose="020B0604020202020204" pitchFamily="34" charset="0"/>
              <a:buChar char="•"/>
            </a:pPr>
            <a:r>
              <a:rPr lang="en-US" dirty="0"/>
              <a:t>Inversions mean a smaller number appears after larger</a:t>
            </a:r>
          </a:p>
          <a:p>
            <a:pPr marL="742950" lvl="1" indent="-285750">
              <a:buFont typeface="Arial" panose="020B0604020202020204" pitchFamily="34" charset="0"/>
              <a:buChar char="•"/>
            </a:pPr>
            <a:r>
              <a:rPr lang="en-US" dirty="0"/>
              <a:t>Don't count blank space as causing inversions</a:t>
            </a:r>
          </a:p>
          <a:p>
            <a:pPr marL="285750" indent="-285750">
              <a:buFont typeface="Arial" panose="020B0604020202020204" pitchFamily="34" charset="0"/>
              <a:buChar char="•"/>
            </a:pPr>
            <a:r>
              <a:rPr lang="en-US" dirty="0"/>
              <a:t>Need to analyze inversions count vs position of the empty space tile</a:t>
            </a:r>
          </a:p>
          <a:p>
            <a:pPr marL="285750" indent="-285750">
              <a:buFont typeface="Arial" panose="020B0604020202020204" pitchFamily="34" charset="0"/>
              <a:buChar char="•"/>
            </a:pPr>
            <a:r>
              <a:rPr lang="en-US" dirty="0"/>
              <a:t>Even grids have alternating odd/even rows &amp; columns</a:t>
            </a:r>
          </a:p>
          <a:p>
            <a:pPr marL="742950" lvl="1" indent="-285750">
              <a:buFont typeface="Arial" panose="020B0604020202020204" pitchFamily="34" charset="0"/>
              <a:buChar char="•"/>
            </a:pPr>
            <a:r>
              <a:rPr lang="en-US" dirty="0"/>
              <a:t>Blank tile on odd row =&gt; even inversions is solvable</a:t>
            </a:r>
          </a:p>
          <a:p>
            <a:pPr marL="742950" lvl="1" indent="-285750">
              <a:buFont typeface="Arial" panose="020B0604020202020204" pitchFamily="34" charset="0"/>
              <a:buChar char="•"/>
            </a:pPr>
            <a:r>
              <a:rPr lang="en-US" dirty="0"/>
              <a:t>Blank tile on even row =&gt; odd inversions solvable</a:t>
            </a:r>
          </a:p>
          <a:p>
            <a:pPr marL="285750" indent="-285750">
              <a:buFont typeface="Arial" panose="020B0604020202020204" pitchFamily="34" charset="0"/>
              <a:buChar char="•"/>
            </a:pPr>
            <a:r>
              <a:rPr lang="en-US" dirty="0"/>
              <a:t>For odd grids, always solvable if even inversions after shuffle</a:t>
            </a:r>
          </a:p>
          <a:p>
            <a:pPr marL="285750" indent="-285750">
              <a:buFont typeface="Arial" panose="020B0604020202020204" pitchFamily="34" charset="0"/>
              <a:buChar char="•"/>
            </a:pPr>
            <a:r>
              <a:rPr lang="en-US" dirty="0"/>
              <a:t>If parity mismatch, swap last two tiles to make solvable</a:t>
            </a:r>
          </a:p>
          <a:p>
            <a:pPr marL="285750" indent="-285750">
              <a:buFont typeface="Arial" panose="020B0604020202020204" pitchFamily="34" charset="0"/>
              <a:buChar char="•"/>
            </a:pPr>
            <a:r>
              <a:rPr lang="en-US" dirty="0"/>
              <a:t>Ensures initial shuffle can lead to proper solution</a:t>
            </a:r>
          </a:p>
        </p:txBody>
      </p:sp>
    </p:spTree>
    <p:extLst>
      <p:ext uri="{BB962C8B-B14F-4D97-AF65-F5344CB8AC3E}">
        <p14:creationId xmlns:p14="http://schemas.microsoft.com/office/powerpoint/2010/main" val="3218129677"/>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727</TotalTime>
  <Words>1165</Words>
  <Application>Microsoft Office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Bell MT</vt:lpstr>
      <vt:lpstr>Segoe UI</vt:lpstr>
      <vt:lpstr>Times New Roman</vt:lpstr>
      <vt:lpstr>GlowVTI</vt:lpstr>
      <vt:lpstr>Fifteen Puzzle Game</vt:lpstr>
      <vt:lpstr>Motivation</vt:lpstr>
      <vt:lpstr>Project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ARENA Casino Portal</dc:title>
  <dc:creator>yaswanth kurre</dc:creator>
  <cp:lastModifiedBy>yaswanth kurre</cp:lastModifiedBy>
  <cp:revision>32</cp:revision>
  <dcterms:created xsi:type="dcterms:W3CDTF">2023-10-17T23:20:18Z</dcterms:created>
  <dcterms:modified xsi:type="dcterms:W3CDTF">2023-12-01T23:17:41Z</dcterms:modified>
</cp:coreProperties>
</file>