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68" r:id="rId3"/>
    <p:sldId id="257" r:id="rId4"/>
    <p:sldId id="258" r:id="rId5"/>
    <p:sldId id="261" r:id="rId6"/>
    <p:sldId id="262" r:id="rId7"/>
    <p:sldId id="263" r:id="rId8"/>
    <p:sldId id="260" r:id="rId9"/>
    <p:sldId id="265" r:id="rId10"/>
    <p:sldId id="266" r:id="rId11"/>
    <p:sldId id="271" r:id="rId12"/>
    <p:sldId id="267" r:id="rId13"/>
    <p:sldId id="27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46"/>
    <a:srgbClr val="FF8225"/>
    <a:srgbClr val="FF2549"/>
    <a:srgbClr val="5DD5FF"/>
    <a:srgbClr val="FF0D97"/>
    <a:srgbClr val="0000CC"/>
    <a:srgbClr val="003635"/>
    <a:srgbClr val="9EFF29"/>
    <a:srgbClr val="C80064"/>
    <a:srgbClr val="C33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93" d="100"/>
          <a:sy n="93" d="100"/>
        </p:scale>
        <p:origin x="564"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433" y="2286001"/>
            <a:ext cx="7573295" cy="1836174"/>
          </a:xfrm>
          <a:noFill/>
          <a:effectLst>
            <a:outerShdw blurRad="50800" dist="38100" dir="2700000" algn="tl" rotWithShape="0">
              <a:prstClr val="black">
                <a:alpha val="40000"/>
              </a:prstClr>
            </a:outerShdw>
          </a:effectLst>
        </p:spPr>
        <p:txBody>
          <a:bodyPr>
            <a:normAutofit/>
          </a:bodyPr>
          <a:lstStyle>
            <a:lvl1pPr algn="l">
              <a:defRPr sz="3600">
                <a:solidFill>
                  <a:srgbClr val="003F4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12060" y="4114800"/>
            <a:ext cx="7588043" cy="648929"/>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42" y="349699"/>
            <a:ext cx="8259098" cy="763526"/>
          </a:xfrm>
        </p:spPr>
        <p:txBody>
          <a:bodyPr>
            <a:normAutofit/>
          </a:bodyPr>
          <a:lstStyle>
            <a:lvl1pPr algn="l">
              <a:defRPr sz="3600" baseline="0">
                <a:solidFill>
                  <a:srgbClr val="003F4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27354"/>
            <a:ext cx="8246070" cy="345112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189" y="413911"/>
            <a:ext cx="6857040" cy="725349"/>
          </a:xfrm>
        </p:spPr>
        <p:txBody>
          <a:bodyPr>
            <a:normAutofit/>
          </a:bodyPr>
          <a:lstStyle>
            <a:lvl1pPr algn="l">
              <a:defRPr sz="3600">
                <a:solidFill>
                  <a:srgbClr val="003F4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187244"/>
            <a:ext cx="6880123"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90" y="330638"/>
            <a:ext cx="8093365" cy="763525"/>
          </a:xfrm>
        </p:spPr>
        <p:txBody>
          <a:bodyPr>
            <a:normAutofit/>
          </a:bodyPr>
          <a:lstStyle>
            <a:lvl1pPr algn="l">
              <a:defRPr sz="3600" baseline="0">
                <a:solidFill>
                  <a:srgbClr val="003F4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127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8366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127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8366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44" y="2571750"/>
            <a:ext cx="3107531" cy="2571749"/>
          </a:xfrm>
        </p:spPr>
        <p:txBody>
          <a:bodyPr>
            <a:normAutofit fontScale="77500" lnSpcReduction="20000"/>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Group 3</a:t>
            </a:r>
          </a:p>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Shubham  A.  </a:t>
            </a:r>
            <a:r>
              <a:rPr lang="en-US" sz="2300" dirty="0" err="1">
                <a:solidFill>
                  <a:schemeClr val="tx1">
                    <a:lumMod val="95000"/>
                    <a:lumOff val="5000"/>
                  </a:schemeClr>
                </a:solidFill>
                <a:latin typeface="Times New Roman" panose="02020603050405020304" pitchFamily="18" charset="0"/>
                <a:cs typeface="Times New Roman" panose="02020603050405020304" pitchFamily="18" charset="0"/>
              </a:rPr>
              <a:t>Deokar</a:t>
            </a:r>
            <a:endParaRPr lang="en-US" sz="2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300" dirty="0" err="1">
                <a:solidFill>
                  <a:schemeClr val="tx1">
                    <a:lumMod val="95000"/>
                    <a:lumOff val="5000"/>
                  </a:schemeClr>
                </a:solidFill>
                <a:latin typeface="Times New Roman" panose="02020603050405020304" pitchFamily="18" charset="0"/>
                <a:cs typeface="Times New Roman" panose="02020603050405020304" pitchFamily="18" charset="0"/>
              </a:rPr>
              <a:t>Susum</a:t>
            </a: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Nishad</a:t>
            </a:r>
          </a:p>
          <a:p>
            <a:pPr marL="457200" indent="-457200">
              <a:buFont typeface="Arial" panose="020B0604020202020204" pitchFamily="34" charset="0"/>
              <a:buChar char="•"/>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Shilpi Goswami</a:t>
            </a:r>
          </a:p>
          <a:p>
            <a:pPr marL="457200" indent="-457200">
              <a:buFont typeface="Arial" panose="020B0604020202020204" pitchFamily="34" charset="0"/>
              <a:buChar char="•"/>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S.N.K </a:t>
            </a:r>
            <a:r>
              <a:rPr lang="en-US" sz="2300" dirty="0" err="1">
                <a:solidFill>
                  <a:schemeClr val="tx1">
                    <a:lumMod val="95000"/>
                    <a:lumOff val="5000"/>
                  </a:schemeClr>
                </a:solidFill>
                <a:latin typeface="Times New Roman" panose="02020603050405020304" pitchFamily="18" charset="0"/>
                <a:cs typeface="Times New Roman" panose="02020603050405020304" pitchFamily="18" charset="0"/>
              </a:rPr>
              <a:t>Sreenath</a:t>
            </a: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V</a:t>
            </a:r>
          </a:p>
          <a:p>
            <a:pPr marL="457200" indent="-457200">
              <a:buFont typeface="Arial" panose="020B0604020202020204" pitchFamily="34" charset="0"/>
              <a:buChar char="•"/>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Ankita Nyati</a:t>
            </a:r>
          </a:p>
          <a:p>
            <a:pPr marL="457200" indent="-457200">
              <a:buFont typeface="Arial" panose="020B0604020202020204" pitchFamily="34" charset="0"/>
              <a:buChar char="•"/>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Yashwant P</a:t>
            </a:r>
          </a:p>
          <a:p>
            <a:endParaRPr lang="en-US" dirty="0"/>
          </a:p>
        </p:txBody>
      </p:sp>
      <p:sp>
        <p:nvSpPr>
          <p:cNvPr id="5" name="Title 4">
            <a:extLst>
              <a:ext uri="{FF2B5EF4-FFF2-40B4-BE49-F238E27FC236}">
                <a16:creationId xmlns:a16="http://schemas.microsoft.com/office/drawing/2014/main" id="{78E765BF-5F84-1930-38CD-E16BD810A469}"/>
              </a:ext>
            </a:extLst>
          </p:cNvPr>
          <p:cNvSpPr>
            <a:spLocks noGrp="1"/>
          </p:cNvSpPr>
          <p:nvPr>
            <p:ph type="ctrTitle"/>
          </p:nvPr>
        </p:nvSpPr>
        <p:spPr>
          <a:xfrm>
            <a:off x="121444" y="142875"/>
            <a:ext cx="6215062" cy="800100"/>
          </a:xfrm>
        </p:spPr>
        <p:txBody>
          <a:bodyPr>
            <a:noAutofit/>
          </a:bodyPr>
          <a:lstStyle/>
          <a:p>
            <a:r>
              <a:rPr lang="en-US" sz="2800" b="1" dirty="0">
                <a:solidFill>
                  <a:schemeClr val="accent6">
                    <a:lumMod val="20000"/>
                    <a:lumOff val="80000"/>
                  </a:schemeClr>
                </a:solidFill>
                <a:latin typeface="Times New Roman" panose="02020603050405020304" pitchFamily="18" charset="0"/>
                <a:cs typeface="Times New Roman" panose="02020603050405020304" pitchFamily="18" charset="0"/>
              </a:rPr>
              <a:t>HEALTHCARE OF CALIFORNIA</a:t>
            </a:r>
            <a:br>
              <a:rPr lang="en-US" sz="2800" dirty="0">
                <a:solidFill>
                  <a:schemeClr val="tx1"/>
                </a:solidFill>
                <a:latin typeface="Mongolian Baiti" panose="03000500000000000000" pitchFamily="66" charset="0"/>
                <a:cs typeface="Mongolian Baiti" panose="03000500000000000000" pitchFamily="66" charset="0"/>
              </a:rPr>
            </a:br>
            <a:endParaRPr lang="en-IN" sz="2800" dirty="0">
              <a:solidFill>
                <a:schemeClr val="tx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328A-5B69-AAD6-B1CE-553FE004CD25}"/>
              </a:ext>
            </a:extLst>
          </p:cNvPr>
          <p:cNvSpPr>
            <a:spLocks noGrp="1"/>
          </p:cNvSpPr>
          <p:nvPr>
            <p:ph type="title"/>
          </p:nvPr>
        </p:nvSpPr>
        <p:spPr>
          <a:xfrm>
            <a:off x="463714" y="365025"/>
            <a:ext cx="8259098" cy="857250"/>
          </a:xfrm>
        </p:spPr>
        <p:txBody>
          <a:bodyPr>
            <a:normAutofit fontScale="90000"/>
          </a:bodyPr>
          <a:lstStyle/>
          <a:p>
            <a:pPr algn="ctr"/>
            <a:r>
              <a:rPr lang="en-US" b="1" dirty="0" err="1">
                <a:solidFill>
                  <a:schemeClr val="accent6">
                    <a:lumMod val="40000"/>
                    <a:lumOff val="60000"/>
                  </a:schemeClr>
                </a:solidFill>
                <a:latin typeface="Times New Roman" panose="02020603050405020304" pitchFamily="18" charset="0"/>
                <a:cs typeface="Times New Roman" panose="02020603050405020304" pitchFamily="18" charset="0"/>
              </a:rPr>
              <a:t>PowerBI</a:t>
            </a:r>
            <a:r>
              <a:rPr lang="en-US" b="1" dirty="0">
                <a:solidFill>
                  <a:schemeClr val="accent6">
                    <a:lumMod val="40000"/>
                    <a:lumOff val="60000"/>
                  </a:schemeClr>
                </a:solidFill>
                <a:latin typeface="Times New Roman" panose="02020603050405020304" pitchFamily="18" charset="0"/>
                <a:cs typeface="Times New Roman" panose="02020603050405020304" pitchFamily="18" charset="0"/>
              </a:rPr>
              <a:t> Dashboard</a:t>
            </a:r>
            <a:br>
              <a:rPr lang="en-US" sz="3600" dirty="0">
                <a:latin typeface="League Spartan" pitchFamily="2" charset="77"/>
              </a:rPr>
            </a:br>
            <a:endParaRPr lang="en-IN" dirty="0"/>
          </a:p>
        </p:txBody>
      </p:sp>
      <p:pic>
        <p:nvPicPr>
          <p:cNvPr id="5" name="Content Placeholder 4">
            <a:extLst>
              <a:ext uri="{FF2B5EF4-FFF2-40B4-BE49-F238E27FC236}">
                <a16:creationId xmlns:a16="http://schemas.microsoft.com/office/drawing/2014/main" id="{DA5152A1-823A-BFC3-8C77-B88F7A12F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49" y="850106"/>
            <a:ext cx="8822531" cy="4293394"/>
          </a:xfrm>
        </p:spPr>
      </p:pic>
    </p:spTree>
    <p:extLst>
      <p:ext uri="{BB962C8B-B14F-4D97-AF65-F5344CB8AC3E}">
        <p14:creationId xmlns:p14="http://schemas.microsoft.com/office/powerpoint/2010/main" val="73903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FF18-92A5-9707-6D2A-495256E45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23E40-5609-C552-6F52-0C44924884C3}"/>
              </a:ext>
            </a:extLst>
          </p:cNvPr>
          <p:cNvSpPr>
            <a:spLocks noGrp="1"/>
          </p:cNvSpPr>
          <p:nvPr>
            <p:ph type="title"/>
          </p:nvPr>
        </p:nvSpPr>
        <p:spPr>
          <a:xfrm>
            <a:off x="396793" y="593097"/>
            <a:ext cx="8259098" cy="763526"/>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RECOMMENDATIONS </a:t>
            </a:r>
            <a:br>
              <a:rPr lang="en-US" sz="3600" dirty="0">
                <a:latin typeface="Algerian" panose="04020705040A02060702" pitchFamily="82"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F5ED4FE-FD38-E0B5-03DC-E10D6AAF0437}"/>
              </a:ext>
            </a:extLst>
          </p:cNvPr>
          <p:cNvSpPr>
            <a:spLocks noGrp="1"/>
          </p:cNvSpPr>
          <p:nvPr>
            <p:ph idx="1"/>
          </p:nvPr>
        </p:nvSpPr>
        <p:spPr>
          <a:xfrm>
            <a:off x="342900" y="1327354"/>
            <a:ext cx="8366884" cy="3451121"/>
          </a:xfrm>
        </p:spPr>
        <p:txBody>
          <a:bodyPr>
            <a:normAutofit fontScale="92500" lnSpcReduction="20000"/>
          </a:bodyPr>
          <a:lstStyle/>
          <a:p>
            <a:pPr algn="just"/>
            <a:r>
              <a:rPr lang="en-GB" sz="1600" dirty="0"/>
              <a:t>Hospitals should analyse the revenue distribution across different types of entities and regions to identify areas for potential growth. This may involve focusing on partnerships with high-revenue-generating entities or expanding services in regions with high patient volumes.</a:t>
            </a:r>
          </a:p>
          <a:p>
            <a:pPr algn="just"/>
            <a:r>
              <a:rPr lang="en-GB" sz="1600" dirty="0"/>
              <a:t>Hospitals should strive to optimize operational efficiency to maximize revenue while minimizing costs. This could involve streamlining administrative processes, optimizing staffing levels, and investing in technology to improve patient care delivery.</a:t>
            </a:r>
          </a:p>
          <a:p>
            <a:pPr algn="just"/>
            <a:r>
              <a:rPr lang="en-GB" sz="1600" dirty="0"/>
              <a:t>Hospitals should consider diversifying their revenue sources to reduce dependency on a single entity or revenue stream. Exploring opportunities such as partnerships with non-profit organizations, government agencies, or private investors can help mitigate risks associated with fluctuations in revenue.</a:t>
            </a:r>
          </a:p>
          <a:p>
            <a:pPr algn="just"/>
            <a:r>
              <a:rPr lang="en-GB" sz="1600" dirty="0"/>
              <a:t>Hospitals should prioritize patient care and experience to attract and retain patients. This may involve investing in infrastructure improvements, enhancing clinical services, and implementing patient-centred care initiatives to ensure high-quality care delivery and patient satisfaction.</a:t>
            </a:r>
          </a:p>
          <a:p>
            <a:pPr algn="just"/>
            <a:r>
              <a:rPr lang="en-GB" sz="1600" dirty="0"/>
              <a:t>By implementing these recommendations, hospitals can strengthen their financial performance, enhance patient care delivery, and position themselves for long-term success in an evolving healthcare landscape.</a:t>
            </a:r>
            <a:endParaRPr lang="en-IN" sz="1600" dirty="0"/>
          </a:p>
        </p:txBody>
      </p:sp>
    </p:spTree>
    <p:extLst>
      <p:ext uri="{BB962C8B-B14F-4D97-AF65-F5344CB8AC3E}">
        <p14:creationId xmlns:p14="http://schemas.microsoft.com/office/powerpoint/2010/main" val="374116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471D-E2D7-7614-C0F9-F399A7EFFDDF}"/>
              </a:ext>
            </a:extLst>
          </p:cNvPr>
          <p:cNvSpPr>
            <a:spLocks noGrp="1"/>
          </p:cNvSpPr>
          <p:nvPr>
            <p:ph type="title"/>
          </p:nvPr>
        </p:nvSpPr>
        <p:spPr>
          <a:xfrm>
            <a:off x="396793" y="593097"/>
            <a:ext cx="8259098" cy="763526"/>
          </a:xfrm>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br>
              <a:rPr lang="en-US" sz="3600" dirty="0">
                <a:latin typeface="Algerian" panose="04020705040A02060702" pitchFamily="82"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246CEBE-2AF5-C4A1-D587-2088B841A3BE}"/>
              </a:ext>
            </a:extLst>
          </p:cNvPr>
          <p:cNvSpPr>
            <a:spLocks noGrp="1"/>
          </p:cNvSpPr>
          <p:nvPr>
            <p:ph idx="1"/>
          </p:nvPr>
        </p:nvSpPr>
        <p:spPr>
          <a:xfrm>
            <a:off x="342900" y="1327354"/>
            <a:ext cx="8366884" cy="3614516"/>
          </a:xfrm>
        </p:spPr>
        <p:txBody>
          <a:bodyPr>
            <a:normAutofit lnSpcReduction="10000"/>
          </a:bodyPr>
          <a:lstStyle/>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Can improve patient safety by reducing medication errors, adverse drug reactions, and improving compliance to practice guidelines</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Everyone needs to be well informed and concerned about the quality of care.</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 all checkups at minimal cost  to attract more no of patients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Waiting time should be reduced on Ops.</a:t>
            </a:r>
          </a:p>
          <a:p>
            <a:pPr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average net revenue for January shows an increasing trend from 2016 to 2019, with a slight decrease in 2020. However, specific revenue trends for other periods or quarters are not provided.</a:t>
            </a:r>
          </a:p>
          <a:p>
            <a:pPr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Comparable healthcare entities have the highest number of discharges and days spent, indicating potentially higher patient volumes or longer stays compared to other categories.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Overall, the data suggests a complex landscape of healthcare provision, with significant variation in patient stays, revenue generation, and resource utilization across different types of facilities, regions, and over time. Further analysis and contextual information would be needed to fully understand the factors driving these variations and trends in the healthcare system.</a:t>
            </a:r>
            <a:endParaRPr lang="en-US" sz="16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68502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17EB3-1A3E-A673-070B-F100D32EDC3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8B55B6C-693D-2628-DDCE-F881CE32EA47}"/>
              </a:ext>
            </a:extLst>
          </p:cNvPr>
          <p:cNvSpPr>
            <a:spLocks noGrp="1"/>
          </p:cNvSpPr>
          <p:nvPr>
            <p:ph type="subTitle" idx="1"/>
          </p:nvPr>
        </p:nvSpPr>
        <p:spPr>
          <a:xfrm>
            <a:off x="121444" y="3271837"/>
            <a:ext cx="5407819" cy="1728788"/>
          </a:xfrm>
        </p:spPr>
        <p:txBody>
          <a:bodyPr>
            <a:normAutofit fontScale="77500" lnSpcReduction="20000"/>
          </a:bodyPr>
          <a:lstStyle/>
          <a:p>
            <a:r>
              <a:rPr lang="en-US" sz="8600" b="1" dirty="0">
                <a:solidFill>
                  <a:srgbClr val="003F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a:p>
            <a:endParaRPr lang="en-US" dirty="0"/>
          </a:p>
        </p:txBody>
      </p:sp>
      <p:sp>
        <p:nvSpPr>
          <p:cNvPr id="5" name="Title 4">
            <a:extLst>
              <a:ext uri="{FF2B5EF4-FFF2-40B4-BE49-F238E27FC236}">
                <a16:creationId xmlns:a16="http://schemas.microsoft.com/office/drawing/2014/main" id="{C1FF1F83-045A-7962-9ED9-E940279196A0}"/>
              </a:ext>
            </a:extLst>
          </p:cNvPr>
          <p:cNvSpPr>
            <a:spLocks noGrp="1"/>
          </p:cNvSpPr>
          <p:nvPr>
            <p:ph type="ctrTitle"/>
          </p:nvPr>
        </p:nvSpPr>
        <p:spPr>
          <a:xfrm>
            <a:off x="121444" y="142875"/>
            <a:ext cx="6215062" cy="800100"/>
          </a:xfrm>
        </p:spPr>
        <p:txBody>
          <a:bodyPr>
            <a:noAutofit/>
          </a:bodyPr>
          <a:lstStyle/>
          <a:p>
            <a:br>
              <a:rPr lang="en-US" sz="2800" dirty="0">
                <a:solidFill>
                  <a:schemeClr val="tx1"/>
                </a:solidFill>
                <a:latin typeface="Mongolian Baiti" panose="03000500000000000000" pitchFamily="66" charset="0"/>
                <a:cs typeface="Mongolian Baiti" panose="03000500000000000000" pitchFamily="66" charset="0"/>
              </a:rPr>
            </a:br>
            <a:endParaRPr lang="en-IN" sz="2800" dirty="0">
              <a:solidFill>
                <a:schemeClr val="tx1"/>
              </a:solidFill>
            </a:endParaRPr>
          </a:p>
        </p:txBody>
      </p:sp>
    </p:spTree>
    <p:extLst>
      <p:ext uri="{BB962C8B-B14F-4D97-AF65-F5344CB8AC3E}">
        <p14:creationId xmlns:p14="http://schemas.microsoft.com/office/powerpoint/2010/main" val="62858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9A9F-A5B0-1628-7E01-3EAAED3584B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TABLE OF 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4AD238-77F5-F82D-A7FF-9F95829EB630}"/>
              </a:ext>
            </a:extLst>
          </p:cNvPr>
          <p:cNvSpPr>
            <a:spLocks noGrp="1"/>
          </p:cNvSpPr>
          <p:nvPr>
            <p:ph idx="1"/>
          </p:nvPr>
        </p:nvSpPr>
        <p:spPr/>
        <p:txBody>
          <a:bodyPr>
            <a:normAutofit/>
          </a:bodyPr>
          <a:lstStyle/>
          <a:p>
            <a:pPr marL="342900" marR="0" indent="-342900" defTabSz="914400" rtl="0" fontAlgn="auto" latinLnBrk="0" hangingPunct="0">
              <a:lnSpc>
                <a:spcPct val="200000"/>
              </a:lnSpc>
              <a:spcBef>
                <a:spcPts val="0"/>
              </a:spcBef>
              <a:spcAft>
                <a:spcPts val="0"/>
              </a:spcAft>
              <a:buClrTx/>
              <a:buSzTx/>
              <a:buFont typeface="+mj-lt"/>
              <a:buAutoNum type="arabicPeriod"/>
              <a:tabLst/>
            </a:pPr>
            <a:r>
              <a:rPr lang="en-IN" sz="1600" b="1" dirty="0">
                <a:latin typeface="Times New Roman" panose="02020603050405020304" pitchFamily="18" charset="0"/>
                <a:ea typeface="Open Sans" panose="020B0606030504020204" pitchFamily="34" charset="0"/>
                <a:cs typeface="Times New Roman" panose="02020603050405020304" pitchFamily="18" charset="0"/>
              </a:rPr>
              <a:t>INTRODUCTION</a:t>
            </a:r>
          </a:p>
          <a:p>
            <a:pPr marL="342900" marR="0" indent="-342900" defTabSz="914400" rtl="0" fontAlgn="auto" latinLnBrk="0" hangingPunct="0">
              <a:lnSpc>
                <a:spcPct val="200000"/>
              </a:lnSpc>
              <a:spcBef>
                <a:spcPts val="0"/>
              </a:spcBef>
              <a:spcAft>
                <a:spcPts val="0"/>
              </a:spcAft>
              <a:buClrTx/>
              <a:buSzTx/>
              <a:buFont typeface="+mj-lt"/>
              <a:buAutoNum type="arabicPeriod"/>
              <a:tabLst/>
            </a:pPr>
            <a:r>
              <a:rPr lang="en-US" sz="1600" b="1" dirty="0">
                <a:latin typeface="Times New Roman" panose="02020603050405020304" pitchFamily="18" charset="0"/>
                <a:ea typeface="Open Sans" panose="020B0606030504020204" pitchFamily="34" charset="0"/>
                <a:cs typeface="Times New Roman" panose="02020603050405020304" pitchFamily="18" charset="0"/>
                <a:sym typeface="Arial"/>
              </a:rPr>
              <a:t>ALL K</a:t>
            </a:r>
            <a:r>
              <a:rPr lang="en-IN" sz="1600" b="1" dirty="0">
                <a:latin typeface="Times New Roman" panose="02020603050405020304" pitchFamily="18" charset="0"/>
                <a:ea typeface="Open Sans" panose="020B0606030504020204" pitchFamily="34" charset="0"/>
                <a:cs typeface="Times New Roman" panose="02020603050405020304" pitchFamily="18" charset="0"/>
                <a:sym typeface="Arial"/>
              </a:rPr>
              <a:t>PI ANALYSIS AND CONCLUSIONS</a:t>
            </a:r>
          </a:p>
          <a:p>
            <a:pPr marL="342900" marR="0" indent="-342900" defTabSz="914400" rtl="0" fontAlgn="auto" latinLnBrk="0" hangingPunct="0">
              <a:lnSpc>
                <a:spcPct val="200000"/>
              </a:lnSpc>
              <a:spcBef>
                <a:spcPts val="0"/>
              </a:spcBef>
              <a:spcAft>
                <a:spcPts val="0"/>
              </a:spcAft>
              <a:buClrTx/>
              <a:buSzTx/>
              <a:buFont typeface="+mj-lt"/>
              <a:buAutoNum type="arabicPeriod"/>
              <a:tabLst/>
            </a:pPr>
            <a:r>
              <a:rPr lang="en-IN" sz="1600" b="1" dirty="0">
                <a:latin typeface="Times New Roman" panose="02020603050405020304" pitchFamily="18" charset="0"/>
                <a:ea typeface="Open Sans" panose="020B0606030504020204" pitchFamily="34" charset="0"/>
                <a:cs typeface="Times New Roman" panose="02020603050405020304" pitchFamily="18" charset="0"/>
                <a:sym typeface="Arial"/>
              </a:rPr>
              <a:t>DASHBOARDS</a:t>
            </a:r>
          </a:p>
          <a:p>
            <a:pPr marL="342900" marR="0" indent="-342900" defTabSz="914400" rtl="0" fontAlgn="auto" latinLnBrk="0" hangingPunct="0">
              <a:lnSpc>
                <a:spcPct val="200000"/>
              </a:lnSpc>
              <a:spcBef>
                <a:spcPts val="0"/>
              </a:spcBef>
              <a:spcAft>
                <a:spcPts val="0"/>
              </a:spcAft>
              <a:buClrTx/>
              <a:buSzTx/>
              <a:buFont typeface="+mj-lt"/>
              <a:buAutoNum type="arabicPeriod"/>
              <a:tabLst/>
            </a:pPr>
            <a:r>
              <a:rPr lang="en-IN" sz="1600" b="1" dirty="0">
                <a:latin typeface="Times New Roman" panose="02020603050405020304" pitchFamily="18" charset="0"/>
                <a:ea typeface="Open Sans" panose="020B0606030504020204" pitchFamily="34" charset="0"/>
                <a:cs typeface="Times New Roman" panose="02020603050405020304" pitchFamily="18" charset="0"/>
                <a:sym typeface="Arial"/>
              </a:rPr>
              <a:t>CONCLUSION</a:t>
            </a:r>
          </a:p>
          <a:p>
            <a:pPr marL="0" indent="0">
              <a:buNone/>
            </a:pPr>
            <a:endParaRPr lang="en-IN" dirty="0"/>
          </a:p>
        </p:txBody>
      </p:sp>
      <p:pic>
        <p:nvPicPr>
          <p:cNvPr id="4" name="Picture 3">
            <a:extLst>
              <a:ext uri="{FF2B5EF4-FFF2-40B4-BE49-F238E27FC236}">
                <a16:creationId xmlns:a16="http://schemas.microsoft.com/office/drawing/2014/main" id="{6EE1EF28-134E-A4B7-8E48-D8372A834DF6}"/>
              </a:ext>
            </a:extLst>
          </p:cNvPr>
          <p:cNvPicPr>
            <a:picLocks noChangeAspect="1"/>
          </p:cNvPicPr>
          <p:nvPr/>
        </p:nvPicPr>
        <p:blipFill>
          <a:blip r:embed="rId2"/>
          <a:stretch>
            <a:fillRect/>
          </a:stretch>
        </p:blipFill>
        <p:spPr>
          <a:xfrm>
            <a:off x="5393530" y="1370908"/>
            <a:ext cx="3686175" cy="3364012"/>
          </a:xfrm>
          <a:prstGeom prst="rect">
            <a:avLst/>
          </a:prstGeom>
        </p:spPr>
      </p:pic>
      <p:pic>
        <p:nvPicPr>
          <p:cNvPr id="5" name="Picture 4" descr="Image result for analytics icon">
            <a:extLst>
              <a:ext uri="{FF2B5EF4-FFF2-40B4-BE49-F238E27FC236}">
                <a16:creationId xmlns:a16="http://schemas.microsoft.com/office/drawing/2014/main" id="{87D19C6B-638B-F965-D8B1-6ED429AC69C4}"/>
              </a:ext>
            </a:extLst>
          </p:cNvPr>
          <p:cNvPicPr/>
          <p:nvPr/>
        </p:nvPicPr>
        <p:blipFill rotWithShape="1">
          <a:blip r:embed="rId3">
            <a:extLst>
              <a:ext uri="{28A0092B-C50C-407E-A947-70E740481C1C}">
                <a14:useLocalDpi xmlns:a14="http://schemas.microsoft.com/office/drawing/2010/main" val="0"/>
              </a:ext>
            </a:extLst>
          </a:blip>
          <a:srcRect l="9333" t="4445" r="8445" b="4889"/>
          <a:stretch/>
        </p:blipFill>
        <p:spPr bwMode="auto">
          <a:xfrm>
            <a:off x="6579393" y="2271712"/>
            <a:ext cx="1371601" cy="14501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150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42" y="71437"/>
            <a:ext cx="8259098" cy="478631"/>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63714" y="892968"/>
            <a:ext cx="6237124" cy="3885507"/>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What is Healthcare?</a:t>
            </a:r>
          </a:p>
          <a:p>
            <a:pPr>
              <a:buFont typeface="Wingdings" panose="05000000000000000000" pitchFamily="2" charset="2"/>
              <a:buChar char="§"/>
            </a:pPr>
            <a:r>
              <a:rPr lang="en-US" sz="1400" b="0" i="0" dirty="0">
                <a:effectLst/>
                <a:latin typeface="Times New Roman" panose="02020603050405020304" pitchFamily="18" charset="0"/>
                <a:cs typeface="Times New Roman" panose="02020603050405020304" pitchFamily="18" charset="0"/>
              </a:rPr>
              <a:t>Health care is the process of improving health by preventing, diagnosing, treating, or curing illnesses, injuries, and other impairments. </a:t>
            </a:r>
          </a:p>
          <a:p>
            <a:pPr>
              <a:buFont typeface="Wingdings" panose="05000000000000000000" pitchFamily="2" charset="2"/>
              <a:buChar char="§"/>
            </a:pPr>
            <a:r>
              <a:rPr lang="en-US" sz="1400" b="0" i="0" dirty="0">
                <a:effectLst/>
                <a:latin typeface="Times New Roman" panose="02020603050405020304" pitchFamily="18" charset="0"/>
                <a:cs typeface="Times New Roman" panose="02020603050405020304" pitchFamily="18" charset="0"/>
              </a:rPr>
              <a:t>It can also include cure of physical and mental impairments. Health care is provided by health professionals and allied health fields.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Importance of Healthcare.</a:t>
            </a: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Health care is conventionally regarded as an important determinant in promoting the general physical, mental and social well-being of people around the world and can contribute to a significant part of a country's economy, development and industrialization when efficient.</a:t>
            </a:r>
            <a:endParaRPr lang="en-IN" sz="1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Brief note on project data.</a:t>
            </a:r>
          </a:p>
          <a:p>
            <a:pPr>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From data sets of project we got four year of data which includes number of patience in both OP and IP with their over all stay in hospital depending on their area also net and gross expanses on hospital type.</a:t>
            </a:r>
            <a:endParaRPr lang="en-IN" sz="1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sz="half" idx="4294967295"/>
          </p:nvPr>
        </p:nvSpPr>
        <p:spPr>
          <a:xfrm>
            <a:off x="4572000" y="1114426"/>
            <a:ext cx="4572000" cy="2650331"/>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2 - </a:t>
            </a:r>
            <a:r>
              <a:rPr lang="en-IN" sz="1600" b="1" dirty="0">
                <a:solidFill>
                  <a:srgbClr val="003F46"/>
                </a:solidFill>
                <a:latin typeface="Times New Roman" panose="02020603050405020304" pitchFamily="18" charset="0"/>
                <a:cs typeface="Times New Roman" panose="02020603050405020304" pitchFamily="18" charset="0"/>
              </a:rPr>
              <a:t>Number of Patients day</a:t>
            </a:r>
            <a:endParaRPr lang="en-IN" sz="1600" dirty="0">
              <a:solidFill>
                <a:srgbClr val="003F46"/>
              </a:solidFill>
            </a:endParaRPr>
          </a:p>
          <a:p>
            <a:endParaRPr lang="en-US" dirty="0"/>
          </a:p>
        </p:txBody>
      </p:sp>
      <p:sp>
        <p:nvSpPr>
          <p:cNvPr id="8" name="Content Placeholder 7"/>
          <p:cNvSpPr>
            <a:spLocks noGrp="1"/>
          </p:cNvSpPr>
          <p:nvPr>
            <p:ph sz="half" idx="4294967295"/>
          </p:nvPr>
        </p:nvSpPr>
        <p:spPr>
          <a:xfrm>
            <a:off x="0" y="1114426"/>
            <a:ext cx="4038600" cy="2564606"/>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1 - </a:t>
            </a:r>
            <a:r>
              <a:rPr lang="en-IN" sz="1600" b="1" dirty="0">
                <a:solidFill>
                  <a:srgbClr val="003F46"/>
                </a:solidFill>
                <a:latin typeface="Times New Roman" panose="02020603050405020304" pitchFamily="18" charset="0"/>
                <a:cs typeface="Times New Roman" panose="02020603050405020304" pitchFamily="18" charset="0"/>
              </a:rPr>
              <a:t>Number of Total Discharge</a:t>
            </a:r>
            <a:r>
              <a:rPr lang="en-US" sz="1600" b="1" dirty="0">
                <a:solidFill>
                  <a:srgbClr val="003F46"/>
                </a:solidFill>
                <a:latin typeface="Times New Roman" panose="02020603050405020304" pitchFamily="18" charset="0"/>
                <a:cs typeface="Times New Roman" panose="02020603050405020304" pitchFamily="18" charset="0"/>
              </a:rPr>
              <a:t> </a:t>
            </a:r>
            <a:endParaRPr lang="en-US" sz="1600" b="1" dirty="0">
              <a:solidFill>
                <a:srgbClr val="003F46"/>
              </a:solidFill>
            </a:endParaRPr>
          </a:p>
        </p:txBody>
      </p:sp>
      <p:pic>
        <p:nvPicPr>
          <p:cNvPr id="10" name="Picture 9">
            <a:extLst>
              <a:ext uri="{FF2B5EF4-FFF2-40B4-BE49-F238E27FC236}">
                <a16:creationId xmlns:a16="http://schemas.microsoft.com/office/drawing/2014/main" id="{DD19AD36-A7B2-43AA-E8DD-D8519B63E003}"/>
              </a:ext>
            </a:extLst>
          </p:cNvPr>
          <p:cNvPicPr>
            <a:picLocks noChangeAspect="1"/>
          </p:cNvPicPr>
          <p:nvPr/>
        </p:nvPicPr>
        <p:blipFill>
          <a:blip r:embed="rId2"/>
          <a:stretch>
            <a:fillRect/>
          </a:stretch>
        </p:blipFill>
        <p:spPr>
          <a:xfrm>
            <a:off x="70137" y="1433036"/>
            <a:ext cx="3344576" cy="2024540"/>
          </a:xfrm>
          <a:prstGeom prst="rect">
            <a:avLst/>
          </a:prstGeom>
        </p:spPr>
      </p:pic>
      <p:pic>
        <p:nvPicPr>
          <p:cNvPr id="11" name="Picture 10">
            <a:extLst>
              <a:ext uri="{FF2B5EF4-FFF2-40B4-BE49-F238E27FC236}">
                <a16:creationId xmlns:a16="http://schemas.microsoft.com/office/drawing/2014/main" id="{18282732-FFE9-4A8B-57E0-F2035C0B4C4F}"/>
              </a:ext>
            </a:extLst>
          </p:cNvPr>
          <p:cNvPicPr>
            <a:picLocks noChangeAspect="1"/>
          </p:cNvPicPr>
          <p:nvPr/>
        </p:nvPicPr>
        <p:blipFill>
          <a:blip r:embed="rId3"/>
          <a:stretch>
            <a:fillRect/>
          </a:stretch>
        </p:blipFill>
        <p:spPr>
          <a:xfrm>
            <a:off x="4636295" y="1433036"/>
            <a:ext cx="3664743" cy="2024540"/>
          </a:xfrm>
          <a:prstGeom prst="rect">
            <a:avLst/>
          </a:prstGeom>
        </p:spPr>
      </p:pic>
      <p:sp>
        <p:nvSpPr>
          <p:cNvPr id="13" name="TextBox 12">
            <a:extLst>
              <a:ext uri="{FF2B5EF4-FFF2-40B4-BE49-F238E27FC236}">
                <a16:creationId xmlns:a16="http://schemas.microsoft.com/office/drawing/2014/main" id="{19A5E899-76A1-00A1-D717-40A541B6A1EB}"/>
              </a:ext>
            </a:extLst>
          </p:cNvPr>
          <p:cNvSpPr txBox="1"/>
          <p:nvPr/>
        </p:nvSpPr>
        <p:spPr>
          <a:xfrm>
            <a:off x="-1301" y="3457576"/>
            <a:ext cx="4155280"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IN" sz="1200" dirty="0">
                <a:latin typeface="Times New Roman" panose="02020603050405020304" pitchFamily="18" charset="0"/>
                <a:cs typeface="Times New Roman" panose="02020603050405020304" pitchFamily="18" charset="0"/>
              </a:rPr>
              <a:t>Overall, the highest number of discharges is observed in the Comparable category, followed by Kaiser Foundation Health. This could indicate the volume of patient care or activity in these respective healthcare entities or categories. Further analysis may be required to understand the reasons behind these discharge numbers, such as patient demographics, types of services provided, or specific medical conditions treated.</a:t>
            </a:r>
          </a:p>
        </p:txBody>
      </p:sp>
      <p:sp>
        <p:nvSpPr>
          <p:cNvPr id="15" name="TextBox 14">
            <a:extLst>
              <a:ext uri="{FF2B5EF4-FFF2-40B4-BE49-F238E27FC236}">
                <a16:creationId xmlns:a16="http://schemas.microsoft.com/office/drawing/2014/main" id="{BA0A0CC4-D55C-9A42-E511-4EBD4274FCF0}"/>
              </a:ext>
            </a:extLst>
          </p:cNvPr>
          <p:cNvSpPr txBox="1"/>
          <p:nvPr/>
        </p:nvSpPr>
        <p:spPr>
          <a:xfrm>
            <a:off x="4572000" y="3457576"/>
            <a:ext cx="4364831"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IN" sz="1200" dirty="0">
                <a:latin typeface="Times New Roman" panose="02020603050405020304" pitchFamily="18" charset="0"/>
                <a:cs typeface="Times New Roman" panose="02020603050405020304" pitchFamily="18" charset="0"/>
              </a:rPr>
              <a:t>Overall, the highest number of days spent is observed in the Comparable category, indicating potentially longer stays or higher patient volume in these facilities. Kaiser Foundation Health also demonstrates a significant number of days spent, suggesting a substantial patient load. Further analysis may be required to understand the underlying reasons behind the variation in the number of days spent across different healthcare categories.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DA217-2610-FDF1-39D3-1BFCFDA74A41}"/>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860DE337-2D6D-4345-5718-9925427A8DC8}"/>
              </a:ext>
            </a:extLst>
          </p:cNvPr>
          <p:cNvSpPr>
            <a:spLocks noGrp="1"/>
          </p:cNvSpPr>
          <p:nvPr>
            <p:ph sz="half" idx="4294967295"/>
          </p:nvPr>
        </p:nvSpPr>
        <p:spPr>
          <a:xfrm>
            <a:off x="4572000" y="1035844"/>
            <a:ext cx="4572000" cy="2728913"/>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4 - Revenue Trends</a:t>
            </a:r>
          </a:p>
        </p:txBody>
      </p:sp>
      <p:sp>
        <p:nvSpPr>
          <p:cNvPr id="8" name="Content Placeholder 7">
            <a:extLst>
              <a:ext uri="{FF2B5EF4-FFF2-40B4-BE49-F238E27FC236}">
                <a16:creationId xmlns:a16="http://schemas.microsoft.com/office/drawing/2014/main" id="{B1E60073-B3DC-D5AE-B055-5FDC74A7C802}"/>
              </a:ext>
            </a:extLst>
          </p:cNvPr>
          <p:cNvSpPr>
            <a:spLocks noGrp="1"/>
          </p:cNvSpPr>
          <p:nvPr>
            <p:ph sz="half" idx="4294967295"/>
          </p:nvPr>
        </p:nvSpPr>
        <p:spPr>
          <a:xfrm>
            <a:off x="-8444" y="1035844"/>
            <a:ext cx="4038600" cy="2643188"/>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3 - Net Patients Revenue </a:t>
            </a:r>
            <a:endParaRPr lang="en-IO" sz="1600" b="1" dirty="0">
              <a:solidFill>
                <a:srgbClr val="003F46"/>
              </a:solidFill>
              <a:latin typeface="Times New Roman" panose="02020603050405020304" pitchFamily="18" charset="0"/>
              <a:cs typeface="Times New Roman" panose="02020603050405020304" pitchFamily="18" charset="0"/>
            </a:endParaRPr>
          </a:p>
          <a:p>
            <a:pPr marL="0" indent="0">
              <a:buNone/>
            </a:pPr>
            <a:endParaRPr lang="en-US" sz="1600" b="1" dirty="0">
              <a:solidFill>
                <a:srgbClr val="003F46"/>
              </a:solidFill>
            </a:endParaRPr>
          </a:p>
        </p:txBody>
      </p:sp>
      <p:sp>
        <p:nvSpPr>
          <p:cNvPr id="13" name="TextBox 12">
            <a:extLst>
              <a:ext uri="{FF2B5EF4-FFF2-40B4-BE49-F238E27FC236}">
                <a16:creationId xmlns:a16="http://schemas.microsoft.com/office/drawing/2014/main" id="{867A343A-F12C-1900-5AD1-D6C5491A6340}"/>
              </a:ext>
            </a:extLst>
          </p:cNvPr>
          <p:cNvSpPr txBox="1"/>
          <p:nvPr/>
        </p:nvSpPr>
        <p:spPr>
          <a:xfrm>
            <a:off x="-1301" y="3457576"/>
            <a:ext cx="4155280"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Overall, non-profit corporations and city/county entities seem to be the largest contributors to net revenue, followed by corporate investors. Further analysis would be needed to understand the specific revenue sources and financial structures underlying these figures.</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EE7F7AE-18C9-06C2-3721-E6326A799DB0}"/>
              </a:ext>
            </a:extLst>
          </p:cNvPr>
          <p:cNvSpPr txBox="1"/>
          <p:nvPr/>
        </p:nvSpPr>
        <p:spPr>
          <a:xfrm>
            <a:off x="4552948" y="3471864"/>
            <a:ext cx="4364831" cy="1415772"/>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These figures indicate fluctuations in net revenue over the years, with a peak in 2018 and a decrease in 2020. Further analysis may be required to understand the factors influencing these fluctuations, such as economic conditions, policy changes, or industry-specific factors.</a:t>
            </a:r>
            <a:endParaRPr lang="en-IN"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8168281-7262-5E4D-3A04-2647E9E2E61B}"/>
              </a:ext>
            </a:extLst>
          </p:cNvPr>
          <p:cNvPicPr>
            <a:picLocks noChangeAspect="1"/>
          </p:cNvPicPr>
          <p:nvPr/>
        </p:nvPicPr>
        <p:blipFill>
          <a:blip r:embed="rId2"/>
          <a:stretch>
            <a:fillRect/>
          </a:stretch>
        </p:blipFill>
        <p:spPr>
          <a:xfrm>
            <a:off x="57150" y="1421605"/>
            <a:ext cx="3943352" cy="2035971"/>
          </a:xfrm>
          <a:prstGeom prst="rect">
            <a:avLst/>
          </a:prstGeom>
        </p:spPr>
      </p:pic>
      <p:pic>
        <p:nvPicPr>
          <p:cNvPr id="3" name="Picture 2">
            <a:extLst>
              <a:ext uri="{FF2B5EF4-FFF2-40B4-BE49-F238E27FC236}">
                <a16:creationId xmlns:a16="http://schemas.microsoft.com/office/drawing/2014/main" id="{47DD03FB-B5F8-1027-B022-4EDDC0880938}"/>
              </a:ext>
            </a:extLst>
          </p:cNvPr>
          <p:cNvPicPr>
            <a:picLocks noChangeAspect="1"/>
          </p:cNvPicPr>
          <p:nvPr/>
        </p:nvPicPr>
        <p:blipFill>
          <a:blip r:embed="rId3"/>
          <a:stretch>
            <a:fillRect/>
          </a:stretch>
        </p:blipFill>
        <p:spPr>
          <a:xfrm>
            <a:off x="4631529" y="1421605"/>
            <a:ext cx="4205290" cy="2035972"/>
          </a:xfrm>
          <a:prstGeom prst="rect">
            <a:avLst/>
          </a:prstGeom>
        </p:spPr>
      </p:pic>
    </p:spTree>
    <p:extLst>
      <p:ext uri="{BB962C8B-B14F-4D97-AF65-F5344CB8AC3E}">
        <p14:creationId xmlns:p14="http://schemas.microsoft.com/office/powerpoint/2010/main" val="419991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973A2-B606-D527-8895-9AE95C384DEC}"/>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3E61EEE5-DCFC-30D8-C0F5-B09845AD63DA}"/>
              </a:ext>
            </a:extLst>
          </p:cNvPr>
          <p:cNvSpPr>
            <a:spLocks noGrp="1"/>
          </p:cNvSpPr>
          <p:nvPr>
            <p:ph sz="half" idx="4294967295"/>
          </p:nvPr>
        </p:nvSpPr>
        <p:spPr>
          <a:xfrm>
            <a:off x="4572000" y="1042988"/>
            <a:ext cx="4572000" cy="2428876"/>
          </a:xfrm>
        </p:spPr>
        <p:txBody>
          <a:bodyPr>
            <a:normAutofit/>
          </a:bodyPr>
          <a:lstStyle/>
          <a:p>
            <a:pPr marL="0" indent="0">
              <a:buNone/>
            </a:pPr>
            <a:r>
              <a:rPr lang="en-IN" sz="1600" b="1" dirty="0">
                <a:solidFill>
                  <a:srgbClr val="003F46"/>
                </a:solidFill>
                <a:latin typeface="Times New Roman" panose="02020603050405020304" pitchFamily="18" charset="0"/>
                <a:cs typeface="Times New Roman" panose="02020603050405020304" pitchFamily="18" charset="0"/>
              </a:rPr>
              <a:t>KPI 6 – State wise No. of Hospital</a:t>
            </a:r>
          </a:p>
          <a:p>
            <a:pPr marL="0" indent="0">
              <a:buNone/>
            </a:pPr>
            <a:endParaRPr lang="en-US" sz="1600" b="1" dirty="0">
              <a:solidFill>
                <a:srgbClr val="003F46"/>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BA2E368D-5BE0-80AB-3D3C-C437C0C04498}"/>
              </a:ext>
            </a:extLst>
          </p:cNvPr>
          <p:cNvSpPr>
            <a:spLocks noGrp="1"/>
          </p:cNvSpPr>
          <p:nvPr>
            <p:ph sz="half" idx="4294967295"/>
          </p:nvPr>
        </p:nvSpPr>
        <p:spPr>
          <a:xfrm>
            <a:off x="-8444" y="1042988"/>
            <a:ext cx="4038600" cy="2636044"/>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5 - Patients Stays</a:t>
            </a:r>
          </a:p>
        </p:txBody>
      </p:sp>
      <p:sp>
        <p:nvSpPr>
          <p:cNvPr id="13" name="TextBox 12">
            <a:extLst>
              <a:ext uri="{FF2B5EF4-FFF2-40B4-BE49-F238E27FC236}">
                <a16:creationId xmlns:a16="http://schemas.microsoft.com/office/drawing/2014/main" id="{5ABB1BE9-A9C2-C0A9-09F1-EC59BB3A2836}"/>
              </a:ext>
            </a:extLst>
          </p:cNvPr>
          <p:cNvSpPr txBox="1"/>
          <p:nvPr/>
        </p:nvSpPr>
        <p:spPr>
          <a:xfrm>
            <a:off x="0" y="3555737"/>
            <a:ext cx="4155280"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This data provides insight into the distribution of patient stays across different types of healthcare facilities. Further analysis could explore factors contributing to the variation in patient stays between different facility types, such as location, services offered, or patient demographics.</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44828DF-DE1E-A757-77B4-1F3686F89EB8}"/>
              </a:ext>
            </a:extLst>
          </p:cNvPr>
          <p:cNvSpPr txBox="1"/>
          <p:nvPr/>
        </p:nvSpPr>
        <p:spPr>
          <a:xfrm>
            <a:off x="4572000" y="3555737"/>
            <a:ext cx="4364831" cy="1415772"/>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This data provides insight into the distribution of patient stays and net revenue across different regions or hospital types. Further analysis could explore trends, patterns, and factors influencing patient stays and revenue generation in each region or hospital type.</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735D67-818C-2D99-07F6-712D2FDE6B02}"/>
              </a:ext>
            </a:extLst>
          </p:cNvPr>
          <p:cNvPicPr>
            <a:picLocks noChangeAspect="1"/>
          </p:cNvPicPr>
          <p:nvPr/>
        </p:nvPicPr>
        <p:blipFill>
          <a:blip r:embed="rId2"/>
          <a:stretch>
            <a:fillRect/>
          </a:stretch>
        </p:blipFill>
        <p:spPr>
          <a:xfrm>
            <a:off x="83346" y="1320399"/>
            <a:ext cx="3965862" cy="2235338"/>
          </a:xfrm>
          <a:prstGeom prst="rect">
            <a:avLst/>
          </a:prstGeom>
        </p:spPr>
      </p:pic>
      <p:pic>
        <p:nvPicPr>
          <p:cNvPr id="9" name="Picture 8">
            <a:extLst>
              <a:ext uri="{FF2B5EF4-FFF2-40B4-BE49-F238E27FC236}">
                <a16:creationId xmlns:a16="http://schemas.microsoft.com/office/drawing/2014/main" id="{E5543B0A-8536-7A24-009E-10E1AC35AC81}"/>
              </a:ext>
            </a:extLst>
          </p:cNvPr>
          <p:cNvPicPr>
            <a:picLocks noChangeAspect="1"/>
          </p:cNvPicPr>
          <p:nvPr/>
        </p:nvPicPr>
        <p:blipFill>
          <a:blip r:embed="rId3"/>
          <a:stretch>
            <a:fillRect/>
          </a:stretch>
        </p:blipFill>
        <p:spPr>
          <a:xfrm>
            <a:off x="4636293" y="1320399"/>
            <a:ext cx="4086225" cy="2172895"/>
          </a:xfrm>
          <a:prstGeom prst="rect">
            <a:avLst/>
          </a:prstGeom>
        </p:spPr>
      </p:pic>
    </p:spTree>
    <p:extLst>
      <p:ext uri="{BB962C8B-B14F-4D97-AF65-F5344CB8AC3E}">
        <p14:creationId xmlns:p14="http://schemas.microsoft.com/office/powerpoint/2010/main" val="115026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37C3D-7816-D241-0437-7541D4F16792}"/>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49D2C8F4-D5A3-82A4-77A4-EB20473201E0}"/>
              </a:ext>
            </a:extLst>
          </p:cNvPr>
          <p:cNvSpPr>
            <a:spLocks noGrp="1"/>
          </p:cNvSpPr>
          <p:nvPr>
            <p:ph sz="half" idx="4294967295"/>
          </p:nvPr>
        </p:nvSpPr>
        <p:spPr>
          <a:xfrm>
            <a:off x="4572000" y="864393"/>
            <a:ext cx="4572000" cy="2607471"/>
          </a:xfrm>
        </p:spPr>
        <p:txBody>
          <a:bodyPr>
            <a:normAutofit/>
          </a:bodyPr>
          <a:lstStyle/>
          <a:p>
            <a:pPr marL="0" indent="0">
              <a:buNone/>
            </a:pPr>
            <a:r>
              <a:rPr lang="en-US" sz="1600" b="1" dirty="0">
                <a:solidFill>
                  <a:srgbClr val="003F46"/>
                </a:solidFill>
                <a:latin typeface="Times New Roman" panose="02020603050405020304" pitchFamily="18" charset="0"/>
                <a:cs typeface="Times New Roman" panose="02020603050405020304" pitchFamily="18" charset="0"/>
              </a:rPr>
              <a:t>KPI 8  - MTD/ YTD/ QTD Revenue</a:t>
            </a:r>
          </a:p>
        </p:txBody>
      </p:sp>
      <p:sp>
        <p:nvSpPr>
          <p:cNvPr id="8" name="Content Placeholder 7">
            <a:extLst>
              <a:ext uri="{FF2B5EF4-FFF2-40B4-BE49-F238E27FC236}">
                <a16:creationId xmlns:a16="http://schemas.microsoft.com/office/drawing/2014/main" id="{0BBBCF4B-A36C-269A-227E-AEA1E22EE967}"/>
              </a:ext>
            </a:extLst>
          </p:cNvPr>
          <p:cNvSpPr>
            <a:spLocks noGrp="1"/>
          </p:cNvSpPr>
          <p:nvPr>
            <p:ph sz="half" idx="4294967295"/>
          </p:nvPr>
        </p:nvSpPr>
        <p:spPr>
          <a:xfrm>
            <a:off x="-8444" y="864393"/>
            <a:ext cx="4038600" cy="2814639"/>
          </a:xfrm>
        </p:spPr>
        <p:txBody>
          <a:bodyPr>
            <a:normAutofit/>
          </a:bodyPr>
          <a:lstStyle/>
          <a:p>
            <a:pPr marL="0" indent="0">
              <a:buNone/>
            </a:pPr>
            <a:r>
              <a:rPr lang="en-IN" sz="1600" b="1" dirty="0">
                <a:solidFill>
                  <a:srgbClr val="003F46"/>
                </a:solidFill>
                <a:latin typeface="Times New Roman" panose="02020603050405020304" pitchFamily="18" charset="0"/>
                <a:ea typeface="+mn-ea"/>
                <a:cs typeface="Times New Roman" panose="02020603050405020304" pitchFamily="18" charset="0"/>
              </a:rPr>
              <a:t>KPI 7 - Types of Hospital Revenue</a:t>
            </a:r>
          </a:p>
          <a:p>
            <a:pPr marL="0" indent="0">
              <a:buNone/>
            </a:pPr>
            <a:endParaRPr lang="en-US" sz="1600" b="1" dirty="0">
              <a:solidFill>
                <a:srgbClr val="003F4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EC77ACF-3984-0536-738A-6C5F4BF8E641}"/>
              </a:ext>
            </a:extLst>
          </p:cNvPr>
          <p:cNvSpPr txBox="1"/>
          <p:nvPr/>
        </p:nvSpPr>
        <p:spPr>
          <a:xfrm>
            <a:off x="-1301" y="3457576"/>
            <a:ext cx="4155280"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This data provides insight into the distribution of net revenue across different types of healthcare entities, with some entities generating significantly higher revenue than others. Further analysis could explore the reasons behind these variations, such as patient volume, services provided, or geographic location.</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9A4AF15-B3E5-171E-8AA9-314B18088B91}"/>
              </a:ext>
            </a:extLst>
          </p:cNvPr>
          <p:cNvSpPr txBox="1"/>
          <p:nvPr/>
        </p:nvSpPr>
        <p:spPr>
          <a:xfrm>
            <a:off x="4552948" y="3471864"/>
            <a:ext cx="4364831" cy="1631216"/>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Conclusion:</a:t>
            </a:r>
          </a:p>
          <a:p>
            <a:pPr algn="just"/>
            <a:r>
              <a:rPr lang="en-US" sz="1400" dirty="0">
                <a:latin typeface="Times New Roman" panose="02020603050405020304" pitchFamily="18" charset="0"/>
                <a:cs typeface="Times New Roman" panose="02020603050405020304" pitchFamily="18" charset="0"/>
              </a:rPr>
              <a:t>In conclusion, while there may be fluctuations in net revenue over time, the overall trend suggests positive growth and financial stability. Hospitals should remain vigilant, analyze key drivers of revenue performance, and implement strategic initiatives to sustain and enhance financial health in the dynamic healthcare landscape.</a:t>
            </a:r>
            <a:endParaRPr lang="en-IN"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80C38EC-C79E-0F57-3138-074039798567}"/>
              </a:ext>
            </a:extLst>
          </p:cNvPr>
          <p:cNvPicPr>
            <a:picLocks noChangeAspect="1"/>
          </p:cNvPicPr>
          <p:nvPr/>
        </p:nvPicPr>
        <p:blipFill>
          <a:blip r:embed="rId2"/>
          <a:stretch>
            <a:fillRect/>
          </a:stretch>
        </p:blipFill>
        <p:spPr>
          <a:xfrm>
            <a:off x="65914" y="1235171"/>
            <a:ext cx="3889884" cy="2236693"/>
          </a:xfrm>
          <a:prstGeom prst="rect">
            <a:avLst/>
          </a:prstGeom>
        </p:spPr>
      </p:pic>
      <p:pic>
        <p:nvPicPr>
          <p:cNvPr id="3" name="Picture 2">
            <a:extLst>
              <a:ext uri="{FF2B5EF4-FFF2-40B4-BE49-F238E27FC236}">
                <a16:creationId xmlns:a16="http://schemas.microsoft.com/office/drawing/2014/main" id="{74AF65E4-DE4F-A5A8-0E9B-D20F6984AADC}"/>
              </a:ext>
            </a:extLst>
          </p:cNvPr>
          <p:cNvPicPr>
            <a:picLocks noChangeAspect="1"/>
          </p:cNvPicPr>
          <p:nvPr/>
        </p:nvPicPr>
        <p:blipFill>
          <a:blip r:embed="rId3"/>
          <a:stretch>
            <a:fillRect/>
          </a:stretch>
        </p:blipFill>
        <p:spPr>
          <a:xfrm>
            <a:off x="4644627" y="1220883"/>
            <a:ext cx="3885011" cy="2236693"/>
          </a:xfrm>
          <a:prstGeom prst="rect">
            <a:avLst/>
          </a:prstGeom>
        </p:spPr>
      </p:pic>
    </p:spTree>
    <p:extLst>
      <p:ext uri="{BB962C8B-B14F-4D97-AF65-F5344CB8AC3E}">
        <p14:creationId xmlns:p14="http://schemas.microsoft.com/office/powerpoint/2010/main" val="24754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7C8-D41E-F912-5188-5DABF06E7880}"/>
              </a:ext>
            </a:extLst>
          </p:cNvPr>
          <p:cNvSpPr>
            <a:spLocks noGrp="1"/>
          </p:cNvSpPr>
          <p:nvPr>
            <p:ph type="title"/>
          </p:nvPr>
        </p:nvSpPr>
        <p:spPr>
          <a:xfrm>
            <a:off x="442451" y="414338"/>
            <a:ext cx="8259098" cy="657225"/>
          </a:xfrm>
        </p:spPr>
        <p:txBody>
          <a:bodyPr>
            <a:normAutofit fontScale="90000"/>
          </a:bodyPr>
          <a:lstStyle/>
          <a:p>
            <a:pPr algn="ctr"/>
            <a:r>
              <a:rPr lang="en-US" sz="4000" b="1" dirty="0">
                <a:solidFill>
                  <a:schemeClr val="accent6">
                    <a:lumMod val="40000"/>
                    <a:lumOff val="60000"/>
                  </a:schemeClr>
                </a:solidFill>
                <a:latin typeface="League Spartan" pitchFamily="2" charset="77"/>
              </a:rPr>
              <a:t>Excel Dashboard</a:t>
            </a:r>
            <a:br>
              <a:rPr lang="en-US" sz="3600" b="1" dirty="0">
                <a:latin typeface="League Spartan" pitchFamily="2" charset="77"/>
              </a:rPr>
            </a:br>
            <a:endParaRPr lang="en-IN" b="1" dirty="0"/>
          </a:p>
        </p:txBody>
      </p:sp>
      <p:pic>
        <p:nvPicPr>
          <p:cNvPr id="16" name="Content Placeholder 15">
            <a:extLst>
              <a:ext uri="{FF2B5EF4-FFF2-40B4-BE49-F238E27FC236}">
                <a16:creationId xmlns:a16="http://schemas.microsoft.com/office/drawing/2014/main" id="{4A9951E7-1B5A-AB22-275E-3E4F22C36D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731" y="835819"/>
            <a:ext cx="8822531" cy="4114800"/>
          </a:xfrm>
        </p:spPr>
      </p:pic>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E7E9-2615-371D-F675-1F07EE481F4F}"/>
              </a:ext>
            </a:extLst>
          </p:cNvPr>
          <p:cNvSpPr>
            <a:spLocks noGrp="1"/>
          </p:cNvSpPr>
          <p:nvPr>
            <p:ph type="title"/>
          </p:nvPr>
        </p:nvSpPr>
        <p:spPr>
          <a:xfrm>
            <a:off x="165686" y="365025"/>
            <a:ext cx="8259098" cy="1007269"/>
          </a:xfrm>
        </p:spPr>
        <p:txBody>
          <a:bodyPr>
            <a:noAutofit/>
          </a:bodyPr>
          <a:lstStyle/>
          <a:p>
            <a:pPr algn="ctr"/>
            <a:r>
              <a:rPr lang="en-US" b="1" dirty="0">
                <a:solidFill>
                  <a:schemeClr val="accent6">
                    <a:lumMod val="40000"/>
                    <a:lumOff val="60000"/>
                  </a:schemeClr>
                </a:solidFill>
                <a:latin typeface="League Spartan" pitchFamily="2" charset="77"/>
              </a:rPr>
              <a:t>Tableau Dashboard</a:t>
            </a:r>
            <a:br>
              <a:rPr lang="en-US" b="1" dirty="0">
                <a:solidFill>
                  <a:schemeClr val="accent6">
                    <a:lumMod val="40000"/>
                    <a:lumOff val="60000"/>
                  </a:schemeClr>
                </a:solidFill>
                <a:latin typeface="League Spartan" pitchFamily="2" charset="77"/>
              </a:rPr>
            </a:br>
            <a:endParaRPr lang="en-IN" b="1" dirty="0">
              <a:solidFill>
                <a:schemeClr val="accent6">
                  <a:lumMod val="40000"/>
                  <a:lumOff val="60000"/>
                </a:schemeClr>
              </a:solidFill>
            </a:endParaRPr>
          </a:p>
        </p:txBody>
      </p:sp>
      <p:pic>
        <p:nvPicPr>
          <p:cNvPr id="5" name="Content Placeholder 4">
            <a:extLst>
              <a:ext uri="{FF2B5EF4-FFF2-40B4-BE49-F238E27FC236}">
                <a16:creationId xmlns:a16="http://schemas.microsoft.com/office/drawing/2014/main" id="{525983F1-37DD-65B4-71EF-58AE5157E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86" y="942976"/>
            <a:ext cx="8892589" cy="4136230"/>
          </a:xfrm>
        </p:spPr>
      </p:pic>
    </p:spTree>
    <p:extLst>
      <p:ext uri="{BB962C8B-B14F-4D97-AF65-F5344CB8AC3E}">
        <p14:creationId xmlns:p14="http://schemas.microsoft.com/office/powerpoint/2010/main" val="339366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On-screen Show (16:9)</PresentationFormat>
  <Paragraphs>66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League Spartan</vt:lpstr>
      <vt:lpstr>Mongolian Baiti</vt:lpstr>
      <vt:lpstr>Times New Roman</vt:lpstr>
      <vt:lpstr>Wingdings</vt:lpstr>
      <vt:lpstr>Office Theme</vt:lpstr>
      <vt:lpstr>HEALTHCARE OF CALIFORNIA </vt:lpstr>
      <vt:lpstr>TABLE OF CONTENTS</vt:lpstr>
      <vt:lpstr>INTRODUCTION</vt:lpstr>
      <vt:lpstr>PowerPoint Presentation</vt:lpstr>
      <vt:lpstr>PowerPoint Presentation</vt:lpstr>
      <vt:lpstr>PowerPoint Presentation</vt:lpstr>
      <vt:lpstr>PowerPoint Presentation</vt:lpstr>
      <vt:lpstr>Excel Dashboard </vt:lpstr>
      <vt:lpstr>Tableau Dashboard </vt:lpstr>
      <vt:lpstr>PowerBI Dashboard </vt:lpstr>
      <vt:lpstr>RECOMMENDATIONS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2024-02-16T13:34:32Z</dcterms:modified>
</cp:coreProperties>
</file>