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31118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308763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1023380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A01B9D-940A-4048-9AA7-0AA24B6331DE}"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43351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1831302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3032094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1384967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24842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409725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232810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25433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392023315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169451961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141706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278853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26282963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1F116E-9566-4C5D-8C94-1EDB82A4FE6A}" type="datetimeFigureOut">
              <a:rPr lang="en-US" smtClean="0"/>
              <a:t>9/25/2020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A01B9D-940A-4048-9AA7-0AA24B6331DE}" type="slidenum">
              <a:rPr lang="en-US" smtClean="0"/>
              <a:t>‹#›</a:t>
            </a:fld>
            <a:endParaRPr lang="en-US" dirty="0"/>
          </a:p>
        </p:txBody>
      </p:sp>
    </p:spTree>
    <p:extLst>
      <p:ext uri="{BB962C8B-B14F-4D97-AF65-F5344CB8AC3E}">
        <p14:creationId xmlns:p14="http://schemas.microsoft.com/office/powerpoint/2010/main" val="2566600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81F116E-9566-4C5D-8C94-1EDB82A4FE6A}" type="datetimeFigureOut">
              <a:rPr lang="en-US" smtClean="0"/>
              <a:t>9/25/2020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A01B9D-940A-4048-9AA7-0AA24B6331DE}" type="slidenum">
              <a:rPr lang="en-US" smtClean="0"/>
              <a:t>‹#›</a:t>
            </a:fld>
            <a:endParaRPr lang="en-US" dirty="0"/>
          </a:p>
        </p:txBody>
      </p:sp>
    </p:spTree>
    <p:extLst>
      <p:ext uri="{BB962C8B-B14F-4D97-AF65-F5344CB8AC3E}">
        <p14:creationId xmlns:p14="http://schemas.microsoft.com/office/powerpoint/2010/main" val="1664912053"/>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8" r:id="rId16"/>
    <p:sldLayoutId id="214748409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cs.toronto.edu/~kriz/cifar.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1" y="1503989"/>
            <a:ext cx="7855525" cy="2943320"/>
          </a:xfrm>
        </p:spPr>
        <p:txBody>
          <a:bodyPr>
            <a:normAutofit/>
          </a:bodyPr>
          <a:lstStyle/>
          <a:p>
            <a:r>
              <a:rPr lang="en-US" sz="2800" b="1" dirty="0" smtClean="0">
                <a:latin typeface="Times New Roman" panose="02020603050405020304" pitchFamily="18" charset="0"/>
                <a:cs typeface="Times New Roman" panose="02020603050405020304" pitchFamily="18" charset="0"/>
              </a:rPr>
              <a:t>Image </a:t>
            </a:r>
            <a:r>
              <a:rPr lang="en-US" sz="2800" b="1" dirty="0">
                <a:latin typeface="Times New Roman" panose="02020603050405020304" pitchFamily="18" charset="0"/>
                <a:cs typeface="Times New Roman" panose="02020603050405020304" pitchFamily="18" charset="0"/>
              </a:rPr>
              <a:t>Classification Using </a:t>
            </a:r>
            <a:r>
              <a:rPr lang="en-US" sz="2800" b="1" dirty="0" smtClean="0">
                <a:latin typeface="Times New Roman" panose="02020603050405020304" pitchFamily="18" charset="0"/>
                <a:cs typeface="Times New Roman" panose="02020603050405020304" pitchFamily="18" charset="0"/>
              </a:rPr>
              <a:t>Convolutional Neural Networks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160327" y="4724399"/>
            <a:ext cx="1648691" cy="547255"/>
          </a:xfrm>
        </p:spPr>
        <p:txBody>
          <a:bodyPr>
            <a:normAutofit/>
          </a:bodyPr>
          <a:lstStyle/>
          <a:p>
            <a:r>
              <a:rPr lang="en-US" sz="1800" dirty="0" smtClean="0">
                <a:latin typeface="Times New Roman" panose="02020603050405020304" pitchFamily="18" charset="0"/>
                <a:cs typeface="Times New Roman" panose="02020603050405020304" pitchFamily="18" charset="0"/>
              </a:rPr>
              <a:t>R.Yaswanth</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755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Batch normalisation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Batch normalisation is a technique for improving the performance and stability of neural </a:t>
            </a:r>
            <a:r>
              <a:rPr lang="en-IN" dirty="0" smtClean="0">
                <a:latin typeface="Times New Roman" panose="02020603050405020304" pitchFamily="18" charset="0"/>
                <a:cs typeface="Times New Roman" panose="02020603050405020304" pitchFamily="18" charset="0"/>
              </a:rPr>
              <a:t>networks</a:t>
            </a:r>
            <a:endParaRPr lang="en-US"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When input distribution varies, so does neuron output</a:t>
            </a:r>
            <a:r>
              <a:rPr lang="en-IN" dirty="0" smtClean="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results in neuron outputs that occasionally fluctuate into the sigmoid function’s saturable regions</a:t>
            </a:r>
            <a:r>
              <a:rPr lang="en-IN"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Once </a:t>
            </a:r>
            <a:r>
              <a:rPr lang="en-IN" dirty="0">
                <a:latin typeface="Times New Roman" panose="02020603050405020304" pitchFamily="18" charset="0"/>
                <a:cs typeface="Times New Roman" panose="02020603050405020304" pitchFamily="18" charset="0"/>
              </a:rPr>
              <a:t>there, neurons can neither update their own weights nor pass a gradient back to prior layers. </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If </a:t>
            </a:r>
            <a:r>
              <a:rPr lang="en-IN" dirty="0">
                <a:latin typeface="Times New Roman" panose="02020603050405020304" pitchFamily="18" charset="0"/>
                <a:cs typeface="Times New Roman" panose="02020603050405020304" pitchFamily="18" charset="0"/>
              </a:rPr>
              <a:t>we can restrict neuron output to the area around zero, we can ensure that each layer will pass back a substantial gradient during backpropagation. </a:t>
            </a:r>
            <a:endParaRPr lang="en-IN"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will lead to faster training times, and more accurate results.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224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cdn-images-1.medium.com/max/1000/1*RA0nYTNmvU683MxLtqDGHg.png"/>
          <p:cNvPicPr>
            <a:picLocks noGrp="1" noChangeAspect="1" noChangeArrowheads="1"/>
          </p:cNvPicPr>
          <p:nvPr>
            <p:ph idx="1"/>
          </p:nvPr>
        </p:nvPicPr>
        <p:blipFill>
          <a:blip r:embed="rId2" cstate="print"/>
          <a:srcRect/>
          <a:stretch>
            <a:fillRect/>
          </a:stretch>
        </p:blipFill>
        <p:spPr bwMode="auto">
          <a:xfrm>
            <a:off x="516887" y="858983"/>
            <a:ext cx="11301040" cy="5418570"/>
          </a:xfrm>
          <a:prstGeom prst="rect">
            <a:avLst/>
          </a:prstGeom>
          <a:noFill/>
        </p:spPr>
      </p:pic>
    </p:spTree>
    <p:extLst>
      <p:ext uri="{BB962C8B-B14F-4D97-AF65-F5344CB8AC3E}">
        <p14:creationId xmlns:p14="http://schemas.microsoft.com/office/powerpoint/2010/main" val="1934733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23454"/>
            <a:ext cx="10353762" cy="956595"/>
          </a:xfrm>
        </p:spPr>
        <p:txBody>
          <a:bodyPr>
            <a:noAutofit/>
          </a:bodyPr>
          <a:lstStyle/>
          <a:p>
            <a:r>
              <a:rPr lang="en-US" sz="2800" b="1" dirty="0">
                <a:latin typeface="Times New Roman" panose="02020603050405020304" pitchFamily="18" charset="0"/>
                <a:cs typeface="Times New Roman" panose="02020603050405020304" pitchFamily="18" charset="0"/>
              </a:rPr>
              <a:t>Task on CIFAR-10 Dataset with Keras: Convolutional Neural Networks</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484" y="1930400"/>
            <a:ext cx="9983861" cy="4569062"/>
          </a:xfrm>
        </p:spPr>
      </p:pic>
    </p:spTree>
    <p:extLst>
      <p:ext uri="{BB962C8B-B14F-4D97-AF65-F5344CB8AC3E}">
        <p14:creationId xmlns:p14="http://schemas.microsoft.com/office/powerpoint/2010/main" val="2821324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188" y="359498"/>
            <a:ext cx="10960485" cy="6138284"/>
          </a:xfrm>
        </p:spPr>
        <p:txBody>
          <a:bodyPr>
            <a:normAutofit/>
          </a:bodyPr>
          <a:lstStyle/>
          <a:p>
            <a:r>
              <a:rPr lang="en-US" dirty="0">
                <a:latin typeface="Times New Roman" panose="02020603050405020304" pitchFamily="18" charset="0"/>
                <a:cs typeface="Times New Roman" panose="02020603050405020304" pitchFamily="18" charset="0"/>
                <a:hlinkClick r:id="rId2"/>
              </a:rPr>
              <a:t>CIFAR-10</a:t>
            </a:r>
            <a:r>
              <a:rPr lang="en-US" dirty="0">
                <a:latin typeface="Times New Roman" panose="02020603050405020304" pitchFamily="18" charset="0"/>
                <a:cs typeface="Times New Roman" panose="02020603050405020304" pitchFamily="18" charset="0"/>
              </a:rPr>
              <a:t> is an established computer-vision dataset used for object recognition. The CIFAR-10 data consists of 60,000 (32×32) color images in 10 classes, with 6000 images per class. There are 50,000 training images and 10,000 test images in the official data. The label classes in the dataset are:</a:t>
            </a:r>
          </a:p>
          <a:p>
            <a:pPr lvl="1">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Airplane</a:t>
            </a:r>
          </a:p>
          <a:p>
            <a:pPr lvl="1">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Automobile</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Bird</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Cat</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Deer</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Dog</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Frog</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Horse</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Ship</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truck</a:t>
            </a: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70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4425" y="401062"/>
            <a:ext cx="10808084" cy="5805774"/>
          </a:xfrm>
        </p:spPr>
        <p:txBody>
          <a:bodyPr>
            <a:noAutofit/>
          </a:bodyPr>
          <a:lstStyle/>
          <a:p>
            <a:pPr algn="just"/>
            <a:r>
              <a:rPr lang="en-US" dirty="0" smtClean="0">
                <a:latin typeface="Times New Roman" panose="02020603050405020304" pitchFamily="18" charset="0"/>
                <a:cs typeface="Times New Roman" panose="02020603050405020304" pitchFamily="18" charset="0"/>
              </a:rPr>
              <a:t>ELU:</a:t>
            </a:r>
          </a:p>
          <a:p>
            <a:pPr marL="0" indent="0" algn="just">
              <a:buNone/>
            </a:pPr>
            <a:r>
              <a:rPr lang="en-US" dirty="0" smtClean="0">
                <a:latin typeface="Times New Roman" panose="02020603050405020304" pitchFamily="18" charset="0"/>
                <a:cs typeface="Times New Roman" panose="02020603050405020304" pitchFamily="18" charset="0"/>
              </a:rPr>
              <a:t>Recently </a:t>
            </a:r>
            <a:r>
              <a:rPr lang="en-US" dirty="0">
                <a:latin typeface="Times New Roman" panose="02020603050405020304" pitchFamily="18" charset="0"/>
                <a:cs typeface="Times New Roman" panose="02020603050405020304" pitchFamily="18" charset="0"/>
              </a:rPr>
              <a:t>a new activation function named </a:t>
            </a:r>
            <a:r>
              <a:rPr lang="en-US" b="1" dirty="0">
                <a:latin typeface="Times New Roman" panose="02020603050405020304" pitchFamily="18" charset="0"/>
                <a:cs typeface="Times New Roman" panose="02020603050405020304" pitchFamily="18" charset="0"/>
              </a:rPr>
              <a:t>Exponential Linear Unit</a:t>
            </a:r>
            <a:r>
              <a:rPr lang="en-US" dirty="0">
                <a:latin typeface="Times New Roman" panose="02020603050405020304" pitchFamily="18" charset="0"/>
                <a:cs typeface="Times New Roman" panose="02020603050405020304" pitchFamily="18" charset="0"/>
              </a:rPr>
              <a:t> or its widely known name ELU was introduced. Researchs </a:t>
            </a:r>
            <a:r>
              <a:rPr lang="en-US" dirty="0" smtClean="0">
                <a:solidFill>
                  <a:schemeClr val="tx1"/>
                </a:solidFill>
                <a:latin typeface="Times New Roman" panose="02020603050405020304" pitchFamily="18" charset="0"/>
                <a:cs typeface="Times New Roman" panose="02020603050405020304" pitchFamily="18" charset="0"/>
              </a:rPr>
              <a:t>revea</a:t>
            </a:r>
            <a:r>
              <a:rPr lang="en-US" dirty="0" smtClean="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that the function tend to converge cost to zero faster and produce more accurate results. Different to other activation functions, ELU has a extra alpha constant which should be positive number</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Dropout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pPr marL="0" indent="0" algn="just">
              <a:buNone/>
            </a:pPr>
            <a:r>
              <a:rPr lang="en-US" dirty="0" smtClean="0">
                <a:latin typeface="Times New Roman" panose="02020603050405020304" pitchFamily="18" charset="0"/>
                <a:cs typeface="Times New Roman" panose="02020603050405020304" pitchFamily="18" charset="0"/>
              </a:rPr>
              <a:t>It is a technique for addressing this problem. The key idea is to randomly drop units (along with their connections) from the neural network during training. The reduction in number of parameters in each step of training has effect of regularization. Dropout has shown improvements in the performance of neural networks on supervised learning tasks in vision, speech recognition, document classification and computational biology, obtaining state-of-the-art results on many benchmark data sets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861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2072" y="1491672"/>
            <a:ext cx="5209309" cy="683491"/>
          </a:xfrm>
        </p:spPr>
        <p:txBody>
          <a:bodyPr>
            <a:noAutofit/>
          </a:bodyPr>
          <a:lstStyle/>
          <a:p>
            <a:r>
              <a:rPr lang="en-US" sz="2800" b="1" dirty="0">
                <a:latin typeface="Times New Roman" panose="02020603050405020304" pitchFamily="18" charset="0"/>
                <a:cs typeface="Times New Roman" panose="02020603050405020304" pitchFamily="18" charset="0"/>
              </a:rPr>
              <a:t>Convolutional Neural Networks</a:t>
            </a:r>
            <a:endParaRPr lang="en-US" sz="2800" dirty="0"/>
          </a:p>
        </p:txBody>
      </p:sp>
      <p:sp>
        <p:nvSpPr>
          <p:cNvPr id="3" name="Content Placeholder 2"/>
          <p:cNvSpPr>
            <a:spLocks noGrp="1"/>
          </p:cNvSpPr>
          <p:nvPr>
            <p:ph idx="1"/>
          </p:nvPr>
        </p:nvSpPr>
        <p:spPr>
          <a:xfrm>
            <a:off x="1236518" y="2576944"/>
            <a:ext cx="9580415" cy="2841723"/>
          </a:xfrm>
        </p:spPr>
        <p:txBody>
          <a:bodyPr>
            <a:normAutofit/>
          </a:bodyPr>
          <a:lstStyle/>
          <a:p>
            <a:pPr algn="just"/>
            <a:r>
              <a:rPr lang="en-US" dirty="0">
                <a:latin typeface="Times New Roman" panose="02020603050405020304" pitchFamily="18" charset="0"/>
                <a:cs typeface="Times New Roman" panose="02020603050405020304" pitchFamily="18" charset="0"/>
              </a:rPr>
              <a:t>In neural networks, Convolutional neural network (ConvNets or CNNs) is one of the main categories to do </a:t>
            </a:r>
            <a:r>
              <a:rPr lang="en-US" dirty="0" smtClean="0">
                <a:latin typeface="Times New Roman" panose="02020603050405020304" pitchFamily="18" charset="0"/>
                <a:cs typeface="Times New Roman" panose="02020603050405020304" pitchFamily="18" charset="0"/>
              </a:rPr>
              <a:t>image </a:t>
            </a:r>
            <a:r>
              <a:rPr lang="en-US" dirty="0">
                <a:latin typeface="Times New Roman" panose="02020603050405020304" pitchFamily="18" charset="0"/>
                <a:cs typeface="Times New Roman" panose="02020603050405020304" pitchFamily="18" charset="0"/>
              </a:rPr>
              <a:t>recognition, </a:t>
            </a:r>
            <a:r>
              <a:rPr lang="en-US" dirty="0" smtClean="0">
                <a:latin typeface="Times New Roman" panose="02020603050405020304" pitchFamily="18" charset="0"/>
                <a:cs typeface="Times New Roman" panose="02020603050405020304" pitchFamily="18" charset="0"/>
              </a:rPr>
              <a:t>image classification. Object detection, </a:t>
            </a:r>
            <a:r>
              <a:rPr lang="en-US" dirty="0">
                <a:latin typeface="Times New Roman" panose="02020603050405020304" pitchFamily="18" charset="0"/>
                <a:cs typeface="Times New Roman" panose="02020603050405020304" pitchFamily="18" charset="0"/>
              </a:rPr>
              <a:t>recognition </a:t>
            </a:r>
            <a:r>
              <a:rPr lang="en-US" dirty="0" smtClean="0">
                <a:latin typeface="Times New Roman" panose="02020603050405020304" pitchFamily="18" charset="0"/>
                <a:cs typeface="Times New Roman" panose="02020603050405020304" pitchFamily="18" charset="0"/>
              </a:rPr>
              <a:t>of faces </a:t>
            </a:r>
            <a:r>
              <a:rPr lang="en-US" dirty="0">
                <a:latin typeface="Times New Roman" panose="02020603050405020304" pitchFamily="18" charset="0"/>
                <a:cs typeface="Times New Roman" panose="02020603050405020304" pitchFamily="18" charset="0"/>
              </a:rPr>
              <a:t>etc., are some of the areas where CNNs are widely used</a:t>
            </a:r>
            <a:r>
              <a:rPr lang="en-US" dirty="0" smtClean="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3659605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6" y="534168"/>
            <a:ext cx="9601196" cy="3318936"/>
          </a:xfrm>
        </p:spPr>
        <p:txBody>
          <a:bodyPr>
            <a:normAutofit/>
          </a:bodyPr>
          <a:lstStyle/>
          <a:p>
            <a:pPr algn="just"/>
            <a:r>
              <a:rPr lang="en-US" sz="2000" dirty="0">
                <a:latin typeface="Times New Roman" panose="02020603050405020304" pitchFamily="18" charset="0"/>
                <a:cs typeface="Times New Roman" panose="02020603050405020304" pitchFamily="18" charset="0"/>
              </a:rPr>
              <a:t>CNN image classifications takes an input image, process it and classify it under certain categories (Eg., Dog, Cat, Tiger, Lion). Computers sees an input image as array of pixels and it depends on the image resolution. Based on the image resolution, it will see h x w x d( h = Height, w = Width, d = Dimension ). Eg., An image of 6 x 6 x 3 array of matrix of RGB (3 refers to RGB values) and an image of 4 x 4 x 1 array of matrix of grayscale image.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505" y="2696441"/>
            <a:ext cx="3058040" cy="3230137"/>
          </a:xfrm>
          <a:prstGeom prst="rect">
            <a:avLst/>
          </a:prstGeom>
        </p:spPr>
      </p:pic>
    </p:spTree>
    <p:extLst>
      <p:ext uri="{BB962C8B-B14F-4D97-AF65-F5344CB8AC3E}">
        <p14:creationId xmlns:p14="http://schemas.microsoft.com/office/powerpoint/2010/main" val="3793920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817418"/>
            <a:ext cx="10889673" cy="1939637"/>
          </a:xfrm>
        </p:spPr>
        <p:txBody>
          <a:bodyPr/>
          <a:lstStyle/>
          <a:p>
            <a:pPr algn="just"/>
            <a:r>
              <a:rPr lang="en-US" dirty="0">
                <a:latin typeface="Times New Roman" panose="02020603050405020304" pitchFamily="18" charset="0"/>
                <a:cs typeface="Times New Roman" panose="02020603050405020304" pitchFamily="18" charset="0"/>
              </a:rPr>
              <a:t>Technically, deep learning CNN models to train and test, each input image will pass it through a series of convolution layers with filters (Kernals), Pooling, fully connected layers (FC) and apply Softmax function to classify an object with probabilistic values between 0 and 1. The below figure is a complete flow of CNN to process an input image and classifies the objects based on values.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978" y="2614179"/>
            <a:ext cx="10234406" cy="3454112"/>
          </a:xfrm>
          <a:prstGeom prst="rect">
            <a:avLst/>
          </a:prstGeom>
        </p:spPr>
      </p:pic>
    </p:spTree>
    <p:extLst>
      <p:ext uri="{BB962C8B-B14F-4D97-AF65-F5344CB8AC3E}">
        <p14:creationId xmlns:p14="http://schemas.microsoft.com/office/powerpoint/2010/main" val="3849071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Convolution Layer</a:t>
            </a:r>
            <a:endParaRPr lang="en-US" sz="2800"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Convolution is the first layer to extract features from an input image. Convolution preserves the relationship between pixels by learning image features using small squares of input data. It is a mathematical operation that takes two inputs such as image matrix and a filter or kernal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444" y="3089478"/>
            <a:ext cx="6114463" cy="2314575"/>
          </a:xfrm>
          <a:prstGeom prst="rect">
            <a:avLst/>
          </a:prstGeom>
        </p:spPr>
      </p:pic>
    </p:spTree>
    <p:extLst>
      <p:ext uri="{BB962C8B-B14F-4D97-AF65-F5344CB8AC3E}">
        <p14:creationId xmlns:p14="http://schemas.microsoft.com/office/powerpoint/2010/main" val="3280185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a:latin typeface="Times New Roman" panose="02020603050405020304" pitchFamily="18" charset="0"/>
                <a:cs typeface="Times New Roman" panose="02020603050405020304" pitchFamily="18" charset="0"/>
              </a:rPr>
              <a:t>Convolutional Layer</a:t>
            </a:r>
            <a:r>
              <a:rPr lang="en-US" b="1" dirty="0"/>
              <a:t/>
            </a:r>
            <a:br>
              <a:rPr lang="en-US" b="1" dirty="0"/>
            </a:br>
            <a:endParaRPr lang="en-US" dirty="0"/>
          </a:p>
        </p:txBody>
      </p:sp>
      <p:sp>
        <p:nvSpPr>
          <p:cNvPr id="3" name="Content Placeholder 2"/>
          <p:cNvSpPr>
            <a:spLocks noGrp="1"/>
          </p:cNvSpPr>
          <p:nvPr>
            <p:ph idx="1"/>
          </p:nvPr>
        </p:nvSpPr>
        <p:spPr>
          <a:xfrm>
            <a:off x="843588" y="1200150"/>
            <a:ext cx="9271961" cy="4486275"/>
          </a:xfrm>
        </p:spPr>
        <p:txBody>
          <a:bodyPr>
            <a:noAutofit/>
          </a:bodyPr>
          <a:lstStyle/>
          <a:p>
            <a:pPr algn="just"/>
            <a:r>
              <a:rPr lang="en-US" b="1" dirty="0" smtClean="0">
                <a:latin typeface="Times New Roman" panose="02020603050405020304" pitchFamily="18" charset="0"/>
                <a:cs typeface="Times New Roman" panose="02020603050405020304" pitchFamily="18" charset="0"/>
              </a:rPr>
              <a:t>Padding</a:t>
            </a:r>
            <a:endParaRPr lang="en-US"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order to </a:t>
            </a:r>
            <a:r>
              <a:rPr lang="en-US" sz="2000" dirty="0" smtClean="0">
                <a:latin typeface="Times New Roman" panose="02020603050405020304" pitchFamily="18" charset="0"/>
                <a:cs typeface="Times New Roman" panose="02020603050405020304" pitchFamily="18" charset="0"/>
              </a:rPr>
              <a:t>use </a:t>
            </a:r>
            <a:r>
              <a:rPr lang="en-US" sz="2000" dirty="0">
                <a:latin typeface="Times New Roman" panose="02020603050405020304" pitchFamily="18" charset="0"/>
                <a:cs typeface="Times New Roman" panose="02020603050405020304" pitchFamily="18" charset="0"/>
              </a:rPr>
              <a:t>deep neural </a:t>
            </a:r>
            <a:r>
              <a:rPr lang="en-US" sz="2000" dirty="0" smtClean="0">
                <a:latin typeface="Times New Roman" panose="02020603050405020304" pitchFamily="18" charset="0"/>
                <a:cs typeface="Times New Roman" panose="02020603050405020304" pitchFamily="18" charset="0"/>
              </a:rPr>
              <a:t>networks, </a:t>
            </a:r>
            <a:r>
              <a:rPr lang="en-US" sz="2000" dirty="0">
                <a:latin typeface="Times New Roman" panose="02020603050405020304" pitchFamily="18" charset="0"/>
                <a:cs typeface="Times New Roman" panose="02020603050405020304" pitchFamily="18" charset="0"/>
              </a:rPr>
              <a:t>we really need to use </a:t>
            </a:r>
            <a:r>
              <a:rPr lang="en-US" sz="2000" b="1" dirty="0">
                <a:latin typeface="Times New Roman" panose="02020603050405020304" pitchFamily="18" charset="0"/>
                <a:cs typeface="Times New Roman" panose="02020603050405020304" pitchFamily="18" charset="0"/>
              </a:rPr>
              <a:t>paddings</a:t>
            </a:r>
            <a:r>
              <a:rPr lang="en-US" sz="2000" dirty="0" smtClean="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give it a general rule, if a </a:t>
            </a:r>
            <a:r>
              <a:rPr lang="en-US" sz="2000" dirty="0" smtClean="0">
                <a:latin typeface="Times New Roman" panose="02020603050405020304" pitchFamily="18" charset="0"/>
                <a:cs typeface="Times New Roman" panose="02020603050405020304" pitchFamily="18" charset="0"/>
              </a:rPr>
              <a:t>matrix (nxn) is </a:t>
            </a:r>
            <a:r>
              <a:rPr lang="en-US" sz="2000" dirty="0">
                <a:latin typeface="Times New Roman" panose="02020603050405020304" pitchFamily="18" charset="0"/>
                <a:cs typeface="Times New Roman" panose="02020603050405020304" pitchFamily="18" charset="0"/>
              </a:rPr>
              <a:t>convolved </a:t>
            </a:r>
            <a:r>
              <a:rPr lang="en-US" sz="2000" dirty="0" smtClean="0">
                <a:latin typeface="Times New Roman" panose="02020603050405020304" pitchFamily="18" charset="0"/>
                <a:cs typeface="Times New Roman" panose="02020603050405020304" pitchFamily="18" charset="0"/>
              </a:rPr>
              <a:t>with (fxf) </a:t>
            </a:r>
            <a:r>
              <a:rPr lang="en-US" sz="2000" dirty="0">
                <a:latin typeface="Times New Roman" panose="02020603050405020304" pitchFamily="18" charset="0"/>
                <a:cs typeface="Times New Roman" panose="02020603050405020304" pitchFamily="18" charset="0"/>
              </a:rPr>
              <a:t>filter/kernel give </a:t>
            </a:r>
            <a:r>
              <a:rPr lang="en-US" sz="2000" dirty="0" smtClean="0">
                <a:latin typeface="Times New Roman" panose="02020603050405020304" pitchFamily="18" charset="0"/>
                <a:cs typeface="Times New Roman" panose="02020603050405020304" pitchFamily="18" charset="0"/>
              </a:rPr>
              <a:t>us      n-f+1,n-f+1 matrix.</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convolution operation shrinks the matrix if f&gt;1</a:t>
            </a:r>
            <a:r>
              <a:rPr lang="en-US" sz="2000"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So the problems with convolutions </a:t>
            </a:r>
            <a:r>
              <a:rPr lang="en-US" dirty="0" smtClean="0">
                <a:latin typeface="Times New Roman" panose="02020603050405020304" pitchFamily="18" charset="0"/>
                <a:cs typeface="Times New Roman" panose="02020603050405020304" pitchFamily="18" charset="0"/>
              </a:rPr>
              <a:t>are:</a:t>
            </a:r>
          </a:p>
          <a:p>
            <a:pPr lvl="1"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Shrinks output.</a:t>
            </a:r>
          </a:p>
          <a:p>
            <a:pPr lvl="1"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throwing </a:t>
            </a:r>
            <a:r>
              <a:rPr lang="en-US" sz="2000" dirty="0">
                <a:latin typeface="Times New Roman" panose="02020603050405020304" pitchFamily="18" charset="0"/>
                <a:cs typeface="Times New Roman" panose="02020603050405020304" pitchFamily="18" charset="0"/>
              </a:rPr>
              <a:t>away a lot of information that are in the edges</a:t>
            </a:r>
            <a:r>
              <a:rPr lang="en-US" sz="2000" dirty="0" smtClean="0">
                <a:latin typeface="Times New Roman" panose="02020603050405020304" pitchFamily="18" charset="0"/>
                <a:cs typeface="Times New Roman" panose="02020603050405020304" pitchFamily="18" charset="0"/>
              </a:rPr>
              <a:t>.</a:t>
            </a:r>
          </a:p>
          <a:p>
            <a:pPr marL="457200" lvl="1"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solve these problems we can pad the input image before convolution by adding some rows and columns to it. We will call the padding amount </a:t>
            </a:r>
            <a:r>
              <a:rPr lang="en-US" dirty="0" smtClean="0">
                <a:latin typeface="Times New Roman" panose="02020603050405020304" pitchFamily="18" charset="0"/>
                <a:cs typeface="Times New Roman" panose="02020603050405020304" pitchFamily="18" charset="0"/>
              </a:rPr>
              <a:t>P </a:t>
            </a:r>
            <a:r>
              <a:rPr lang="en-US" dirty="0">
                <a:latin typeface="Times New Roman" panose="02020603050405020304" pitchFamily="18" charset="0"/>
                <a:cs typeface="Times New Roman" panose="02020603050405020304" pitchFamily="18" charset="0"/>
              </a:rPr>
              <a:t>the number of row/columns that we will insert in top, bottom, left and right of the image.</a:t>
            </a:r>
          </a:p>
          <a:p>
            <a:pPr marL="0" indent="0" algn="just">
              <a:buNone/>
            </a:pPr>
            <a:r>
              <a:rPr lang="en-US" dirty="0">
                <a:latin typeface="Times New Roman" panose="02020603050405020304" pitchFamily="18" charset="0"/>
                <a:cs typeface="Times New Roman" panose="02020603050405020304" pitchFamily="18" charset="0"/>
              </a:rPr>
              <a:t>In almost all the cases the padding values are zeros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770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2018" y="557790"/>
            <a:ext cx="8656999" cy="5744603"/>
          </a:xfrm>
        </p:spPr>
      </p:pic>
    </p:spTree>
    <p:extLst>
      <p:ext uri="{BB962C8B-B14F-4D97-AF65-F5344CB8AC3E}">
        <p14:creationId xmlns:p14="http://schemas.microsoft.com/office/powerpoint/2010/main" val="1751482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8896" y="442626"/>
            <a:ext cx="9339503" cy="1968066"/>
          </a:xfrm>
        </p:spPr>
        <p:txBody>
          <a:bodyPr/>
          <a:lstStyle/>
          <a:p>
            <a:pPr algn="just"/>
            <a:r>
              <a:rPr lang="en-US" b="1" dirty="0">
                <a:latin typeface="Times New Roman" panose="02020603050405020304" pitchFamily="18" charset="0"/>
                <a:cs typeface="Times New Roman" panose="02020603050405020304" pitchFamily="18" charset="0"/>
              </a:rPr>
              <a:t>Pooling layers</a:t>
            </a:r>
          </a:p>
          <a:p>
            <a:pPr lvl="1"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Other than the conv layers, CNNs often uses pooling layers to reduce the size of the inputs, speed up computation, and to make some of the features it detects more </a:t>
            </a:r>
            <a:r>
              <a:rPr lang="en-US" dirty="0" smtClean="0">
                <a:latin typeface="Times New Roman" panose="02020603050405020304" pitchFamily="18" charset="0"/>
                <a:cs typeface="Times New Roman" panose="02020603050405020304" pitchFamily="18" charset="0"/>
              </a:rPr>
              <a:t>robust.</a:t>
            </a:r>
          </a:p>
          <a:p>
            <a:pPr lvl="1"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Max </a:t>
            </a:r>
            <a:r>
              <a:rPr lang="en-US" dirty="0">
                <a:latin typeface="Times New Roman" panose="02020603050405020304" pitchFamily="18" charset="0"/>
                <a:cs typeface="Times New Roman" panose="02020603050405020304" pitchFamily="18" charset="0"/>
              </a:rPr>
              <a:t>pooling example:</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838" y="2703922"/>
            <a:ext cx="6980507" cy="3238952"/>
          </a:xfrm>
          <a:prstGeom prst="rect">
            <a:avLst/>
          </a:prstGeom>
        </p:spPr>
      </p:pic>
    </p:spTree>
    <p:extLst>
      <p:ext uri="{BB962C8B-B14F-4D97-AF65-F5344CB8AC3E}">
        <p14:creationId xmlns:p14="http://schemas.microsoft.com/office/powerpoint/2010/main" val="3080587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169" y="262517"/>
            <a:ext cx="10974339" cy="3880773"/>
          </a:xfrm>
        </p:spPr>
        <p:txBody>
          <a:bodyPr>
            <a:noAutofit/>
          </a:bodyPr>
          <a:lstStyle/>
          <a:p>
            <a:pPr algn="just"/>
            <a:r>
              <a:rPr lang="en-US" b="1" dirty="0">
                <a:latin typeface="Times New Roman" panose="02020603050405020304" pitchFamily="18" charset="0"/>
                <a:cs typeface="Times New Roman" panose="02020603050405020304" pitchFamily="18" charset="0"/>
              </a:rPr>
              <a:t>Strided convolution</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Strided convolution is another piece that are used in </a:t>
            </a:r>
            <a:r>
              <a:rPr lang="en-US" sz="2000" dirty="0" smtClean="0">
                <a:latin typeface="Times New Roman" panose="02020603050405020304" pitchFamily="18" charset="0"/>
                <a:cs typeface="Times New Roman" panose="02020603050405020304" pitchFamily="18" charset="0"/>
              </a:rPr>
              <a:t>CNNs.</a:t>
            </a:r>
          </a:p>
          <a:p>
            <a:pPr lvl="1"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will call </a:t>
            </a:r>
            <a:r>
              <a:rPr lang="en-US" sz="2000" dirty="0" smtClean="0">
                <a:latin typeface="Times New Roman" panose="02020603050405020304" pitchFamily="18" charset="0"/>
                <a:cs typeface="Times New Roman" panose="02020603050405020304" pitchFamily="18" charset="0"/>
              </a:rPr>
              <a:t>stride S.</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we are making the convolution operation we </a:t>
            </a:r>
            <a:r>
              <a:rPr lang="en-US" sz="2000" dirty="0" smtClean="0">
                <a:latin typeface="Times New Roman" panose="02020603050405020304" pitchFamily="18" charset="0"/>
                <a:cs typeface="Times New Roman" panose="02020603050405020304" pitchFamily="18" charset="0"/>
              </a:rPr>
              <a:t>used S </a:t>
            </a:r>
            <a:r>
              <a:rPr lang="en-US" sz="2000" dirty="0">
                <a:latin typeface="Times New Roman" panose="02020603050405020304" pitchFamily="18" charset="0"/>
                <a:cs typeface="Times New Roman" panose="02020603050405020304" pitchFamily="18" charset="0"/>
              </a:rPr>
              <a:t>to tell us the number of pixels we will jump when we are convolving filter/kernel. The last examples we described S was 1</a:t>
            </a:r>
            <a:r>
              <a:rPr lang="en-US" sz="2000"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Now the general rule are:</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a </a:t>
            </a:r>
            <a:r>
              <a:rPr lang="en-US" sz="2000" dirty="0" smtClean="0">
                <a:latin typeface="Times New Roman" panose="02020603050405020304" pitchFamily="18" charset="0"/>
                <a:cs typeface="Times New Roman" panose="02020603050405020304" pitchFamily="18" charset="0"/>
              </a:rPr>
              <a:t>matrix (nxn) </a:t>
            </a:r>
            <a:r>
              <a:rPr lang="en-US" sz="2000" dirty="0">
                <a:latin typeface="Times New Roman" panose="02020603050405020304" pitchFamily="18" charset="0"/>
                <a:cs typeface="Times New Roman" panose="02020603050405020304" pitchFamily="18" charset="0"/>
              </a:rPr>
              <a:t>is convolved </a:t>
            </a:r>
            <a:r>
              <a:rPr lang="en-US" sz="2000" dirty="0" smtClean="0">
                <a:latin typeface="Times New Roman" panose="02020603050405020304" pitchFamily="18" charset="0"/>
                <a:cs typeface="Times New Roman" panose="02020603050405020304" pitchFamily="18" charset="0"/>
              </a:rPr>
              <a:t>with (fxf) </a:t>
            </a:r>
            <a:r>
              <a:rPr lang="en-US" sz="2000" dirty="0">
                <a:latin typeface="Times New Roman" panose="02020603050405020304" pitchFamily="18" charset="0"/>
                <a:cs typeface="Times New Roman" panose="02020603050405020304" pitchFamily="18" charset="0"/>
              </a:rPr>
              <a:t> filter/kernel and </a:t>
            </a:r>
            <a:r>
              <a:rPr lang="en-US" sz="2000" dirty="0" smtClean="0">
                <a:latin typeface="Times New Roman" panose="02020603050405020304" pitchFamily="18" charset="0"/>
                <a:cs typeface="Times New Roman" panose="02020603050405020304" pitchFamily="18" charset="0"/>
              </a:rPr>
              <a:t>padding P </a:t>
            </a:r>
            <a:r>
              <a:rPr lang="en-US" sz="2000" dirty="0">
                <a:latin typeface="Times New Roman" panose="02020603050405020304" pitchFamily="18" charset="0"/>
                <a:cs typeface="Times New Roman" panose="02020603050405020304" pitchFamily="18" charset="0"/>
              </a:rPr>
              <a:t> and </a:t>
            </a:r>
            <a:r>
              <a:rPr lang="en-US" sz="2000" dirty="0" smtClean="0">
                <a:latin typeface="Times New Roman" panose="02020603050405020304" pitchFamily="18" charset="0"/>
                <a:cs typeface="Times New Roman" panose="02020603050405020304" pitchFamily="18" charset="0"/>
              </a:rPr>
              <a:t>stride S </a:t>
            </a:r>
            <a:r>
              <a:rPr lang="en-US" sz="2000" dirty="0">
                <a:latin typeface="Times New Roman" panose="02020603050405020304" pitchFamily="18" charset="0"/>
                <a:cs typeface="Times New Roman" panose="02020603050405020304" pitchFamily="18" charset="0"/>
              </a:rPr>
              <a:t>it give </a:t>
            </a:r>
            <a:r>
              <a:rPr lang="en-US" sz="2000" dirty="0" smtClean="0">
                <a:latin typeface="Times New Roman" panose="02020603050405020304" pitchFamily="18" charset="0"/>
                <a:cs typeface="Times New Roman" panose="02020603050405020304" pitchFamily="18" charset="0"/>
              </a:rPr>
              <a:t>us </a:t>
            </a:r>
            <a:r>
              <a:rPr lang="pt-BR" sz="2000" dirty="0">
                <a:latin typeface="Times New Roman" panose="02020603050405020304" pitchFamily="18" charset="0"/>
                <a:cs typeface="Times New Roman" panose="02020603050405020304" pitchFamily="18" charset="0"/>
              </a:rPr>
              <a:t>(n+2p-f)/s + 1,(n+2p-f)/s + </a:t>
            </a:r>
            <a:r>
              <a:rPr lang="pt-BR" sz="2000" dirty="0" smtClean="0">
                <a:latin typeface="Times New Roman" panose="02020603050405020304" pitchFamily="18" charset="0"/>
                <a:cs typeface="Times New Roman" panose="02020603050405020304" pitchFamily="18" charset="0"/>
              </a:rPr>
              <a:t>1 matrix.</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case </a:t>
            </a:r>
            <a:r>
              <a:rPr lang="en-US" sz="2000" dirty="0">
                <a:latin typeface="Times New Roman" panose="02020603050405020304" pitchFamily="18" charset="0"/>
                <a:cs typeface="Times New Roman" panose="02020603050405020304" pitchFamily="18" charset="0"/>
              </a:rPr>
              <a:t>(n+2p-f)/s + </a:t>
            </a:r>
            <a:r>
              <a:rPr lang="en-US" sz="2000" dirty="0" smtClean="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is fraction we can take </a:t>
            </a:r>
            <a:r>
              <a:rPr lang="en-US" sz="2000" b="1" dirty="0">
                <a:latin typeface="Times New Roman" panose="02020603050405020304" pitchFamily="18" charset="0"/>
                <a:cs typeface="Times New Roman" panose="02020603050405020304" pitchFamily="18" charset="0"/>
              </a:rPr>
              <a:t>floor</a:t>
            </a:r>
            <a:r>
              <a:rPr lang="en-US" sz="2000" dirty="0">
                <a:latin typeface="Times New Roman" panose="02020603050405020304" pitchFamily="18" charset="0"/>
                <a:cs typeface="Times New Roman" panose="02020603050405020304" pitchFamily="18" charset="0"/>
              </a:rPr>
              <a:t> of this value.</a:t>
            </a:r>
          </a:p>
          <a:p>
            <a:pPr marL="457200" lvl="1" indent="0" algn="just">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044" y="3920836"/>
            <a:ext cx="6915150" cy="27851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10461666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564</TotalTime>
  <Words>535</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Calisto MT</vt:lpstr>
      <vt:lpstr>Times New Roman</vt:lpstr>
      <vt:lpstr>Trebuchet MS</vt:lpstr>
      <vt:lpstr>Wingdings 2</vt:lpstr>
      <vt:lpstr>Slate</vt:lpstr>
      <vt:lpstr>Image Classification Using Convolutional Neural Networks </vt:lpstr>
      <vt:lpstr>Convolutional Neural Networks</vt:lpstr>
      <vt:lpstr>PowerPoint Presentation</vt:lpstr>
      <vt:lpstr>PowerPoint Presentation</vt:lpstr>
      <vt:lpstr>Convolution Layer</vt:lpstr>
      <vt:lpstr>Convolutional Layer </vt:lpstr>
      <vt:lpstr>PowerPoint Presentation</vt:lpstr>
      <vt:lpstr>PowerPoint Presentation</vt:lpstr>
      <vt:lpstr>PowerPoint Presentation</vt:lpstr>
      <vt:lpstr>Batch normalisation</vt:lpstr>
      <vt:lpstr>PowerPoint Presentation</vt:lpstr>
      <vt:lpstr>Task on CIFAR-10 Dataset with Keras: Convolutional Neural Networks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dc:title>
  <dc:creator>GITAM</dc:creator>
  <cp:lastModifiedBy>GITAM</cp:lastModifiedBy>
  <cp:revision>20</cp:revision>
  <dcterms:created xsi:type="dcterms:W3CDTF">2019-03-29T05:22:11Z</dcterms:created>
  <dcterms:modified xsi:type="dcterms:W3CDTF">2020-09-25T11:24:59Z</dcterms:modified>
</cp:coreProperties>
</file>