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4" r:id="rId7"/>
    <p:sldId id="267" r:id="rId8"/>
    <p:sldId id="266"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65" r:id="rId22"/>
    <p:sldId id="261" r:id="rId23"/>
    <p:sldId id="262" r:id="rId24"/>
    <p:sldId id="26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117" d="100"/>
          <a:sy n="117" d="100"/>
        </p:scale>
        <p:origin x="3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05905D-F609-42AB-AD84-5C1E64E8F928}"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78DE7-6630-4E32-9D27-983A308DE92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864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905905D-F609-42AB-AD84-5C1E64E8F928}"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978DE7-6630-4E32-9D27-983A308DE92F}" type="slidenum">
              <a:rPr lang="en-US" smtClean="0"/>
              <a:t>‹#›</a:t>
            </a:fld>
            <a:endParaRPr lang="en-US"/>
          </a:p>
        </p:txBody>
      </p:sp>
    </p:spTree>
    <p:extLst>
      <p:ext uri="{BB962C8B-B14F-4D97-AF65-F5344CB8AC3E}">
        <p14:creationId xmlns:p14="http://schemas.microsoft.com/office/powerpoint/2010/main" val="1122913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05905D-F609-42AB-AD84-5C1E64E8F928}"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78DE7-6630-4E32-9D27-983A308DE92F}" type="slidenum">
              <a:rPr lang="en-US" smtClean="0"/>
              <a:t>‹#›</a:t>
            </a:fld>
            <a:endParaRPr lang="en-US"/>
          </a:p>
        </p:txBody>
      </p:sp>
    </p:spTree>
    <p:extLst>
      <p:ext uri="{BB962C8B-B14F-4D97-AF65-F5344CB8AC3E}">
        <p14:creationId xmlns:p14="http://schemas.microsoft.com/office/powerpoint/2010/main" val="2759790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05905D-F609-42AB-AD84-5C1E64E8F928}"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78DE7-6630-4E32-9D27-983A308DE92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05738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05905D-F609-42AB-AD84-5C1E64E8F928}"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78DE7-6630-4E32-9D27-983A308DE92F}" type="slidenum">
              <a:rPr lang="en-US" smtClean="0"/>
              <a:t>‹#›</a:t>
            </a:fld>
            <a:endParaRPr lang="en-US"/>
          </a:p>
        </p:txBody>
      </p:sp>
    </p:spTree>
    <p:extLst>
      <p:ext uri="{BB962C8B-B14F-4D97-AF65-F5344CB8AC3E}">
        <p14:creationId xmlns:p14="http://schemas.microsoft.com/office/powerpoint/2010/main" val="334758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05905D-F609-42AB-AD84-5C1E64E8F928}"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78DE7-6630-4E32-9D27-983A308DE92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72885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05905D-F609-42AB-AD84-5C1E64E8F928}"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78DE7-6630-4E32-9D27-983A308DE92F}" type="slidenum">
              <a:rPr lang="en-US" smtClean="0"/>
              <a:t>‹#›</a:t>
            </a:fld>
            <a:endParaRPr lang="en-US"/>
          </a:p>
        </p:txBody>
      </p:sp>
    </p:spTree>
    <p:extLst>
      <p:ext uri="{BB962C8B-B14F-4D97-AF65-F5344CB8AC3E}">
        <p14:creationId xmlns:p14="http://schemas.microsoft.com/office/powerpoint/2010/main" val="1428871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05905D-F609-42AB-AD84-5C1E64E8F928}"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78DE7-6630-4E32-9D27-983A308DE92F}" type="slidenum">
              <a:rPr lang="en-US" smtClean="0"/>
              <a:t>‹#›</a:t>
            </a:fld>
            <a:endParaRPr lang="en-US"/>
          </a:p>
        </p:txBody>
      </p:sp>
    </p:spTree>
    <p:extLst>
      <p:ext uri="{BB962C8B-B14F-4D97-AF65-F5344CB8AC3E}">
        <p14:creationId xmlns:p14="http://schemas.microsoft.com/office/powerpoint/2010/main" val="37494416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05905D-F609-42AB-AD84-5C1E64E8F928}"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78DE7-6630-4E32-9D27-983A308DE92F}" type="slidenum">
              <a:rPr lang="en-US" smtClean="0"/>
              <a:t>‹#›</a:t>
            </a:fld>
            <a:endParaRPr lang="en-US"/>
          </a:p>
        </p:txBody>
      </p:sp>
    </p:spTree>
    <p:extLst>
      <p:ext uri="{BB962C8B-B14F-4D97-AF65-F5344CB8AC3E}">
        <p14:creationId xmlns:p14="http://schemas.microsoft.com/office/powerpoint/2010/main" val="567247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05905D-F609-42AB-AD84-5C1E64E8F928}"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78DE7-6630-4E32-9D27-983A308DE92F}" type="slidenum">
              <a:rPr lang="en-US" smtClean="0"/>
              <a:t>‹#›</a:t>
            </a:fld>
            <a:endParaRPr lang="en-US"/>
          </a:p>
        </p:txBody>
      </p:sp>
    </p:spTree>
    <p:extLst>
      <p:ext uri="{BB962C8B-B14F-4D97-AF65-F5344CB8AC3E}">
        <p14:creationId xmlns:p14="http://schemas.microsoft.com/office/powerpoint/2010/main" val="2246633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05905D-F609-42AB-AD84-5C1E64E8F928}"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78DE7-6630-4E32-9D27-983A308DE92F}" type="slidenum">
              <a:rPr lang="en-US" smtClean="0"/>
              <a:t>‹#›</a:t>
            </a:fld>
            <a:endParaRPr lang="en-US"/>
          </a:p>
        </p:txBody>
      </p:sp>
    </p:spTree>
    <p:extLst>
      <p:ext uri="{BB962C8B-B14F-4D97-AF65-F5344CB8AC3E}">
        <p14:creationId xmlns:p14="http://schemas.microsoft.com/office/powerpoint/2010/main" val="124507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05905D-F609-42AB-AD84-5C1E64E8F928}"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978DE7-6630-4E32-9D27-983A308DE92F}" type="slidenum">
              <a:rPr lang="en-US" smtClean="0"/>
              <a:t>‹#›</a:t>
            </a:fld>
            <a:endParaRPr lang="en-US"/>
          </a:p>
        </p:txBody>
      </p:sp>
    </p:spTree>
    <p:extLst>
      <p:ext uri="{BB962C8B-B14F-4D97-AF65-F5344CB8AC3E}">
        <p14:creationId xmlns:p14="http://schemas.microsoft.com/office/powerpoint/2010/main" val="237535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05905D-F609-42AB-AD84-5C1E64E8F928}"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978DE7-6630-4E32-9D27-983A308DE92F}" type="slidenum">
              <a:rPr lang="en-US" smtClean="0"/>
              <a:t>‹#›</a:t>
            </a:fld>
            <a:endParaRPr lang="en-US"/>
          </a:p>
        </p:txBody>
      </p:sp>
    </p:spTree>
    <p:extLst>
      <p:ext uri="{BB962C8B-B14F-4D97-AF65-F5344CB8AC3E}">
        <p14:creationId xmlns:p14="http://schemas.microsoft.com/office/powerpoint/2010/main" val="1000477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05905D-F609-42AB-AD84-5C1E64E8F928}"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978DE7-6630-4E32-9D27-983A308DE92F}" type="slidenum">
              <a:rPr lang="en-US" smtClean="0"/>
              <a:t>‹#›</a:t>
            </a:fld>
            <a:endParaRPr lang="en-US"/>
          </a:p>
        </p:txBody>
      </p:sp>
    </p:spTree>
    <p:extLst>
      <p:ext uri="{BB962C8B-B14F-4D97-AF65-F5344CB8AC3E}">
        <p14:creationId xmlns:p14="http://schemas.microsoft.com/office/powerpoint/2010/main" val="2096431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5905D-F609-42AB-AD84-5C1E64E8F928}" type="datetimeFigureOut">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978DE7-6630-4E32-9D27-983A308DE92F}" type="slidenum">
              <a:rPr lang="en-US" smtClean="0"/>
              <a:t>‹#›</a:t>
            </a:fld>
            <a:endParaRPr lang="en-US"/>
          </a:p>
        </p:txBody>
      </p:sp>
    </p:spTree>
    <p:extLst>
      <p:ext uri="{BB962C8B-B14F-4D97-AF65-F5344CB8AC3E}">
        <p14:creationId xmlns:p14="http://schemas.microsoft.com/office/powerpoint/2010/main" val="2500659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05905D-F609-42AB-AD84-5C1E64E8F928}"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978DE7-6630-4E32-9D27-983A308DE92F}" type="slidenum">
              <a:rPr lang="en-US" smtClean="0"/>
              <a:t>‹#›</a:t>
            </a:fld>
            <a:endParaRPr lang="en-US"/>
          </a:p>
        </p:txBody>
      </p:sp>
    </p:spTree>
    <p:extLst>
      <p:ext uri="{BB962C8B-B14F-4D97-AF65-F5344CB8AC3E}">
        <p14:creationId xmlns:p14="http://schemas.microsoft.com/office/powerpoint/2010/main" val="1803119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05905D-F609-42AB-AD84-5C1E64E8F928}"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978DE7-6630-4E32-9D27-983A308DE92F}" type="slidenum">
              <a:rPr lang="en-US" smtClean="0"/>
              <a:t>‹#›</a:t>
            </a:fld>
            <a:endParaRPr lang="en-US"/>
          </a:p>
        </p:txBody>
      </p:sp>
    </p:spTree>
    <p:extLst>
      <p:ext uri="{BB962C8B-B14F-4D97-AF65-F5344CB8AC3E}">
        <p14:creationId xmlns:p14="http://schemas.microsoft.com/office/powerpoint/2010/main" val="2801254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905905D-F609-42AB-AD84-5C1E64E8F928}" type="datetimeFigureOut">
              <a:rPr lang="en-US" smtClean="0"/>
              <a:t>11/9/2022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9978DE7-6630-4E32-9D27-983A308DE92F}" type="slidenum">
              <a:rPr lang="en-US" smtClean="0"/>
              <a:t>‹#›</a:t>
            </a:fld>
            <a:endParaRPr lang="en-US"/>
          </a:p>
        </p:txBody>
      </p:sp>
    </p:spTree>
    <p:extLst>
      <p:ext uri="{BB962C8B-B14F-4D97-AF65-F5344CB8AC3E}">
        <p14:creationId xmlns:p14="http://schemas.microsoft.com/office/powerpoint/2010/main" val="11454679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accent3">
                <a:lumMod val="60000"/>
                <a:lumOff val="40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BE5AC-E37D-E22A-BB97-0527C689E8CB}"/>
              </a:ext>
            </a:extLst>
          </p:cNvPr>
          <p:cNvSpPr>
            <a:spLocks noGrp="1"/>
          </p:cNvSpPr>
          <p:nvPr>
            <p:ph type="ctrTitle"/>
          </p:nvPr>
        </p:nvSpPr>
        <p:spPr/>
        <p:txBody>
          <a:bodyPr/>
          <a:lstStyle/>
          <a:p>
            <a:r>
              <a:rPr lang="en-US" dirty="0"/>
              <a:t>Early Diabetes Prediction using Random Forest</a:t>
            </a:r>
          </a:p>
        </p:txBody>
      </p:sp>
      <p:sp>
        <p:nvSpPr>
          <p:cNvPr id="3" name="Subtitle 2">
            <a:extLst>
              <a:ext uri="{FF2B5EF4-FFF2-40B4-BE49-F238E27FC236}">
                <a16:creationId xmlns:a16="http://schemas.microsoft.com/office/drawing/2014/main" id="{F0C8709A-7C14-FE08-B4CF-40D002203D28}"/>
              </a:ext>
            </a:extLst>
          </p:cNvPr>
          <p:cNvSpPr>
            <a:spLocks noGrp="1"/>
          </p:cNvSpPr>
          <p:nvPr>
            <p:ph type="subTitle" idx="1"/>
          </p:nvPr>
        </p:nvSpPr>
        <p:spPr/>
        <p:txBody>
          <a:bodyPr>
            <a:normAutofit fontScale="92500" lnSpcReduction="10000"/>
          </a:bodyPr>
          <a:lstStyle/>
          <a:p>
            <a:r>
              <a:rPr lang="en-US" dirty="0">
                <a:solidFill>
                  <a:schemeClr val="tx1"/>
                </a:solidFill>
              </a:rPr>
              <a:t>Yaswanth Sai Satish  Sreerama  11601948</a:t>
            </a:r>
          </a:p>
          <a:p>
            <a:r>
              <a:rPr lang="en-US" dirty="0" err="1">
                <a:solidFill>
                  <a:schemeClr val="tx1"/>
                </a:solidFill>
              </a:rPr>
              <a:t>Harshavardhan</a:t>
            </a:r>
            <a:r>
              <a:rPr lang="en-US" dirty="0">
                <a:solidFill>
                  <a:schemeClr val="tx1"/>
                </a:solidFill>
              </a:rPr>
              <a:t> Reddy </a:t>
            </a:r>
            <a:r>
              <a:rPr lang="en-US" dirty="0" err="1">
                <a:solidFill>
                  <a:schemeClr val="tx1"/>
                </a:solidFill>
              </a:rPr>
              <a:t>Mallannagari</a:t>
            </a:r>
            <a:r>
              <a:rPr lang="en-US" dirty="0">
                <a:solidFill>
                  <a:schemeClr val="tx1"/>
                </a:solidFill>
              </a:rPr>
              <a:t>   11603389</a:t>
            </a:r>
          </a:p>
          <a:p>
            <a:r>
              <a:rPr lang="en-US" dirty="0">
                <a:solidFill>
                  <a:schemeClr val="tx1"/>
                </a:solidFill>
              </a:rPr>
              <a:t>Varsha Salil    11608680</a:t>
            </a:r>
          </a:p>
          <a:p>
            <a:r>
              <a:rPr lang="en-US" dirty="0">
                <a:solidFill>
                  <a:schemeClr val="tx1"/>
                </a:solidFill>
              </a:rPr>
              <a:t>Preethi </a:t>
            </a:r>
            <a:r>
              <a:rPr lang="en-US" dirty="0" err="1">
                <a:solidFill>
                  <a:schemeClr val="tx1"/>
                </a:solidFill>
              </a:rPr>
              <a:t>Vahitha</a:t>
            </a:r>
            <a:r>
              <a:rPr lang="en-US" dirty="0">
                <a:solidFill>
                  <a:schemeClr val="tx1"/>
                </a:solidFill>
              </a:rPr>
              <a:t> </a:t>
            </a:r>
            <a:r>
              <a:rPr lang="en-US" dirty="0" err="1">
                <a:solidFill>
                  <a:schemeClr val="tx1"/>
                </a:solidFill>
              </a:rPr>
              <a:t>Sankineni</a:t>
            </a:r>
            <a:r>
              <a:rPr lang="en-US" dirty="0">
                <a:solidFill>
                  <a:schemeClr val="tx1"/>
                </a:solidFill>
              </a:rPr>
              <a:t> 11607639</a:t>
            </a:r>
          </a:p>
          <a:p>
            <a:r>
              <a:rPr lang="en-US" dirty="0">
                <a:solidFill>
                  <a:schemeClr val="tx1"/>
                </a:solidFill>
              </a:rPr>
              <a:t>Surya Sai Raj </a:t>
            </a:r>
            <a:r>
              <a:rPr lang="en-US" dirty="0" err="1">
                <a:solidFill>
                  <a:schemeClr val="tx1"/>
                </a:solidFill>
              </a:rPr>
              <a:t>Lakkoku</a:t>
            </a:r>
            <a:r>
              <a:rPr lang="en-US" dirty="0">
                <a:solidFill>
                  <a:schemeClr val="tx1"/>
                </a:solidFill>
              </a:rPr>
              <a:t>    11610081</a:t>
            </a:r>
          </a:p>
        </p:txBody>
      </p:sp>
    </p:spTree>
    <p:extLst>
      <p:ext uri="{BB962C8B-B14F-4D97-AF65-F5344CB8AC3E}">
        <p14:creationId xmlns:p14="http://schemas.microsoft.com/office/powerpoint/2010/main" val="3720538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633E68-B925-44AC-A7C1-894D907EE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3" name="Picture 2" descr="Chart, bar chart&#10;&#10;Description automatically generated">
            <a:extLst>
              <a:ext uri="{FF2B5EF4-FFF2-40B4-BE49-F238E27FC236}">
                <a16:creationId xmlns:a16="http://schemas.microsoft.com/office/drawing/2014/main" id="{71E51B55-1D13-1F1F-44D2-C7DD1757F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720" y="643467"/>
            <a:ext cx="9109224" cy="5237804"/>
          </a:xfrm>
          <a:prstGeom prst="rect">
            <a:avLst/>
          </a:prstGeom>
        </p:spPr>
      </p:pic>
    </p:spTree>
    <p:extLst>
      <p:ext uri="{BB962C8B-B14F-4D97-AF65-F5344CB8AC3E}">
        <p14:creationId xmlns:p14="http://schemas.microsoft.com/office/powerpoint/2010/main" val="735114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633E68-B925-44AC-A7C1-894D907EE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3" name="Picture 2" descr="Chart, histogram&#10;&#10;Description automatically generated">
            <a:extLst>
              <a:ext uri="{FF2B5EF4-FFF2-40B4-BE49-F238E27FC236}">
                <a16:creationId xmlns:a16="http://schemas.microsoft.com/office/drawing/2014/main" id="{8D5CFC50-DE84-5D7C-970D-865A81035F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947" y="643467"/>
            <a:ext cx="9976769" cy="5237804"/>
          </a:xfrm>
          <a:prstGeom prst="rect">
            <a:avLst/>
          </a:prstGeom>
        </p:spPr>
      </p:pic>
    </p:spTree>
    <p:extLst>
      <p:ext uri="{BB962C8B-B14F-4D97-AF65-F5344CB8AC3E}">
        <p14:creationId xmlns:p14="http://schemas.microsoft.com/office/powerpoint/2010/main" val="2177013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633E68-B925-44AC-A7C1-894D907EE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3" name="Picture 2" descr="Chart, scatter chart&#10;&#10;Description automatically generated">
            <a:extLst>
              <a:ext uri="{FF2B5EF4-FFF2-40B4-BE49-F238E27FC236}">
                <a16:creationId xmlns:a16="http://schemas.microsoft.com/office/drawing/2014/main" id="{A9AF1685-9681-CBBD-AD90-3DFE0D3FE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230" y="643467"/>
            <a:ext cx="10270203" cy="5237804"/>
          </a:xfrm>
          <a:prstGeom prst="rect">
            <a:avLst/>
          </a:prstGeom>
        </p:spPr>
      </p:pic>
    </p:spTree>
    <p:extLst>
      <p:ext uri="{BB962C8B-B14F-4D97-AF65-F5344CB8AC3E}">
        <p14:creationId xmlns:p14="http://schemas.microsoft.com/office/powerpoint/2010/main" val="2897899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633E68-B925-44AC-A7C1-894D907EE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D1575BB8-A2C1-226B-BB93-11076F1CE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179" y="1857667"/>
            <a:ext cx="10910306" cy="2809403"/>
          </a:xfrm>
          <a:prstGeom prst="rect">
            <a:avLst/>
          </a:prstGeom>
        </p:spPr>
      </p:pic>
    </p:spTree>
    <p:extLst>
      <p:ext uri="{BB962C8B-B14F-4D97-AF65-F5344CB8AC3E}">
        <p14:creationId xmlns:p14="http://schemas.microsoft.com/office/powerpoint/2010/main" val="1324843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633E68-B925-44AC-A7C1-894D907EE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 application&#10;&#10;Description automatically generated">
            <a:extLst>
              <a:ext uri="{FF2B5EF4-FFF2-40B4-BE49-F238E27FC236}">
                <a16:creationId xmlns:a16="http://schemas.microsoft.com/office/drawing/2014/main" id="{626D4A51-538A-F772-3363-AF08BF59B1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179" y="725723"/>
            <a:ext cx="10910306" cy="5073292"/>
          </a:xfrm>
          <a:prstGeom prst="rect">
            <a:avLst/>
          </a:prstGeom>
        </p:spPr>
      </p:pic>
    </p:spTree>
    <p:extLst>
      <p:ext uri="{BB962C8B-B14F-4D97-AF65-F5344CB8AC3E}">
        <p14:creationId xmlns:p14="http://schemas.microsoft.com/office/powerpoint/2010/main" val="2776204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633E68-B925-44AC-A7C1-894D907EE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3" name="Picture 2" descr="Chart, bar chart&#10;&#10;Description automatically generated">
            <a:extLst>
              <a:ext uri="{FF2B5EF4-FFF2-40B4-BE49-F238E27FC236}">
                <a16:creationId xmlns:a16="http://schemas.microsoft.com/office/drawing/2014/main" id="{5AA2D3E1-C7CB-5FD1-245A-BB78722C1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179" y="971205"/>
            <a:ext cx="10910306" cy="4582328"/>
          </a:xfrm>
          <a:prstGeom prst="rect">
            <a:avLst/>
          </a:prstGeom>
        </p:spPr>
      </p:pic>
    </p:spTree>
    <p:extLst>
      <p:ext uri="{BB962C8B-B14F-4D97-AF65-F5344CB8AC3E}">
        <p14:creationId xmlns:p14="http://schemas.microsoft.com/office/powerpoint/2010/main" val="2314977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633E68-B925-44AC-A7C1-894D907EE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3" name="Picture 2" descr="Chart, treemap chart&#10;&#10;Description automatically generated">
            <a:extLst>
              <a:ext uri="{FF2B5EF4-FFF2-40B4-BE49-F238E27FC236}">
                <a16:creationId xmlns:a16="http://schemas.microsoft.com/office/drawing/2014/main" id="{B2AAFF58-BAEA-AC0D-32AB-970A418391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425" y="119434"/>
            <a:ext cx="7638757" cy="6477013"/>
          </a:xfrm>
          <a:prstGeom prst="rect">
            <a:avLst/>
          </a:prstGeom>
        </p:spPr>
      </p:pic>
    </p:spTree>
    <p:extLst>
      <p:ext uri="{BB962C8B-B14F-4D97-AF65-F5344CB8AC3E}">
        <p14:creationId xmlns:p14="http://schemas.microsoft.com/office/powerpoint/2010/main" val="4189777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633E68-B925-44AC-A7C1-894D907EE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 application&#10;&#10;Description automatically generated">
            <a:extLst>
              <a:ext uri="{FF2B5EF4-FFF2-40B4-BE49-F238E27FC236}">
                <a16:creationId xmlns:a16="http://schemas.microsoft.com/office/drawing/2014/main" id="{E6F6C63E-C4CE-9B20-8DED-99461BCBA8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179" y="2321355"/>
            <a:ext cx="10910306" cy="1882027"/>
          </a:xfrm>
          <a:prstGeom prst="rect">
            <a:avLst/>
          </a:prstGeom>
        </p:spPr>
      </p:pic>
    </p:spTree>
    <p:extLst>
      <p:ext uri="{BB962C8B-B14F-4D97-AF65-F5344CB8AC3E}">
        <p14:creationId xmlns:p14="http://schemas.microsoft.com/office/powerpoint/2010/main" val="1417000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633E68-B925-44AC-A7C1-894D907EE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3" name="Picture 2" descr="Graphical user interface&#10;&#10;Description automatically generated">
            <a:extLst>
              <a:ext uri="{FF2B5EF4-FFF2-40B4-BE49-F238E27FC236}">
                <a16:creationId xmlns:a16="http://schemas.microsoft.com/office/drawing/2014/main" id="{9E60ADBC-A5B1-9068-80BC-5BACDB4F0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179" y="821188"/>
            <a:ext cx="10910306" cy="4882361"/>
          </a:xfrm>
          <a:prstGeom prst="rect">
            <a:avLst/>
          </a:prstGeom>
        </p:spPr>
      </p:pic>
    </p:spTree>
    <p:extLst>
      <p:ext uri="{BB962C8B-B14F-4D97-AF65-F5344CB8AC3E}">
        <p14:creationId xmlns:p14="http://schemas.microsoft.com/office/powerpoint/2010/main" val="2781739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633E68-B925-44AC-A7C1-894D907EE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3" name="Picture 2" descr="Graphical user interface&#10;&#10;Description automatically generated">
            <a:extLst>
              <a:ext uri="{FF2B5EF4-FFF2-40B4-BE49-F238E27FC236}">
                <a16:creationId xmlns:a16="http://schemas.microsoft.com/office/drawing/2014/main" id="{BA66DC87-DFB4-9F85-7AEB-353F84163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195" y="643467"/>
            <a:ext cx="8482273" cy="5237804"/>
          </a:xfrm>
          <a:prstGeom prst="rect">
            <a:avLst/>
          </a:prstGeom>
        </p:spPr>
      </p:pic>
    </p:spTree>
    <p:extLst>
      <p:ext uri="{BB962C8B-B14F-4D97-AF65-F5344CB8AC3E}">
        <p14:creationId xmlns:p14="http://schemas.microsoft.com/office/powerpoint/2010/main" val="506661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CD77FA-19CE-D094-EA0A-8413F3D90192}"/>
              </a:ext>
            </a:extLst>
          </p:cNvPr>
          <p:cNvSpPr txBox="1"/>
          <p:nvPr/>
        </p:nvSpPr>
        <p:spPr>
          <a:xfrm>
            <a:off x="227163" y="2382061"/>
            <a:ext cx="11964837" cy="1477328"/>
          </a:xfrm>
          <a:prstGeom prst="rect">
            <a:avLst/>
          </a:prstGeom>
          <a:noFill/>
        </p:spPr>
        <p:txBody>
          <a:bodyPr wrap="square" rtlCol="0">
            <a:spAutoFit/>
          </a:bodyPr>
          <a:lstStyle/>
          <a:p>
            <a:r>
              <a:rPr lang="en-US" dirty="0"/>
              <a:t>Implement a system which diagnoses Diabetes Mellitus after analyzing a person’s health parameters including </a:t>
            </a:r>
            <a:r>
              <a:rPr lang="en-US" sz="1800" dirty="0">
                <a:effectLst/>
              </a:rPr>
              <a:t>Age in years</a:t>
            </a:r>
            <a:r>
              <a:rPr lang="en-US" dirty="0"/>
              <a:t>, </a:t>
            </a:r>
            <a:r>
              <a:rPr lang="en-US" sz="1800" dirty="0">
                <a:effectLst/>
              </a:rPr>
              <a:t>Glucose level in mg/dl, Blood Pressure in mm Hg</a:t>
            </a:r>
            <a:r>
              <a:rPr lang="en-US" dirty="0"/>
              <a:t>, </a:t>
            </a:r>
            <a:r>
              <a:rPr lang="en-US" sz="1800" dirty="0">
                <a:effectLst/>
              </a:rPr>
              <a:t>Body Mass Index,</a:t>
            </a:r>
            <a:r>
              <a:rPr lang="en-US" dirty="0"/>
              <a:t> </a:t>
            </a:r>
            <a:r>
              <a:rPr lang="en-US" sz="1800" dirty="0">
                <a:effectLst/>
              </a:rPr>
              <a:t>Skin in mm and Insulin level in one unit/10 gram. A dataset containing these parameters has been provided for training and testing purpose.</a:t>
            </a:r>
            <a:endParaRPr lang="en-US" dirty="0">
              <a:effectLst/>
            </a:endParaRPr>
          </a:p>
          <a:p>
            <a:endParaRPr lang="en-US" dirty="0"/>
          </a:p>
        </p:txBody>
      </p:sp>
      <p:sp>
        <p:nvSpPr>
          <p:cNvPr id="2" name="TextBox 1">
            <a:extLst>
              <a:ext uri="{FF2B5EF4-FFF2-40B4-BE49-F238E27FC236}">
                <a16:creationId xmlns:a16="http://schemas.microsoft.com/office/drawing/2014/main" id="{DE3105EC-4D23-4995-7C8F-0659109B48D5}"/>
              </a:ext>
            </a:extLst>
          </p:cNvPr>
          <p:cNvSpPr txBox="1"/>
          <p:nvPr/>
        </p:nvSpPr>
        <p:spPr>
          <a:xfrm>
            <a:off x="227164" y="462844"/>
            <a:ext cx="1182937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749616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1"/>
            </a:gs>
            <a:gs pos="100000">
              <a:schemeClr val="tx1">
                <a:lumMod val="95000"/>
              </a:schemeClr>
            </a:gs>
          </a:gsLst>
          <a:lin ang="612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3F9C14-FED7-B886-AC2C-11636E47CE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013" y="2977417"/>
            <a:ext cx="10108038" cy="903165"/>
          </a:xfrm>
          <a:prstGeom prst="rect">
            <a:avLst/>
          </a:prstGeom>
        </p:spPr>
      </p:pic>
    </p:spTree>
    <p:extLst>
      <p:ext uri="{BB962C8B-B14F-4D97-AF65-F5344CB8AC3E}">
        <p14:creationId xmlns:p14="http://schemas.microsoft.com/office/powerpoint/2010/main" val="657143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3EA46D-2041-46DA-7550-AB5036BF363B}"/>
              </a:ext>
            </a:extLst>
          </p:cNvPr>
          <p:cNvSpPr txBox="1"/>
          <p:nvPr/>
        </p:nvSpPr>
        <p:spPr>
          <a:xfrm>
            <a:off x="366889" y="1636889"/>
            <a:ext cx="1145822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Random Forest Classifier has been implemented with an accuracy of 79.7%</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Decision Tree Classifier was implemented with an accuracy of 73.3%</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Support Vector Machine was implemented with an accuracy of 71%</a:t>
            </a:r>
          </a:p>
          <a:p>
            <a:endParaRPr lang="en-US" dirty="0"/>
          </a:p>
          <a:p>
            <a:endParaRPr lang="en-US" dirty="0"/>
          </a:p>
        </p:txBody>
      </p:sp>
      <p:sp>
        <p:nvSpPr>
          <p:cNvPr id="3" name="TextBox 2">
            <a:extLst>
              <a:ext uri="{FF2B5EF4-FFF2-40B4-BE49-F238E27FC236}">
                <a16:creationId xmlns:a16="http://schemas.microsoft.com/office/drawing/2014/main" id="{F2E340A0-9B65-2999-C63F-49F4801C5BC4}"/>
              </a:ext>
            </a:extLst>
          </p:cNvPr>
          <p:cNvSpPr txBox="1"/>
          <p:nvPr/>
        </p:nvSpPr>
        <p:spPr>
          <a:xfrm>
            <a:off x="3146778" y="417690"/>
            <a:ext cx="11700933"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ACCURACY OF THE MODELS</a:t>
            </a:r>
          </a:p>
        </p:txBody>
      </p:sp>
    </p:spTree>
    <p:extLst>
      <p:ext uri="{BB962C8B-B14F-4D97-AF65-F5344CB8AC3E}">
        <p14:creationId xmlns:p14="http://schemas.microsoft.com/office/powerpoint/2010/main" val="4199026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4C555A-D404-9170-D011-2F1DF3C80BB5}"/>
              </a:ext>
            </a:extLst>
          </p:cNvPr>
          <p:cNvSpPr txBox="1"/>
          <p:nvPr/>
        </p:nvSpPr>
        <p:spPr>
          <a:xfrm>
            <a:off x="345057" y="1431984"/>
            <a:ext cx="1143862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model provides accurate results for the real time data, unlike the existing methods</a:t>
            </a:r>
          </a:p>
          <a:p>
            <a:endParaRPr lang="en-US" dirty="0"/>
          </a:p>
          <a:p>
            <a:pPr marL="285750" indent="-285750">
              <a:buFont typeface="Arial" panose="020B0604020202020204" pitchFamily="34" charset="0"/>
              <a:buChar char="•"/>
            </a:pPr>
            <a:r>
              <a:rPr lang="en-US" dirty="0"/>
              <a:t>The model is devoid of outliers and depends on a weak input case. Hence it exhibits higher reliability and robustness than the existing models </a:t>
            </a:r>
          </a:p>
          <a:p>
            <a:endParaRPr lang="en-US" dirty="0"/>
          </a:p>
          <a:p>
            <a:pPr marL="285750" indent="-285750">
              <a:buFont typeface="Arial" panose="020B0604020202020204" pitchFamily="34" charset="0"/>
              <a:buChar char="•"/>
            </a:pPr>
            <a:r>
              <a:rPr lang="en-US" dirty="0"/>
              <a:t>Provides accurate results for already existing Diabetes patients.</a:t>
            </a:r>
          </a:p>
          <a:p>
            <a:pPr marL="285750" indent="-285750">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88A2437C-A530-0F9F-046D-0734468B8D8F}"/>
              </a:ext>
            </a:extLst>
          </p:cNvPr>
          <p:cNvSpPr txBox="1"/>
          <p:nvPr/>
        </p:nvSpPr>
        <p:spPr>
          <a:xfrm>
            <a:off x="-137384" y="282222"/>
            <a:ext cx="11921067"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ADVANTAGES OVER THE EXISTING MODELS</a:t>
            </a:r>
          </a:p>
        </p:txBody>
      </p:sp>
    </p:spTree>
    <p:extLst>
      <p:ext uri="{BB962C8B-B14F-4D97-AF65-F5344CB8AC3E}">
        <p14:creationId xmlns:p14="http://schemas.microsoft.com/office/powerpoint/2010/main" val="2940469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3F984B-AFB0-C694-BA8B-6A9BD94384E5}"/>
              </a:ext>
            </a:extLst>
          </p:cNvPr>
          <p:cNvSpPr txBox="1"/>
          <p:nvPr/>
        </p:nvSpPr>
        <p:spPr>
          <a:xfrm>
            <a:off x="451557" y="1659467"/>
            <a:ext cx="11435644"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rPr>
              <a:t>The model generated cannot completely get rid of the delay</a:t>
            </a:r>
            <a:r>
              <a:rPr lang="en-US" sz="1800" dirty="0">
                <a:effectLst/>
                <a:latin typeface="Times New Roman" panose="02020603050405020304" pitchFamily="18" charset="0"/>
              </a:rPr>
              <a:t> between the real glucose level monitoring and continuous glucose monitoring.</a:t>
            </a:r>
          </a:p>
          <a:p>
            <a:endParaRPr lang="en-US" sz="1800" dirty="0">
              <a:effectLst/>
              <a:latin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rPr>
              <a:t>Diabetes Mellitus diagnosis does not completely depend on Blood pressure levels alone.</a:t>
            </a:r>
            <a:endParaRPr lang="en-US" dirty="0"/>
          </a:p>
        </p:txBody>
      </p:sp>
      <p:sp>
        <p:nvSpPr>
          <p:cNvPr id="3" name="TextBox 2">
            <a:extLst>
              <a:ext uri="{FF2B5EF4-FFF2-40B4-BE49-F238E27FC236}">
                <a16:creationId xmlns:a16="http://schemas.microsoft.com/office/drawing/2014/main" id="{ED7D39CB-D274-6F1A-DC1F-7BB705E69705}"/>
              </a:ext>
            </a:extLst>
          </p:cNvPr>
          <p:cNvSpPr txBox="1"/>
          <p:nvPr/>
        </p:nvSpPr>
        <p:spPr>
          <a:xfrm>
            <a:off x="451557" y="237066"/>
            <a:ext cx="1143564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         LIMITATIONS OVER THE EXISTING MODELS</a:t>
            </a:r>
          </a:p>
        </p:txBody>
      </p:sp>
    </p:spTree>
    <p:extLst>
      <p:ext uri="{BB962C8B-B14F-4D97-AF65-F5344CB8AC3E}">
        <p14:creationId xmlns:p14="http://schemas.microsoft.com/office/powerpoint/2010/main" val="3020610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CD5A10-54AF-F9E9-9E75-9AFF9A9F6670}"/>
              </a:ext>
            </a:extLst>
          </p:cNvPr>
          <p:cNvSpPr txBox="1"/>
          <p:nvPr/>
        </p:nvSpPr>
        <p:spPr>
          <a:xfrm>
            <a:off x="406400" y="1546578"/>
            <a:ext cx="11458222" cy="1200329"/>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rPr>
              <a:t>The system can be made compact by utilizing microcontroller components to implement data Transfer.</a:t>
            </a:r>
          </a:p>
          <a:p>
            <a:pPr marL="285750" indent="-285750">
              <a:buFont typeface="Arial" panose="020B0604020202020204" pitchFamily="34" charset="0"/>
              <a:buChar char="•"/>
            </a:pPr>
            <a:endParaRPr lang="en-US" dirty="0">
              <a:latin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rPr>
              <a:t>The efficiency of the project can be increased by </a:t>
            </a:r>
            <a:r>
              <a:rPr lang="en-US" dirty="0">
                <a:latin typeface="Times New Roman" panose="02020603050405020304" pitchFamily="18" charset="0"/>
              </a:rPr>
              <a:t>taking </a:t>
            </a:r>
            <a:r>
              <a:rPr lang="en-US" sz="1800" dirty="0">
                <a:effectLst/>
                <a:latin typeface="Times New Roman" panose="02020603050405020304" pitchFamily="18" charset="0"/>
              </a:rPr>
              <a:t>input from basal bolus therapy, irrespective of the person’s diagnosis. </a:t>
            </a:r>
            <a:endParaRPr lang="en-US" dirty="0"/>
          </a:p>
        </p:txBody>
      </p:sp>
      <p:sp>
        <p:nvSpPr>
          <p:cNvPr id="3" name="TextBox 2">
            <a:extLst>
              <a:ext uri="{FF2B5EF4-FFF2-40B4-BE49-F238E27FC236}">
                <a16:creationId xmlns:a16="http://schemas.microsoft.com/office/drawing/2014/main" id="{93971107-AC0E-6F44-B823-F9DD458EE919}"/>
              </a:ext>
            </a:extLst>
          </p:cNvPr>
          <p:cNvSpPr txBox="1"/>
          <p:nvPr/>
        </p:nvSpPr>
        <p:spPr>
          <a:xfrm>
            <a:off x="270934" y="440266"/>
            <a:ext cx="11458221" cy="584775"/>
          </a:xfrm>
          <a:prstGeom prst="rect">
            <a:avLst/>
          </a:prstGeom>
          <a:noFill/>
        </p:spPr>
        <p:txBody>
          <a:bodyPr wrap="square" rtlCol="0">
            <a:spAutoFit/>
          </a:bodyPr>
          <a:lstStyle/>
          <a:p>
            <a:r>
              <a:rPr lang="en-US" dirty="0"/>
              <a:t>                                                              </a:t>
            </a:r>
            <a:r>
              <a:rPr lang="en-US" sz="3200" b="1" dirty="0">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772309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2D2CB9-6DDF-3694-1270-7A600D61DA41}"/>
              </a:ext>
            </a:extLst>
          </p:cNvPr>
          <p:cNvSpPr txBox="1"/>
          <p:nvPr/>
        </p:nvSpPr>
        <p:spPr>
          <a:xfrm>
            <a:off x="120771" y="1086928"/>
            <a:ext cx="11723298" cy="5355312"/>
          </a:xfrm>
          <a:prstGeom prst="rect">
            <a:avLst/>
          </a:prstGeom>
          <a:noFill/>
        </p:spPr>
        <p:txBody>
          <a:bodyPr wrap="square" rtlCol="0">
            <a:spAutoFit/>
          </a:bodyPr>
          <a:lstStyle/>
          <a:p>
            <a:r>
              <a:rPr lang="en-US" dirty="0"/>
              <a:t>Diabetes Mellitus commonly known as Diabetes is a metabolic condition that has direct implications on a person’s health and lifestyle. If not detected well in advance it can pose dire long-term threats to one’s well being including cognitive impairment and even death.</a:t>
            </a:r>
          </a:p>
          <a:p>
            <a:endParaRPr lang="en-US" dirty="0"/>
          </a:p>
          <a:p>
            <a:r>
              <a:rPr lang="en-US" dirty="0"/>
              <a:t>While some studies point to lifestyle choices, such as unhealthy diets and lack of exercise, as the main  cause leading to this condition, a person’s Genetic makeup has also been proven to trigger Diabetes Mellitus.</a:t>
            </a:r>
          </a:p>
          <a:p>
            <a:endParaRPr lang="en-US" dirty="0"/>
          </a:p>
          <a:p>
            <a:r>
              <a:rPr lang="en-US" dirty="0"/>
              <a:t>The condition is often distinguished by prolonged abnormally high blood sugar parameters, due to the human body’s inability to produce adequate amounts of insulin.</a:t>
            </a:r>
          </a:p>
          <a:p>
            <a:endParaRPr lang="en-US" dirty="0"/>
          </a:p>
          <a:p>
            <a:r>
              <a:rPr lang="en-US" dirty="0"/>
              <a:t>Up until recently Diabetes Mellitus was diagnosed using invasive chemical blood tests, but with the advent of Deep learning and Machine learning, there have been significant developments in diagnosis of conditions like Diabetes Mellitus at early stages. Using Machine learning algorithms like the Random Forest Classifier Algorithm, Support Vector Machines and decision  trees, more accurate and precise information regarding the diagnosis on a myriad of domains can be obtained. This in turn will prove beneficial to a variety of research domains.</a:t>
            </a:r>
          </a:p>
          <a:p>
            <a:endParaRPr lang="en-US" dirty="0"/>
          </a:p>
          <a:p>
            <a:r>
              <a:rPr lang="en-US" dirty="0"/>
              <a:t>The project has been implemented to diagnose Diabetes Mellitus from the given health parameters</a:t>
            </a:r>
          </a:p>
        </p:txBody>
      </p:sp>
      <p:sp>
        <p:nvSpPr>
          <p:cNvPr id="6" name="TextBox 5">
            <a:extLst>
              <a:ext uri="{FF2B5EF4-FFF2-40B4-BE49-F238E27FC236}">
                <a16:creationId xmlns:a16="http://schemas.microsoft.com/office/drawing/2014/main" id="{F0D7C873-B818-1205-0612-C59FD5C314F4}"/>
              </a:ext>
            </a:extLst>
          </p:cNvPr>
          <p:cNvSpPr txBox="1"/>
          <p:nvPr/>
        </p:nvSpPr>
        <p:spPr>
          <a:xfrm>
            <a:off x="120771" y="308731"/>
            <a:ext cx="11723298"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2492350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5941C7-28DA-A1F3-5FF8-74C3630C9936}"/>
              </a:ext>
            </a:extLst>
          </p:cNvPr>
          <p:cNvSpPr txBox="1"/>
          <p:nvPr/>
        </p:nvSpPr>
        <p:spPr>
          <a:xfrm>
            <a:off x="224288" y="1780130"/>
            <a:ext cx="11878572" cy="2862322"/>
          </a:xfrm>
          <a:prstGeom prst="rect">
            <a:avLst/>
          </a:prstGeom>
          <a:noFill/>
        </p:spPr>
        <p:txBody>
          <a:bodyPr wrap="square" rtlCol="0">
            <a:spAutoFit/>
          </a:bodyPr>
          <a:lstStyle/>
          <a:p>
            <a:r>
              <a:rPr lang="en-US" dirty="0"/>
              <a:t>The dataset used for this project i.e., the PIMA dataset for Diabetes consists of various health parameters like Blood Pressure, Insulin, Glucose levels, Body Mass Index etc.,  that characterizes Diabetes Mellitus. This dataset has been classified using Machine learning techniques such as the Random Forest Classifier Algorithm, Support Vector Machines and Decision Trees. </a:t>
            </a:r>
          </a:p>
          <a:p>
            <a:endParaRPr lang="en-US" dirty="0"/>
          </a:p>
          <a:p>
            <a:r>
              <a:rPr lang="en-US" dirty="0"/>
              <a:t>The main goal of the project is to generate an accurate system which predicts Diabetes Mellitus by analyzing health parameters such as </a:t>
            </a:r>
            <a:r>
              <a:rPr lang="en-US" sz="1800" dirty="0">
                <a:effectLst/>
              </a:rPr>
              <a:t>Age</a:t>
            </a:r>
            <a:r>
              <a:rPr lang="en-US" dirty="0"/>
              <a:t>, </a:t>
            </a:r>
            <a:r>
              <a:rPr lang="en-US" sz="1800" dirty="0">
                <a:effectLst/>
              </a:rPr>
              <a:t>Glucose levels, Blood Pressure</a:t>
            </a:r>
            <a:r>
              <a:rPr lang="en-US" dirty="0"/>
              <a:t>, </a:t>
            </a:r>
            <a:r>
              <a:rPr lang="en-US" sz="1800" dirty="0">
                <a:effectLst/>
              </a:rPr>
              <a:t>Body Mass Index,</a:t>
            </a:r>
            <a:r>
              <a:rPr lang="en-US" dirty="0"/>
              <a:t> </a:t>
            </a:r>
            <a:r>
              <a:rPr lang="en-US" sz="1800" dirty="0">
                <a:effectLst/>
              </a:rPr>
              <a:t>Skin thickness and Insulin levels</a:t>
            </a:r>
            <a:r>
              <a:rPr lang="en-US" dirty="0"/>
              <a:t>.</a:t>
            </a:r>
          </a:p>
          <a:p>
            <a:endParaRPr lang="en-US" dirty="0"/>
          </a:p>
          <a:p>
            <a:endParaRPr lang="en-US" dirty="0"/>
          </a:p>
        </p:txBody>
      </p:sp>
      <p:sp>
        <p:nvSpPr>
          <p:cNvPr id="5" name="TextBox 4">
            <a:extLst>
              <a:ext uri="{FF2B5EF4-FFF2-40B4-BE49-F238E27FC236}">
                <a16:creationId xmlns:a16="http://schemas.microsoft.com/office/drawing/2014/main" id="{4BC20812-0BF5-A0CA-0D93-2D503EAC59B6}"/>
              </a:ext>
            </a:extLst>
          </p:cNvPr>
          <p:cNvSpPr txBox="1"/>
          <p:nvPr/>
        </p:nvSpPr>
        <p:spPr>
          <a:xfrm>
            <a:off x="379563" y="578003"/>
            <a:ext cx="11568022"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OBJECTIVE </a:t>
            </a:r>
          </a:p>
        </p:txBody>
      </p:sp>
    </p:spTree>
    <p:extLst>
      <p:ext uri="{BB962C8B-B14F-4D97-AF65-F5344CB8AC3E}">
        <p14:creationId xmlns:p14="http://schemas.microsoft.com/office/powerpoint/2010/main" val="1309377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C6B2339D-2101-9995-BA07-7AB63527AEA1}"/>
              </a:ext>
            </a:extLst>
          </p:cNvPr>
          <p:cNvSpPr/>
          <p:nvPr/>
        </p:nvSpPr>
        <p:spPr>
          <a:xfrm>
            <a:off x="3864634" y="912787"/>
            <a:ext cx="3329795" cy="4310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Inter"/>
              </a:rPr>
              <a:t>Data Exploration</a:t>
            </a:r>
          </a:p>
        </p:txBody>
      </p:sp>
      <p:sp>
        <p:nvSpPr>
          <p:cNvPr id="8" name="Arrow: Down 7">
            <a:extLst>
              <a:ext uri="{FF2B5EF4-FFF2-40B4-BE49-F238E27FC236}">
                <a16:creationId xmlns:a16="http://schemas.microsoft.com/office/drawing/2014/main" id="{0C4872A5-88B0-1A33-C82B-E1238C09B17A}"/>
              </a:ext>
            </a:extLst>
          </p:cNvPr>
          <p:cNvSpPr/>
          <p:nvPr/>
        </p:nvSpPr>
        <p:spPr>
          <a:xfrm>
            <a:off x="5227604" y="1388849"/>
            <a:ext cx="465826" cy="4156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0EB4DEDE-2E69-5EFC-5DEE-698863C26C6B}"/>
              </a:ext>
            </a:extLst>
          </p:cNvPr>
          <p:cNvSpPr/>
          <p:nvPr/>
        </p:nvSpPr>
        <p:spPr>
          <a:xfrm>
            <a:off x="3795621" y="1860425"/>
            <a:ext cx="3329795" cy="530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effectLst/>
              <a:latin typeface="Inter"/>
            </a:endParaRPr>
          </a:p>
          <a:p>
            <a:pPr algn="ctr"/>
            <a:r>
              <a:rPr lang="en-US" b="0" i="0" dirty="0">
                <a:effectLst/>
                <a:latin typeface="Inter"/>
              </a:rPr>
              <a:t>Exploratory Data Analysis (EDA)</a:t>
            </a:r>
          </a:p>
          <a:p>
            <a:pPr algn="ctr"/>
            <a:endParaRPr lang="en-US" dirty="0">
              <a:solidFill>
                <a:schemeClr val="tx1"/>
              </a:solidFill>
            </a:endParaRPr>
          </a:p>
        </p:txBody>
      </p:sp>
      <p:sp>
        <p:nvSpPr>
          <p:cNvPr id="11" name="Oval 10">
            <a:extLst>
              <a:ext uri="{FF2B5EF4-FFF2-40B4-BE49-F238E27FC236}">
                <a16:creationId xmlns:a16="http://schemas.microsoft.com/office/drawing/2014/main" id="{0E913FB7-5661-C35E-F9A0-094377A76E5F}"/>
              </a:ext>
            </a:extLst>
          </p:cNvPr>
          <p:cNvSpPr/>
          <p:nvPr/>
        </p:nvSpPr>
        <p:spPr>
          <a:xfrm>
            <a:off x="3795618" y="2917960"/>
            <a:ext cx="3329795" cy="530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effectLst/>
              <a:latin typeface="Inter"/>
            </a:endParaRPr>
          </a:p>
          <a:p>
            <a:pPr algn="ctr"/>
            <a:endParaRPr lang="en-US" b="0" i="0" dirty="0">
              <a:effectLst/>
              <a:latin typeface="Inter"/>
            </a:endParaRPr>
          </a:p>
          <a:p>
            <a:pPr algn="ctr"/>
            <a:r>
              <a:rPr lang="en-US" b="0" i="0" dirty="0">
                <a:effectLst/>
                <a:latin typeface="Inter"/>
              </a:rPr>
              <a:t>Data Manipulation</a:t>
            </a:r>
          </a:p>
          <a:p>
            <a:pPr algn="ctr"/>
            <a:endParaRPr lang="en-US" b="0" i="0" dirty="0">
              <a:effectLst/>
              <a:latin typeface="Inter"/>
            </a:endParaRPr>
          </a:p>
          <a:p>
            <a:pPr algn="ctr"/>
            <a:endParaRPr lang="en-US" dirty="0">
              <a:solidFill>
                <a:schemeClr val="tx1"/>
              </a:solidFill>
            </a:endParaRPr>
          </a:p>
        </p:txBody>
      </p:sp>
      <p:sp>
        <p:nvSpPr>
          <p:cNvPr id="12" name="Arrow: Down 11">
            <a:extLst>
              <a:ext uri="{FF2B5EF4-FFF2-40B4-BE49-F238E27FC236}">
                <a16:creationId xmlns:a16="http://schemas.microsoft.com/office/drawing/2014/main" id="{005DA6BB-4EB7-EFA8-31DE-F810EFD3AACF}"/>
              </a:ext>
            </a:extLst>
          </p:cNvPr>
          <p:cNvSpPr/>
          <p:nvPr/>
        </p:nvSpPr>
        <p:spPr>
          <a:xfrm>
            <a:off x="5227604" y="2447021"/>
            <a:ext cx="465826" cy="4156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B8FE07FF-AF91-772E-2561-F812CB0ECCFF}"/>
              </a:ext>
            </a:extLst>
          </p:cNvPr>
          <p:cNvSpPr/>
          <p:nvPr/>
        </p:nvSpPr>
        <p:spPr>
          <a:xfrm>
            <a:off x="3795618" y="4020212"/>
            <a:ext cx="3398811" cy="530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effectLst/>
              <a:latin typeface="Inter"/>
            </a:endParaRPr>
          </a:p>
          <a:p>
            <a:pPr algn="ctr"/>
            <a:endParaRPr lang="en-US" b="0" i="0" dirty="0">
              <a:effectLst/>
              <a:latin typeface="Inter"/>
            </a:endParaRPr>
          </a:p>
          <a:p>
            <a:pPr algn="ctr"/>
            <a:endParaRPr lang="en-US" b="0" i="0" dirty="0">
              <a:effectLst/>
              <a:latin typeface="Inter"/>
            </a:endParaRPr>
          </a:p>
          <a:p>
            <a:pPr algn="ctr"/>
            <a:r>
              <a:rPr lang="en-US" b="0" i="0" dirty="0">
                <a:effectLst/>
                <a:latin typeface="Inter"/>
              </a:rPr>
              <a:t>Feature Selection/Extraction</a:t>
            </a:r>
          </a:p>
          <a:p>
            <a:pPr algn="ctr"/>
            <a:endParaRPr lang="en-US" b="0" i="0" dirty="0">
              <a:effectLst/>
              <a:latin typeface="Inter"/>
            </a:endParaRPr>
          </a:p>
          <a:p>
            <a:pPr algn="ctr"/>
            <a:endParaRPr lang="en-US" b="0" i="0" dirty="0">
              <a:effectLst/>
              <a:latin typeface="Inter"/>
            </a:endParaRPr>
          </a:p>
          <a:p>
            <a:pPr algn="ctr"/>
            <a:endParaRPr lang="en-US" dirty="0">
              <a:solidFill>
                <a:schemeClr val="tx1"/>
              </a:solidFill>
            </a:endParaRPr>
          </a:p>
        </p:txBody>
      </p:sp>
      <p:sp>
        <p:nvSpPr>
          <p:cNvPr id="17" name="Arrow: Down 16">
            <a:extLst>
              <a:ext uri="{FF2B5EF4-FFF2-40B4-BE49-F238E27FC236}">
                <a16:creationId xmlns:a16="http://schemas.microsoft.com/office/drawing/2014/main" id="{03E7EFDF-C3AB-8A6A-C871-0F702000D125}"/>
              </a:ext>
            </a:extLst>
          </p:cNvPr>
          <p:cNvSpPr/>
          <p:nvPr/>
        </p:nvSpPr>
        <p:spPr>
          <a:xfrm>
            <a:off x="5227604" y="3547050"/>
            <a:ext cx="465826" cy="4156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7480CBB7-3DB9-5586-9724-0ECEAF9A40B3}"/>
              </a:ext>
            </a:extLst>
          </p:cNvPr>
          <p:cNvSpPr/>
          <p:nvPr/>
        </p:nvSpPr>
        <p:spPr>
          <a:xfrm>
            <a:off x="3795617" y="5110644"/>
            <a:ext cx="3398810" cy="530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effectLst/>
              <a:latin typeface="Inter"/>
            </a:endParaRPr>
          </a:p>
          <a:p>
            <a:pPr algn="l"/>
            <a:r>
              <a:rPr lang="en-US" b="0" i="0" dirty="0">
                <a:effectLst/>
                <a:latin typeface="Inter"/>
              </a:rPr>
              <a:t> </a:t>
            </a:r>
          </a:p>
          <a:p>
            <a:pPr algn="l"/>
            <a:endParaRPr lang="en-US" dirty="0">
              <a:latin typeface="Inter"/>
            </a:endParaRPr>
          </a:p>
          <a:p>
            <a:pPr algn="l"/>
            <a:r>
              <a:rPr lang="en-US" b="0" i="0" dirty="0">
                <a:effectLst/>
                <a:latin typeface="Inter"/>
              </a:rPr>
              <a:t>Predictive Modelling</a:t>
            </a:r>
          </a:p>
          <a:p>
            <a:pPr algn="ctr"/>
            <a:endParaRPr lang="en-US" b="0" i="0" dirty="0">
              <a:effectLst/>
              <a:latin typeface="Inter"/>
            </a:endParaRPr>
          </a:p>
          <a:p>
            <a:pPr algn="ctr"/>
            <a:endParaRPr lang="en-US" b="0" i="0" dirty="0">
              <a:effectLst/>
              <a:latin typeface="Inter"/>
            </a:endParaRPr>
          </a:p>
          <a:p>
            <a:pPr algn="ctr"/>
            <a:endParaRPr lang="en-US" dirty="0">
              <a:solidFill>
                <a:schemeClr val="tx1"/>
              </a:solidFill>
            </a:endParaRPr>
          </a:p>
        </p:txBody>
      </p:sp>
      <p:sp>
        <p:nvSpPr>
          <p:cNvPr id="20" name="Arrow: Down 19">
            <a:extLst>
              <a:ext uri="{FF2B5EF4-FFF2-40B4-BE49-F238E27FC236}">
                <a16:creationId xmlns:a16="http://schemas.microsoft.com/office/drawing/2014/main" id="{4F72F4F9-C97D-E901-B756-5024E76BC75A}"/>
              </a:ext>
            </a:extLst>
          </p:cNvPr>
          <p:cNvSpPr/>
          <p:nvPr/>
        </p:nvSpPr>
        <p:spPr>
          <a:xfrm>
            <a:off x="5227602" y="4608395"/>
            <a:ext cx="465826" cy="4156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1D1AEBA5-A89B-FAEB-C266-D9CE41F6B1CC}"/>
              </a:ext>
            </a:extLst>
          </p:cNvPr>
          <p:cNvSpPr/>
          <p:nvPr/>
        </p:nvSpPr>
        <p:spPr>
          <a:xfrm>
            <a:off x="3795617" y="6150413"/>
            <a:ext cx="3398810" cy="6219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effectLst/>
              <a:latin typeface="Inter"/>
            </a:endParaRPr>
          </a:p>
          <a:p>
            <a:pPr algn="ctr"/>
            <a:endParaRPr lang="en-US" b="0" i="0" dirty="0">
              <a:effectLst/>
              <a:latin typeface="Inter"/>
            </a:endParaRPr>
          </a:p>
          <a:p>
            <a:pPr algn="ctr"/>
            <a:endParaRPr lang="en-US" b="0" i="0" dirty="0">
              <a:effectLst/>
              <a:latin typeface="Inter"/>
            </a:endParaRPr>
          </a:p>
          <a:p>
            <a:pPr algn="ctr"/>
            <a:r>
              <a:rPr lang="en-US" b="0" i="0" dirty="0">
                <a:effectLst/>
                <a:latin typeface="Inter"/>
              </a:rPr>
              <a:t>Project Outcomes &amp; Conclusion</a:t>
            </a:r>
          </a:p>
          <a:p>
            <a:pPr algn="ctr"/>
            <a:endParaRPr lang="en-US" b="0" i="0" dirty="0">
              <a:effectLst/>
              <a:latin typeface="Inter"/>
            </a:endParaRPr>
          </a:p>
          <a:p>
            <a:pPr algn="ctr"/>
            <a:endParaRPr lang="en-US" b="0" i="0" dirty="0">
              <a:effectLst/>
              <a:latin typeface="Inter"/>
            </a:endParaRPr>
          </a:p>
          <a:p>
            <a:pPr algn="ctr"/>
            <a:endParaRPr lang="en-US" dirty="0">
              <a:solidFill>
                <a:schemeClr val="tx1"/>
              </a:solidFill>
            </a:endParaRPr>
          </a:p>
        </p:txBody>
      </p:sp>
      <p:sp>
        <p:nvSpPr>
          <p:cNvPr id="22" name="Arrow: Down 21">
            <a:extLst>
              <a:ext uri="{FF2B5EF4-FFF2-40B4-BE49-F238E27FC236}">
                <a16:creationId xmlns:a16="http://schemas.microsoft.com/office/drawing/2014/main" id="{27D3A8F0-6286-914F-C352-F96C97A20C0D}"/>
              </a:ext>
            </a:extLst>
          </p:cNvPr>
          <p:cNvSpPr/>
          <p:nvPr/>
        </p:nvSpPr>
        <p:spPr>
          <a:xfrm>
            <a:off x="5227602" y="5680773"/>
            <a:ext cx="465826" cy="4156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6E69F93F-ABA7-62AD-7B6D-468518BAA979}"/>
              </a:ext>
            </a:extLst>
          </p:cNvPr>
          <p:cNvSpPr txBox="1"/>
          <p:nvPr/>
        </p:nvSpPr>
        <p:spPr>
          <a:xfrm>
            <a:off x="370935" y="66599"/>
            <a:ext cx="11533517"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                                    WORKFLOW</a:t>
            </a:r>
          </a:p>
        </p:txBody>
      </p:sp>
    </p:spTree>
    <p:extLst>
      <p:ext uri="{BB962C8B-B14F-4D97-AF65-F5344CB8AC3E}">
        <p14:creationId xmlns:p14="http://schemas.microsoft.com/office/powerpoint/2010/main" val="314626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453F12-6A8E-6179-EE05-8A4FBE154527}"/>
              </a:ext>
            </a:extLst>
          </p:cNvPr>
          <p:cNvSpPr txBox="1"/>
          <p:nvPr/>
        </p:nvSpPr>
        <p:spPr>
          <a:xfrm>
            <a:off x="349956" y="270933"/>
            <a:ext cx="11593688"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1953005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7" name="Rectangle 16">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C7E2469-0A80-8B08-8F73-3335547C3770}"/>
              </a:ext>
            </a:extLst>
          </p:cNvPr>
          <p:cNvSpPr txBox="1"/>
          <p:nvPr/>
        </p:nvSpPr>
        <p:spPr>
          <a:xfrm>
            <a:off x="4546886" y="685799"/>
            <a:ext cx="7077667" cy="4892676"/>
          </a:xfrm>
          <a:prstGeom prst="rect">
            <a:avLst/>
          </a:prstGeom>
        </p:spPr>
        <p:txBody>
          <a:bodyPr vert="horz" lIns="91440" tIns="45720" rIns="91440" bIns="45720" rtlCol="0" anchor="ctr">
            <a:normAutofit/>
          </a:bodyPr>
          <a:lstStyle/>
          <a:p>
            <a:pPr>
              <a:spcBef>
                <a:spcPct val="0"/>
              </a:spcBef>
              <a:spcAft>
                <a:spcPts val="600"/>
              </a:spcAft>
            </a:pPr>
            <a:r>
              <a:rPr lang="en-US" sz="4800" b="1" cap="all" dirty="0">
                <a:ln w="3175" cmpd="sng">
                  <a:noFill/>
                </a:ln>
                <a:latin typeface="Times New Roman" panose="02020603050405020304" pitchFamily="18" charset="0"/>
                <a:ea typeface="+mj-ea"/>
                <a:cs typeface="Times New Roman" panose="02020603050405020304" pitchFamily="18" charset="0"/>
              </a:rPr>
              <a:t>RESULTS</a:t>
            </a:r>
          </a:p>
        </p:txBody>
      </p:sp>
      <p:cxnSp>
        <p:nvCxnSpPr>
          <p:cNvPr id="19" name="Straight Connector 18">
            <a:extLst>
              <a:ext uri="{FF2B5EF4-FFF2-40B4-BE49-F238E27FC236}">
                <a16:creationId xmlns:a16="http://schemas.microsoft.com/office/drawing/2014/main" id="{ABEC335A-D1CD-4687-AB54-7E9FEC72BC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532691"/>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4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7E633E68-B925-44AC-A7C1-894D907EE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7A588CF7-E2D2-70EF-81F9-9E803A4F3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179" y="2171338"/>
            <a:ext cx="10910306" cy="2182061"/>
          </a:xfrm>
          <a:prstGeom prst="rect">
            <a:avLst/>
          </a:prstGeom>
        </p:spPr>
      </p:pic>
    </p:spTree>
    <p:extLst>
      <p:ext uri="{BB962C8B-B14F-4D97-AF65-F5344CB8AC3E}">
        <p14:creationId xmlns:p14="http://schemas.microsoft.com/office/powerpoint/2010/main" val="2420088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633E68-B925-44AC-A7C1-894D907EE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 application&#10;&#10;Description automatically generated">
            <a:extLst>
              <a:ext uri="{FF2B5EF4-FFF2-40B4-BE49-F238E27FC236}">
                <a16:creationId xmlns:a16="http://schemas.microsoft.com/office/drawing/2014/main" id="{2CF77FF3-D77F-BD0C-1285-464B684E73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179" y="1762202"/>
            <a:ext cx="10910306" cy="3000334"/>
          </a:xfrm>
          <a:prstGeom prst="rect">
            <a:avLst/>
          </a:prstGeom>
        </p:spPr>
      </p:pic>
    </p:spTree>
    <p:extLst>
      <p:ext uri="{BB962C8B-B14F-4D97-AF65-F5344CB8AC3E}">
        <p14:creationId xmlns:p14="http://schemas.microsoft.com/office/powerpoint/2010/main" val="376766871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184</TotalTime>
  <Words>608</Words>
  <Application>Microsoft Office PowerPoint</Application>
  <PresentationFormat>Widescreen</PresentationFormat>
  <Paragraphs>66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Century Gothic</vt:lpstr>
      <vt:lpstr>Inter</vt:lpstr>
      <vt:lpstr>Times New Roman</vt:lpstr>
      <vt:lpstr>Wingdings 3</vt:lpstr>
      <vt:lpstr>Slice</vt:lpstr>
      <vt:lpstr>Early Diabetes Prediction using Random Forest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Diabetes Prediction using Random Forest</dc:title>
  <dc:creator>yaswanth sreerama</dc:creator>
  <cp:lastModifiedBy>yaswanth sreerama</cp:lastModifiedBy>
  <cp:revision>5</cp:revision>
  <dcterms:created xsi:type="dcterms:W3CDTF">2022-11-09T20:19:43Z</dcterms:created>
  <dcterms:modified xsi:type="dcterms:W3CDTF">2022-11-10T01:31:37Z</dcterms:modified>
</cp:coreProperties>
</file>