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4" r:id="rId47"/>
    <p:sldId id="301" r:id="rId48"/>
    <p:sldId id="302" r:id="rId49"/>
    <p:sldId id="316" r:id="rId50"/>
    <p:sldId id="303" r:id="rId51"/>
    <p:sldId id="305" r:id="rId52"/>
    <p:sldId id="317" r:id="rId53"/>
    <p:sldId id="306" r:id="rId54"/>
    <p:sldId id="307" r:id="rId55"/>
    <p:sldId id="318" r:id="rId56"/>
    <p:sldId id="308" r:id="rId57"/>
    <p:sldId id="309" r:id="rId58"/>
    <p:sldId id="310" r:id="rId59"/>
    <p:sldId id="319" r:id="rId60"/>
    <p:sldId id="311" r:id="rId61"/>
    <p:sldId id="314" r:id="rId62"/>
    <p:sldId id="315" r:id="rId63"/>
    <p:sldId id="312" r:id="rId64"/>
    <p:sldId id="313"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4" r:id="rId78"/>
    <p:sldId id="332" r:id="rId79"/>
    <p:sldId id="333" r:id="rId80"/>
    <p:sldId id="340" r:id="rId81"/>
    <p:sldId id="335" r:id="rId82"/>
    <p:sldId id="336" r:id="rId83"/>
    <p:sldId id="337" r:id="rId84"/>
    <p:sldId id="338" r:id="rId85"/>
    <p:sldId id="339"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9" r:id="rId103"/>
    <p:sldId id="360" r:id="rId104"/>
    <p:sldId id="361" r:id="rId105"/>
    <p:sldId id="362" r:id="rId106"/>
    <p:sldId id="363" r:id="rId107"/>
    <p:sldId id="364" r:id="rId108"/>
    <p:sldId id="358" r:id="rId109"/>
    <p:sldId id="365" r:id="rId110"/>
    <p:sldId id="366" r:id="rId111"/>
    <p:sldId id="367" r:id="rId112"/>
    <p:sldId id="368" r:id="rId113"/>
    <p:sldId id="369" r:id="rId114"/>
    <p:sldId id="370" r:id="rId115"/>
    <p:sldId id="371" r:id="rId116"/>
    <p:sldId id="372" r:id="rId117"/>
    <p:sldId id="380" r:id="rId118"/>
    <p:sldId id="373" r:id="rId119"/>
    <p:sldId id="374" r:id="rId120"/>
    <p:sldId id="375" r:id="rId121"/>
    <p:sldId id="376" r:id="rId122"/>
    <p:sldId id="381" r:id="rId123"/>
    <p:sldId id="382" r:id="rId124"/>
    <p:sldId id="377" r:id="rId125"/>
    <p:sldId id="378" r:id="rId126"/>
    <p:sldId id="379" r:id="rId127"/>
    <p:sldId id="383" r:id="rId128"/>
    <p:sldId id="384" r:id="rId129"/>
    <p:sldId id="393" r:id="rId130"/>
    <p:sldId id="385" r:id="rId131"/>
    <p:sldId id="386" r:id="rId132"/>
    <p:sldId id="387" r:id="rId133"/>
    <p:sldId id="388" r:id="rId134"/>
    <p:sldId id="389" r:id="rId135"/>
    <p:sldId id="390" r:id="rId136"/>
    <p:sldId id="391" r:id="rId137"/>
    <p:sldId id="392" r:id="rId138"/>
    <p:sldId id="394" r:id="rId139"/>
    <p:sldId id="395" r:id="rId140"/>
    <p:sldId id="398" r:id="rId141"/>
    <p:sldId id="399" r:id="rId142"/>
    <p:sldId id="396" r:id="rId143"/>
    <p:sldId id="397" r:id="rId144"/>
    <p:sldId id="400" r:id="rId145"/>
    <p:sldId id="401" r:id="rId146"/>
    <p:sldId id="402" r:id="rId147"/>
    <p:sldId id="403" r:id="rId148"/>
    <p:sldId id="404" r:id="rId149"/>
    <p:sldId id="405" r:id="rId150"/>
    <p:sldId id="406" r:id="rId151"/>
    <p:sldId id="407" r:id="rId152"/>
    <p:sldId id="408" r:id="rId153"/>
    <p:sldId id="409" r:id="rId154"/>
    <p:sldId id="413" r:id="rId155"/>
    <p:sldId id="414" r:id="rId156"/>
    <p:sldId id="410" r:id="rId157"/>
    <p:sldId id="411" r:id="rId158"/>
    <p:sldId id="412" r:id="rId159"/>
    <p:sldId id="415" r:id="rId160"/>
    <p:sldId id="416" r:id="rId161"/>
    <p:sldId id="417" r:id="rId162"/>
    <p:sldId id="418" r:id="rId163"/>
    <p:sldId id="425" r:id="rId164"/>
    <p:sldId id="419" r:id="rId165"/>
    <p:sldId id="420" r:id="rId166"/>
    <p:sldId id="421" r:id="rId167"/>
    <p:sldId id="422" r:id="rId168"/>
    <p:sldId id="423" r:id="rId169"/>
    <p:sldId id="424" r:id="rId1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presProps" Target="presProp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2"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8F390-B184-33A8-C8EB-9C212A5F6D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F2A2052-E610-195B-13CA-F3E67900CC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C092410-C670-CD99-AEE3-B87CE31B9CA3}"/>
              </a:ext>
            </a:extLst>
          </p:cNvPr>
          <p:cNvSpPr>
            <a:spLocks noGrp="1"/>
          </p:cNvSpPr>
          <p:nvPr>
            <p:ph type="dt" sz="half" idx="10"/>
          </p:nvPr>
        </p:nvSpPr>
        <p:spPr/>
        <p:txBody>
          <a:bodyPr/>
          <a:lstStyle/>
          <a:p>
            <a:fld id="{F2EDF9B2-DCB8-4AF8-BED1-852F16C3C5B4}" type="datetimeFigureOut">
              <a:rPr lang="en-US" smtClean="0"/>
              <a:t>11/24/2023</a:t>
            </a:fld>
            <a:endParaRPr lang="en-US"/>
          </a:p>
        </p:txBody>
      </p:sp>
      <p:sp>
        <p:nvSpPr>
          <p:cNvPr id="5" name="Footer Placeholder 4">
            <a:extLst>
              <a:ext uri="{FF2B5EF4-FFF2-40B4-BE49-F238E27FC236}">
                <a16:creationId xmlns:a16="http://schemas.microsoft.com/office/drawing/2014/main" id="{C75955A0-6BF1-C632-B930-5A08B5514E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91A370-AED1-6277-FABD-CDF4358B990D}"/>
              </a:ext>
            </a:extLst>
          </p:cNvPr>
          <p:cNvSpPr>
            <a:spLocks noGrp="1"/>
          </p:cNvSpPr>
          <p:nvPr>
            <p:ph type="sldNum" sz="quarter" idx="12"/>
          </p:nvPr>
        </p:nvSpPr>
        <p:spPr/>
        <p:txBody>
          <a:bodyPr/>
          <a:lstStyle/>
          <a:p>
            <a:fld id="{50E39648-62EC-4319-A313-E4708EFB41E7}" type="slidenum">
              <a:rPr lang="en-US" smtClean="0"/>
              <a:t>‹#›</a:t>
            </a:fld>
            <a:endParaRPr lang="en-US"/>
          </a:p>
        </p:txBody>
      </p:sp>
    </p:spTree>
    <p:extLst>
      <p:ext uri="{BB962C8B-B14F-4D97-AF65-F5344CB8AC3E}">
        <p14:creationId xmlns:p14="http://schemas.microsoft.com/office/powerpoint/2010/main" val="1890703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0ED12-3061-E7A9-5BDE-32F7E60E898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4C98668-EF82-F9C0-9116-D3B437BF48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EDF8F5-9DA5-BE9A-367B-E7E6224D3F60}"/>
              </a:ext>
            </a:extLst>
          </p:cNvPr>
          <p:cNvSpPr>
            <a:spLocks noGrp="1"/>
          </p:cNvSpPr>
          <p:nvPr>
            <p:ph type="dt" sz="half" idx="10"/>
          </p:nvPr>
        </p:nvSpPr>
        <p:spPr/>
        <p:txBody>
          <a:bodyPr/>
          <a:lstStyle/>
          <a:p>
            <a:fld id="{F2EDF9B2-DCB8-4AF8-BED1-852F16C3C5B4}" type="datetimeFigureOut">
              <a:rPr lang="en-US" smtClean="0"/>
              <a:t>11/24/2023</a:t>
            </a:fld>
            <a:endParaRPr lang="en-US"/>
          </a:p>
        </p:txBody>
      </p:sp>
      <p:sp>
        <p:nvSpPr>
          <p:cNvPr id="5" name="Footer Placeholder 4">
            <a:extLst>
              <a:ext uri="{FF2B5EF4-FFF2-40B4-BE49-F238E27FC236}">
                <a16:creationId xmlns:a16="http://schemas.microsoft.com/office/drawing/2014/main" id="{5C6005B6-3C7A-D3F4-3A57-6014703D7B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B18158-BA5E-F5C1-FC0C-009111F8904A}"/>
              </a:ext>
            </a:extLst>
          </p:cNvPr>
          <p:cNvSpPr>
            <a:spLocks noGrp="1"/>
          </p:cNvSpPr>
          <p:nvPr>
            <p:ph type="sldNum" sz="quarter" idx="12"/>
          </p:nvPr>
        </p:nvSpPr>
        <p:spPr/>
        <p:txBody>
          <a:bodyPr/>
          <a:lstStyle/>
          <a:p>
            <a:fld id="{50E39648-62EC-4319-A313-E4708EFB41E7}" type="slidenum">
              <a:rPr lang="en-US" smtClean="0"/>
              <a:t>‹#›</a:t>
            </a:fld>
            <a:endParaRPr lang="en-US"/>
          </a:p>
        </p:txBody>
      </p:sp>
    </p:spTree>
    <p:extLst>
      <p:ext uri="{BB962C8B-B14F-4D97-AF65-F5344CB8AC3E}">
        <p14:creationId xmlns:p14="http://schemas.microsoft.com/office/powerpoint/2010/main" val="2869335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003CF0-8666-5D7C-2ECC-E68247F7ADF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5741695-E3B7-E367-4929-FDB704CD38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C6254E-83B1-BC12-C9AE-636FE32B6F16}"/>
              </a:ext>
            </a:extLst>
          </p:cNvPr>
          <p:cNvSpPr>
            <a:spLocks noGrp="1"/>
          </p:cNvSpPr>
          <p:nvPr>
            <p:ph type="dt" sz="half" idx="10"/>
          </p:nvPr>
        </p:nvSpPr>
        <p:spPr/>
        <p:txBody>
          <a:bodyPr/>
          <a:lstStyle/>
          <a:p>
            <a:fld id="{F2EDF9B2-DCB8-4AF8-BED1-852F16C3C5B4}" type="datetimeFigureOut">
              <a:rPr lang="en-US" smtClean="0"/>
              <a:t>11/24/2023</a:t>
            </a:fld>
            <a:endParaRPr lang="en-US"/>
          </a:p>
        </p:txBody>
      </p:sp>
      <p:sp>
        <p:nvSpPr>
          <p:cNvPr id="5" name="Footer Placeholder 4">
            <a:extLst>
              <a:ext uri="{FF2B5EF4-FFF2-40B4-BE49-F238E27FC236}">
                <a16:creationId xmlns:a16="http://schemas.microsoft.com/office/drawing/2014/main" id="{F79C5AF9-3091-43B1-6991-0DB331D5D0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491D4E-34BA-54BE-7292-A2E12DC6E894}"/>
              </a:ext>
            </a:extLst>
          </p:cNvPr>
          <p:cNvSpPr>
            <a:spLocks noGrp="1"/>
          </p:cNvSpPr>
          <p:nvPr>
            <p:ph type="sldNum" sz="quarter" idx="12"/>
          </p:nvPr>
        </p:nvSpPr>
        <p:spPr/>
        <p:txBody>
          <a:bodyPr/>
          <a:lstStyle/>
          <a:p>
            <a:fld id="{50E39648-62EC-4319-A313-E4708EFB41E7}" type="slidenum">
              <a:rPr lang="en-US" smtClean="0"/>
              <a:t>‹#›</a:t>
            </a:fld>
            <a:endParaRPr lang="en-US"/>
          </a:p>
        </p:txBody>
      </p:sp>
    </p:spTree>
    <p:extLst>
      <p:ext uri="{BB962C8B-B14F-4D97-AF65-F5344CB8AC3E}">
        <p14:creationId xmlns:p14="http://schemas.microsoft.com/office/powerpoint/2010/main" val="2719121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A647B-7E59-74DD-3753-899CC6AA68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8A482A-07BA-D4FA-143E-F3F4DD3987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E24CB3-448F-1FA4-ACA6-29FBD9C7846A}"/>
              </a:ext>
            </a:extLst>
          </p:cNvPr>
          <p:cNvSpPr>
            <a:spLocks noGrp="1"/>
          </p:cNvSpPr>
          <p:nvPr>
            <p:ph type="dt" sz="half" idx="10"/>
          </p:nvPr>
        </p:nvSpPr>
        <p:spPr/>
        <p:txBody>
          <a:bodyPr/>
          <a:lstStyle/>
          <a:p>
            <a:fld id="{F2EDF9B2-DCB8-4AF8-BED1-852F16C3C5B4}" type="datetimeFigureOut">
              <a:rPr lang="en-US" smtClean="0"/>
              <a:t>11/24/2023</a:t>
            </a:fld>
            <a:endParaRPr lang="en-US"/>
          </a:p>
        </p:txBody>
      </p:sp>
      <p:sp>
        <p:nvSpPr>
          <p:cNvPr id="5" name="Footer Placeholder 4">
            <a:extLst>
              <a:ext uri="{FF2B5EF4-FFF2-40B4-BE49-F238E27FC236}">
                <a16:creationId xmlns:a16="http://schemas.microsoft.com/office/drawing/2014/main" id="{59362945-AF49-2E40-1ECD-F77385054F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8ED7B-FBB5-F7A8-6095-177A4321BB3A}"/>
              </a:ext>
            </a:extLst>
          </p:cNvPr>
          <p:cNvSpPr>
            <a:spLocks noGrp="1"/>
          </p:cNvSpPr>
          <p:nvPr>
            <p:ph type="sldNum" sz="quarter" idx="12"/>
          </p:nvPr>
        </p:nvSpPr>
        <p:spPr/>
        <p:txBody>
          <a:bodyPr/>
          <a:lstStyle/>
          <a:p>
            <a:fld id="{50E39648-62EC-4319-A313-E4708EFB41E7}" type="slidenum">
              <a:rPr lang="en-US" smtClean="0"/>
              <a:t>‹#›</a:t>
            </a:fld>
            <a:endParaRPr lang="en-US"/>
          </a:p>
        </p:txBody>
      </p:sp>
    </p:spTree>
    <p:extLst>
      <p:ext uri="{BB962C8B-B14F-4D97-AF65-F5344CB8AC3E}">
        <p14:creationId xmlns:p14="http://schemas.microsoft.com/office/powerpoint/2010/main" val="301501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1B543-B192-DE27-1CC9-CAD3BD79E2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C5DAB96-0126-453C-A6F6-752C5D29E2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28BE38-B0D9-E4CA-CD12-A4F8CA148346}"/>
              </a:ext>
            </a:extLst>
          </p:cNvPr>
          <p:cNvSpPr>
            <a:spLocks noGrp="1"/>
          </p:cNvSpPr>
          <p:nvPr>
            <p:ph type="dt" sz="half" idx="10"/>
          </p:nvPr>
        </p:nvSpPr>
        <p:spPr/>
        <p:txBody>
          <a:bodyPr/>
          <a:lstStyle/>
          <a:p>
            <a:fld id="{F2EDF9B2-DCB8-4AF8-BED1-852F16C3C5B4}" type="datetimeFigureOut">
              <a:rPr lang="en-US" smtClean="0"/>
              <a:t>11/24/2023</a:t>
            </a:fld>
            <a:endParaRPr lang="en-US"/>
          </a:p>
        </p:txBody>
      </p:sp>
      <p:sp>
        <p:nvSpPr>
          <p:cNvPr id="5" name="Footer Placeholder 4">
            <a:extLst>
              <a:ext uri="{FF2B5EF4-FFF2-40B4-BE49-F238E27FC236}">
                <a16:creationId xmlns:a16="http://schemas.microsoft.com/office/drawing/2014/main" id="{067000FE-AE49-CEB8-1AFE-FA352B8AEB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68C62E-DF50-27DD-F0E5-67154B51BE4A}"/>
              </a:ext>
            </a:extLst>
          </p:cNvPr>
          <p:cNvSpPr>
            <a:spLocks noGrp="1"/>
          </p:cNvSpPr>
          <p:nvPr>
            <p:ph type="sldNum" sz="quarter" idx="12"/>
          </p:nvPr>
        </p:nvSpPr>
        <p:spPr/>
        <p:txBody>
          <a:bodyPr/>
          <a:lstStyle/>
          <a:p>
            <a:fld id="{50E39648-62EC-4319-A313-E4708EFB41E7}" type="slidenum">
              <a:rPr lang="en-US" smtClean="0"/>
              <a:t>‹#›</a:t>
            </a:fld>
            <a:endParaRPr lang="en-US"/>
          </a:p>
        </p:txBody>
      </p:sp>
    </p:spTree>
    <p:extLst>
      <p:ext uri="{BB962C8B-B14F-4D97-AF65-F5344CB8AC3E}">
        <p14:creationId xmlns:p14="http://schemas.microsoft.com/office/powerpoint/2010/main" val="2514185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21729-B5B5-F8CE-33E2-A868DF8693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41C70A-4CA3-9C8D-40F7-3F7F7559A8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1F71921-EF60-B848-02FC-3D63713F7EB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FCA5F3F-4CBF-05CC-2663-BA0633EC27C7}"/>
              </a:ext>
            </a:extLst>
          </p:cNvPr>
          <p:cNvSpPr>
            <a:spLocks noGrp="1"/>
          </p:cNvSpPr>
          <p:nvPr>
            <p:ph type="dt" sz="half" idx="10"/>
          </p:nvPr>
        </p:nvSpPr>
        <p:spPr/>
        <p:txBody>
          <a:bodyPr/>
          <a:lstStyle/>
          <a:p>
            <a:fld id="{F2EDF9B2-DCB8-4AF8-BED1-852F16C3C5B4}" type="datetimeFigureOut">
              <a:rPr lang="en-US" smtClean="0"/>
              <a:t>11/24/2023</a:t>
            </a:fld>
            <a:endParaRPr lang="en-US"/>
          </a:p>
        </p:txBody>
      </p:sp>
      <p:sp>
        <p:nvSpPr>
          <p:cNvPr id="6" name="Footer Placeholder 5">
            <a:extLst>
              <a:ext uri="{FF2B5EF4-FFF2-40B4-BE49-F238E27FC236}">
                <a16:creationId xmlns:a16="http://schemas.microsoft.com/office/drawing/2014/main" id="{46E25B29-C695-25AA-01D3-21F4C2D219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02FF54-3BEA-7A8B-01AD-258981CE69B5}"/>
              </a:ext>
            </a:extLst>
          </p:cNvPr>
          <p:cNvSpPr>
            <a:spLocks noGrp="1"/>
          </p:cNvSpPr>
          <p:nvPr>
            <p:ph type="sldNum" sz="quarter" idx="12"/>
          </p:nvPr>
        </p:nvSpPr>
        <p:spPr/>
        <p:txBody>
          <a:bodyPr/>
          <a:lstStyle/>
          <a:p>
            <a:fld id="{50E39648-62EC-4319-A313-E4708EFB41E7}" type="slidenum">
              <a:rPr lang="en-US" smtClean="0"/>
              <a:t>‹#›</a:t>
            </a:fld>
            <a:endParaRPr lang="en-US"/>
          </a:p>
        </p:txBody>
      </p:sp>
    </p:spTree>
    <p:extLst>
      <p:ext uri="{BB962C8B-B14F-4D97-AF65-F5344CB8AC3E}">
        <p14:creationId xmlns:p14="http://schemas.microsoft.com/office/powerpoint/2010/main" val="1595090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CB06C-89F1-CCE3-83FB-0D2F6278D47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CCF5BF8-24FD-9FF0-AD39-89F1B99A64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7038546-F17B-7286-86E6-48D2436CAC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9EBFBD9-2C3B-920B-F817-8C5A3889CC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7B5ECD-A9A3-7EB5-B522-04E3C138C8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D0E2F4-97FD-8B61-EDF6-83EED0AFAF09}"/>
              </a:ext>
            </a:extLst>
          </p:cNvPr>
          <p:cNvSpPr>
            <a:spLocks noGrp="1"/>
          </p:cNvSpPr>
          <p:nvPr>
            <p:ph type="dt" sz="half" idx="10"/>
          </p:nvPr>
        </p:nvSpPr>
        <p:spPr/>
        <p:txBody>
          <a:bodyPr/>
          <a:lstStyle/>
          <a:p>
            <a:fld id="{F2EDF9B2-DCB8-4AF8-BED1-852F16C3C5B4}" type="datetimeFigureOut">
              <a:rPr lang="en-US" smtClean="0"/>
              <a:t>11/24/2023</a:t>
            </a:fld>
            <a:endParaRPr lang="en-US"/>
          </a:p>
        </p:txBody>
      </p:sp>
      <p:sp>
        <p:nvSpPr>
          <p:cNvPr id="8" name="Footer Placeholder 7">
            <a:extLst>
              <a:ext uri="{FF2B5EF4-FFF2-40B4-BE49-F238E27FC236}">
                <a16:creationId xmlns:a16="http://schemas.microsoft.com/office/drawing/2014/main" id="{3D04C213-26D7-B92D-A45F-8AC69A2349A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1045D17-80E3-F6A6-A26A-EE0CE156B671}"/>
              </a:ext>
            </a:extLst>
          </p:cNvPr>
          <p:cNvSpPr>
            <a:spLocks noGrp="1"/>
          </p:cNvSpPr>
          <p:nvPr>
            <p:ph type="sldNum" sz="quarter" idx="12"/>
          </p:nvPr>
        </p:nvSpPr>
        <p:spPr/>
        <p:txBody>
          <a:bodyPr/>
          <a:lstStyle/>
          <a:p>
            <a:fld id="{50E39648-62EC-4319-A313-E4708EFB41E7}" type="slidenum">
              <a:rPr lang="en-US" smtClean="0"/>
              <a:t>‹#›</a:t>
            </a:fld>
            <a:endParaRPr lang="en-US"/>
          </a:p>
        </p:txBody>
      </p:sp>
    </p:spTree>
    <p:extLst>
      <p:ext uri="{BB962C8B-B14F-4D97-AF65-F5344CB8AC3E}">
        <p14:creationId xmlns:p14="http://schemas.microsoft.com/office/powerpoint/2010/main" val="3948021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87487-3B54-7D94-4D77-C1DBD62F921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C09EC1-DCBD-9E2B-5018-89AE68DBBDFC}"/>
              </a:ext>
            </a:extLst>
          </p:cNvPr>
          <p:cNvSpPr>
            <a:spLocks noGrp="1"/>
          </p:cNvSpPr>
          <p:nvPr>
            <p:ph type="dt" sz="half" idx="10"/>
          </p:nvPr>
        </p:nvSpPr>
        <p:spPr/>
        <p:txBody>
          <a:bodyPr/>
          <a:lstStyle/>
          <a:p>
            <a:fld id="{F2EDF9B2-DCB8-4AF8-BED1-852F16C3C5B4}" type="datetimeFigureOut">
              <a:rPr lang="en-US" smtClean="0"/>
              <a:t>11/24/2023</a:t>
            </a:fld>
            <a:endParaRPr lang="en-US"/>
          </a:p>
        </p:txBody>
      </p:sp>
      <p:sp>
        <p:nvSpPr>
          <p:cNvPr id="4" name="Footer Placeholder 3">
            <a:extLst>
              <a:ext uri="{FF2B5EF4-FFF2-40B4-BE49-F238E27FC236}">
                <a16:creationId xmlns:a16="http://schemas.microsoft.com/office/drawing/2014/main" id="{2A31DAE3-7C29-577F-8F3F-B72DB6CD65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4E13C96-39F9-361A-0E73-46B71EF1768D}"/>
              </a:ext>
            </a:extLst>
          </p:cNvPr>
          <p:cNvSpPr>
            <a:spLocks noGrp="1"/>
          </p:cNvSpPr>
          <p:nvPr>
            <p:ph type="sldNum" sz="quarter" idx="12"/>
          </p:nvPr>
        </p:nvSpPr>
        <p:spPr/>
        <p:txBody>
          <a:bodyPr/>
          <a:lstStyle/>
          <a:p>
            <a:fld id="{50E39648-62EC-4319-A313-E4708EFB41E7}" type="slidenum">
              <a:rPr lang="en-US" smtClean="0"/>
              <a:t>‹#›</a:t>
            </a:fld>
            <a:endParaRPr lang="en-US"/>
          </a:p>
        </p:txBody>
      </p:sp>
    </p:spTree>
    <p:extLst>
      <p:ext uri="{BB962C8B-B14F-4D97-AF65-F5344CB8AC3E}">
        <p14:creationId xmlns:p14="http://schemas.microsoft.com/office/powerpoint/2010/main" val="1170018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F54D01-3534-FC20-48CE-783A60E1823E}"/>
              </a:ext>
            </a:extLst>
          </p:cNvPr>
          <p:cNvSpPr>
            <a:spLocks noGrp="1"/>
          </p:cNvSpPr>
          <p:nvPr>
            <p:ph type="dt" sz="half" idx="10"/>
          </p:nvPr>
        </p:nvSpPr>
        <p:spPr/>
        <p:txBody>
          <a:bodyPr/>
          <a:lstStyle/>
          <a:p>
            <a:fld id="{F2EDF9B2-DCB8-4AF8-BED1-852F16C3C5B4}" type="datetimeFigureOut">
              <a:rPr lang="en-US" smtClean="0"/>
              <a:t>11/24/2023</a:t>
            </a:fld>
            <a:endParaRPr lang="en-US"/>
          </a:p>
        </p:txBody>
      </p:sp>
      <p:sp>
        <p:nvSpPr>
          <p:cNvPr id="3" name="Footer Placeholder 2">
            <a:extLst>
              <a:ext uri="{FF2B5EF4-FFF2-40B4-BE49-F238E27FC236}">
                <a16:creationId xmlns:a16="http://schemas.microsoft.com/office/drawing/2014/main" id="{E0EE60CA-7272-31B4-8983-FDFEE0C184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B266180-7441-D0EE-5310-3A3BA91B7041}"/>
              </a:ext>
            </a:extLst>
          </p:cNvPr>
          <p:cNvSpPr>
            <a:spLocks noGrp="1"/>
          </p:cNvSpPr>
          <p:nvPr>
            <p:ph type="sldNum" sz="quarter" idx="12"/>
          </p:nvPr>
        </p:nvSpPr>
        <p:spPr/>
        <p:txBody>
          <a:bodyPr/>
          <a:lstStyle/>
          <a:p>
            <a:fld id="{50E39648-62EC-4319-A313-E4708EFB41E7}" type="slidenum">
              <a:rPr lang="en-US" smtClean="0"/>
              <a:t>‹#›</a:t>
            </a:fld>
            <a:endParaRPr lang="en-US"/>
          </a:p>
        </p:txBody>
      </p:sp>
    </p:spTree>
    <p:extLst>
      <p:ext uri="{BB962C8B-B14F-4D97-AF65-F5344CB8AC3E}">
        <p14:creationId xmlns:p14="http://schemas.microsoft.com/office/powerpoint/2010/main" val="1565607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7AEA4-9D23-17CF-9500-2E7164BA60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5304A2-E9AA-8AEC-B06E-5F2E6C5ABF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14122B-CDD0-B399-04AB-34F7C8C890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64230A-D612-3130-25DE-6D02436EF3BB}"/>
              </a:ext>
            </a:extLst>
          </p:cNvPr>
          <p:cNvSpPr>
            <a:spLocks noGrp="1"/>
          </p:cNvSpPr>
          <p:nvPr>
            <p:ph type="dt" sz="half" idx="10"/>
          </p:nvPr>
        </p:nvSpPr>
        <p:spPr/>
        <p:txBody>
          <a:bodyPr/>
          <a:lstStyle/>
          <a:p>
            <a:fld id="{F2EDF9B2-DCB8-4AF8-BED1-852F16C3C5B4}" type="datetimeFigureOut">
              <a:rPr lang="en-US" smtClean="0"/>
              <a:t>11/24/2023</a:t>
            </a:fld>
            <a:endParaRPr lang="en-US"/>
          </a:p>
        </p:txBody>
      </p:sp>
      <p:sp>
        <p:nvSpPr>
          <p:cNvPr id="6" name="Footer Placeholder 5">
            <a:extLst>
              <a:ext uri="{FF2B5EF4-FFF2-40B4-BE49-F238E27FC236}">
                <a16:creationId xmlns:a16="http://schemas.microsoft.com/office/drawing/2014/main" id="{D6B20C86-52A3-02CE-1DBA-78DEA06D1C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FF2EDC-56E7-600E-C38F-9F80A0E56978}"/>
              </a:ext>
            </a:extLst>
          </p:cNvPr>
          <p:cNvSpPr>
            <a:spLocks noGrp="1"/>
          </p:cNvSpPr>
          <p:nvPr>
            <p:ph type="sldNum" sz="quarter" idx="12"/>
          </p:nvPr>
        </p:nvSpPr>
        <p:spPr/>
        <p:txBody>
          <a:bodyPr/>
          <a:lstStyle/>
          <a:p>
            <a:fld id="{50E39648-62EC-4319-A313-E4708EFB41E7}" type="slidenum">
              <a:rPr lang="en-US" smtClean="0"/>
              <a:t>‹#›</a:t>
            </a:fld>
            <a:endParaRPr lang="en-US"/>
          </a:p>
        </p:txBody>
      </p:sp>
    </p:spTree>
    <p:extLst>
      <p:ext uri="{BB962C8B-B14F-4D97-AF65-F5344CB8AC3E}">
        <p14:creationId xmlns:p14="http://schemas.microsoft.com/office/powerpoint/2010/main" val="607486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9DDCF-245A-73D9-4483-2E79D9168E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7D56C06-DAA8-ED58-06DE-7F85F9A1DB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205076-2345-5D9F-A7D8-EBF7FF3044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96D888-9CBF-BCBB-EA1F-48CB9E4FDE4A}"/>
              </a:ext>
            </a:extLst>
          </p:cNvPr>
          <p:cNvSpPr>
            <a:spLocks noGrp="1"/>
          </p:cNvSpPr>
          <p:nvPr>
            <p:ph type="dt" sz="half" idx="10"/>
          </p:nvPr>
        </p:nvSpPr>
        <p:spPr/>
        <p:txBody>
          <a:bodyPr/>
          <a:lstStyle/>
          <a:p>
            <a:fld id="{F2EDF9B2-DCB8-4AF8-BED1-852F16C3C5B4}" type="datetimeFigureOut">
              <a:rPr lang="en-US" smtClean="0"/>
              <a:t>11/24/2023</a:t>
            </a:fld>
            <a:endParaRPr lang="en-US"/>
          </a:p>
        </p:txBody>
      </p:sp>
      <p:sp>
        <p:nvSpPr>
          <p:cNvPr id="6" name="Footer Placeholder 5">
            <a:extLst>
              <a:ext uri="{FF2B5EF4-FFF2-40B4-BE49-F238E27FC236}">
                <a16:creationId xmlns:a16="http://schemas.microsoft.com/office/drawing/2014/main" id="{C6EBDD4A-E734-F5F2-BEB9-FDB015B253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CBECDC-7CAB-C886-77DB-F1F48D4B0667}"/>
              </a:ext>
            </a:extLst>
          </p:cNvPr>
          <p:cNvSpPr>
            <a:spLocks noGrp="1"/>
          </p:cNvSpPr>
          <p:nvPr>
            <p:ph type="sldNum" sz="quarter" idx="12"/>
          </p:nvPr>
        </p:nvSpPr>
        <p:spPr/>
        <p:txBody>
          <a:bodyPr/>
          <a:lstStyle/>
          <a:p>
            <a:fld id="{50E39648-62EC-4319-A313-E4708EFB41E7}" type="slidenum">
              <a:rPr lang="en-US" smtClean="0"/>
              <a:t>‹#›</a:t>
            </a:fld>
            <a:endParaRPr lang="en-US"/>
          </a:p>
        </p:txBody>
      </p:sp>
    </p:spTree>
    <p:extLst>
      <p:ext uri="{BB962C8B-B14F-4D97-AF65-F5344CB8AC3E}">
        <p14:creationId xmlns:p14="http://schemas.microsoft.com/office/powerpoint/2010/main" val="1357649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C842B8-584E-3573-2678-B04B3C9294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125C446-1405-9657-ADE6-8BE68EE016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E28353-BA61-DDDC-AC16-35FFFF2B28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EDF9B2-DCB8-4AF8-BED1-852F16C3C5B4}" type="datetimeFigureOut">
              <a:rPr lang="en-US" smtClean="0"/>
              <a:t>11/24/2023</a:t>
            </a:fld>
            <a:endParaRPr lang="en-US"/>
          </a:p>
        </p:txBody>
      </p:sp>
      <p:sp>
        <p:nvSpPr>
          <p:cNvPr id="5" name="Footer Placeholder 4">
            <a:extLst>
              <a:ext uri="{FF2B5EF4-FFF2-40B4-BE49-F238E27FC236}">
                <a16:creationId xmlns:a16="http://schemas.microsoft.com/office/drawing/2014/main" id="{B8BFB5CD-D475-FDA5-6C07-8D8E3968CA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65DE6ED-87EE-2CED-DBD5-E5ACFE647B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E39648-62EC-4319-A313-E4708EFB41E7}" type="slidenum">
              <a:rPr lang="en-US" smtClean="0"/>
              <a:t>‹#›</a:t>
            </a:fld>
            <a:endParaRPr lang="en-US"/>
          </a:p>
        </p:txBody>
      </p:sp>
    </p:spTree>
    <p:extLst>
      <p:ext uri="{BB962C8B-B14F-4D97-AF65-F5344CB8AC3E}">
        <p14:creationId xmlns:p14="http://schemas.microsoft.com/office/powerpoint/2010/main" val="33977270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4B57E-8293-B272-A14A-555EAC5A0759}"/>
              </a:ext>
            </a:extLst>
          </p:cNvPr>
          <p:cNvSpPr>
            <a:spLocks noGrp="1"/>
          </p:cNvSpPr>
          <p:nvPr>
            <p:ph type="ctrTitle"/>
          </p:nvPr>
        </p:nvSpPr>
        <p:spPr/>
        <p:txBody>
          <a:bodyPr/>
          <a:lstStyle/>
          <a:p>
            <a:r>
              <a:rPr lang="en-US" dirty="0"/>
              <a:t>Introduction to Scala</a:t>
            </a:r>
          </a:p>
        </p:txBody>
      </p:sp>
      <p:sp>
        <p:nvSpPr>
          <p:cNvPr id="3" name="Subtitle 2">
            <a:extLst>
              <a:ext uri="{FF2B5EF4-FFF2-40B4-BE49-F238E27FC236}">
                <a16:creationId xmlns:a16="http://schemas.microsoft.com/office/drawing/2014/main" id="{CD59EDC7-551E-91BD-A802-19152A2F036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83602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B0F5A-A2A3-CE2B-CF82-3033CD58759E}"/>
              </a:ext>
            </a:extLst>
          </p:cNvPr>
          <p:cNvSpPr>
            <a:spLocks noGrp="1"/>
          </p:cNvSpPr>
          <p:nvPr>
            <p:ph type="title"/>
          </p:nvPr>
        </p:nvSpPr>
        <p:spPr/>
        <p:txBody>
          <a:bodyPr/>
          <a:lstStyle/>
          <a:p>
            <a:r>
              <a:rPr lang="en-US" b="0" i="0" dirty="0">
                <a:effectLst/>
                <a:latin typeface="erdana"/>
              </a:rPr>
              <a:t>Type Inference</a:t>
            </a:r>
            <a:endParaRPr lang="en-US" dirty="0"/>
          </a:p>
        </p:txBody>
      </p:sp>
      <p:sp>
        <p:nvSpPr>
          <p:cNvPr id="3" name="Content Placeholder 2">
            <a:extLst>
              <a:ext uri="{FF2B5EF4-FFF2-40B4-BE49-F238E27FC236}">
                <a16:creationId xmlns:a16="http://schemas.microsoft.com/office/drawing/2014/main" id="{67B9CEFC-21F6-0AF4-379D-8D11F9E1F112}"/>
              </a:ext>
            </a:extLst>
          </p:cNvPr>
          <p:cNvSpPr>
            <a:spLocks noGrp="1"/>
          </p:cNvSpPr>
          <p:nvPr>
            <p:ph idx="1"/>
          </p:nvPr>
        </p:nvSpPr>
        <p:spPr/>
        <p:txBody>
          <a:bodyPr/>
          <a:lstStyle/>
          <a:p>
            <a:r>
              <a:rPr lang="en-US" b="0" i="0" dirty="0">
                <a:solidFill>
                  <a:srgbClr val="333333"/>
                </a:solidFill>
                <a:effectLst/>
                <a:latin typeface="inter-regular"/>
              </a:rPr>
              <a:t>In Scala, you don't require to mention data type and function return type explicitly. </a:t>
            </a:r>
          </a:p>
          <a:p>
            <a:r>
              <a:rPr lang="en-US" b="0" i="0" dirty="0">
                <a:solidFill>
                  <a:srgbClr val="333333"/>
                </a:solidFill>
                <a:effectLst/>
                <a:latin typeface="inter-regular"/>
              </a:rPr>
              <a:t>Scala is enough smart to deduce the type of data. </a:t>
            </a:r>
          </a:p>
          <a:p>
            <a:r>
              <a:rPr lang="en-US" b="0" i="0" dirty="0">
                <a:solidFill>
                  <a:srgbClr val="333333"/>
                </a:solidFill>
                <a:effectLst/>
                <a:latin typeface="inter-regular"/>
              </a:rPr>
              <a:t>The return type of function is determined by the type of last expression present in the function.</a:t>
            </a:r>
            <a:endParaRPr lang="en-US" dirty="0"/>
          </a:p>
        </p:txBody>
      </p:sp>
    </p:spTree>
    <p:extLst>
      <p:ext uri="{BB962C8B-B14F-4D97-AF65-F5344CB8AC3E}">
        <p14:creationId xmlns:p14="http://schemas.microsoft.com/office/powerpoint/2010/main" val="9977986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0C5B1-9E9C-3666-5F86-E0811E73EA50}"/>
              </a:ext>
            </a:extLst>
          </p:cNvPr>
          <p:cNvSpPr>
            <a:spLocks noGrp="1"/>
          </p:cNvSpPr>
          <p:nvPr>
            <p:ph type="title"/>
          </p:nvPr>
        </p:nvSpPr>
        <p:spPr/>
        <p:txBody>
          <a:bodyPr/>
          <a:lstStyle/>
          <a:p>
            <a:r>
              <a:rPr lang="en-US" dirty="0"/>
              <a:t>Replace All Example</a:t>
            </a:r>
          </a:p>
        </p:txBody>
      </p:sp>
      <p:sp>
        <p:nvSpPr>
          <p:cNvPr id="3" name="Content Placeholder 2">
            <a:extLst>
              <a:ext uri="{FF2B5EF4-FFF2-40B4-BE49-F238E27FC236}">
                <a16:creationId xmlns:a16="http://schemas.microsoft.com/office/drawing/2014/main" id="{0BA60B08-B8BA-782C-F96D-D54404B8C75A}"/>
              </a:ext>
            </a:extLst>
          </p:cNvPr>
          <p:cNvSpPr>
            <a:spLocks noGrp="1"/>
          </p:cNvSpPr>
          <p:nvPr>
            <p:ph idx="1"/>
          </p:nvPr>
        </p:nvSpPr>
        <p:spPr/>
        <p:txBody>
          <a:bodyPr/>
          <a:lstStyle/>
          <a:p>
            <a:pPr marL="0" indent="0">
              <a:buNone/>
            </a:pPr>
            <a:r>
              <a:rPr lang="en-US" dirty="0"/>
              <a:t>var var1 = "8201530“</a:t>
            </a:r>
          </a:p>
          <a:p>
            <a:pPr marL="0" indent="0">
              <a:buNone/>
            </a:pPr>
            <a:r>
              <a:rPr lang="en-US" dirty="0"/>
              <a:t>var var2 = var1.replaceAll("[01]","x")</a:t>
            </a:r>
          </a:p>
          <a:p>
            <a:pPr marL="0" indent="0">
              <a:buNone/>
            </a:pPr>
            <a:endParaRPr lang="en-US" dirty="0"/>
          </a:p>
          <a:p>
            <a:pPr marL="0" indent="0">
              <a:buNone/>
            </a:pPr>
            <a:r>
              <a:rPr lang="en-US" dirty="0" err="1"/>
              <a:t>println</a:t>
            </a:r>
            <a:r>
              <a:rPr lang="en-US" dirty="0"/>
              <a:t>(var2)</a:t>
            </a:r>
          </a:p>
          <a:p>
            <a:pPr marL="0" indent="0">
              <a:buNone/>
            </a:pPr>
            <a:endParaRPr lang="en-US" dirty="0"/>
          </a:p>
          <a:p>
            <a:r>
              <a:rPr lang="en-US" dirty="0"/>
              <a:t>It will replace all the 0 or 1 to X.</a:t>
            </a:r>
          </a:p>
          <a:p>
            <a:pPr marL="0" indent="0">
              <a:buNone/>
            </a:pPr>
            <a:endParaRPr lang="en-US" dirty="0"/>
          </a:p>
        </p:txBody>
      </p:sp>
    </p:spTree>
    <p:extLst>
      <p:ext uri="{BB962C8B-B14F-4D97-AF65-F5344CB8AC3E}">
        <p14:creationId xmlns:p14="http://schemas.microsoft.com/office/powerpoint/2010/main" val="256103964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9EE1F-BC9D-0546-56B4-1589F01EA4A1}"/>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92736584-48CD-1F8C-2FDD-183736C16B56}"/>
              </a:ext>
            </a:extLst>
          </p:cNvPr>
          <p:cNvSpPr>
            <a:spLocks noGrp="1"/>
          </p:cNvSpPr>
          <p:nvPr>
            <p:ph idx="1"/>
          </p:nvPr>
        </p:nvSpPr>
        <p:spPr/>
        <p:txBody>
          <a:bodyPr/>
          <a:lstStyle/>
          <a:p>
            <a:pPr marL="0" indent="0">
              <a:buNone/>
            </a:pPr>
            <a:r>
              <a:rPr lang="en-US" dirty="0"/>
              <a:t>var </a:t>
            </a:r>
            <a:r>
              <a:rPr lang="en-US" dirty="0" err="1"/>
              <a:t>regularExp</a:t>
            </a:r>
            <a:r>
              <a:rPr lang="en-US" dirty="0"/>
              <a:t> = “[a-z]+“.r</a:t>
            </a:r>
          </a:p>
          <a:p>
            <a:pPr marL="0" indent="0">
              <a:buNone/>
            </a:pPr>
            <a:r>
              <a:rPr lang="en-US" dirty="0"/>
              <a:t>var </a:t>
            </a:r>
            <a:r>
              <a:rPr lang="en-US" dirty="0" err="1"/>
              <a:t>replaceIn</a:t>
            </a:r>
            <a:r>
              <a:rPr lang="en-US" dirty="0"/>
              <a:t>=“dk79rx5c4lj2c8ge”</a:t>
            </a:r>
          </a:p>
          <a:p>
            <a:pPr marL="0" indent="0">
              <a:buNone/>
            </a:pPr>
            <a:r>
              <a:rPr lang="en-US" dirty="0"/>
              <a:t>var replaced = </a:t>
            </a:r>
            <a:r>
              <a:rPr lang="en-US" dirty="0" err="1"/>
              <a:t>regularExp.replaceAllIn</a:t>
            </a:r>
            <a:r>
              <a:rPr lang="en-US" dirty="0"/>
              <a:t>(replaceIn,“1")</a:t>
            </a:r>
          </a:p>
          <a:p>
            <a:pPr marL="0" indent="0">
              <a:buNone/>
            </a:pPr>
            <a:endParaRPr lang="en-US" dirty="0"/>
          </a:p>
          <a:p>
            <a:pPr marL="0" indent="0">
              <a:buNone/>
            </a:pPr>
            <a:r>
              <a:rPr lang="en-US" dirty="0" err="1"/>
              <a:t>println</a:t>
            </a:r>
            <a:r>
              <a:rPr lang="en-US" dirty="0"/>
              <a:t>(replaced)</a:t>
            </a:r>
          </a:p>
          <a:p>
            <a:pPr marL="0" indent="0">
              <a:buNone/>
            </a:pPr>
            <a:endParaRPr lang="en-US" dirty="0"/>
          </a:p>
          <a:p>
            <a:r>
              <a:rPr lang="en-US" dirty="0"/>
              <a:t>It will replace all the a-z to 1.</a:t>
            </a:r>
          </a:p>
          <a:p>
            <a:pPr marL="0" indent="0">
              <a:buNone/>
            </a:pPr>
            <a:endParaRPr lang="en-US" dirty="0"/>
          </a:p>
          <a:p>
            <a:endParaRPr lang="en-US" dirty="0"/>
          </a:p>
        </p:txBody>
      </p:sp>
    </p:spTree>
    <p:extLst>
      <p:ext uri="{BB962C8B-B14F-4D97-AF65-F5344CB8AC3E}">
        <p14:creationId xmlns:p14="http://schemas.microsoft.com/office/powerpoint/2010/main" val="285186550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4C3DD-875B-19C6-B919-8823C4D71F51}"/>
              </a:ext>
            </a:extLst>
          </p:cNvPr>
          <p:cNvSpPr>
            <a:spLocks noGrp="1"/>
          </p:cNvSpPr>
          <p:nvPr>
            <p:ph type="title"/>
          </p:nvPr>
        </p:nvSpPr>
        <p:spPr/>
        <p:txBody>
          <a:bodyPr/>
          <a:lstStyle/>
          <a:p>
            <a:r>
              <a:rPr lang="en-US" dirty="0"/>
              <a:t>Methods for Comparing Strings</a:t>
            </a:r>
          </a:p>
        </p:txBody>
      </p:sp>
      <p:sp>
        <p:nvSpPr>
          <p:cNvPr id="3" name="Content Placeholder 2">
            <a:extLst>
              <a:ext uri="{FF2B5EF4-FFF2-40B4-BE49-F238E27FC236}">
                <a16:creationId xmlns:a16="http://schemas.microsoft.com/office/drawing/2014/main" id="{EF989A6E-F606-5E6E-12E1-108764D13C6B}"/>
              </a:ext>
            </a:extLst>
          </p:cNvPr>
          <p:cNvSpPr>
            <a:spLocks noGrp="1"/>
          </p:cNvSpPr>
          <p:nvPr>
            <p:ph idx="1"/>
          </p:nvPr>
        </p:nvSpPr>
        <p:spPr/>
        <p:txBody>
          <a:bodyPr/>
          <a:lstStyle/>
          <a:p>
            <a:pPr marL="0" indent="0">
              <a:buNone/>
            </a:pPr>
            <a:r>
              <a:rPr lang="en-US" dirty="0" err="1"/>
              <a:t>variableName</a:t>
            </a:r>
            <a:r>
              <a:rPr lang="en-US" dirty="0" err="1">
                <a:solidFill>
                  <a:srgbClr val="FF0000"/>
                </a:solidFill>
              </a:rPr>
              <a:t>.matches</a:t>
            </a:r>
            <a:r>
              <a:rPr lang="en-US" dirty="0">
                <a:solidFill>
                  <a:srgbClr val="FF0000"/>
                </a:solidFill>
              </a:rPr>
              <a:t>(</a:t>
            </a:r>
            <a:r>
              <a:rPr lang="en-US" dirty="0"/>
              <a:t>regular expression</a:t>
            </a:r>
            <a:r>
              <a:rPr lang="en-US" dirty="0">
                <a:solidFill>
                  <a:srgbClr val="FF0000"/>
                </a:solidFill>
              </a:rPr>
              <a:t>)</a:t>
            </a:r>
          </a:p>
          <a:p>
            <a:pPr marL="0" indent="0">
              <a:buNone/>
            </a:pPr>
            <a:endParaRPr lang="en-US" dirty="0">
              <a:solidFill>
                <a:srgbClr val="FF0000"/>
              </a:solidFill>
            </a:endParaRPr>
          </a:p>
          <a:p>
            <a:pPr marL="0" indent="0">
              <a:buNone/>
            </a:pPr>
            <a:r>
              <a:rPr lang="en-US" dirty="0" err="1"/>
              <a:t>variableName</a:t>
            </a:r>
            <a:r>
              <a:rPr lang="en-US" dirty="0" err="1">
                <a:solidFill>
                  <a:srgbClr val="FF0000"/>
                </a:solidFill>
              </a:rPr>
              <a:t>.equals</a:t>
            </a:r>
            <a:r>
              <a:rPr lang="en-US" dirty="0">
                <a:solidFill>
                  <a:srgbClr val="FF0000"/>
                </a:solidFill>
              </a:rPr>
              <a:t>(</a:t>
            </a:r>
            <a:r>
              <a:rPr lang="en-US" dirty="0" err="1"/>
              <a:t>VariableName</a:t>
            </a:r>
            <a:r>
              <a:rPr lang="en-US" dirty="0">
                <a:solidFill>
                  <a:srgbClr val="FF0000"/>
                </a:solidFill>
              </a:rPr>
              <a:t>)</a:t>
            </a:r>
          </a:p>
          <a:p>
            <a:pPr marL="0" indent="0">
              <a:buNone/>
            </a:pPr>
            <a:endParaRPr lang="en-US" dirty="0">
              <a:solidFill>
                <a:srgbClr val="FF0000"/>
              </a:solidFill>
            </a:endParaRPr>
          </a:p>
          <a:p>
            <a:pPr marL="0" indent="0">
              <a:buNone/>
            </a:pPr>
            <a:r>
              <a:rPr lang="en-US" dirty="0"/>
              <a:t>String1</a:t>
            </a:r>
            <a:r>
              <a:rPr lang="en-US" dirty="0">
                <a:solidFill>
                  <a:srgbClr val="FF0000"/>
                </a:solidFill>
              </a:rPr>
              <a:t>.compareTo(</a:t>
            </a:r>
            <a:r>
              <a:rPr lang="en-US" dirty="0"/>
              <a:t>String2</a:t>
            </a:r>
            <a:r>
              <a:rPr lang="en-US" dirty="0">
                <a:solidFill>
                  <a:srgbClr val="FF0000"/>
                </a:solidFill>
              </a:rPr>
              <a:t>)</a:t>
            </a:r>
          </a:p>
          <a:p>
            <a:pPr marL="0" indent="0">
              <a:buNone/>
            </a:pPr>
            <a:endParaRPr lang="en-US" dirty="0">
              <a:solidFill>
                <a:srgbClr val="FF0000"/>
              </a:solidFill>
            </a:endParaRPr>
          </a:p>
          <a:p>
            <a:pPr marL="0" indent="0">
              <a:buNone/>
            </a:pPr>
            <a:r>
              <a:rPr lang="en-US" dirty="0" err="1"/>
              <a:t>variableName</a:t>
            </a:r>
            <a:r>
              <a:rPr lang="en-US" dirty="0" err="1">
                <a:solidFill>
                  <a:srgbClr val="FF0000"/>
                </a:solidFill>
              </a:rPr>
              <a:t>.equalsIgnoreCase</a:t>
            </a:r>
            <a:r>
              <a:rPr lang="en-US" dirty="0">
                <a:solidFill>
                  <a:srgbClr val="FF0000"/>
                </a:solidFill>
              </a:rPr>
              <a:t>(</a:t>
            </a:r>
            <a:r>
              <a:rPr lang="en-US" dirty="0" err="1"/>
              <a:t>variableName</a:t>
            </a:r>
            <a:r>
              <a:rPr lang="en-US" dirty="0">
                <a:solidFill>
                  <a:srgbClr val="FF0000"/>
                </a:solidFill>
              </a:rPr>
              <a:t>)</a:t>
            </a:r>
          </a:p>
          <a:p>
            <a:pPr marL="0" indent="0">
              <a:buNone/>
            </a:pPr>
            <a:endParaRPr lang="en-US" dirty="0">
              <a:solidFill>
                <a:srgbClr val="FF0000"/>
              </a:solidFill>
            </a:endParaRPr>
          </a:p>
        </p:txBody>
      </p:sp>
    </p:spTree>
    <p:extLst>
      <p:ext uri="{BB962C8B-B14F-4D97-AF65-F5344CB8AC3E}">
        <p14:creationId xmlns:p14="http://schemas.microsoft.com/office/powerpoint/2010/main" val="274325530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F6267-95AE-A5D2-33D4-8BEDB1A4BABF}"/>
              </a:ext>
            </a:extLst>
          </p:cNvPr>
          <p:cNvSpPr>
            <a:spLocks noGrp="1"/>
          </p:cNvSpPr>
          <p:nvPr>
            <p:ph type="title"/>
          </p:nvPr>
        </p:nvSpPr>
        <p:spPr/>
        <p:txBody>
          <a:bodyPr/>
          <a:lstStyle/>
          <a:p>
            <a:r>
              <a:rPr lang="en-US" dirty="0"/>
              <a:t>Example </a:t>
            </a:r>
            <a:r>
              <a:rPr lang="en-US" dirty="0" err="1"/>
              <a:t>ComparingString</a:t>
            </a:r>
            <a:endParaRPr lang="en-US" dirty="0"/>
          </a:p>
        </p:txBody>
      </p:sp>
      <p:sp>
        <p:nvSpPr>
          <p:cNvPr id="3" name="Content Placeholder 2">
            <a:extLst>
              <a:ext uri="{FF2B5EF4-FFF2-40B4-BE49-F238E27FC236}">
                <a16:creationId xmlns:a16="http://schemas.microsoft.com/office/drawing/2014/main" id="{13F1CA10-E2EC-DA84-C62E-9E0F2DA48A2F}"/>
              </a:ext>
            </a:extLst>
          </p:cNvPr>
          <p:cNvSpPr>
            <a:spLocks noGrp="1"/>
          </p:cNvSpPr>
          <p:nvPr>
            <p:ph idx="1"/>
          </p:nvPr>
        </p:nvSpPr>
        <p:spPr/>
        <p:txBody>
          <a:bodyPr/>
          <a:lstStyle/>
          <a:p>
            <a:pPr marL="0" indent="0">
              <a:buNone/>
            </a:pPr>
            <a:r>
              <a:rPr lang="en-US" dirty="0"/>
              <a:t>	</a:t>
            </a:r>
            <a:r>
              <a:rPr lang="en-US" dirty="0" err="1"/>
              <a:t>val</a:t>
            </a:r>
            <a:r>
              <a:rPr lang="en-US" dirty="0"/>
              <a:t> str1= “ABC”</a:t>
            </a:r>
          </a:p>
          <a:p>
            <a:pPr marL="0" indent="0">
              <a:buNone/>
            </a:pPr>
            <a:r>
              <a:rPr lang="en-US" dirty="0"/>
              <a:t>	</a:t>
            </a:r>
            <a:r>
              <a:rPr lang="en-US" dirty="0" err="1"/>
              <a:t>val</a:t>
            </a:r>
            <a:r>
              <a:rPr lang="en-US" dirty="0"/>
              <a:t> str2=“ABC”</a:t>
            </a:r>
          </a:p>
          <a:p>
            <a:pPr marL="0" indent="0">
              <a:buNone/>
            </a:pPr>
            <a:r>
              <a:rPr lang="en-US" dirty="0"/>
              <a:t>	</a:t>
            </a:r>
            <a:r>
              <a:rPr lang="en-US" dirty="0" err="1"/>
              <a:t>val</a:t>
            </a:r>
            <a:r>
              <a:rPr lang="en-US" dirty="0"/>
              <a:t> </a:t>
            </a:r>
            <a:r>
              <a:rPr lang="en-US" dirty="0" err="1"/>
              <a:t>comparingStrings</a:t>
            </a:r>
            <a:r>
              <a:rPr lang="en-US" dirty="0"/>
              <a:t>=str1.equals(str2)</a:t>
            </a:r>
          </a:p>
          <a:p>
            <a:pPr marL="0" indent="0">
              <a:buNone/>
            </a:pPr>
            <a:endParaRPr lang="en-US" dirty="0"/>
          </a:p>
          <a:p>
            <a:pPr marL="0" indent="0">
              <a:buNone/>
            </a:pPr>
            <a:r>
              <a:rPr lang="en-US" dirty="0"/>
              <a:t>	</a:t>
            </a:r>
            <a:r>
              <a:rPr lang="en-US" dirty="0" err="1"/>
              <a:t>println</a:t>
            </a:r>
            <a:r>
              <a:rPr lang="en-US" dirty="0"/>
              <a:t>(</a:t>
            </a:r>
            <a:r>
              <a:rPr lang="en-US" dirty="0" err="1"/>
              <a:t>comparingStrings</a:t>
            </a:r>
            <a:r>
              <a:rPr lang="en-US" dirty="0"/>
              <a:t>)</a:t>
            </a:r>
          </a:p>
        </p:txBody>
      </p:sp>
    </p:spTree>
    <p:extLst>
      <p:ext uri="{BB962C8B-B14F-4D97-AF65-F5344CB8AC3E}">
        <p14:creationId xmlns:p14="http://schemas.microsoft.com/office/powerpoint/2010/main" val="337050564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13946-7757-3769-7C8D-859DA96B95B5}"/>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764DB5AA-E8DB-0BA9-6E9D-45C870682596}"/>
              </a:ext>
            </a:extLst>
          </p:cNvPr>
          <p:cNvSpPr>
            <a:spLocks noGrp="1"/>
          </p:cNvSpPr>
          <p:nvPr>
            <p:ph idx="1"/>
          </p:nvPr>
        </p:nvSpPr>
        <p:spPr/>
        <p:txBody>
          <a:bodyPr/>
          <a:lstStyle/>
          <a:p>
            <a:pPr marL="0" indent="0">
              <a:buNone/>
            </a:pPr>
            <a:r>
              <a:rPr lang="en-US" dirty="0"/>
              <a:t>	</a:t>
            </a:r>
            <a:r>
              <a:rPr lang="en-US" dirty="0" err="1"/>
              <a:t>val</a:t>
            </a:r>
            <a:r>
              <a:rPr lang="en-US" dirty="0"/>
              <a:t> str1= “This is </a:t>
            </a:r>
            <a:r>
              <a:rPr lang="en-US" dirty="0" err="1"/>
              <a:t>scala</a:t>
            </a:r>
            <a:r>
              <a:rPr lang="en-US" dirty="0"/>
              <a:t>”</a:t>
            </a:r>
          </a:p>
          <a:p>
            <a:pPr marL="0" indent="0">
              <a:buNone/>
            </a:pPr>
            <a:r>
              <a:rPr lang="en-US" dirty="0"/>
              <a:t>	</a:t>
            </a:r>
            <a:r>
              <a:rPr lang="en-US" dirty="0" err="1"/>
              <a:t>val</a:t>
            </a:r>
            <a:r>
              <a:rPr lang="en-US" dirty="0"/>
              <a:t> str2=“Hello Scala”</a:t>
            </a:r>
          </a:p>
          <a:p>
            <a:pPr marL="0" indent="0">
              <a:buNone/>
            </a:pPr>
            <a:r>
              <a:rPr lang="en-US" dirty="0"/>
              <a:t>	</a:t>
            </a:r>
            <a:r>
              <a:rPr lang="en-US" dirty="0" err="1"/>
              <a:t>val</a:t>
            </a:r>
            <a:r>
              <a:rPr lang="en-US" dirty="0"/>
              <a:t> str3=“Hello Scala”</a:t>
            </a:r>
          </a:p>
          <a:p>
            <a:pPr marL="0" indent="0">
              <a:buNone/>
            </a:pPr>
            <a:r>
              <a:rPr lang="en-US" dirty="0"/>
              <a:t>	</a:t>
            </a:r>
            <a:r>
              <a:rPr lang="en-US" dirty="0" err="1"/>
              <a:t>val</a:t>
            </a:r>
            <a:r>
              <a:rPr lang="en-US" dirty="0"/>
              <a:t> </a:t>
            </a:r>
            <a:r>
              <a:rPr lang="en-US" dirty="0" err="1"/>
              <a:t>comparingStrings</a:t>
            </a:r>
            <a:r>
              <a:rPr lang="en-US" dirty="0"/>
              <a:t>=str1.compareTo(str2)</a:t>
            </a:r>
          </a:p>
          <a:p>
            <a:pPr marL="0" indent="0">
              <a:buNone/>
            </a:pPr>
            <a:r>
              <a:rPr lang="en-US" dirty="0"/>
              <a:t>	 </a:t>
            </a:r>
            <a:r>
              <a:rPr lang="en-US" dirty="0" err="1"/>
              <a:t>val</a:t>
            </a:r>
            <a:r>
              <a:rPr lang="en-US" dirty="0"/>
              <a:t> comparingStrings2=str2.compareTo(str3)</a:t>
            </a:r>
          </a:p>
          <a:p>
            <a:pPr marL="0" indent="0">
              <a:buNone/>
            </a:pPr>
            <a:endParaRPr lang="en-US" dirty="0"/>
          </a:p>
          <a:p>
            <a:pPr marL="0" indent="0">
              <a:buNone/>
            </a:pPr>
            <a:r>
              <a:rPr lang="en-US" dirty="0"/>
              <a:t>	</a:t>
            </a:r>
            <a:r>
              <a:rPr lang="en-US" dirty="0" err="1"/>
              <a:t>println</a:t>
            </a:r>
            <a:r>
              <a:rPr lang="en-US" dirty="0"/>
              <a:t>(</a:t>
            </a:r>
            <a:r>
              <a:rPr lang="en-US" dirty="0" err="1"/>
              <a:t>comparingStrings</a:t>
            </a:r>
            <a:r>
              <a:rPr lang="en-US" dirty="0"/>
              <a:t>)</a:t>
            </a:r>
          </a:p>
          <a:p>
            <a:pPr marL="0" indent="0">
              <a:buNone/>
            </a:pPr>
            <a:endParaRPr lang="en-US" dirty="0">
              <a:solidFill>
                <a:srgbClr val="FF0000"/>
              </a:solidFill>
            </a:endParaRPr>
          </a:p>
        </p:txBody>
      </p:sp>
    </p:spTree>
    <p:extLst>
      <p:ext uri="{BB962C8B-B14F-4D97-AF65-F5344CB8AC3E}">
        <p14:creationId xmlns:p14="http://schemas.microsoft.com/office/powerpoint/2010/main" val="21435088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22286-810B-53F5-4406-7144EAD1847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A99F3DB-84AF-29EB-9B62-565B5DAB9168}"/>
              </a:ext>
            </a:extLst>
          </p:cNvPr>
          <p:cNvSpPr>
            <a:spLocks noGrp="1"/>
          </p:cNvSpPr>
          <p:nvPr>
            <p:ph idx="1"/>
          </p:nvPr>
        </p:nvSpPr>
        <p:spPr/>
        <p:txBody>
          <a:bodyPr/>
          <a:lstStyle/>
          <a:p>
            <a:r>
              <a:rPr lang="en-US" dirty="0"/>
              <a:t>Previous example compares the string </a:t>
            </a:r>
            <a:r>
              <a:rPr lang="en-US" dirty="0" err="1"/>
              <a:t>lexographically</a:t>
            </a:r>
            <a:r>
              <a:rPr lang="en-US" dirty="0"/>
              <a:t>.</a:t>
            </a:r>
          </a:p>
          <a:p>
            <a:pPr marL="0" indent="0">
              <a:buNone/>
            </a:pPr>
            <a:r>
              <a:rPr lang="en-US" dirty="0" err="1"/>
              <a:t>I.e</a:t>
            </a:r>
            <a:r>
              <a:rPr lang="en-US" dirty="0"/>
              <a:t>:</a:t>
            </a:r>
          </a:p>
          <a:p>
            <a:r>
              <a:rPr lang="en-US" dirty="0"/>
              <a:t>If both strings are same then answer will be 0.</a:t>
            </a:r>
          </a:p>
          <a:p>
            <a:r>
              <a:rPr lang="en-US" dirty="0"/>
              <a:t>If we are getting a positive number that means string1 is greater than string2.</a:t>
            </a:r>
          </a:p>
          <a:p>
            <a:r>
              <a:rPr lang="en-US" dirty="0"/>
              <a:t>If we are getting a negative number that means string1 is smaller than string2.</a:t>
            </a:r>
          </a:p>
          <a:p>
            <a:endParaRPr lang="en-US" dirty="0"/>
          </a:p>
          <a:p>
            <a:endParaRPr lang="en-US" dirty="0"/>
          </a:p>
        </p:txBody>
      </p:sp>
    </p:spTree>
    <p:extLst>
      <p:ext uri="{BB962C8B-B14F-4D97-AF65-F5344CB8AC3E}">
        <p14:creationId xmlns:p14="http://schemas.microsoft.com/office/powerpoint/2010/main" val="211232547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82CB4-8709-C95A-8D1B-E352463B27AD}"/>
              </a:ext>
            </a:extLst>
          </p:cNvPr>
          <p:cNvSpPr>
            <a:spLocks noGrp="1"/>
          </p:cNvSpPr>
          <p:nvPr>
            <p:ph type="title"/>
          </p:nvPr>
        </p:nvSpPr>
        <p:spPr/>
        <p:txBody>
          <a:bodyPr/>
          <a:lstStyle/>
          <a:p>
            <a:r>
              <a:rPr lang="en-US" dirty="0"/>
              <a:t>Example </a:t>
            </a:r>
            <a:r>
              <a:rPr lang="en-US" dirty="0" err="1"/>
              <a:t>equalsIgnoreCase</a:t>
            </a:r>
            <a:endParaRPr lang="en-US" dirty="0"/>
          </a:p>
        </p:txBody>
      </p:sp>
      <p:sp>
        <p:nvSpPr>
          <p:cNvPr id="3" name="Content Placeholder 2">
            <a:extLst>
              <a:ext uri="{FF2B5EF4-FFF2-40B4-BE49-F238E27FC236}">
                <a16:creationId xmlns:a16="http://schemas.microsoft.com/office/drawing/2014/main" id="{02828CAA-3544-526A-1695-5E1EA3B07A6F}"/>
              </a:ext>
            </a:extLst>
          </p:cNvPr>
          <p:cNvSpPr>
            <a:spLocks noGrp="1"/>
          </p:cNvSpPr>
          <p:nvPr>
            <p:ph idx="1"/>
          </p:nvPr>
        </p:nvSpPr>
        <p:spPr/>
        <p:txBody>
          <a:bodyPr/>
          <a:lstStyle/>
          <a:p>
            <a:pPr marL="0" indent="0">
              <a:buNone/>
            </a:pPr>
            <a:r>
              <a:rPr lang="en-US" dirty="0"/>
              <a:t>	</a:t>
            </a:r>
            <a:r>
              <a:rPr lang="en-US" dirty="0" err="1"/>
              <a:t>val</a:t>
            </a:r>
            <a:r>
              <a:rPr lang="en-US" dirty="0"/>
              <a:t> str1= “ABC”</a:t>
            </a:r>
          </a:p>
          <a:p>
            <a:pPr marL="0" indent="0">
              <a:buNone/>
            </a:pPr>
            <a:r>
              <a:rPr lang="en-US" dirty="0"/>
              <a:t>	</a:t>
            </a:r>
            <a:r>
              <a:rPr lang="en-US" dirty="0" err="1"/>
              <a:t>val</a:t>
            </a:r>
            <a:r>
              <a:rPr lang="en-US" dirty="0"/>
              <a:t> str2=“</a:t>
            </a:r>
            <a:r>
              <a:rPr lang="en-US" dirty="0" err="1"/>
              <a:t>abc</a:t>
            </a:r>
            <a:r>
              <a:rPr lang="en-US" dirty="0"/>
              <a:t>”</a:t>
            </a:r>
          </a:p>
          <a:p>
            <a:pPr marL="0" indent="0">
              <a:buNone/>
            </a:pPr>
            <a:r>
              <a:rPr lang="en-US" dirty="0"/>
              <a:t>	</a:t>
            </a:r>
            <a:r>
              <a:rPr lang="en-US" dirty="0" err="1"/>
              <a:t>val</a:t>
            </a:r>
            <a:r>
              <a:rPr lang="en-US" dirty="0"/>
              <a:t> </a:t>
            </a:r>
            <a:r>
              <a:rPr lang="en-US" dirty="0" err="1"/>
              <a:t>comparingStrings</a:t>
            </a:r>
            <a:r>
              <a:rPr lang="en-US" dirty="0"/>
              <a:t>=str1.equalsIgnoreCase(str2)</a:t>
            </a:r>
          </a:p>
          <a:p>
            <a:pPr marL="0" indent="0">
              <a:buNone/>
            </a:pPr>
            <a:endParaRPr lang="en-US" dirty="0"/>
          </a:p>
          <a:p>
            <a:pPr marL="0" indent="0">
              <a:buNone/>
            </a:pPr>
            <a:r>
              <a:rPr lang="en-US" dirty="0"/>
              <a:t>	</a:t>
            </a:r>
            <a:r>
              <a:rPr lang="en-US" dirty="0" err="1"/>
              <a:t>println</a:t>
            </a:r>
            <a:r>
              <a:rPr lang="en-US" dirty="0"/>
              <a:t>(</a:t>
            </a:r>
            <a:r>
              <a:rPr lang="en-US" dirty="0" err="1"/>
              <a:t>comparingStrings</a:t>
            </a:r>
            <a:r>
              <a:rPr lang="en-US" dirty="0"/>
              <a:t>)</a:t>
            </a:r>
          </a:p>
          <a:p>
            <a:pPr marL="0" indent="0">
              <a:buNone/>
            </a:pPr>
            <a:endParaRPr lang="en-US" dirty="0"/>
          </a:p>
        </p:txBody>
      </p:sp>
    </p:spTree>
    <p:extLst>
      <p:ext uri="{BB962C8B-B14F-4D97-AF65-F5344CB8AC3E}">
        <p14:creationId xmlns:p14="http://schemas.microsoft.com/office/powerpoint/2010/main" val="184338748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28A0B-0DF6-3A1B-514E-2C7EA1C54146}"/>
              </a:ext>
            </a:extLst>
          </p:cNvPr>
          <p:cNvSpPr>
            <a:spLocks noGrp="1"/>
          </p:cNvSpPr>
          <p:nvPr>
            <p:ph type="title"/>
          </p:nvPr>
        </p:nvSpPr>
        <p:spPr/>
        <p:txBody>
          <a:bodyPr/>
          <a:lstStyle/>
          <a:p>
            <a:r>
              <a:rPr lang="en-US" dirty="0"/>
              <a:t>Classes and object</a:t>
            </a:r>
          </a:p>
        </p:txBody>
      </p:sp>
      <p:sp>
        <p:nvSpPr>
          <p:cNvPr id="3" name="Text Placeholder 2">
            <a:extLst>
              <a:ext uri="{FF2B5EF4-FFF2-40B4-BE49-F238E27FC236}">
                <a16:creationId xmlns:a16="http://schemas.microsoft.com/office/drawing/2014/main" id="{05966E80-E48D-CF5B-2364-B77671A09A9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78136795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948C9-38B0-A82F-CE8C-E4B730880F81}"/>
              </a:ext>
            </a:extLst>
          </p:cNvPr>
          <p:cNvSpPr>
            <a:spLocks noGrp="1"/>
          </p:cNvSpPr>
          <p:nvPr>
            <p:ph type="title"/>
          </p:nvPr>
        </p:nvSpPr>
        <p:spPr/>
        <p:txBody>
          <a:bodyPr/>
          <a:lstStyle/>
          <a:p>
            <a:r>
              <a:rPr lang="en-US" dirty="0"/>
              <a:t>Classes are Blueprints</a:t>
            </a:r>
          </a:p>
        </p:txBody>
      </p:sp>
      <p:sp>
        <p:nvSpPr>
          <p:cNvPr id="3" name="Content Placeholder 2">
            <a:extLst>
              <a:ext uri="{FF2B5EF4-FFF2-40B4-BE49-F238E27FC236}">
                <a16:creationId xmlns:a16="http://schemas.microsoft.com/office/drawing/2014/main" id="{91440164-3E4D-CF4C-A557-A388757F11AD}"/>
              </a:ext>
            </a:extLst>
          </p:cNvPr>
          <p:cNvSpPr>
            <a:spLocks noGrp="1"/>
          </p:cNvSpPr>
          <p:nvPr>
            <p:ph idx="1"/>
          </p:nvPr>
        </p:nvSpPr>
        <p:spPr/>
        <p:txBody>
          <a:bodyPr/>
          <a:lstStyle/>
          <a:p>
            <a:r>
              <a:rPr lang="en-US" dirty="0"/>
              <a:t>A blueprint is a guide used for making something.</a:t>
            </a:r>
          </a:p>
          <a:p>
            <a:r>
              <a:rPr lang="en-US" dirty="0"/>
              <a:t>In the real world, blueprints are usually plans for making buildings.</a:t>
            </a:r>
          </a:p>
          <a:p>
            <a:r>
              <a:rPr lang="en-US" dirty="0"/>
              <a:t>Classes can be thought of as a blueprint with which you can create an object.</a:t>
            </a:r>
          </a:p>
          <a:p>
            <a:r>
              <a:rPr lang="en-US" dirty="0"/>
              <a:t>An object is an instance of a class which is the actual thing to be used in our programs.</a:t>
            </a:r>
          </a:p>
          <a:p>
            <a:r>
              <a:rPr lang="en-US" dirty="0"/>
              <a:t>In the same way, a single house is an instance of the blueprint.</a:t>
            </a:r>
          </a:p>
        </p:txBody>
      </p:sp>
    </p:spTree>
    <p:extLst>
      <p:ext uri="{BB962C8B-B14F-4D97-AF65-F5344CB8AC3E}">
        <p14:creationId xmlns:p14="http://schemas.microsoft.com/office/powerpoint/2010/main" val="116787048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70CAB-E0FA-76E7-C73C-41EBCE18BD9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E107642-041C-B0E1-0B7F-EAAD4601852F}"/>
              </a:ext>
            </a:extLst>
          </p:cNvPr>
          <p:cNvSpPr>
            <a:spLocks noGrp="1"/>
          </p:cNvSpPr>
          <p:nvPr>
            <p:ph idx="1"/>
          </p:nvPr>
        </p:nvSpPr>
        <p:spPr/>
        <p:txBody>
          <a:bodyPr/>
          <a:lstStyle/>
          <a:p>
            <a:r>
              <a:rPr lang="en-US" dirty="0"/>
              <a:t>The Blueprint will specify the properties the object would have and will also specify the operations/methods which the object can use.</a:t>
            </a:r>
          </a:p>
          <a:p>
            <a:r>
              <a:rPr lang="en-US" dirty="0"/>
              <a:t>The properties and methods of a class are known as the </a:t>
            </a:r>
            <a:r>
              <a:rPr lang="en-US" dirty="0">
                <a:solidFill>
                  <a:srgbClr val="FF0000"/>
                </a:solidFill>
              </a:rPr>
              <a:t>members of that class. </a:t>
            </a:r>
          </a:p>
          <a:p>
            <a:r>
              <a:rPr lang="en-US" dirty="0"/>
              <a:t>Example:</a:t>
            </a:r>
          </a:p>
          <a:p>
            <a:r>
              <a:rPr lang="en-US" dirty="0"/>
              <a:t>A person can perform certain actions such as walking and talking.</a:t>
            </a:r>
          </a:p>
          <a:p>
            <a:r>
              <a:rPr lang="en-US" dirty="0"/>
              <a:t>These are the methods of our function class.</a:t>
            </a:r>
          </a:p>
          <a:p>
            <a:r>
              <a:rPr lang="en-US" dirty="0"/>
              <a:t>Every person has a name, a gender, and an age. These are the properties of our person class.</a:t>
            </a:r>
          </a:p>
          <a:p>
            <a:endParaRPr lang="en-US" dirty="0"/>
          </a:p>
        </p:txBody>
      </p:sp>
    </p:spTree>
    <p:extLst>
      <p:ext uri="{BB962C8B-B14F-4D97-AF65-F5344CB8AC3E}">
        <p14:creationId xmlns:p14="http://schemas.microsoft.com/office/powerpoint/2010/main" val="3542111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05DA1-D06D-FF78-0010-3A227ABBC643}"/>
              </a:ext>
            </a:extLst>
          </p:cNvPr>
          <p:cNvSpPr>
            <a:spLocks noGrp="1"/>
          </p:cNvSpPr>
          <p:nvPr>
            <p:ph type="title"/>
          </p:nvPr>
        </p:nvSpPr>
        <p:spPr/>
        <p:txBody>
          <a:bodyPr/>
          <a:lstStyle/>
          <a:p>
            <a:r>
              <a:rPr lang="en-US" b="0" i="0" dirty="0">
                <a:effectLst/>
                <a:latin typeface="erdana"/>
              </a:rPr>
              <a:t>Singleton object</a:t>
            </a:r>
            <a:br>
              <a:rPr lang="en-US" b="0" i="0" dirty="0">
                <a:solidFill>
                  <a:srgbClr val="610B4B"/>
                </a:solidFill>
                <a:effectLst/>
                <a:latin typeface="erdana"/>
              </a:rPr>
            </a:br>
            <a:endParaRPr lang="en-US" dirty="0"/>
          </a:p>
        </p:txBody>
      </p:sp>
      <p:sp>
        <p:nvSpPr>
          <p:cNvPr id="3" name="Content Placeholder 2">
            <a:extLst>
              <a:ext uri="{FF2B5EF4-FFF2-40B4-BE49-F238E27FC236}">
                <a16:creationId xmlns:a16="http://schemas.microsoft.com/office/drawing/2014/main" id="{576F02D5-B14F-D1BD-3D98-2FEDD45DE2A2}"/>
              </a:ext>
            </a:extLst>
          </p:cNvPr>
          <p:cNvSpPr>
            <a:spLocks noGrp="1"/>
          </p:cNvSpPr>
          <p:nvPr>
            <p:ph idx="1"/>
          </p:nvPr>
        </p:nvSpPr>
        <p:spPr/>
        <p:txBody>
          <a:bodyPr/>
          <a:lstStyle/>
          <a:p>
            <a:r>
              <a:rPr lang="en-US" b="0" i="0" dirty="0">
                <a:solidFill>
                  <a:srgbClr val="333333"/>
                </a:solidFill>
                <a:effectLst/>
                <a:latin typeface="inter-regular"/>
              </a:rPr>
              <a:t>In Scala, there are no static variables or methods. Scala uses singleton object, which is essentially class with only one object in the source file. </a:t>
            </a:r>
          </a:p>
          <a:p>
            <a:r>
              <a:rPr lang="en-US" b="0" i="0" dirty="0">
                <a:solidFill>
                  <a:srgbClr val="333333"/>
                </a:solidFill>
                <a:effectLst/>
                <a:latin typeface="inter-regular"/>
              </a:rPr>
              <a:t>Singleton object is declared by using object instead of class keyword.</a:t>
            </a:r>
            <a:endParaRPr lang="en-US" dirty="0"/>
          </a:p>
        </p:txBody>
      </p:sp>
    </p:spTree>
    <p:extLst>
      <p:ext uri="{BB962C8B-B14F-4D97-AF65-F5344CB8AC3E}">
        <p14:creationId xmlns:p14="http://schemas.microsoft.com/office/powerpoint/2010/main" val="172869573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E40BB-D0E6-672F-11A5-83DEFB937468}"/>
              </a:ext>
            </a:extLst>
          </p:cNvPr>
          <p:cNvSpPr>
            <a:spLocks noGrp="1"/>
          </p:cNvSpPr>
          <p:nvPr>
            <p:ph type="title"/>
          </p:nvPr>
        </p:nvSpPr>
        <p:spPr/>
        <p:txBody>
          <a:bodyPr/>
          <a:lstStyle/>
          <a:p>
            <a:r>
              <a:rPr lang="en-US" dirty="0"/>
              <a:t>Built in Classes</a:t>
            </a:r>
          </a:p>
        </p:txBody>
      </p:sp>
      <p:sp>
        <p:nvSpPr>
          <p:cNvPr id="3" name="Content Placeholder 2">
            <a:extLst>
              <a:ext uri="{FF2B5EF4-FFF2-40B4-BE49-F238E27FC236}">
                <a16:creationId xmlns:a16="http://schemas.microsoft.com/office/drawing/2014/main" id="{9369835E-302A-285E-9654-2B27B733D64B}"/>
              </a:ext>
            </a:extLst>
          </p:cNvPr>
          <p:cNvSpPr>
            <a:spLocks noGrp="1"/>
          </p:cNvSpPr>
          <p:nvPr>
            <p:ph idx="1"/>
          </p:nvPr>
        </p:nvSpPr>
        <p:spPr/>
        <p:txBody>
          <a:bodyPr/>
          <a:lstStyle/>
          <a:p>
            <a:r>
              <a:rPr lang="en-US" dirty="0"/>
              <a:t>Classes in Scala are broadly divided into two categories i.e. built-in classes and user-defined classes.</a:t>
            </a:r>
          </a:p>
          <a:p>
            <a:endParaRPr lang="en-US" dirty="0"/>
          </a:p>
          <a:p>
            <a:r>
              <a:rPr lang="en-US" dirty="0"/>
              <a:t>When we define a string, we are actually creating an instance/object of the string class.</a:t>
            </a:r>
          </a:p>
          <a:p>
            <a:endParaRPr lang="en-US" dirty="0"/>
          </a:p>
          <a:p>
            <a:r>
              <a:rPr lang="en-US" dirty="0"/>
              <a:t>Methods such as length and </a:t>
            </a:r>
            <a:r>
              <a:rPr lang="en-US" dirty="0" err="1"/>
              <a:t>toUpperCase</a:t>
            </a:r>
            <a:r>
              <a:rPr lang="en-US" dirty="0"/>
              <a:t> are all members of the string class which can be used by an object of that class.</a:t>
            </a:r>
          </a:p>
        </p:txBody>
      </p:sp>
    </p:spTree>
    <p:extLst>
      <p:ext uri="{BB962C8B-B14F-4D97-AF65-F5344CB8AC3E}">
        <p14:creationId xmlns:p14="http://schemas.microsoft.com/office/powerpoint/2010/main" val="411054271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DE572-7B61-04C6-0781-8068E573CFBE}"/>
              </a:ext>
            </a:extLst>
          </p:cNvPr>
          <p:cNvSpPr>
            <a:spLocks noGrp="1"/>
          </p:cNvSpPr>
          <p:nvPr>
            <p:ph type="title"/>
          </p:nvPr>
        </p:nvSpPr>
        <p:spPr/>
        <p:txBody>
          <a:bodyPr/>
          <a:lstStyle/>
          <a:p>
            <a:r>
              <a:rPr lang="en-US" dirty="0"/>
              <a:t>Collection Library in Scala</a:t>
            </a:r>
          </a:p>
        </p:txBody>
      </p:sp>
      <p:sp>
        <p:nvSpPr>
          <p:cNvPr id="3" name="Content Placeholder 2">
            <a:extLst>
              <a:ext uri="{FF2B5EF4-FFF2-40B4-BE49-F238E27FC236}">
                <a16:creationId xmlns:a16="http://schemas.microsoft.com/office/drawing/2014/main" id="{48B0CD1D-B245-271A-7419-FEE9B7E5A27E}"/>
              </a:ext>
            </a:extLst>
          </p:cNvPr>
          <p:cNvSpPr>
            <a:spLocks noGrp="1"/>
          </p:cNvSpPr>
          <p:nvPr>
            <p:ph idx="1"/>
          </p:nvPr>
        </p:nvSpPr>
        <p:spPr/>
        <p:txBody>
          <a:bodyPr/>
          <a:lstStyle/>
          <a:p>
            <a:r>
              <a:rPr lang="en-US" dirty="0"/>
              <a:t>You can think if collections as vessels used for collecting data and Scala has a vast library of  them.</a:t>
            </a:r>
          </a:p>
          <a:p>
            <a:r>
              <a:rPr lang="en-US" dirty="0"/>
              <a:t>Each Scala collection is one of two types: mutable collections or immutable collection.</a:t>
            </a:r>
          </a:p>
          <a:p>
            <a:endParaRPr lang="en-US" dirty="0"/>
          </a:p>
          <a:p>
            <a:endParaRPr lang="en-US" dirty="0"/>
          </a:p>
        </p:txBody>
      </p:sp>
    </p:spTree>
    <p:extLst>
      <p:ext uri="{BB962C8B-B14F-4D97-AF65-F5344CB8AC3E}">
        <p14:creationId xmlns:p14="http://schemas.microsoft.com/office/powerpoint/2010/main" val="364468187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ECD6C-CDD3-6E0A-7816-23D4CAF7990D}"/>
              </a:ext>
            </a:extLst>
          </p:cNvPr>
          <p:cNvSpPr>
            <a:spLocks noGrp="1"/>
          </p:cNvSpPr>
          <p:nvPr>
            <p:ph type="title"/>
          </p:nvPr>
        </p:nvSpPr>
        <p:spPr/>
        <p:txBody>
          <a:bodyPr/>
          <a:lstStyle/>
          <a:p>
            <a:r>
              <a:rPr lang="en-US" dirty="0"/>
              <a:t>Mutable collections</a:t>
            </a:r>
          </a:p>
        </p:txBody>
      </p:sp>
      <p:sp>
        <p:nvSpPr>
          <p:cNvPr id="3" name="Content Placeholder 2">
            <a:extLst>
              <a:ext uri="{FF2B5EF4-FFF2-40B4-BE49-F238E27FC236}">
                <a16:creationId xmlns:a16="http://schemas.microsoft.com/office/drawing/2014/main" id="{6C81FE1B-512E-89DA-7992-6FE010E869DF}"/>
              </a:ext>
            </a:extLst>
          </p:cNvPr>
          <p:cNvSpPr>
            <a:spLocks noGrp="1"/>
          </p:cNvSpPr>
          <p:nvPr>
            <p:ph idx="1"/>
          </p:nvPr>
        </p:nvSpPr>
        <p:spPr/>
        <p:txBody>
          <a:bodyPr/>
          <a:lstStyle/>
          <a:p>
            <a:r>
              <a:rPr lang="en-US" dirty="0"/>
              <a:t>Mutable collections are collections which can be updated.</a:t>
            </a:r>
          </a:p>
          <a:p>
            <a:r>
              <a:rPr lang="en-US" dirty="0"/>
              <a:t>Elements can be added to the collection and can be removed or manipulated.</a:t>
            </a:r>
          </a:p>
          <a:p>
            <a:endParaRPr lang="en-US" dirty="0"/>
          </a:p>
        </p:txBody>
      </p:sp>
    </p:spTree>
    <p:extLst>
      <p:ext uri="{BB962C8B-B14F-4D97-AF65-F5344CB8AC3E}">
        <p14:creationId xmlns:p14="http://schemas.microsoft.com/office/powerpoint/2010/main" val="331499550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5AAE1-4E3E-3A5C-A965-8A5BBE896045}"/>
              </a:ext>
            </a:extLst>
          </p:cNvPr>
          <p:cNvSpPr>
            <a:spLocks noGrp="1"/>
          </p:cNvSpPr>
          <p:nvPr>
            <p:ph type="title"/>
          </p:nvPr>
        </p:nvSpPr>
        <p:spPr/>
        <p:txBody>
          <a:bodyPr/>
          <a:lstStyle/>
          <a:p>
            <a:r>
              <a:rPr lang="en-US" dirty="0"/>
              <a:t>Immutable collection</a:t>
            </a:r>
          </a:p>
        </p:txBody>
      </p:sp>
      <p:sp>
        <p:nvSpPr>
          <p:cNvPr id="3" name="Content Placeholder 2">
            <a:extLst>
              <a:ext uri="{FF2B5EF4-FFF2-40B4-BE49-F238E27FC236}">
                <a16:creationId xmlns:a16="http://schemas.microsoft.com/office/drawing/2014/main" id="{2A76C94A-912B-3BAC-FA7C-515D67AF40CD}"/>
              </a:ext>
            </a:extLst>
          </p:cNvPr>
          <p:cNvSpPr>
            <a:spLocks noGrp="1"/>
          </p:cNvSpPr>
          <p:nvPr>
            <p:ph idx="1"/>
          </p:nvPr>
        </p:nvSpPr>
        <p:spPr/>
        <p:txBody>
          <a:bodyPr/>
          <a:lstStyle/>
          <a:p>
            <a:r>
              <a:rPr lang="en-US" dirty="0"/>
              <a:t>Immutable collections cannot be updated.</a:t>
            </a:r>
          </a:p>
          <a:p>
            <a:r>
              <a:rPr lang="en-US" dirty="0"/>
              <a:t>When you add, remove, or manipulated an element in an immutable collection, you are creating a new collection and leaving the old one unchanged.</a:t>
            </a:r>
          </a:p>
          <a:p>
            <a:endParaRPr lang="en-US" dirty="0"/>
          </a:p>
        </p:txBody>
      </p:sp>
    </p:spTree>
    <p:extLst>
      <p:ext uri="{BB962C8B-B14F-4D97-AF65-F5344CB8AC3E}">
        <p14:creationId xmlns:p14="http://schemas.microsoft.com/office/powerpoint/2010/main" val="120077696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2165C-8409-2275-2DFC-776F6FA6E56B}"/>
              </a:ext>
            </a:extLst>
          </p:cNvPr>
          <p:cNvSpPr>
            <a:spLocks noGrp="1"/>
          </p:cNvSpPr>
          <p:nvPr>
            <p:ph type="title"/>
          </p:nvPr>
        </p:nvSpPr>
        <p:spPr/>
        <p:txBody>
          <a:bodyPr/>
          <a:lstStyle/>
          <a:p>
            <a:r>
              <a:rPr lang="en-US" dirty="0"/>
              <a:t>Sequences, Sets and Maps</a:t>
            </a:r>
          </a:p>
        </p:txBody>
      </p:sp>
      <p:sp>
        <p:nvSpPr>
          <p:cNvPr id="3" name="Content Placeholder 2">
            <a:extLst>
              <a:ext uri="{FF2B5EF4-FFF2-40B4-BE49-F238E27FC236}">
                <a16:creationId xmlns:a16="http://schemas.microsoft.com/office/drawing/2014/main" id="{2AA39FA3-DABC-BE98-6081-C4C3868632D6}"/>
              </a:ext>
            </a:extLst>
          </p:cNvPr>
          <p:cNvSpPr>
            <a:spLocks noGrp="1"/>
          </p:cNvSpPr>
          <p:nvPr>
            <p:ph idx="1"/>
          </p:nvPr>
        </p:nvSpPr>
        <p:spPr/>
        <p:txBody>
          <a:bodyPr/>
          <a:lstStyle/>
          <a:p>
            <a:r>
              <a:rPr lang="en-US" dirty="0"/>
              <a:t>The collection library takes on a hierarchical structure.</a:t>
            </a:r>
          </a:p>
          <a:p>
            <a:endParaRPr lang="en-US" dirty="0"/>
          </a:p>
          <a:p>
            <a:r>
              <a:rPr lang="en-US" dirty="0"/>
              <a:t>At the top of the library, there are three main categories of collection classes i.e.</a:t>
            </a:r>
          </a:p>
          <a:p>
            <a:pPr marL="514350" indent="-514350">
              <a:buFont typeface="+mj-lt"/>
              <a:buAutoNum type="arabicPeriod"/>
            </a:pPr>
            <a:r>
              <a:rPr lang="en-US" dirty="0"/>
              <a:t>Sequence – Seq</a:t>
            </a:r>
          </a:p>
          <a:p>
            <a:pPr marL="514350" indent="-514350">
              <a:buFont typeface="+mj-lt"/>
              <a:buAutoNum type="arabicPeriod"/>
            </a:pPr>
            <a:r>
              <a:rPr lang="en-US" dirty="0"/>
              <a:t>Sets – Set</a:t>
            </a:r>
          </a:p>
          <a:p>
            <a:pPr marL="514350" indent="-514350">
              <a:buFont typeface="+mj-lt"/>
              <a:buAutoNum type="arabicPeriod"/>
            </a:pPr>
            <a:r>
              <a:rPr lang="en-US" dirty="0"/>
              <a:t>Maps – Map</a:t>
            </a:r>
          </a:p>
          <a:p>
            <a:r>
              <a:rPr lang="en-US" dirty="0"/>
              <a:t>All three contains both mutable and immutable collections.</a:t>
            </a:r>
          </a:p>
        </p:txBody>
      </p:sp>
    </p:spTree>
    <p:extLst>
      <p:ext uri="{BB962C8B-B14F-4D97-AF65-F5344CB8AC3E}">
        <p14:creationId xmlns:p14="http://schemas.microsoft.com/office/powerpoint/2010/main" val="59845762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6EF68-01AC-F295-611C-A303370FFB3D}"/>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id="{37926122-ADCA-ECD3-A231-E455C04E5F90}"/>
              </a:ext>
            </a:extLst>
          </p:cNvPr>
          <p:cNvPicPr>
            <a:picLocks noGrp="1" noChangeAspect="1"/>
          </p:cNvPicPr>
          <p:nvPr>
            <p:ph idx="1"/>
          </p:nvPr>
        </p:nvPicPr>
        <p:blipFill>
          <a:blip r:embed="rId2"/>
          <a:stretch>
            <a:fillRect/>
          </a:stretch>
        </p:blipFill>
        <p:spPr>
          <a:xfrm>
            <a:off x="1908313" y="1258957"/>
            <a:ext cx="8030817" cy="5062329"/>
          </a:xfrm>
        </p:spPr>
      </p:pic>
    </p:spTree>
    <p:extLst>
      <p:ext uri="{BB962C8B-B14F-4D97-AF65-F5344CB8AC3E}">
        <p14:creationId xmlns:p14="http://schemas.microsoft.com/office/powerpoint/2010/main" val="375836371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873FF-5389-C951-006E-8655A1D43E83}"/>
              </a:ext>
            </a:extLst>
          </p:cNvPr>
          <p:cNvSpPr>
            <a:spLocks noGrp="1"/>
          </p:cNvSpPr>
          <p:nvPr>
            <p:ph type="title"/>
          </p:nvPr>
        </p:nvSpPr>
        <p:spPr/>
        <p:txBody>
          <a:bodyPr/>
          <a:lstStyle/>
          <a:p>
            <a:r>
              <a:rPr lang="en-US" dirty="0"/>
              <a:t>Sequences</a:t>
            </a:r>
          </a:p>
        </p:txBody>
      </p:sp>
      <p:sp>
        <p:nvSpPr>
          <p:cNvPr id="3" name="Content Placeholder 2">
            <a:extLst>
              <a:ext uri="{FF2B5EF4-FFF2-40B4-BE49-F238E27FC236}">
                <a16:creationId xmlns:a16="http://schemas.microsoft.com/office/drawing/2014/main" id="{18084D77-C11B-AF56-2866-4654D4D61DE2}"/>
              </a:ext>
            </a:extLst>
          </p:cNvPr>
          <p:cNvSpPr>
            <a:spLocks noGrp="1"/>
          </p:cNvSpPr>
          <p:nvPr>
            <p:ph idx="1"/>
          </p:nvPr>
        </p:nvSpPr>
        <p:spPr/>
        <p:txBody>
          <a:bodyPr/>
          <a:lstStyle/>
          <a:p>
            <a:r>
              <a:rPr lang="en-US" dirty="0"/>
              <a:t>Collections which are part of the Seq Class, store elements at fixed index positions, with the index starting at 0.</a:t>
            </a:r>
          </a:p>
          <a:p>
            <a:r>
              <a:rPr lang="en-US" dirty="0"/>
              <a:t>Each element has a specified location in the sequence and therefore, can be located very easily.</a:t>
            </a:r>
          </a:p>
          <a:p>
            <a:pPr marL="457200" lvl="1" indent="0">
              <a:buNone/>
            </a:pPr>
            <a:r>
              <a:rPr lang="en-US" dirty="0"/>
              <a:t>	Seq(2,4,6,8,10)</a:t>
            </a:r>
          </a:p>
          <a:p>
            <a:pPr marL="457200" lvl="1" indent="0">
              <a:buNone/>
            </a:pPr>
            <a:endParaRPr lang="en-US" dirty="0"/>
          </a:p>
          <a:p>
            <a:pPr marL="0" indent="0">
              <a:buNone/>
            </a:pPr>
            <a:endParaRPr lang="en-US" dirty="0"/>
          </a:p>
        </p:txBody>
      </p:sp>
    </p:spTree>
    <p:extLst>
      <p:ext uri="{BB962C8B-B14F-4D97-AF65-F5344CB8AC3E}">
        <p14:creationId xmlns:p14="http://schemas.microsoft.com/office/powerpoint/2010/main" val="101044428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FF11C-8E7F-092E-5FFA-DEBC5B8F9D8D}"/>
              </a:ext>
            </a:extLst>
          </p:cNvPr>
          <p:cNvSpPr>
            <a:spLocks noGrp="1"/>
          </p:cNvSpPr>
          <p:nvPr>
            <p:ph type="title"/>
          </p:nvPr>
        </p:nvSpPr>
        <p:spPr/>
        <p:txBody>
          <a:bodyPr/>
          <a:lstStyle/>
          <a:p>
            <a:r>
              <a:rPr lang="en-US" dirty="0"/>
              <a:t>Sequences</a:t>
            </a:r>
          </a:p>
        </p:txBody>
      </p:sp>
      <p:sp>
        <p:nvSpPr>
          <p:cNvPr id="3" name="Content Placeholder 2">
            <a:extLst>
              <a:ext uri="{FF2B5EF4-FFF2-40B4-BE49-F238E27FC236}">
                <a16:creationId xmlns:a16="http://schemas.microsoft.com/office/drawing/2014/main" id="{711E133C-2C2E-3A0C-6770-4C7E87765C26}"/>
              </a:ext>
            </a:extLst>
          </p:cNvPr>
          <p:cNvSpPr>
            <a:spLocks noGrp="1"/>
          </p:cNvSpPr>
          <p:nvPr>
            <p:ph idx="1"/>
          </p:nvPr>
        </p:nvSpPr>
        <p:spPr/>
        <p:txBody>
          <a:bodyPr/>
          <a:lstStyle/>
          <a:p>
            <a:r>
              <a:rPr lang="en-US" dirty="0"/>
              <a:t>The sequence class is further divided into two classes i.e. </a:t>
            </a:r>
            <a:r>
              <a:rPr lang="en-US" dirty="0" err="1"/>
              <a:t>IndexedSeq</a:t>
            </a:r>
            <a:r>
              <a:rPr lang="en-US" dirty="0"/>
              <a:t> and </a:t>
            </a:r>
            <a:r>
              <a:rPr lang="en-US" dirty="0" err="1"/>
              <a:t>LinearSeq</a:t>
            </a:r>
            <a:r>
              <a:rPr lang="en-US" dirty="0"/>
              <a:t>.</a:t>
            </a:r>
          </a:p>
          <a:p>
            <a:endParaRPr lang="en-US" dirty="0"/>
          </a:p>
        </p:txBody>
      </p:sp>
      <p:pic>
        <p:nvPicPr>
          <p:cNvPr id="5" name="Picture 4">
            <a:extLst>
              <a:ext uri="{FF2B5EF4-FFF2-40B4-BE49-F238E27FC236}">
                <a16:creationId xmlns:a16="http://schemas.microsoft.com/office/drawing/2014/main" id="{A29B54EB-BA50-37A9-E353-EE1CD97E393C}"/>
              </a:ext>
            </a:extLst>
          </p:cNvPr>
          <p:cNvPicPr>
            <a:picLocks noChangeAspect="1"/>
          </p:cNvPicPr>
          <p:nvPr/>
        </p:nvPicPr>
        <p:blipFill>
          <a:blip r:embed="rId2"/>
          <a:stretch>
            <a:fillRect/>
          </a:stretch>
        </p:blipFill>
        <p:spPr>
          <a:xfrm>
            <a:off x="1762539" y="2637183"/>
            <a:ext cx="8428383" cy="3855691"/>
          </a:xfrm>
          <a:prstGeom prst="rect">
            <a:avLst/>
          </a:prstGeom>
        </p:spPr>
      </p:pic>
    </p:spTree>
    <p:extLst>
      <p:ext uri="{BB962C8B-B14F-4D97-AF65-F5344CB8AC3E}">
        <p14:creationId xmlns:p14="http://schemas.microsoft.com/office/powerpoint/2010/main" val="97786650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53AB3-91F2-ADE1-BC91-A51FE9DADB6A}"/>
              </a:ext>
            </a:extLst>
          </p:cNvPr>
          <p:cNvSpPr>
            <a:spLocks noGrp="1"/>
          </p:cNvSpPr>
          <p:nvPr>
            <p:ph type="title"/>
          </p:nvPr>
        </p:nvSpPr>
        <p:spPr/>
        <p:txBody>
          <a:bodyPr/>
          <a:lstStyle/>
          <a:p>
            <a:r>
              <a:rPr lang="en-US" dirty="0"/>
              <a:t>Sets</a:t>
            </a:r>
          </a:p>
        </p:txBody>
      </p:sp>
      <p:sp>
        <p:nvSpPr>
          <p:cNvPr id="3" name="Content Placeholder 2">
            <a:extLst>
              <a:ext uri="{FF2B5EF4-FFF2-40B4-BE49-F238E27FC236}">
                <a16:creationId xmlns:a16="http://schemas.microsoft.com/office/drawing/2014/main" id="{A0E749C5-D8A6-72AA-CEC9-537804067013}"/>
              </a:ext>
            </a:extLst>
          </p:cNvPr>
          <p:cNvSpPr>
            <a:spLocks noGrp="1"/>
          </p:cNvSpPr>
          <p:nvPr>
            <p:ph idx="1"/>
          </p:nvPr>
        </p:nvSpPr>
        <p:spPr/>
        <p:txBody>
          <a:bodyPr/>
          <a:lstStyle/>
          <a:p>
            <a:r>
              <a:rPr lang="en-US" dirty="0"/>
              <a:t>Collections which are the Set class contain sets of elements with no element existing more than once, I.e. no duplicates.</a:t>
            </a:r>
          </a:p>
          <a:p>
            <a:endParaRPr lang="en-US" dirty="0"/>
          </a:p>
          <a:p>
            <a:r>
              <a:rPr lang="en-US" dirty="0"/>
              <a:t>Example:</a:t>
            </a:r>
          </a:p>
          <a:p>
            <a:endParaRPr lang="en-US" dirty="0"/>
          </a:p>
          <a:p>
            <a:pPr marL="0" indent="0">
              <a:buNone/>
            </a:pPr>
            <a:r>
              <a:rPr lang="en-US" dirty="0"/>
              <a:t>		Set(“apple”, “orange”, “banana”, “grape”)</a:t>
            </a:r>
          </a:p>
        </p:txBody>
      </p:sp>
    </p:spTree>
    <p:extLst>
      <p:ext uri="{BB962C8B-B14F-4D97-AF65-F5344CB8AC3E}">
        <p14:creationId xmlns:p14="http://schemas.microsoft.com/office/powerpoint/2010/main" val="363101813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68BF1-5E9E-75D8-D116-C502DC7002EF}"/>
              </a:ext>
            </a:extLst>
          </p:cNvPr>
          <p:cNvSpPr>
            <a:spLocks noGrp="1"/>
          </p:cNvSpPr>
          <p:nvPr>
            <p:ph type="title"/>
          </p:nvPr>
        </p:nvSpPr>
        <p:spPr/>
        <p:txBody>
          <a:bodyPr/>
          <a:lstStyle/>
          <a:p>
            <a:r>
              <a:rPr lang="en-US" dirty="0"/>
              <a:t>Maps</a:t>
            </a:r>
          </a:p>
        </p:txBody>
      </p:sp>
      <p:sp>
        <p:nvSpPr>
          <p:cNvPr id="3" name="Content Placeholder 2">
            <a:extLst>
              <a:ext uri="{FF2B5EF4-FFF2-40B4-BE49-F238E27FC236}">
                <a16:creationId xmlns:a16="http://schemas.microsoft.com/office/drawing/2014/main" id="{8C03E411-EFDC-3F57-0A98-60A951D792A0}"/>
              </a:ext>
            </a:extLst>
          </p:cNvPr>
          <p:cNvSpPr>
            <a:spLocks noGrp="1"/>
          </p:cNvSpPr>
          <p:nvPr>
            <p:ph idx="1"/>
          </p:nvPr>
        </p:nvSpPr>
        <p:spPr/>
        <p:txBody>
          <a:bodyPr/>
          <a:lstStyle/>
          <a:p>
            <a:r>
              <a:rPr lang="en-US" dirty="0"/>
              <a:t>Collections which are of the Map class consists of pairs of keys and values with each value being associated with a unique key.</a:t>
            </a:r>
          </a:p>
          <a:p>
            <a:pPr marL="0" indent="0">
              <a:buNone/>
            </a:pPr>
            <a:r>
              <a:rPr lang="en-US" dirty="0"/>
              <a:t>		(</a:t>
            </a:r>
            <a:r>
              <a:rPr lang="en-US" dirty="0" err="1"/>
              <a:t>Key,value</a:t>
            </a:r>
            <a:r>
              <a:rPr lang="en-US" dirty="0"/>
              <a:t>)</a:t>
            </a:r>
          </a:p>
          <a:p>
            <a:r>
              <a:rPr lang="en-US" dirty="0"/>
              <a:t>Example:</a:t>
            </a:r>
          </a:p>
          <a:p>
            <a:endParaRPr lang="en-US" dirty="0"/>
          </a:p>
          <a:p>
            <a:pPr marL="0" indent="0">
              <a:buNone/>
            </a:pPr>
            <a:r>
              <a:rPr lang="en-US" dirty="0"/>
              <a:t>		Map((“a”,25) (“b”,50))</a:t>
            </a:r>
          </a:p>
          <a:p>
            <a:pPr marL="0" indent="0">
              <a:buNone/>
            </a:pPr>
            <a:r>
              <a:rPr lang="en-US" dirty="0"/>
              <a:t>	</a:t>
            </a:r>
          </a:p>
        </p:txBody>
      </p:sp>
    </p:spTree>
    <p:extLst>
      <p:ext uri="{BB962C8B-B14F-4D97-AF65-F5344CB8AC3E}">
        <p14:creationId xmlns:p14="http://schemas.microsoft.com/office/powerpoint/2010/main" val="3435045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884EB-3CB3-F4C3-8BF8-25D5B303B1BE}"/>
              </a:ext>
            </a:extLst>
          </p:cNvPr>
          <p:cNvSpPr>
            <a:spLocks noGrp="1"/>
          </p:cNvSpPr>
          <p:nvPr>
            <p:ph type="title"/>
          </p:nvPr>
        </p:nvSpPr>
        <p:spPr/>
        <p:txBody>
          <a:bodyPr/>
          <a:lstStyle/>
          <a:p>
            <a:r>
              <a:rPr lang="en-US" b="0" i="0" dirty="0">
                <a:effectLst/>
                <a:latin typeface="erdana"/>
              </a:rPr>
              <a:t>Immutability</a:t>
            </a:r>
            <a:endParaRPr lang="en-US" dirty="0"/>
          </a:p>
        </p:txBody>
      </p:sp>
      <p:sp>
        <p:nvSpPr>
          <p:cNvPr id="3" name="Content Placeholder 2">
            <a:extLst>
              <a:ext uri="{FF2B5EF4-FFF2-40B4-BE49-F238E27FC236}">
                <a16:creationId xmlns:a16="http://schemas.microsoft.com/office/drawing/2014/main" id="{C59FAB7C-D433-D765-D624-E740E4D5A276}"/>
              </a:ext>
            </a:extLst>
          </p:cNvPr>
          <p:cNvSpPr>
            <a:spLocks noGrp="1"/>
          </p:cNvSpPr>
          <p:nvPr>
            <p:ph idx="1"/>
          </p:nvPr>
        </p:nvSpPr>
        <p:spPr/>
        <p:txBody>
          <a:bodyPr/>
          <a:lstStyle/>
          <a:p>
            <a:r>
              <a:rPr lang="en-US" b="0" i="0" dirty="0">
                <a:solidFill>
                  <a:srgbClr val="333333"/>
                </a:solidFill>
                <a:effectLst/>
                <a:latin typeface="inter-regular"/>
              </a:rPr>
              <a:t>Scala uses immutability concept. Each declared variable is immutable by default. Immutable means you can't modify its value. You can also create mutable variables which can be changed.</a:t>
            </a:r>
          </a:p>
          <a:p>
            <a:r>
              <a:rPr lang="en-US" b="0" i="0" dirty="0">
                <a:solidFill>
                  <a:srgbClr val="333333"/>
                </a:solidFill>
                <a:effectLst/>
                <a:latin typeface="inter-regular"/>
              </a:rPr>
              <a:t>Immutable data helps to manage concurrency control which requires managing data.</a:t>
            </a:r>
            <a:endParaRPr lang="en-US" dirty="0"/>
          </a:p>
        </p:txBody>
      </p:sp>
    </p:spTree>
    <p:extLst>
      <p:ext uri="{BB962C8B-B14F-4D97-AF65-F5344CB8AC3E}">
        <p14:creationId xmlns:p14="http://schemas.microsoft.com/office/powerpoint/2010/main" val="96825343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9A584-E7A8-DE5C-B85F-865336BF5766}"/>
              </a:ext>
            </a:extLst>
          </p:cNvPr>
          <p:cNvSpPr>
            <a:spLocks noGrp="1"/>
          </p:cNvSpPr>
          <p:nvPr>
            <p:ph type="title"/>
          </p:nvPr>
        </p:nvSpPr>
        <p:spPr/>
        <p:txBody>
          <a:bodyPr/>
          <a:lstStyle/>
          <a:p>
            <a:r>
              <a:rPr lang="en-US" dirty="0"/>
              <a:t>Difference b/w Sequences, Set, &amp; Map</a:t>
            </a:r>
          </a:p>
        </p:txBody>
      </p:sp>
      <p:sp>
        <p:nvSpPr>
          <p:cNvPr id="3" name="Content Placeholder 2">
            <a:extLst>
              <a:ext uri="{FF2B5EF4-FFF2-40B4-BE49-F238E27FC236}">
                <a16:creationId xmlns:a16="http://schemas.microsoft.com/office/drawing/2014/main" id="{3DD41E01-6973-9461-B886-22FABEF86614}"/>
              </a:ext>
            </a:extLst>
          </p:cNvPr>
          <p:cNvSpPr>
            <a:spLocks noGrp="1"/>
          </p:cNvSpPr>
          <p:nvPr>
            <p:ph idx="1"/>
          </p:nvPr>
        </p:nvSpPr>
        <p:spPr/>
        <p:txBody>
          <a:bodyPr/>
          <a:lstStyle/>
          <a:p>
            <a:r>
              <a:rPr lang="en-US" dirty="0"/>
              <a:t>For sequence collections, the argument passed to apply specifies an index. Apply returns the element at the specified index.</a:t>
            </a:r>
          </a:p>
          <a:p>
            <a:endParaRPr lang="en-US" dirty="0"/>
          </a:p>
          <a:p>
            <a:r>
              <a:rPr lang="en-US" dirty="0"/>
              <a:t>For the Set collections, the argument passed to apply is an element in the specified collection. Apply returns true if the element is in the specified collection and false if it isn’t.</a:t>
            </a:r>
          </a:p>
          <a:p>
            <a:endParaRPr lang="en-US" dirty="0"/>
          </a:p>
          <a:p>
            <a:r>
              <a:rPr lang="en-US" dirty="0"/>
              <a:t>For  Map collections, the argument passed to apply specifies a key. Apply returns the value of the specified key.</a:t>
            </a:r>
          </a:p>
        </p:txBody>
      </p:sp>
    </p:spTree>
    <p:extLst>
      <p:ext uri="{BB962C8B-B14F-4D97-AF65-F5344CB8AC3E}">
        <p14:creationId xmlns:p14="http://schemas.microsoft.com/office/powerpoint/2010/main" val="16755699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6D38B-F6C0-5691-D5B6-D481958A24C0}"/>
              </a:ext>
            </a:extLst>
          </p:cNvPr>
          <p:cNvSpPr>
            <a:spLocks noGrp="1"/>
          </p:cNvSpPr>
          <p:nvPr>
            <p:ph type="title"/>
          </p:nvPr>
        </p:nvSpPr>
        <p:spPr/>
        <p:txBody>
          <a:bodyPr/>
          <a:lstStyle/>
          <a:p>
            <a:r>
              <a:rPr lang="en-US" dirty="0"/>
              <a:t>Sequences Example</a:t>
            </a:r>
          </a:p>
        </p:txBody>
      </p:sp>
      <p:sp>
        <p:nvSpPr>
          <p:cNvPr id="3" name="Content Placeholder 2">
            <a:extLst>
              <a:ext uri="{FF2B5EF4-FFF2-40B4-BE49-F238E27FC236}">
                <a16:creationId xmlns:a16="http://schemas.microsoft.com/office/drawing/2014/main" id="{B0997D96-853D-FF58-620C-63CEEFD8A785}"/>
              </a:ext>
            </a:extLst>
          </p:cNvPr>
          <p:cNvSpPr>
            <a:spLocks noGrp="1"/>
          </p:cNvSpPr>
          <p:nvPr>
            <p:ph idx="1"/>
          </p:nvPr>
        </p:nvSpPr>
        <p:spPr/>
        <p:txBody>
          <a:bodyPr/>
          <a:lstStyle/>
          <a:p>
            <a:pPr marL="0" indent="0">
              <a:buNone/>
            </a:pPr>
            <a:r>
              <a:rPr lang="en-US" dirty="0"/>
              <a:t>	</a:t>
            </a:r>
            <a:r>
              <a:rPr lang="en-US" dirty="0" err="1"/>
              <a:t>val</a:t>
            </a:r>
            <a:r>
              <a:rPr lang="en-US" dirty="0"/>
              <a:t> </a:t>
            </a:r>
            <a:r>
              <a:rPr lang="en-US" dirty="0" err="1"/>
              <a:t>seqCollection</a:t>
            </a:r>
            <a:r>
              <a:rPr lang="en-US" dirty="0"/>
              <a:t> = Seq(2,4,6,8,10);</a:t>
            </a:r>
          </a:p>
          <a:p>
            <a:pPr marL="0" indent="0">
              <a:buNone/>
            </a:pPr>
            <a:r>
              <a:rPr lang="en-US" dirty="0"/>
              <a:t>	</a:t>
            </a:r>
            <a:r>
              <a:rPr lang="en-US" dirty="0" err="1"/>
              <a:t>val</a:t>
            </a:r>
            <a:r>
              <a:rPr lang="en-US" dirty="0"/>
              <a:t> result = </a:t>
            </a:r>
            <a:r>
              <a:rPr lang="en-US" dirty="0" err="1"/>
              <a:t>seqCollection.apply</a:t>
            </a:r>
            <a:r>
              <a:rPr lang="en-US" dirty="0"/>
              <a:t>(1);</a:t>
            </a:r>
          </a:p>
          <a:p>
            <a:pPr marL="0" indent="0">
              <a:buNone/>
            </a:pPr>
            <a:r>
              <a:rPr lang="en-US" dirty="0"/>
              <a:t>	</a:t>
            </a:r>
            <a:r>
              <a:rPr lang="en-US" dirty="0" err="1"/>
              <a:t>println</a:t>
            </a:r>
            <a:r>
              <a:rPr lang="en-US" dirty="0"/>
              <a:t>(result)</a:t>
            </a:r>
          </a:p>
        </p:txBody>
      </p:sp>
    </p:spTree>
    <p:extLst>
      <p:ext uri="{BB962C8B-B14F-4D97-AF65-F5344CB8AC3E}">
        <p14:creationId xmlns:p14="http://schemas.microsoft.com/office/powerpoint/2010/main" val="384838299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C95C7-31F5-7E26-55B3-821AEA89F9B7}"/>
              </a:ext>
            </a:extLst>
          </p:cNvPr>
          <p:cNvSpPr>
            <a:spLocks noGrp="1"/>
          </p:cNvSpPr>
          <p:nvPr>
            <p:ph type="title"/>
          </p:nvPr>
        </p:nvSpPr>
        <p:spPr/>
        <p:txBody>
          <a:bodyPr/>
          <a:lstStyle/>
          <a:p>
            <a:r>
              <a:rPr lang="en-US" dirty="0"/>
              <a:t>Set Example</a:t>
            </a:r>
          </a:p>
        </p:txBody>
      </p:sp>
      <p:sp>
        <p:nvSpPr>
          <p:cNvPr id="3" name="Content Placeholder 2">
            <a:extLst>
              <a:ext uri="{FF2B5EF4-FFF2-40B4-BE49-F238E27FC236}">
                <a16:creationId xmlns:a16="http://schemas.microsoft.com/office/drawing/2014/main" id="{47A0552D-2712-A1EE-0B62-D256C3CDCA2E}"/>
              </a:ext>
            </a:extLst>
          </p:cNvPr>
          <p:cNvSpPr>
            <a:spLocks noGrp="1"/>
          </p:cNvSpPr>
          <p:nvPr>
            <p:ph idx="1"/>
          </p:nvPr>
        </p:nvSpPr>
        <p:spPr/>
        <p:txBody>
          <a:bodyPr/>
          <a:lstStyle/>
          <a:p>
            <a:pPr marL="0" indent="0">
              <a:buNone/>
            </a:pPr>
            <a:r>
              <a:rPr lang="en-US" dirty="0"/>
              <a:t>	</a:t>
            </a:r>
            <a:r>
              <a:rPr lang="en-US" dirty="0" err="1"/>
              <a:t>val</a:t>
            </a:r>
            <a:r>
              <a:rPr lang="en-US" dirty="0"/>
              <a:t> </a:t>
            </a:r>
            <a:r>
              <a:rPr lang="en-US" dirty="0" err="1"/>
              <a:t>setCollection</a:t>
            </a:r>
            <a:r>
              <a:rPr lang="en-US" dirty="0"/>
              <a:t> = Set("apple", "Orange", "Grapes", "Banana");</a:t>
            </a:r>
          </a:p>
          <a:p>
            <a:pPr marL="0" indent="0">
              <a:buNone/>
            </a:pPr>
            <a:r>
              <a:rPr lang="en-US" dirty="0"/>
              <a:t>	</a:t>
            </a:r>
          </a:p>
          <a:p>
            <a:pPr marL="0" indent="0">
              <a:buNone/>
            </a:pPr>
            <a:r>
              <a:rPr lang="en-US" dirty="0"/>
              <a:t>	</a:t>
            </a:r>
            <a:r>
              <a:rPr lang="en-US" dirty="0" err="1"/>
              <a:t>val</a:t>
            </a:r>
            <a:r>
              <a:rPr lang="en-US" dirty="0"/>
              <a:t> result = </a:t>
            </a:r>
            <a:r>
              <a:rPr lang="en-US" dirty="0" err="1"/>
              <a:t>setCollection.apply</a:t>
            </a:r>
            <a:r>
              <a:rPr lang="en-US" dirty="0"/>
              <a:t>("Orange");</a:t>
            </a:r>
          </a:p>
          <a:p>
            <a:pPr marL="0" indent="0">
              <a:buNone/>
            </a:pPr>
            <a:endParaRPr lang="en-US" dirty="0"/>
          </a:p>
          <a:p>
            <a:pPr marL="0" indent="0">
              <a:buNone/>
            </a:pPr>
            <a:r>
              <a:rPr lang="en-US" dirty="0"/>
              <a:t>	</a:t>
            </a:r>
            <a:r>
              <a:rPr lang="en-US" dirty="0" err="1"/>
              <a:t>println</a:t>
            </a:r>
            <a:r>
              <a:rPr lang="en-US" dirty="0"/>
              <a:t>(result);</a:t>
            </a:r>
          </a:p>
        </p:txBody>
      </p:sp>
    </p:spTree>
    <p:extLst>
      <p:ext uri="{BB962C8B-B14F-4D97-AF65-F5344CB8AC3E}">
        <p14:creationId xmlns:p14="http://schemas.microsoft.com/office/powerpoint/2010/main" val="1389334847"/>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77811-C470-F0F8-01C5-DD39DBB7FDFF}"/>
              </a:ext>
            </a:extLst>
          </p:cNvPr>
          <p:cNvSpPr>
            <a:spLocks noGrp="1"/>
          </p:cNvSpPr>
          <p:nvPr>
            <p:ph type="title"/>
          </p:nvPr>
        </p:nvSpPr>
        <p:spPr/>
        <p:txBody>
          <a:bodyPr/>
          <a:lstStyle/>
          <a:p>
            <a:r>
              <a:rPr lang="en-US" dirty="0"/>
              <a:t>Map Example</a:t>
            </a:r>
          </a:p>
        </p:txBody>
      </p:sp>
      <p:sp>
        <p:nvSpPr>
          <p:cNvPr id="3" name="Content Placeholder 2">
            <a:extLst>
              <a:ext uri="{FF2B5EF4-FFF2-40B4-BE49-F238E27FC236}">
                <a16:creationId xmlns:a16="http://schemas.microsoft.com/office/drawing/2014/main" id="{EF5F92FD-A6B5-A932-A327-C7C8FEF0DE71}"/>
              </a:ext>
            </a:extLst>
          </p:cNvPr>
          <p:cNvSpPr>
            <a:spLocks noGrp="1"/>
          </p:cNvSpPr>
          <p:nvPr>
            <p:ph idx="1"/>
          </p:nvPr>
        </p:nvSpPr>
        <p:spPr/>
        <p:txBody>
          <a:bodyPr/>
          <a:lstStyle/>
          <a:p>
            <a:pPr marL="0" indent="0">
              <a:buNone/>
            </a:pPr>
            <a:r>
              <a:rPr lang="en-US" dirty="0" err="1"/>
              <a:t>val</a:t>
            </a:r>
            <a:r>
              <a:rPr lang="en-US" dirty="0"/>
              <a:t> </a:t>
            </a:r>
            <a:r>
              <a:rPr lang="en-US" dirty="0" err="1"/>
              <a:t>mapCollections</a:t>
            </a:r>
            <a:r>
              <a:rPr lang="en-US" dirty="0"/>
              <a:t> = Map(("a", 97), ("b", 98), ("c", 99), ("d", 100))</a:t>
            </a:r>
          </a:p>
          <a:p>
            <a:pPr marL="0" indent="0">
              <a:buNone/>
            </a:pPr>
            <a:endParaRPr lang="en-US" dirty="0"/>
          </a:p>
          <a:p>
            <a:pPr marL="0" indent="0">
              <a:buNone/>
            </a:pPr>
            <a:r>
              <a:rPr lang="en-US" dirty="0" err="1"/>
              <a:t>val</a:t>
            </a:r>
            <a:r>
              <a:rPr lang="en-US" dirty="0"/>
              <a:t> result = </a:t>
            </a:r>
            <a:r>
              <a:rPr lang="en-US" dirty="0" err="1"/>
              <a:t>mapCollections.apply</a:t>
            </a:r>
            <a:r>
              <a:rPr lang="en-US" dirty="0"/>
              <a:t>("c")</a:t>
            </a:r>
          </a:p>
          <a:p>
            <a:pPr marL="0" indent="0">
              <a:buNone/>
            </a:pPr>
            <a:endParaRPr lang="en-US" dirty="0"/>
          </a:p>
          <a:p>
            <a:pPr marL="0" indent="0">
              <a:buNone/>
            </a:pPr>
            <a:r>
              <a:rPr lang="en-US" dirty="0" err="1"/>
              <a:t>println</a:t>
            </a:r>
            <a:r>
              <a:rPr lang="en-US" dirty="0"/>
              <a:t>(result)</a:t>
            </a:r>
          </a:p>
        </p:txBody>
      </p:sp>
    </p:spTree>
    <p:extLst>
      <p:ext uri="{BB962C8B-B14F-4D97-AF65-F5344CB8AC3E}">
        <p14:creationId xmlns:p14="http://schemas.microsoft.com/office/powerpoint/2010/main" val="295539254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4D2D4-0717-AB30-5021-E5E74BAD705C}"/>
              </a:ext>
            </a:extLst>
          </p:cNvPr>
          <p:cNvSpPr>
            <a:spLocks noGrp="1"/>
          </p:cNvSpPr>
          <p:nvPr>
            <p:ph type="title"/>
          </p:nvPr>
        </p:nvSpPr>
        <p:spPr/>
        <p:txBody>
          <a:bodyPr/>
          <a:lstStyle/>
          <a:p>
            <a:r>
              <a:rPr lang="en-US" dirty="0"/>
              <a:t>Foreach : A collection method in Scala</a:t>
            </a:r>
          </a:p>
        </p:txBody>
      </p:sp>
      <p:sp>
        <p:nvSpPr>
          <p:cNvPr id="3" name="Content Placeholder 2">
            <a:extLst>
              <a:ext uri="{FF2B5EF4-FFF2-40B4-BE49-F238E27FC236}">
                <a16:creationId xmlns:a16="http://schemas.microsoft.com/office/drawing/2014/main" id="{3FA7681E-D054-5906-2281-E220FE8A5D24}"/>
              </a:ext>
            </a:extLst>
          </p:cNvPr>
          <p:cNvSpPr>
            <a:spLocks noGrp="1"/>
          </p:cNvSpPr>
          <p:nvPr>
            <p:ph idx="1"/>
          </p:nvPr>
        </p:nvSpPr>
        <p:spPr/>
        <p:txBody>
          <a:bodyPr/>
          <a:lstStyle/>
          <a:p>
            <a:r>
              <a:rPr lang="en-US" dirty="0"/>
              <a:t>We cannot simply use </a:t>
            </a:r>
            <a:r>
              <a:rPr lang="en-US" dirty="0" err="1"/>
              <a:t>println</a:t>
            </a:r>
            <a:r>
              <a:rPr lang="en-US" dirty="0"/>
              <a:t> or print as they are used to </a:t>
            </a:r>
            <a:r>
              <a:rPr lang="en-US"/>
              <a:t>print single </a:t>
            </a:r>
            <a:r>
              <a:rPr lang="en-US" dirty="0"/>
              <a:t>values and collections are a collection of values.</a:t>
            </a:r>
          </a:p>
          <a:p>
            <a:r>
              <a:rPr lang="en-US" dirty="0"/>
              <a:t>The foreach method is  called on a collection of any type and takes a single argument.</a:t>
            </a:r>
          </a:p>
          <a:p>
            <a:r>
              <a:rPr lang="en-US" dirty="0"/>
              <a:t>Syntax:</a:t>
            </a:r>
          </a:p>
          <a:p>
            <a:pPr marL="0" indent="0">
              <a:buNone/>
            </a:pPr>
            <a:r>
              <a:rPr lang="en-US" dirty="0"/>
              <a:t>	</a:t>
            </a:r>
            <a:r>
              <a:rPr lang="en-US" dirty="0" err="1"/>
              <a:t>collectionName.foreach</a:t>
            </a:r>
            <a:r>
              <a:rPr lang="en-US" dirty="0"/>
              <a:t>(method)</a:t>
            </a:r>
          </a:p>
          <a:p>
            <a:r>
              <a:rPr lang="en-US" dirty="0"/>
              <a:t>For printing the elements of a collection, we would need to apply the </a:t>
            </a:r>
            <a:r>
              <a:rPr lang="en-US" dirty="0" err="1"/>
              <a:t>println</a:t>
            </a:r>
            <a:r>
              <a:rPr lang="en-US" dirty="0"/>
              <a:t> or print method to each element.</a:t>
            </a:r>
          </a:p>
          <a:p>
            <a:pPr marL="0" indent="0">
              <a:buNone/>
            </a:pPr>
            <a:endParaRPr lang="en-US" dirty="0"/>
          </a:p>
        </p:txBody>
      </p:sp>
    </p:spTree>
    <p:extLst>
      <p:ext uri="{BB962C8B-B14F-4D97-AF65-F5344CB8AC3E}">
        <p14:creationId xmlns:p14="http://schemas.microsoft.com/office/powerpoint/2010/main" val="354743844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A6586-2A33-2729-2922-9F5983DECEC4}"/>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1F6E8B91-E00C-224B-6B21-DBD44985DFE1}"/>
              </a:ext>
            </a:extLst>
          </p:cNvPr>
          <p:cNvSpPr>
            <a:spLocks noGrp="1"/>
          </p:cNvSpPr>
          <p:nvPr>
            <p:ph idx="1"/>
          </p:nvPr>
        </p:nvSpPr>
        <p:spPr/>
        <p:txBody>
          <a:bodyPr/>
          <a:lstStyle/>
          <a:p>
            <a:pPr marL="0" indent="0">
              <a:buNone/>
            </a:pPr>
            <a:r>
              <a:rPr lang="en-US" dirty="0"/>
              <a:t>	Val collection = Seq(2,4,6,8,10)</a:t>
            </a:r>
          </a:p>
          <a:p>
            <a:pPr marL="0" indent="0">
              <a:buNone/>
            </a:pPr>
            <a:r>
              <a:rPr lang="en-US" dirty="0"/>
              <a:t>	</a:t>
            </a:r>
            <a:r>
              <a:rPr lang="en-US" dirty="0" err="1"/>
              <a:t>collection.foreach</a:t>
            </a:r>
            <a:r>
              <a:rPr lang="en-US" dirty="0"/>
              <a:t>(</a:t>
            </a:r>
            <a:r>
              <a:rPr lang="en-US" dirty="0" err="1"/>
              <a:t>println</a:t>
            </a:r>
            <a:r>
              <a:rPr lang="en-US" dirty="0"/>
              <a:t>)</a:t>
            </a:r>
          </a:p>
        </p:txBody>
      </p:sp>
    </p:spTree>
    <p:extLst>
      <p:ext uri="{BB962C8B-B14F-4D97-AF65-F5344CB8AC3E}">
        <p14:creationId xmlns:p14="http://schemas.microsoft.com/office/powerpoint/2010/main" val="89695301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7C910-62B5-F1D2-B341-0A8EE1025A09}"/>
              </a:ext>
            </a:extLst>
          </p:cNvPr>
          <p:cNvSpPr>
            <a:spLocks noGrp="1"/>
          </p:cNvSpPr>
          <p:nvPr>
            <p:ph type="title"/>
          </p:nvPr>
        </p:nvSpPr>
        <p:spPr/>
        <p:txBody>
          <a:bodyPr/>
          <a:lstStyle/>
          <a:p>
            <a:r>
              <a:rPr lang="en-US" dirty="0"/>
              <a:t>Array collections in Scala</a:t>
            </a:r>
          </a:p>
        </p:txBody>
      </p:sp>
      <p:sp>
        <p:nvSpPr>
          <p:cNvPr id="3" name="Content Placeholder 2">
            <a:extLst>
              <a:ext uri="{FF2B5EF4-FFF2-40B4-BE49-F238E27FC236}">
                <a16:creationId xmlns:a16="http://schemas.microsoft.com/office/drawing/2014/main" id="{38638E4E-110D-0C2C-E0CC-1B5BA6B1E7F7}"/>
              </a:ext>
            </a:extLst>
          </p:cNvPr>
          <p:cNvSpPr>
            <a:spLocks noGrp="1"/>
          </p:cNvSpPr>
          <p:nvPr>
            <p:ph idx="1"/>
          </p:nvPr>
        </p:nvSpPr>
        <p:spPr/>
        <p:txBody>
          <a:bodyPr/>
          <a:lstStyle/>
          <a:p>
            <a:r>
              <a:rPr lang="en-US" dirty="0"/>
              <a:t>Arrays in Scala are collections which come under the sequence class.</a:t>
            </a:r>
          </a:p>
          <a:p>
            <a:pPr marL="0" indent="0">
              <a:buNone/>
            </a:pPr>
            <a:endParaRPr lang="en-US" dirty="0"/>
          </a:p>
          <a:p>
            <a:r>
              <a:rPr lang="en-US" dirty="0"/>
              <a:t>They are the mutable collections, hence when elements in an array are modified, the original array is updated.</a:t>
            </a:r>
          </a:p>
          <a:p>
            <a:endParaRPr lang="en-US" dirty="0"/>
          </a:p>
        </p:txBody>
      </p:sp>
    </p:spTree>
    <p:extLst>
      <p:ext uri="{BB962C8B-B14F-4D97-AF65-F5344CB8AC3E}">
        <p14:creationId xmlns:p14="http://schemas.microsoft.com/office/powerpoint/2010/main" val="27916739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D14F9-82C7-20DF-CDDE-2195EB81D269}"/>
              </a:ext>
            </a:extLst>
          </p:cNvPr>
          <p:cNvSpPr>
            <a:spLocks noGrp="1"/>
          </p:cNvSpPr>
          <p:nvPr>
            <p:ph type="title"/>
          </p:nvPr>
        </p:nvSpPr>
        <p:spPr/>
        <p:txBody>
          <a:bodyPr/>
          <a:lstStyle/>
          <a:p>
            <a:r>
              <a:rPr lang="en-US" dirty="0"/>
              <a:t>Creating and Populating an Array</a:t>
            </a:r>
          </a:p>
        </p:txBody>
      </p:sp>
      <p:sp>
        <p:nvSpPr>
          <p:cNvPr id="3" name="Content Placeholder 2">
            <a:extLst>
              <a:ext uri="{FF2B5EF4-FFF2-40B4-BE49-F238E27FC236}">
                <a16:creationId xmlns:a16="http://schemas.microsoft.com/office/drawing/2014/main" id="{E371917C-5BF5-639F-BD1C-D67EC91A507C}"/>
              </a:ext>
            </a:extLst>
          </p:cNvPr>
          <p:cNvSpPr>
            <a:spLocks noGrp="1"/>
          </p:cNvSpPr>
          <p:nvPr>
            <p:ph idx="1"/>
          </p:nvPr>
        </p:nvSpPr>
        <p:spPr/>
        <p:txBody>
          <a:bodyPr/>
          <a:lstStyle/>
          <a:p>
            <a:r>
              <a:rPr lang="en-US" dirty="0"/>
              <a:t>Keyword Array followed by () in which mention the elements you want to populate your array with.</a:t>
            </a:r>
          </a:p>
          <a:p>
            <a:r>
              <a:rPr lang="en-US" dirty="0"/>
              <a:t>Syntax:</a:t>
            </a:r>
          </a:p>
          <a:p>
            <a:pPr marL="457200" lvl="1" indent="0">
              <a:buNone/>
            </a:pPr>
            <a:r>
              <a:rPr lang="en-US" dirty="0"/>
              <a:t>Val </a:t>
            </a:r>
            <a:r>
              <a:rPr lang="en-US" dirty="0" err="1"/>
              <a:t>arrayName</a:t>
            </a:r>
            <a:r>
              <a:rPr lang="en-US" dirty="0"/>
              <a:t>=Array(element 1, element 2………, element n)</a:t>
            </a:r>
          </a:p>
        </p:txBody>
      </p:sp>
    </p:spTree>
    <p:extLst>
      <p:ext uri="{BB962C8B-B14F-4D97-AF65-F5344CB8AC3E}">
        <p14:creationId xmlns:p14="http://schemas.microsoft.com/office/powerpoint/2010/main" val="59087417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4C9C3-7A45-9903-02D2-41B0FABCE982}"/>
              </a:ext>
            </a:extLst>
          </p:cNvPr>
          <p:cNvSpPr>
            <a:spLocks noGrp="1"/>
          </p:cNvSpPr>
          <p:nvPr>
            <p:ph type="title"/>
          </p:nvPr>
        </p:nvSpPr>
        <p:spPr/>
        <p:txBody>
          <a:bodyPr/>
          <a:lstStyle/>
          <a:p>
            <a:r>
              <a:rPr lang="en-US" dirty="0"/>
              <a:t>With New</a:t>
            </a:r>
          </a:p>
        </p:txBody>
      </p:sp>
      <p:sp>
        <p:nvSpPr>
          <p:cNvPr id="3" name="Content Placeholder 2">
            <a:extLst>
              <a:ext uri="{FF2B5EF4-FFF2-40B4-BE49-F238E27FC236}">
                <a16:creationId xmlns:a16="http://schemas.microsoft.com/office/drawing/2014/main" id="{CC351FD2-5EE7-567D-F7AE-331CEE622430}"/>
              </a:ext>
            </a:extLst>
          </p:cNvPr>
          <p:cNvSpPr>
            <a:spLocks noGrp="1"/>
          </p:cNvSpPr>
          <p:nvPr>
            <p:ph idx="1"/>
          </p:nvPr>
        </p:nvSpPr>
        <p:spPr/>
        <p:txBody>
          <a:bodyPr/>
          <a:lstStyle/>
          <a:p>
            <a:r>
              <a:rPr lang="en-US" dirty="0"/>
              <a:t>What if we don’t initially know what we want to populate our array with?</a:t>
            </a:r>
          </a:p>
          <a:p>
            <a:r>
              <a:rPr lang="en-US" dirty="0"/>
              <a:t>For this we will use the new Keyword.</a:t>
            </a:r>
          </a:p>
        </p:txBody>
      </p:sp>
    </p:spTree>
    <p:extLst>
      <p:ext uri="{BB962C8B-B14F-4D97-AF65-F5344CB8AC3E}">
        <p14:creationId xmlns:p14="http://schemas.microsoft.com/office/powerpoint/2010/main" val="421319690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41B13-7F47-91E6-725A-6A5A1B20EE63}"/>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32A40EF4-1B42-A22D-50DD-4391E25C019A}"/>
              </a:ext>
            </a:extLst>
          </p:cNvPr>
          <p:cNvSpPr>
            <a:spLocks noGrp="1"/>
          </p:cNvSpPr>
          <p:nvPr>
            <p:ph idx="1"/>
          </p:nvPr>
        </p:nvSpPr>
        <p:spPr/>
        <p:txBody>
          <a:bodyPr/>
          <a:lstStyle/>
          <a:p>
            <a:pPr marL="0" indent="0">
              <a:buNone/>
            </a:pPr>
            <a:r>
              <a:rPr lang="en-US" dirty="0"/>
              <a:t>var arr1 = new Array[String](3)</a:t>
            </a:r>
          </a:p>
          <a:p>
            <a:pPr marL="0" indent="0">
              <a:buNone/>
            </a:pPr>
            <a:endParaRPr lang="en-US" dirty="0"/>
          </a:p>
          <a:p>
            <a:pPr marL="0" indent="0">
              <a:buNone/>
            </a:pPr>
            <a:r>
              <a:rPr lang="it-IT" dirty="0"/>
              <a:t>arr1(0) = "red"</a:t>
            </a:r>
          </a:p>
          <a:p>
            <a:pPr marL="0" indent="0">
              <a:buNone/>
            </a:pPr>
            <a:r>
              <a:rPr lang="it-IT" dirty="0"/>
              <a:t>arr1(1) = "blue"</a:t>
            </a:r>
          </a:p>
          <a:p>
            <a:pPr marL="0" indent="0">
              <a:buNone/>
            </a:pPr>
            <a:r>
              <a:rPr lang="it-IT" dirty="0"/>
              <a:t>arr1(2) = "Yellow"</a:t>
            </a:r>
          </a:p>
          <a:p>
            <a:pPr marL="0" indent="0">
              <a:buNone/>
            </a:pPr>
            <a:r>
              <a:rPr lang="en-US" dirty="0"/>
              <a:t>arr1.foreach(</a:t>
            </a:r>
            <a:r>
              <a:rPr lang="en-US" dirty="0" err="1"/>
              <a:t>println</a:t>
            </a:r>
            <a:r>
              <a:rPr lang="en-US" dirty="0"/>
              <a:t>)</a:t>
            </a:r>
          </a:p>
        </p:txBody>
      </p:sp>
    </p:spTree>
    <p:extLst>
      <p:ext uri="{BB962C8B-B14F-4D97-AF65-F5344CB8AC3E}">
        <p14:creationId xmlns:p14="http://schemas.microsoft.com/office/powerpoint/2010/main" val="858191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25E1A-096C-58F1-760F-E925F38E9BD7}"/>
              </a:ext>
            </a:extLst>
          </p:cNvPr>
          <p:cNvSpPr>
            <a:spLocks noGrp="1"/>
          </p:cNvSpPr>
          <p:nvPr>
            <p:ph type="title"/>
          </p:nvPr>
        </p:nvSpPr>
        <p:spPr/>
        <p:txBody>
          <a:bodyPr/>
          <a:lstStyle/>
          <a:p>
            <a:r>
              <a:rPr lang="en-US" b="0" i="0" dirty="0">
                <a:effectLst/>
                <a:latin typeface="erdana"/>
              </a:rPr>
              <a:t>Lazy Computation</a:t>
            </a:r>
            <a:br>
              <a:rPr lang="en-US" b="0" i="0" dirty="0">
                <a:solidFill>
                  <a:srgbClr val="610B4B"/>
                </a:solidFill>
                <a:effectLst/>
                <a:latin typeface="erdana"/>
              </a:rPr>
            </a:br>
            <a:endParaRPr lang="en-US" dirty="0"/>
          </a:p>
        </p:txBody>
      </p:sp>
      <p:sp>
        <p:nvSpPr>
          <p:cNvPr id="3" name="Content Placeholder 2">
            <a:extLst>
              <a:ext uri="{FF2B5EF4-FFF2-40B4-BE49-F238E27FC236}">
                <a16:creationId xmlns:a16="http://schemas.microsoft.com/office/drawing/2014/main" id="{43B33917-298F-3416-8D30-72461B567C08}"/>
              </a:ext>
            </a:extLst>
          </p:cNvPr>
          <p:cNvSpPr>
            <a:spLocks noGrp="1"/>
          </p:cNvSpPr>
          <p:nvPr>
            <p:ph idx="1"/>
          </p:nvPr>
        </p:nvSpPr>
        <p:spPr/>
        <p:txBody>
          <a:bodyPr/>
          <a:lstStyle/>
          <a:p>
            <a:r>
              <a:rPr lang="en-US" b="0" i="0" dirty="0">
                <a:solidFill>
                  <a:srgbClr val="333333"/>
                </a:solidFill>
                <a:effectLst/>
                <a:latin typeface="inter-regular"/>
              </a:rPr>
              <a:t>In Scala, computation is lazy by default. Scala evaluates expressions only when they are required. You can declare a lazy variable by using lazy keyword. It is used to increase performance.</a:t>
            </a:r>
            <a:endParaRPr lang="en-US" dirty="0"/>
          </a:p>
        </p:txBody>
      </p:sp>
    </p:spTree>
    <p:extLst>
      <p:ext uri="{BB962C8B-B14F-4D97-AF65-F5344CB8AC3E}">
        <p14:creationId xmlns:p14="http://schemas.microsoft.com/office/powerpoint/2010/main" val="92279629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D5EC8-B9DB-2816-7A68-2C8B59B39EFA}"/>
              </a:ext>
            </a:extLst>
          </p:cNvPr>
          <p:cNvSpPr>
            <a:spLocks noGrp="1"/>
          </p:cNvSpPr>
          <p:nvPr>
            <p:ph type="title"/>
          </p:nvPr>
        </p:nvSpPr>
        <p:spPr/>
        <p:txBody>
          <a:bodyPr/>
          <a:lstStyle/>
          <a:p>
            <a:r>
              <a:rPr lang="en-US" dirty="0"/>
              <a:t>How  to populate an array</a:t>
            </a:r>
          </a:p>
        </p:txBody>
      </p:sp>
      <p:sp>
        <p:nvSpPr>
          <p:cNvPr id="3" name="Content Placeholder 2">
            <a:extLst>
              <a:ext uri="{FF2B5EF4-FFF2-40B4-BE49-F238E27FC236}">
                <a16:creationId xmlns:a16="http://schemas.microsoft.com/office/drawing/2014/main" id="{5C606479-854F-1731-378B-7F292FA0239F}"/>
              </a:ext>
            </a:extLst>
          </p:cNvPr>
          <p:cNvSpPr>
            <a:spLocks noGrp="1"/>
          </p:cNvSpPr>
          <p:nvPr>
            <p:ph idx="1"/>
          </p:nvPr>
        </p:nvSpPr>
        <p:spPr/>
        <p:txBody>
          <a:bodyPr/>
          <a:lstStyle/>
          <a:p>
            <a:r>
              <a:rPr lang="en-US" dirty="0"/>
              <a:t>Multiple methods are there to populate an array in Scala.</a:t>
            </a:r>
          </a:p>
          <a:p>
            <a:pPr marL="514350" indent="-514350">
              <a:buFont typeface="+mj-lt"/>
              <a:buAutoNum type="arabicPeriod"/>
            </a:pPr>
            <a:r>
              <a:rPr lang="en-US" dirty="0"/>
              <a:t>Using range</a:t>
            </a:r>
          </a:p>
          <a:p>
            <a:pPr marL="514350" indent="-514350">
              <a:buFont typeface="+mj-lt"/>
              <a:buAutoNum type="arabicPeriod"/>
            </a:pPr>
            <a:r>
              <a:rPr lang="en-US" dirty="0"/>
              <a:t>Using fill</a:t>
            </a:r>
          </a:p>
          <a:p>
            <a:pPr marL="514350" indent="-514350">
              <a:buFont typeface="+mj-lt"/>
              <a:buAutoNum type="arabicPeriod"/>
            </a:pPr>
            <a:r>
              <a:rPr lang="en-US" dirty="0"/>
              <a:t>Using </a:t>
            </a:r>
            <a:r>
              <a:rPr lang="en-US" dirty="0" err="1"/>
              <a:t>toArray</a:t>
            </a: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5295654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2172E-62C7-CA8B-A428-9057D691BBD4}"/>
              </a:ext>
            </a:extLst>
          </p:cNvPr>
          <p:cNvSpPr>
            <a:spLocks noGrp="1"/>
          </p:cNvSpPr>
          <p:nvPr>
            <p:ph type="title"/>
          </p:nvPr>
        </p:nvSpPr>
        <p:spPr/>
        <p:txBody>
          <a:bodyPr/>
          <a:lstStyle/>
          <a:p>
            <a:r>
              <a:rPr lang="en-US" dirty="0"/>
              <a:t>Using range</a:t>
            </a:r>
          </a:p>
        </p:txBody>
      </p:sp>
      <p:sp>
        <p:nvSpPr>
          <p:cNvPr id="3" name="Content Placeholder 2">
            <a:extLst>
              <a:ext uri="{FF2B5EF4-FFF2-40B4-BE49-F238E27FC236}">
                <a16:creationId xmlns:a16="http://schemas.microsoft.com/office/drawing/2014/main" id="{ADCA45D7-7665-FA5A-C485-8AB1B6B537A9}"/>
              </a:ext>
            </a:extLst>
          </p:cNvPr>
          <p:cNvSpPr>
            <a:spLocks noGrp="1"/>
          </p:cNvSpPr>
          <p:nvPr>
            <p:ph idx="1"/>
          </p:nvPr>
        </p:nvSpPr>
        <p:spPr/>
        <p:txBody>
          <a:bodyPr/>
          <a:lstStyle/>
          <a:p>
            <a:pPr marL="0" indent="0">
              <a:buNone/>
            </a:pPr>
            <a:r>
              <a:rPr lang="en-US" dirty="0"/>
              <a:t>	</a:t>
            </a:r>
          </a:p>
          <a:p>
            <a:pPr marL="0" indent="0">
              <a:buNone/>
            </a:pPr>
            <a:r>
              <a:rPr lang="en-US" dirty="0"/>
              <a:t>	</a:t>
            </a:r>
            <a:r>
              <a:rPr lang="en-US" dirty="0" err="1"/>
              <a:t>val</a:t>
            </a:r>
            <a:r>
              <a:rPr lang="en-US" dirty="0"/>
              <a:t> array1 = </a:t>
            </a:r>
            <a:r>
              <a:rPr lang="en-US" dirty="0" err="1"/>
              <a:t>Array.range</a:t>
            </a:r>
            <a:r>
              <a:rPr lang="en-US" dirty="0"/>
              <a:t>(0,5)</a:t>
            </a:r>
          </a:p>
          <a:p>
            <a:pPr marL="0" indent="0">
              <a:buNone/>
            </a:pPr>
            <a:endParaRPr lang="en-US" dirty="0"/>
          </a:p>
          <a:p>
            <a:pPr marL="0" indent="0">
              <a:buNone/>
            </a:pPr>
            <a:r>
              <a:rPr lang="en-US" dirty="0"/>
              <a:t>	// range(</a:t>
            </a:r>
            <a:r>
              <a:rPr lang="en-US" dirty="0" err="1"/>
              <a:t>start,number</a:t>
            </a:r>
            <a:r>
              <a:rPr lang="en-US" dirty="0"/>
              <a:t> of element)</a:t>
            </a:r>
          </a:p>
          <a:p>
            <a:pPr marL="0" indent="0">
              <a:buNone/>
            </a:pPr>
            <a:endParaRPr lang="en-US" dirty="0"/>
          </a:p>
          <a:p>
            <a:pPr marL="0" indent="0">
              <a:buNone/>
            </a:pPr>
            <a:r>
              <a:rPr lang="en-US" dirty="0"/>
              <a:t>	array1.foreach(</a:t>
            </a:r>
            <a:r>
              <a:rPr lang="en-US" dirty="0" err="1"/>
              <a:t>println</a:t>
            </a:r>
            <a:r>
              <a:rPr lang="en-US" dirty="0"/>
              <a:t>)</a:t>
            </a:r>
          </a:p>
        </p:txBody>
      </p:sp>
    </p:spTree>
    <p:extLst>
      <p:ext uri="{BB962C8B-B14F-4D97-AF65-F5344CB8AC3E}">
        <p14:creationId xmlns:p14="http://schemas.microsoft.com/office/powerpoint/2010/main" val="322564021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3930B-52A0-51D2-14BC-64F2A6AF49E4}"/>
              </a:ext>
            </a:extLst>
          </p:cNvPr>
          <p:cNvSpPr>
            <a:spLocks noGrp="1"/>
          </p:cNvSpPr>
          <p:nvPr>
            <p:ph type="title"/>
          </p:nvPr>
        </p:nvSpPr>
        <p:spPr/>
        <p:txBody>
          <a:bodyPr/>
          <a:lstStyle/>
          <a:p>
            <a:r>
              <a:rPr lang="en-US" dirty="0"/>
              <a:t>Using fill</a:t>
            </a:r>
          </a:p>
        </p:txBody>
      </p:sp>
      <p:sp>
        <p:nvSpPr>
          <p:cNvPr id="3" name="Content Placeholder 2">
            <a:extLst>
              <a:ext uri="{FF2B5EF4-FFF2-40B4-BE49-F238E27FC236}">
                <a16:creationId xmlns:a16="http://schemas.microsoft.com/office/drawing/2014/main" id="{B61B299A-49E1-E474-57EC-47FCD55DEDE9}"/>
              </a:ext>
            </a:extLst>
          </p:cNvPr>
          <p:cNvSpPr>
            <a:spLocks noGrp="1"/>
          </p:cNvSpPr>
          <p:nvPr>
            <p:ph idx="1"/>
          </p:nvPr>
        </p:nvSpPr>
        <p:spPr/>
        <p:txBody>
          <a:bodyPr/>
          <a:lstStyle/>
          <a:p>
            <a:pPr marL="0" indent="0">
              <a:buNone/>
            </a:pPr>
            <a:r>
              <a:rPr lang="en-US" dirty="0"/>
              <a:t>	</a:t>
            </a:r>
            <a:r>
              <a:rPr lang="en-US" dirty="0" err="1"/>
              <a:t>val</a:t>
            </a:r>
            <a:r>
              <a:rPr lang="en-US" dirty="0"/>
              <a:t> array3 = </a:t>
            </a:r>
            <a:r>
              <a:rPr lang="en-US" dirty="0" err="1"/>
              <a:t>Array.fill</a:t>
            </a:r>
            <a:r>
              <a:rPr lang="en-US" dirty="0"/>
              <a:t>(2)(“Hello”)</a:t>
            </a:r>
          </a:p>
          <a:p>
            <a:pPr marL="0" indent="0">
              <a:buNone/>
            </a:pPr>
            <a:endParaRPr lang="en-US" dirty="0"/>
          </a:p>
          <a:p>
            <a:pPr marL="0" indent="0">
              <a:buNone/>
            </a:pPr>
            <a:r>
              <a:rPr lang="en-US" dirty="0"/>
              <a:t>	// fill( number of elements)(value)</a:t>
            </a:r>
          </a:p>
          <a:p>
            <a:pPr marL="0" indent="0">
              <a:buNone/>
            </a:pPr>
            <a:endParaRPr lang="en-US" dirty="0"/>
          </a:p>
          <a:p>
            <a:pPr marL="0" indent="0">
              <a:buNone/>
            </a:pPr>
            <a:r>
              <a:rPr lang="en-US" dirty="0"/>
              <a:t>	array3.foreach(</a:t>
            </a:r>
            <a:r>
              <a:rPr lang="en-US" dirty="0" err="1"/>
              <a:t>println</a:t>
            </a:r>
            <a:r>
              <a:rPr lang="en-US" dirty="0"/>
              <a:t>)</a:t>
            </a:r>
          </a:p>
        </p:txBody>
      </p:sp>
    </p:spTree>
    <p:extLst>
      <p:ext uri="{BB962C8B-B14F-4D97-AF65-F5344CB8AC3E}">
        <p14:creationId xmlns:p14="http://schemas.microsoft.com/office/powerpoint/2010/main" val="2755289385"/>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3927E-0CAF-A6DD-9327-9B67C0ED1C70}"/>
              </a:ext>
            </a:extLst>
          </p:cNvPr>
          <p:cNvSpPr>
            <a:spLocks noGrp="1"/>
          </p:cNvSpPr>
          <p:nvPr>
            <p:ph type="title"/>
          </p:nvPr>
        </p:nvSpPr>
        <p:spPr/>
        <p:txBody>
          <a:bodyPr/>
          <a:lstStyle/>
          <a:p>
            <a:r>
              <a:rPr lang="en-US" dirty="0"/>
              <a:t>Using </a:t>
            </a:r>
            <a:r>
              <a:rPr lang="en-US" dirty="0" err="1"/>
              <a:t>toArray</a:t>
            </a:r>
            <a:endParaRPr lang="en-US" dirty="0"/>
          </a:p>
        </p:txBody>
      </p:sp>
      <p:sp>
        <p:nvSpPr>
          <p:cNvPr id="3" name="Content Placeholder 2">
            <a:extLst>
              <a:ext uri="{FF2B5EF4-FFF2-40B4-BE49-F238E27FC236}">
                <a16:creationId xmlns:a16="http://schemas.microsoft.com/office/drawing/2014/main" id="{0E394399-8395-9BBE-38E8-DBE394244A1A}"/>
              </a:ext>
            </a:extLst>
          </p:cNvPr>
          <p:cNvSpPr>
            <a:spLocks noGrp="1"/>
          </p:cNvSpPr>
          <p:nvPr>
            <p:ph idx="1"/>
          </p:nvPr>
        </p:nvSpPr>
        <p:spPr/>
        <p:txBody>
          <a:bodyPr/>
          <a:lstStyle/>
          <a:p>
            <a:pPr marL="0" indent="0">
              <a:buNone/>
            </a:pPr>
            <a:r>
              <a:rPr lang="en-US" dirty="0"/>
              <a:t> 	</a:t>
            </a:r>
            <a:r>
              <a:rPr lang="en-US" dirty="0" err="1"/>
              <a:t>val</a:t>
            </a:r>
            <a:r>
              <a:rPr lang="en-US" dirty="0"/>
              <a:t> array4 = “hello”.</a:t>
            </a:r>
            <a:r>
              <a:rPr lang="en-US" dirty="0" err="1"/>
              <a:t>toArray</a:t>
            </a:r>
            <a:endParaRPr lang="en-US" dirty="0"/>
          </a:p>
          <a:p>
            <a:pPr marL="0" indent="0">
              <a:buNone/>
            </a:pPr>
            <a:endParaRPr lang="en-US" dirty="0"/>
          </a:p>
          <a:p>
            <a:pPr marL="0" indent="0">
              <a:buNone/>
            </a:pPr>
            <a:r>
              <a:rPr lang="en-US" dirty="0"/>
              <a:t>	//converts arguments to an array</a:t>
            </a:r>
          </a:p>
          <a:p>
            <a:pPr marL="0" indent="0">
              <a:buNone/>
            </a:pPr>
            <a:endParaRPr lang="en-US" dirty="0"/>
          </a:p>
          <a:p>
            <a:pPr marL="0" indent="0">
              <a:buNone/>
            </a:pPr>
            <a:r>
              <a:rPr lang="en-US" dirty="0"/>
              <a:t>	array4.foreach(</a:t>
            </a:r>
            <a:r>
              <a:rPr lang="en-US" dirty="0" err="1"/>
              <a:t>println</a:t>
            </a:r>
            <a:r>
              <a:rPr lang="en-US" dirty="0"/>
              <a:t>)</a:t>
            </a:r>
          </a:p>
        </p:txBody>
      </p:sp>
    </p:spTree>
    <p:extLst>
      <p:ext uri="{BB962C8B-B14F-4D97-AF65-F5344CB8AC3E}">
        <p14:creationId xmlns:p14="http://schemas.microsoft.com/office/powerpoint/2010/main" val="368748458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5790D-14EF-6B28-AE8B-EC90FAABE3D7}"/>
              </a:ext>
            </a:extLst>
          </p:cNvPr>
          <p:cNvSpPr>
            <a:spLocks noGrp="1"/>
          </p:cNvSpPr>
          <p:nvPr>
            <p:ph type="title"/>
          </p:nvPr>
        </p:nvSpPr>
        <p:spPr/>
        <p:txBody>
          <a:bodyPr/>
          <a:lstStyle/>
          <a:p>
            <a:r>
              <a:rPr lang="en-US" dirty="0"/>
              <a:t>Accessing elements of an Array</a:t>
            </a:r>
          </a:p>
        </p:txBody>
      </p:sp>
      <p:sp>
        <p:nvSpPr>
          <p:cNvPr id="3" name="Content Placeholder 2">
            <a:extLst>
              <a:ext uri="{FF2B5EF4-FFF2-40B4-BE49-F238E27FC236}">
                <a16:creationId xmlns:a16="http://schemas.microsoft.com/office/drawing/2014/main" id="{8D045216-F683-EE08-5DE8-FF0FE4819A06}"/>
              </a:ext>
            </a:extLst>
          </p:cNvPr>
          <p:cNvSpPr>
            <a:spLocks noGrp="1"/>
          </p:cNvSpPr>
          <p:nvPr>
            <p:ph idx="1"/>
          </p:nvPr>
        </p:nvSpPr>
        <p:spPr/>
        <p:txBody>
          <a:bodyPr/>
          <a:lstStyle/>
          <a:p>
            <a:pPr marL="0" indent="0">
              <a:buNone/>
            </a:pPr>
            <a:r>
              <a:rPr lang="en-US" dirty="0"/>
              <a:t>	</a:t>
            </a:r>
            <a:r>
              <a:rPr lang="en-US" dirty="0" err="1"/>
              <a:t>arrayName</a:t>
            </a:r>
            <a:r>
              <a:rPr lang="en-US" dirty="0"/>
              <a:t>(index of element2)</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71098018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38C73-CF2D-6F25-E56E-14A7C05CAEB6}"/>
              </a:ext>
            </a:extLst>
          </p:cNvPr>
          <p:cNvSpPr>
            <a:spLocks noGrp="1"/>
          </p:cNvSpPr>
          <p:nvPr>
            <p:ph type="title"/>
          </p:nvPr>
        </p:nvSpPr>
        <p:spPr/>
        <p:txBody>
          <a:bodyPr/>
          <a:lstStyle/>
          <a:p>
            <a:r>
              <a:rPr lang="en-US" dirty="0"/>
              <a:t>Length of an array</a:t>
            </a:r>
          </a:p>
        </p:txBody>
      </p:sp>
      <p:sp>
        <p:nvSpPr>
          <p:cNvPr id="3" name="Content Placeholder 2">
            <a:extLst>
              <a:ext uri="{FF2B5EF4-FFF2-40B4-BE49-F238E27FC236}">
                <a16:creationId xmlns:a16="http://schemas.microsoft.com/office/drawing/2014/main" id="{5B287BC3-EE0B-A598-DA3D-20925EE19331}"/>
              </a:ext>
            </a:extLst>
          </p:cNvPr>
          <p:cNvSpPr>
            <a:spLocks noGrp="1"/>
          </p:cNvSpPr>
          <p:nvPr>
            <p:ph idx="1"/>
          </p:nvPr>
        </p:nvSpPr>
        <p:spPr/>
        <p:txBody>
          <a:bodyPr/>
          <a:lstStyle/>
          <a:p>
            <a:pPr marL="0" indent="0">
              <a:buNone/>
            </a:pPr>
            <a:r>
              <a:rPr lang="en-US" dirty="0"/>
              <a:t> 	</a:t>
            </a:r>
            <a:r>
              <a:rPr lang="en-US" dirty="0" err="1"/>
              <a:t>val</a:t>
            </a:r>
            <a:r>
              <a:rPr lang="en-US" dirty="0"/>
              <a:t> </a:t>
            </a:r>
            <a:r>
              <a:rPr lang="en-US" dirty="0" err="1"/>
              <a:t>intArray</a:t>
            </a:r>
            <a:r>
              <a:rPr lang="en-US" dirty="0"/>
              <a:t> = Array(17,34,23,6,50)</a:t>
            </a:r>
          </a:p>
          <a:p>
            <a:pPr marL="0" indent="0">
              <a:buNone/>
            </a:pPr>
            <a:r>
              <a:rPr lang="en-US" dirty="0"/>
              <a:t>	</a:t>
            </a:r>
            <a:r>
              <a:rPr lang="en-US" dirty="0" err="1"/>
              <a:t>val</a:t>
            </a:r>
            <a:r>
              <a:rPr lang="en-US" dirty="0"/>
              <a:t> </a:t>
            </a:r>
            <a:r>
              <a:rPr lang="en-US" dirty="0" err="1"/>
              <a:t>len</a:t>
            </a:r>
            <a:r>
              <a:rPr lang="en-US" dirty="0"/>
              <a:t> = </a:t>
            </a:r>
            <a:r>
              <a:rPr lang="en-US" dirty="0" err="1"/>
              <a:t>intArray.length</a:t>
            </a:r>
            <a:endParaRPr lang="en-US" dirty="0"/>
          </a:p>
          <a:p>
            <a:pPr marL="0" indent="0">
              <a:buNone/>
            </a:pPr>
            <a:endParaRPr lang="en-US" dirty="0"/>
          </a:p>
          <a:p>
            <a:pPr marL="0" indent="0">
              <a:buNone/>
            </a:pPr>
            <a:r>
              <a:rPr lang="en-US" dirty="0"/>
              <a:t>	</a:t>
            </a:r>
            <a:r>
              <a:rPr lang="en-US" dirty="0" err="1"/>
              <a:t>println</a:t>
            </a:r>
            <a:r>
              <a:rPr lang="en-US" dirty="0"/>
              <a:t>(</a:t>
            </a:r>
            <a:r>
              <a:rPr lang="en-US" dirty="0" err="1"/>
              <a:t>len</a:t>
            </a:r>
            <a:r>
              <a:rPr lang="en-US" dirty="0"/>
              <a:t>)</a:t>
            </a:r>
          </a:p>
        </p:txBody>
      </p:sp>
    </p:spTree>
    <p:extLst>
      <p:ext uri="{BB962C8B-B14F-4D97-AF65-F5344CB8AC3E}">
        <p14:creationId xmlns:p14="http://schemas.microsoft.com/office/powerpoint/2010/main" val="7032088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63911-FD37-F45D-9205-464F3378B260}"/>
              </a:ext>
            </a:extLst>
          </p:cNvPr>
          <p:cNvSpPr>
            <a:spLocks noGrp="1"/>
          </p:cNvSpPr>
          <p:nvPr>
            <p:ph type="title"/>
          </p:nvPr>
        </p:nvSpPr>
        <p:spPr/>
        <p:txBody>
          <a:bodyPr/>
          <a:lstStyle/>
          <a:p>
            <a:r>
              <a:rPr lang="en-US" dirty="0"/>
              <a:t>Sequence class operations on arrays Example</a:t>
            </a:r>
          </a:p>
        </p:txBody>
      </p:sp>
      <p:sp>
        <p:nvSpPr>
          <p:cNvPr id="3" name="Content Placeholder 2">
            <a:extLst>
              <a:ext uri="{FF2B5EF4-FFF2-40B4-BE49-F238E27FC236}">
                <a16:creationId xmlns:a16="http://schemas.microsoft.com/office/drawing/2014/main" id="{536F9564-DD7E-38E5-D5A6-9DE6044A04FD}"/>
              </a:ext>
            </a:extLst>
          </p:cNvPr>
          <p:cNvSpPr>
            <a:spLocks noGrp="1"/>
          </p:cNvSpPr>
          <p:nvPr>
            <p:ph idx="1"/>
          </p:nvPr>
        </p:nvSpPr>
        <p:spPr/>
        <p:txBody>
          <a:bodyPr/>
          <a:lstStyle/>
          <a:p>
            <a:pPr marL="0" indent="0">
              <a:buNone/>
            </a:pPr>
            <a:r>
              <a:rPr lang="en-US" dirty="0"/>
              <a:t>var arr1 = </a:t>
            </a:r>
            <a:r>
              <a:rPr lang="en-US" dirty="0" err="1"/>
              <a:t>Array.range</a:t>
            </a:r>
            <a:r>
              <a:rPr lang="en-US" dirty="0"/>
              <a:t>(0,10)</a:t>
            </a:r>
          </a:p>
          <a:p>
            <a:pPr marL="0" indent="0">
              <a:buNone/>
            </a:pPr>
            <a:endParaRPr lang="en-US" dirty="0"/>
          </a:p>
          <a:p>
            <a:pPr marL="0" indent="0">
              <a:buNone/>
            </a:pPr>
            <a:r>
              <a:rPr lang="en-US" dirty="0"/>
              <a:t>var arr2 = arr1.filter(_ % 2 == 0)</a:t>
            </a:r>
          </a:p>
          <a:p>
            <a:pPr marL="0" indent="0">
              <a:buNone/>
            </a:pPr>
            <a:endParaRPr lang="en-US" dirty="0"/>
          </a:p>
          <a:p>
            <a:pPr marL="0" indent="0">
              <a:buNone/>
            </a:pPr>
            <a:r>
              <a:rPr lang="sv-SE" dirty="0"/>
              <a:t>var arr3 = arr2.map(_ * 2)</a:t>
            </a:r>
            <a:endParaRPr lang="en-US" dirty="0"/>
          </a:p>
          <a:p>
            <a:pPr marL="0" indent="0">
              <a:buNone/>
            </a:pPr>
            <a:endParaRPr lang="en-US" dirty="0"/>
          </a:p>
          <a:p>
            <a:pPr marL="0" indent="0">
              <a:buNone/>
            </a:pPr>
            <a:r>
              <a:rPr lang="en-US" dirty="0"/>
              <a:t>var arr4 = arr3.reverse</a:t>
            </a:r>
          </a:p>
        </p:txBody>
      </p:sp>
    </p:spTree>
    <p:extLst>
      <p:ext uri="{BB962C8B-B14F-4D97-AF65-F5344CB8AC3E}">
        <p14:creationId xmlns:p14="http://schemas.microsoft.com/office/powerpoint/2010/main" val="340784672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E1AA1-46B0-611F-F85B-2F86398CB248}"/>
              </a:ext>
            </a:extLst>
          </p:cNvPr>
          <p:cNvSpPr>
            <a:spLocks noGrp="1"/>
          </p:cNvSpPr>
          <p:nvPr>
            <p:ph type="title"/>
          </p:nvPr>
        </p:nvSpPr>
        <p:spPr/>
        <p:txBody>
          <a:bodyPr/>
          <a:lstStyle/>
          <a:p>
            <a:r>
              <a:rPr lang="en-US" dirty="0" err="1"/>
              <a:t>ArrayBuffers</a:t>
            </a:r>
            <a:endParaRPr lang="en-US" dirty="0"/>
          </a:p>
        </p:txBody>
      </p:sp>
      <p:sp>
        <p:nvSpPr>
          <p:cNvPr id="3" name="Content Placeholder 2">
            <a:extLst>
              <a:ext uri="{FF2B5EF4-FFF2-40B4-BE49-F238E27FC236}">
                <a16:creationId xmlns:a16="http://schemas.microsoft.com/office/drawing/2014/main" id="{B4105FFE-0924-3F14-AAF6-C6E2DFBC55A4}"/>
              </a:ext>
            </a:extLst>
          </p:cNvPr>
          <p:cNvSpPr>
            <a:spLocks noGrp="1"/>
          </p:cNvSpPr>
          <p:nvPr>
            <p:ph idx="1"/>
          </p:nvPr>
        </p:nvSpPr>
        <p:spPr/>
        <p:txBody>
          <a:bodyPr/>
          <a:lstStyle/>
          <a:p>
            <a:r>
              <a:rPr lang="en-US" dirty="0"/>
              <a:t>An </a:t>
            </a:r>
            <a:r>
              <a:rPr lang="en-US" dirty="0" err="1"/>
              <a:t>ArrayBuffer</a:t>
            </a:r>
            <a:r>
              <a:rPr lang="en-US" dirty="0"/>
              <a:t> in Scala is a collection that comes under the sequence class.</a:t>
            </a:r>
          </a:p>
          <a:p>
            <a:r>
              <a:rPr lang="en-US" dirty="0"/>
              <a:t>Like arrays it is a mutable collection.</a:t>
            </a:r>
          </a:p>
          <a:p>
            <a:r>
              <a:rPr lang="en-US" dirty="0"/>
              <a:t>You can add and remove elements from an </a:t>
            </a:r>
            <a:r>
              <a:rPr lang="en-US" dirty="0" err="1"/>
              <a:t>ArrayBuffer</a:t>
            </a:r>
            <a:r>
              <a:rPr lang="en-US" dirty="0"/>
              <a:t> </a:t>
            </a:r>
          </a:p>
          <a:p>
            <a:r>
              <a:rPr lang="en-US" dirty="0"/>
              <a:t>Array  methods and operations are also available for </a:t>
            </a:r>
            <a:r>
              <a:rPr lang="en-US" dirty="0" err="1"/>
              <a:t>ArrayBuffers</a:t>
            </a:r>
            <a:r>
              <a:rPr lang="en-US" dirty="0"/>
              <a:t>.</a:t>
            </a:r>
          </a:p>
        </p:txBody>
      </p:sp>
    </p:spTree>
    <p:extLst>
      <p:ext uri="{BB962C8B-B14F-4D97-AF65-F5344CB8AC3E}">
        <p14:creationId xmlns:p14="http://schemas.microsoft.com/office/powerpoint/2010/main" val="19613640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D7234-A44D-9722-D22F-720D291DF4F1}"/>
              </a:ext>
            </a:extLst>
          </p:cNvPr>
          <p:cNvSpPr>
            <a:spLocks noGrp="1"/>
          </p:cNvSpPr>
          <p:nvPr>
            <p:ph type="title"/>
          </p:nvPr>
        </p:nvSpPr>
        <p:spPr/>
        <p:txBody>
          <a:bodyPr/>
          <a:lstStyle/>
          <a:p>
            <a:r>
              <a:rPr lang="en-US" dirty="0"/>
              <a:t>Creating an </a:t>
            </a:r>
            <a:r>
              <a:rPr lang="en-US" dirty="0" err="1"/>
              <a:t>ArrayBuffer</a:t>
            </a:r>
            <a:endParaRPr lang="en-US" dirty="0"/>
          </a:p>
        </p:txBody>
      </p:sp>
      <p:sp>
        <p:nvSpPr>
          <p:cNvPr id="3" name="Content Placeholder 2">
            <a:extLst>
              <a:ext uri="{FF2B5EF4-FFF2-40B4-BE49-F238E27FC236}">
                <a16:creationId xmlns:a16="http://schemas.microsoft.com/office/drawing/2014/main" id="{AB4E3664-E4D0-0A03-5314-7E90A1902D25}"/>
              </a:ext>
            </a:extLst>
          </p:cNvPr>
          <p:cNvSpPr>
            <a:spLocks noGrp="1"/>
          </p:cNvSpPr>
          <p:nvPr>
            <p:ph idx="1"/>
          </p:nvPr>
        </p:nvSpPr>
        <p:spPr/>
        <p:txBody>
          <a:bodyPr/>
          <a:lstStyle/>
          <a:p>
            <a:r>
              <a:rPr lang="en-US" dirty="0"/>
              <a:t>To be able to use an </a:t>
            </a:r>
            <a:r>
              <a:rPr lang="en-US" dirty="0" err="1"/>
              <a:t>ArrayBuffer</a:t>
            </a:r>
            <a:r>
              <a:rPr lang="en-US" dirty="0"/>
              <a:t>, we first need to import it using the package </a:t>
            </a:r>
            <a:r>
              <a:rPr lang="en-US" dirty="0" err="1">
                <a:solidFill>
                  <a:srgbClr val="FF0000"/>
                </a:solidFill>
              </a:rPr>
              <a:t>scala.collection.mutable.ArrayBuffer</a:t>
            </a:r>
            <a:r>
              <a:rPr lang="en-US" dirty="0"/>
              <a:t>.</a:t>
            </a:r>
          </a:p>
          <a:p>
            <a:r>
              <a:rPr lang="en-US" dirty="0"/>
              <a:t>Syntax:</a:t>
            </a:r>
          </a:p>
          <a:p>
            <a:pPr marL="0" indent="0">
              <a:buNone/>
            </a:pPr>
            <a:r>
              <a:rPr lang="en-US" dirty="0"/>
              <a:t>	</a:t>
            </a:r>
            <a:r>
              <a:rPr lang="en-US" dirty="0" err="1"/>
              <a:t>val</a:t>
            </a:r>
            <a:r>
              <a:rPr lang="en-US" dirty="0"/>
              <a:t> </a:t>
            </a:r>
            <a:r>
              <a:rPr lang="en-US" dirty="0" err="1"/>
              <a:t>arrayBufferName</a:t>
            </a:r>
            <a:r>
              <a:rPr lang="en-US" dirty="0"/>
              <a:t>= new </a:t>
            </a:r>
            <a:r>
              <a:rPr lang="en-US" dirty="0" err="1"/>
              <a:t>ArrayBuffer</a:t>
            </a:r>
            <a:r>
              <a:rPr lang="en-US" dirty="0"/>
              <a:t>[</a:t>
            </a:r>
            <a:r>
              <a:rPr lang="en-US" dirty="0" err="1"/>
              <a:t>DataType</a:t>
            </a:r>
            <a:r>
              <a:rPr lang="en-US" dirty="0"/>
              <a:t>] ()</a:t>
            </a:r>
          </a:p>
          <a:p>
            <a:pPr marL="0" indent="0">
              <a:buNone/>
            </a:pPr>
            <a:endParaRPr lang="en-US" dirty="0"/>
          </a:p>
          <a:p>
            <a:r>
              <a:rPr lang="en-US" dirty="0"/>
              <a:t>No size of array is mentioned here.</a:t>
            </a:r>
          </a:p>
        </p:txBody>
      </p:sp>
    </p:spTree>
    <p:extLst>
      <p:ext uri="{BB962C8B-B14F-4D97-AF65-F5344CB8AC3E}">
        <p14:creationId xmlns:p14="http://schemas.microsoft.com/office/powerpoint/2010/main" val="260704005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97FE9-6EC4-B356-3175-11DBC9914A9B}"/>
              </a:ext>
            </a:extLst>
          </p:cNvPr>
          <p:cNvSpPr>
            <a:spLocks noGrp="1"/>
          </p:cNvSpPr>
          <p:nvPr>
            <p:ph type="title"/>
          </p:nvPr>
        </p:nvSpPr>
        <p:spPr/>
        <p:txBody>
          <a:bodyPr/>
          <a:lstStyle/>
          <a:p>
            <a:r>
              <a:rPr lang="en-US" dirty="0"/>
              <a:t>Adding Elements</a:t>
            </a:r>
          </a:p>
        </p:txBody>
      </p:sp>
      <p:sp>
        <p:nvSpPr>
          <p:cNvPr id="3" name="Content Placeholder 2">
            <a:extLst>
              <a:ext uri="{FF2B5EF4-FFF2-40B4-BE49-F238E27FC236}">
                <a16:creationId xmlns:a16="http://schemas.microsoft.com/office/drawing/2014/main" id="{E7698055-C9FB-70B3-06EB-376459593036}"/>
              </a:ext>
            </a:extLst>
          </p:cNvPr>
          <p:cNvSpPr>
            <a:spLocks noGrp="1"/>
          </p:cNvSpPr>
          <p:nvPr>
            <p:ph idx="1"/>
          </p:nvPr>
        </p:nvSpPr>
        <p:spPr/>
        <p:txBody>
          <a:bodyPr/>
          <a:lstStyle/>
          <a:p>
            <a:r>
              <a:rPr lang="en-US" dirty="0"/>
              <a:t>To add an element to an </a:t>
            </a:r>
            <a:r>
              <a:rPr lang="en-US" dirty="0" err="1"/>
              <a:t>ArrayBuffer</a:t>
            </a:r>
            <a:r>
              <a:rPr lang="en-US" dirty="0"/>
              <a:t> we use the assignment operator +=.</a:t>
            </a:r>
          </a:p>
          <a:p>
            <a:endParaRPr lang="en-US" dirty="0"/>
          </a:p>
        </p:txBody>
      </p:sp>
    </p:spTree>
    <p:extLst>
      <p:ext uri="{BB962C8B-B14F-4D97-AF65-F5344CB8AC3E}">
        <p14:creationId xmlns:p14="http://schemas.microsoft.com/office/powerpoint/2010/main" val="1730448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A2001-6F20-CCBD-F222-C3E89E9585AC}"/>
              </a:ext>
            </a:extLst>
          </p:cNvPr>
          <p:cNvSpPr>
            <a:spLocks noGrp="1"/>
          </p:cNvSpPr>
          <p:nvPr>
            <p:ph type="title"/>
          </p:nvPr>
        </p:nvSpPr>
        <p:spPr/>
        <p:txBody>
          <a:bodyPr/>
          <a:lstStyle/>
          <a:p>
            <a:r>
              <a:rPr lang="en-US" b="0" i="0" dirty="0">
                <a:effectLst/>
                <a:latin typeface="erdana"/>
              </a:rPr>
              <a:t>Case classes and Pattern matching</a:t>
            </a:r>
            <a:endParaRPr lang="en-US" dirty="0"/>
          </a:p>
        </p:txBody>
      </p:sp>
      <p:sp>
        <p:nvSpPr>
          <p:cNvPr id="3" name="Content Placeholder 2">
            <a:extLst>
              <a:ext uri="{FF2B5EF4-FFF2-40B4-BE49-F238E27FC236}">
                <a16:creationId xmlns:a16="http://schemas.microsoft.com/office/drawing/2014/main" id="{344F8A76-30A8-C3E1-AEA5-56D84697FE66}"/>
              </a:ext>
            </a:extLst>
          </p:cNvPr>
          <p:cNvSpPr>
            <a:spLocks noGrp="1"/>
          </p:cNvSpPr>
          <p:nvPr>
            <p:ph idx="1"/>
          </p:nvPr>
        </p:nvSpPr>
        <p:spPr/>
        <p:txBody>
          <a:bodyPr/>
          <a:lstStyle/>
          <a:p>
            <a:pPr algn="just"/>
            <a:r>
              <a:rPr lang="en-US" b="0" i="0" dirty="0">
                <a:solidFill>
                  <a:srgbClr val="333333"/>
                </a:solidFill>
                <a:effectLst/>
                <a:latin typeface="inter-regular"/>
              </a:rPr>
              <a:t>Scala case classes are just regular classes which are immutable by default and decomposable through pattern matching.</a:t>
            </a:r>
          </a:p>
          <a:p>
            <a:pPr algn="just"/>
            <a:r>
              <a:rPr lang="en-US" b="0" i="0" dirty="0">
                <a:solidFill>
                  <a:srgbClr val="333333"/>
                </a:solidFill>
                <a:effectLst/>
                <a:latin typeface="inter-regular"/>
              </a:rPr>
              <a:t>All the parameters listed in the case class are public and immutable by default.</a:t>
            </a:r>
          </a:p>
          <a:p>
            <a:pPr algn="just"/>
            <a:r>
              <a:rPr lang="en-US" b="0" i="0" dirty="0">
                <a:solidFill>
                  <a:srgbClr val="333333"/>
                </a:solidFill>
                <a:effectLst/>
                <a:latin typeface="inter-regular"/>
              </a:rPr>
              <a:t>Case classes support pattern matching. So, you can write more logical code.</a:t>
            </a:r>
          </a:p>
          <a:p>
            <a:pPr marL="0" indent="0">
              <a:buNone/>
            </a:pPr>
            <a:endParaRPr lang="en-US" dirty="0"/>
          </a:p>
        </p:txBody>
      </p:sp>
    </p:spTree>
    <p:extLst>
      <p:ext uri="{BB962C8B-B14F-4D97-AF65-F5344CB8AC3E}">
        <p14:creationId xmlns:p14="http://schemas.microsoft.com/office/powerpoint/2010/main" val="291149301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8446C-7B03-E0A0-EA28-F593B4FC1480}"/>
              </a:ext>
            </a:extLst>
          </p:cNvPr>
          <p:cNvSpPr>
            <a:spLocks noGrp="1"/>
          </p:cNvSpPr>
          <p:nvPr>
            <p:ph type="title"/>
          </p:nvPr>
        </p:nvSpPr>
        <p:spPr/>
        <p:txBody>
          <a:bodyPr/>
          <a:lstStyle/>
          <a:p>
            <a:r>
              <a:rPr lang="en-US" dirty="0"/>
              <a:t>Example of </a:t>
            </a:r>
            <a:r>
              <a:rPr lang="en-US" dirty="0" err="1"/>
              <a:t>ArrayBuffer</a:t>
            </a:r>
            <a:r>
              <a:rPr lang="en-US" dirty="0"/>
              <a:t> creation</a:t>
            </a:r>
          </a:p>
        </p:txBody>
      </p:sp>
      <p:sp>
        <p:nvSpPr>
          <p:cNvPr id="3" name="Content Placeholder 2">
            <a:extLst>
              <a:ext uri="{FF2B5EF4-FFF2-40B4-BE49-F238E27FC236}">
                <a16:creationId xmlns:a16="http://schemas.microsoft.com/office/drawing/2014/main" id="{C6921D7B-5314-78FC-4673-3346548E0538}"/>
              </a:ext>
            </a:extLst>
          </p:cNvPr>
          <p:cNvSpPr>
            <a:spLocks noGrp="1"/>
          </p:cNvSpPr>
          <p:nvPr>
            <p:ph idx="1"/>
          </p:nvPr>
        </p:nvSpPr>
        <p:spPr/>
        <p:txBody>
          <a:bodyPr/>
          <a:lstStyle/>
          <a:p>
            <a:pPr marL="0" indent="0">
              <a:buNone/>
            </a:pPr>
            <a:r>
              <a:rPr lang="en-US" dirty="0"/>
              <a:t>import </a:t>
            </a:r>
            <a:r>
              <a:rPr lang="en-US" dirty="0" err="1"/>
              <a:t>scala.collection.mutable.ArrayBuffer</a:t>
            </a:r>
            <a:endParaRPr lang="en-US" dirty="0"/>
          </a:p>
          <a:p>
            <a:pPr marL="0" indent="0">
              <a:buNone/>
            </a:pPr>
            <a:r>
              <a:rPr lang="en-US" dirty="0"/>
              <a:t>var </a:t>
            </a:r>
            <a:r>
              <a:rPr lang="en-US" dirty="0" err="1"/>
              <a:t>myarraybuffer</a:t>
            </a:r>
            <a:r>
              <a:rPr lang="en-US" dirty="0"/>
              <a:t> = </a:t>
            </a:r>
            <a:r>
              <a:rPr lang="en-US" dirty="0" err="1"/>
              <a:t>ArrayBuffer</a:t>
            </a:r>
            <a:r>
              <a:rPr lang="en-US" dirty="0"/>
              <a:t>(1,2,3,4,5)</a:t>
            </a:r>
          </a:p>
          <a:p>
            <a:pPr marL="0" indent="0">
              <a:buNone/>
            </a:pPr>
            <a:endParaRPr lang="en-US" dirty="0"/>
          </a:p>
          <a:p>
            <a:pPr marL="0" indent="0">
              <a:buNone/>
            </a:pPr>
            <a:r>
              <a:rPr lang="en-US" dirty="0" err="1"/>
              <a:t>myarraybuffer.foreach</a:t>
            </a:r>
            <a:r>
              <a:rPr lang="en-US" dirty="0"/>
              <a:t>(</a:t>
            </a:r>
            <a:r>
              <a:rPr lang="en-US" dirty="0" err="1"/>
              <a:t>println</a:t>
            </a:r>
            <a:r>
              <a:rPr lang="en-US" dirty="0"/>
              <a:t>)</a:t>
            </a:r>
          </a:p>
          <a:p>
            <a:pPr marL="0" indent="0">
              <a:buNone/>
            </a:pPr>
            <a:endParaRPr lang="en-US" dirty="0"/>
          </a:p>
          <a:p>
            <a:r>
              <a:rPr lang="en-US" dirty="0"/>
              <a:t>Here we have provided elements as well while creating </a:t>
            </a:r>
            <a:r>
              <a:rPr lang="en-US" dirty="0" err="1"/>
              <a:t>ArrayBuffer</a:t>
            </a:r>
            <a:r>
              <a:rPr lang="en-US" dirty="0"/>
              <a:t>.</a:t>
            </a:r>
          </a:p>
          <a:p>
            <a:pPr marL="0" indent="0">
              <a:buNone/>
            </a:pPr>
            <a:endParaRPr lang="en-US" dirty="0"/>
          </a:p>
        </p:txBody>
      </p:sp>
    </p:spTree>
    <p:extLst>
      <p:ext uri="{BB962C8B-B14F-4D97-AF65-F5344CB8AC3E}">
        <p14:creationId xmlns:p14="http://schemas.microsoft.com/office/powerpoint/2010/main" val="1712921789"/>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F6965-BE9E-5684-A3D8-838AC72FE950}"/>
              </a:ext>
            </a:extLst>
          </p:cNvPr>
          <p:cNvSpPr>
            <a:spLocks noGrp="1"/>
          </p:cNvSpPr>
          <p:nvPr>
            <p:ph type="title"/>
          </p:nvPr>
        </p:nvSpPr>
        <p:spPr/>
        <p:txBody>
          <a:bodyPr/>
          <a:lstStyle/>
          <a:p>
            <a:r>
              <a:rPr lang="en-US" dirty="0"/>
              <a:t>Example (Add element in </a:t>
            </a:r>
            <a:r>
              <a:rPr lang="en-US" dirty="0" err="1"/>
              <a:t>ArrayBuffer</a:t>
            </a:r>
            <a:r>
              <a:rPr lang="en-US" dirty="0"/>
              <a:t>)</a:t>
            </a:r>
          </a:p>
        </p:txBody>
      </p:sp>
      <p:sp>
        <p:nvSpPr>
          <p:cNvPr id="3" name="Content Placeholder 2">
            <a:extLst>
              <a:ext uri="{FF2B5EF4-FFF2-40B4-BE49-F238E27FC236}">
                <a16:creationId xmlns:a16="http://schemas.microsoft.com/office/drawing/2014/main" id="{C0A9FBF0-535B-E052-4357-44BAAD11125D}"/>
              </a:ext>
            </a:extLst>
          </p:cNvPr>
          <p:cNvSpPr>
            <a:spLocks noGrp="1"/>
          </p:cNvSpPr>
          <p:nvPr>
            <p:ph idx="1"/>
          </p:nvPr>
        </p:nvSpPr>
        <p:spPr/>
        <p:txBody>
          <a:bodyPr/>
          <a:lstStyle/>
          <a:p>
            <a:pPr marL="0" indent="0">
              <a:buNone/>
            </a:pPr>
            <a:r>
              <a:rPr lang="en-US" dirty="0"/>
              <a:t>import </a:t>
            </a:r>
            <a:r>
              <a:rPr lang="en-US" dirty="0" err="1"/>
              <a:t>scala.collection.mutable.ArrayBuffer</a:t>
            </a:r>
            <a:endParaRPr lang="en-US" dirty="0"/>
          </a:p>
          <a:p>
            <a:pPr marL="0" indent="0">
              <a:buNone/>
            </a:pPr>
            <a:r>
              <a:rPr lang="en-US" dirty="0"/>
              <a:t>var </a:t>
            </a:r>
            <a:r>
              <a:rPr lang="en-US" dirty="0" err="1"/>
              <a:t>myarraybuffer</a:t>
            </a:r>
            <a:r>
              <a:rPr lang="en-US" dirty="0"/>
              <a:t> = </a:t>
            </a:r>
            <a:r>
              <a:rPr lang="en-US" dirty="0" err="1"/>
              <a:t>ArrayBuffer</a:t>
            </a:r>
            <a:r>
              <a:rPr lang="en-US" dirty="0"/>
              <a:t>[Int]()</a:t>
            </a:r>
          </a:p>
          <a:p>
            <a:pPr marL="0" indent="0">
              <a:buNone/>
            </a:pPr>
            <a:endParaRPr lang="en-US" dirty="0"/>
          </a:p>
          <a:p>
            <a:pPr marL="0" indent="0">
              <a:buNone/>
            </a:pPr>
            <a:r>
              <a:rPr lang="en-US" dirty="0" err="1"/>
              <a:t>myarraybuffer</a:t>
            </a:r>
            <a:r>
              <a:rPr lang="en-US" dirty="0"/>
              <a:t> += 6</a:t>
            </a:r>
          </a:p>
          <a:p>
            <a:pPr marL="0" indent="0">
              <a:buNone/>
            </a:pPr>
            <a:r>
              <a:rPr lang="en-US" dirty="0" err="1"/>
              <a:t>myarraybuffer</a:t>
            </a:r>
            <a:r>
              <a:rPr lang="en-US" dirty="0"/>
              <a:t> += 15</a:t>
            </a:r>
          </a:p>
          <a:p>
            <a:pPr marL="0" indent="0">
              <a:buNone/>
            </a:pPr>
            <a:r>
              <a:rPr lang="en-US" dirty="0" err="1"/>
              <a:t>myarraybuffer</a:t>
            </a:r>
            <a:r>
              <a:rPr lang="en-US" dirty="0"/>
              <a:t> += 78</a:t>
            </a:r>
          </a:p>
          <a:p>
            <a:pPr marL="0" indent="0">
              <a:buNone/>
            </a:pPr>
            <a:r>
              <a:rPr lang="en-US" dirty="0" err="1"/>
              <a:t>myarraybuffer</a:t>
            </a:r>
            <a:r>
              <a:rPr lang="en-US" dirty="0"/>
              <a:t> += 4</a:t>
            </a:r>
          </a:p>
          <a:p>
            <a:pPr marL="0" indent="0">
              <a:buNone/>
            </a:pPr>
            <a:r>
              <a:rPr lang="en-US" dirty="0" err="1"/>
              <a:t>myarraybuffer.foreach</a:t>
            </a:r>
            <a:r>
              <a:rPr lang="en-US" dirty="0"/>
              <a:t>(</a:t>
            </a:r>
            <a:r>
              <a:rPr lang="en-US" dirty="0" err="1"/>
              <a:t>println</a:t>
            </a:r>
            <a:r>
              <a:rPr lang="en-US" dirty="0"/>
              <a:t>)</a:t>
            </a:r>
          </a:p>
        </p:txBody>
      </p:sp>
    </p:spTree>
    <p:extLst>
      <p:ext uri="{BB962C8B-B14F-4D97-AF65-F5344CB8AC3E}">
        <p14:creationId xmlns:p14="http://schemas.microsoft.com/office/powerpoint/2010/main" val="3216836269"/>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56AE7-E746-F6AE-B1C8-9C48D76EB3BC}"/>
              </a:ext>
            </a:extLst>
          </p:cNvPr>
          <p:cNvSpPr>
            <a:spLocks noGrp="1"/>
          </p:cNvSpPr>
          <p:nvPr>
            <p:ph type="title"/>
          </p:nvPr>
        </p:nvSpPr>
        <p:spPr/>
        <p:txBody>
          <a:bodyPr/>
          <a:lstStyle/>
          <a:p>
            <a:r>
              <a:rPr lang="en-US" dirty="0"/>
              <a:t>Deleting Elements</a:t>
            </a:r>
          </a:p>
        </p:txBody>
      </p:sp>
      <p:sp>
        <p:nvSpPr>
          <p:cNvPr id="3" name="Content Placeholder 2">
            <a:extLst>
              <a:ext uri="{FF2B5EF4-FFF2-40B4-BE49-F238E27FC236}">
                <a16:creationId xmlns:a16="http://schemas.microsoft.com/office/drawing/2014/main" id="{A1452903-7598-597A-4D08-4C239E1D0D48}"/>
              </a:ext>
            </a:extLst>
          </p:cNvPr>
          <p:cNvSpPr>
            <a:spLocks noGrp="1"/>
          </p:cNvSpPr>
          <p:nvPr>
            <p:ph idx="1"/>
          </p:nvPr>
        </p:nvSpPr>
        <p:spPr/>
        <p:txBody>
          <a:bodyPr/>
          <a:lstStyle/>
          <a:p>
            <a:r>
              <a:rPr lang="en-US" dirty="0"/>
              <a:t>We can delete elements from </a:t>
            </a:r>
            <a:r>
              <a:rPr lang="en-US" dirty="0" err="1"/>
              <a:t>ArrayBuffer</a:t>
            </a:r>
            <a:r>
              <a:rPr lang="en-US" dirty="0"/>
              <a:t> using -= assignment operator or remove method or clear method.</a:t>
            </a:r>
          </a:p>
          <a:p>
            <a:endParaRPr lang="en-US" dirty="0"/>
          </a:p>
        </p:txBody>
      </p:sp>
    </p:spTree>
    <p:extLst>
      <p:ext uri="{BB962C8B-B14F-4D97-AF65-F5344CB8AC3E}">
        <p14:creationId xmlns:p14="http://schemas.microsoft.com/office/powerpoint/2010/main" val="372147557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69BB5-D0DC-EFB7-EFA9-5A5BE5750A14}"/>
              </a:ext>
            </a:extLst>
          </p:cNvPr>
          <p:cNvSpPr>
            <a:spLocks noGrp="1"/>
          </p:cNvSpPr>
          <p:nvPr>
            <p:ph type="title"/>
          </p:nvPr>
        </p:nvSpPr>
        <p:spPr/>
        <p:txBody>
          <a:bodyPr/>
          <a:lstStyle/>
          <a:p>
            <a:r>
              <a:rPr lang="en-US" dirty="0"/>
              <a:t>Example </a:t>
            </a:r>
          </a:p>
        </p:txBody>
      </p:sp>
      <p:sp>
        <p:nvSpPr>
          <p:cNvPr id="3" name="Content Placeholder 2">
            <a:extLst>
              <a:ext uri="{FF2B5EF4-FFF2-40B4-BE49-F238E27FC236}">
                <a16:creationId xmlns:a16="http://schemas.microsoft.com/office/drawing/2014/main" id="{0A7EF4C6-056B-0074-AA8D-A6A30EF47B2B}"/>
              </a:ext>
            </a:extLst>
          </p:cNvPr>
          <p:cNvSpPr>
            <a:spLocks noGrp="1"/>
          </p:cNvSpPr>
          <p:nvPr>
            <p:ph idx="1"/>
          </p:nvPr>
        </p:nvSpPr>
        <p:spPr/>
        <p:txBody>
          <a:bodyPr>
            <a:normAutofit fontScale="92500" lnSpcReduction="20000"/>
          </a:bodyPr>
          <a:lstStyle/>
          <a:p>
            <a:pPr marL="0" indent="0">
              <a:buNone/>
            </a:pPr>
            <a:r>
              <a:rPr lang="en-US" dirty="0"/>
              <a:t>var </a:t>
            </a:r>
            <a:r>
              <a:rPr lang="en-US" dirty="0" err="1"/>
              <a:t>myarraybuffer</a:t>
            </a:r>
            <a:r>
              <a:rPr lang="en-US" dirty="0"/>
              <a:t> = </a:t>
            </a:r>
            <a:r>
              <a:rPr lang="en-US" dirty="0" err="1"/>
              <a:t>ArrayBuffer</a:t>
            </a:r>
            <a:r>
              <a:rPr lang="en-US" dirty="0"/>
              <a:t>(1,2,3,4,5)</a:t>
            </a:r>
          </a:p>
          <a:p>
            <a:pPr marL="0" indent="0">
              <a:buNone/>
            </a:pPr>
            <a:endParaRPr lang="en-US" dirty="0"/>
          </a:p>
          <a:p>
            <a:pPr marL="0" indent="0">
              <a:buNone/>
            </a:pPr>
            <a:r>
              <a:rPr lang="en-US" dirty="0" err="1"/>
              <a:t>myarraybuffer</a:t>
            </a:r>
            <a:r>
              <a:rPr lang="en-US" dirty="0"/>
              <a:t> -= 5</a:t>
            </a:r>
          </a:p>
          <a:p>
            <a:pPr marL="0" indent="0">
              <a:buNone/>
            </a:pPr>
            <a:r>
              <a:rPr lang="en-US" dirty="0" err="1"/>
              <a:t>myarraybuffer.foreach</a:t>
            </a:r>
            <a:r>
              <a:rPr lang="en-US" dirty="0"/>
              <a:t>(</a:t>
            </a:r>
            <a:r>
              <a:rPr lang="en-US" dirty="0" err="1"/>
              <a:t>println</a:t>
            </a:r>
            <a:r>
              <a:rPr lang="en-US" dirty="0"/>
              <a:t>)		// using -=</a:t>
            </a:r>
          </a:p>
          <a:p>
            <a:pPr marL="0" indent="0">
              <a:buNone/>
            </a:pPr>
            <a:endParaRPr lang="en-US" dirty="0"/>
          </a:p>
          <a:p>
            <a:pPr marL="0" indent="0">
              <a:buNone/>
            </a:pPr>
            <a:r>
              <a:rPr lang="en-US" dirty="0" err="1"/>
              <a:t>myarraybuffer.remove</a:t>
            </a:r>
            <a:r>
              <a:rPr lang="en-US" dirty="0"/>
              <a:t>(2)			// using remove method</a:t>
            </a:r>
          </a:p>
          <a:p>
            <a:pPr marL="0" indent="0">
              <a:buNone/>
            </a:pPr>
            <a:r>
              <a:rPr lang="en-US" dirty="0" err="1"/>
              <a:t>myarraybuffer.foreach</a:t>
            </a:r>
            <a:r>
              <a:rPr lang="en-US" dirty="0"/>
              <a:t>(</a:t>
            </a:r>
            <a:r>
              <a:rPr lang="en-US" dirty="0" err="1"/>
              <a:t>println</a:t>
            </a:r>
            <a:r>
              <a:rPr lang="en-US" dirty="0"/>
              <a:t>)</a:t>
            </a:r>
          </a:p>
          <a:p>
            <a:pPr marL="0" indent="0">
              <a:buNone/>
            </a:pPr>
            <a:endParaRPr lang="en-US" dirty="0"/>
          </a:p>
          <a:p>
            <a:pPr marL="0" indent="0">
              <a:buNone/>
            </a:pPr>
            <a:r>
              <a:rPr lang="en-US" dirty="0" err="1"/>
              <a:t>myarraybuffer.clear</a:t>
            </a:r>
            <a:r>
              <a:rPr lang="en-US" dirty="0"/>
              <a:t>()			// using clear method</a:t>
            </a:r>
          </a:p>
          <a:p>
            <a:pPr marL="0" indent="0">
              <a:buNone/>
            </a:pPr>
            <a:r>
              <a:rPr lang="en-US" dirty="0" err="1"/>
              <a:t>myarraybuffer.foreach</a:t>
            </a:r>
            <a:r>
              <a:rPr lang="en-US" dirty="0"/>
              <a:t>(</a:t>
            </a:r>
            <a:r>
              <a:rPr lang="en-US" dirty="0" err="1"/>
              <a:t>println</a:t>
            </a:r>
            <a:r>
              <a:rPr lang="en-US" dirty="0"/>
              <a: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76578592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BF283-EC21-BE40-C4ED-534DC8E7C7BC}"/>
              </a:ext>
            </a:extLst>
          </p:cNvPr>
          <p:cNvSpPr>
            <a:spLocks noGrp="1"/>
          </p:cNvSpPr>
          <p:nvPr>
            <p:ph type="title"/>
          </p:nvPr>
        </p:nvSpPr>
        <p:spPr/>
        <p:txBody>
          <a:bodyPr/>
          <a:lstStyle/>
          <a:p>
            <a:r>
              <a:rPr lang="en-US" dirty="0"/>
              <a:t>Lists in Scala</a:t>
            </a:r>
          </a:p>
        </p:txBody>
      </p:sp>
      <p:sp>
        <p:nvSpPr>
          <p:cNvPr id="3" name="Content Placeholder 2">
            <a:extLst>
              <a:ext uri="{FF2B5EF4-FFF2-40B4-BE49-F238E27FC236}">
                <a16:creationId xmlns:a16="http://schemas.microsoft.com/office/drawing/2014/main" id="{4E335856-63C1-E1A5-0E73-D83A6B84B415}"/>
              </a:ext>
            </a:extLst>
          </p:cNvPr>
          <p:cNvSpPr>
            <a:spLocks noGrp="1"/>
          </p:cNvSpPr>
          <p:nvPr>
            <p:ph idx="1"/>
          </p:nvPr>
        </p:nvSpPr>
        <p:spPr/>
        <p:txBody>
          <a:bodyPr/>
          <a:lstStyle/>
          <a:p>
            <a:r>
              <a:rPr lang="en-US" dirty="0"/>
              <a:t>A list in Scala is a collection which comes under the seq class.</a:t>
            </a:r>
          </a:p>
          <a:p>
            <a:endParaRPr lang="en-US" dirty="0"/>
          </a:p>
          <a:p>
            <a:r>
              <a:rPr lang="en-US" dirty="0"/>
              <a:t>It is an immutable collection and hence when modified the original list does not get updated, rather a new list is created.</a:t>
            </a:r>
          </a:p>
          <a:p>
            <a:endParaRPr lang="en-US" dirty="0"/>
          </a:p>
          <a:p>
            <a:r>
              <a:rPr lang="en-US" dirty="0"/>
              <a:t>Like arrays and </a:t>
            </a:r>
            <a:r>
              <a:rPr lang="en-US" dirty="0" err="1"/>
              <a:t>arrayBuffers</a:t>
            </a:r>
            <a:r>
              <a:rPr lang="en-US" dirty="0"/>
              <a:t>, lists store elements of the same type.</a:t>
            </a:r>
          </a:p>
          <a:p>
            <a:endParaRPr lang="en-US" dirty="0"/>
          </a:p>
          <a:p>
            <a:pPr marL="0" indent="0">
              <a:buNone/>
            </a:pPr>
            <a:endParaRPr lang="en-US" dirty="0"/>
          </a:p>
        </p:txBody>
      </p:sp>
    </p:spTree>
    <p:extLst>
      <p:ext uri="{BB962C8B-B14F-4D97-AF65-F5344CB8AC3E}">
        <p14:creationId xmlns:p14="http://schemas.microsoft.com/office/powerpoint/2010/main" val="1827739939"/>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F960F-CEB3-AAA4-3983-C525F08D0103}"/>
              </a:ext>
            </a:extLst>
          </p:cNvPr>
          <p:cNvSpPr>
            <a:spLocks noGrp="1"/>
          </p:cNvSpPr>
          <p:nvPr>
            <p:ph type="title"/>
          </p:nvPr>
        </p:nvSpPr>
        <p:spPr/>
        <p:txBody>
          <a:bodyPr/>
          <a:lstStyle/>
          <a:p>
            <a:r>
              <a:rPr lang="en-US" dirty="0"/>
              <a:t>Create a list</a:t>
            </a:r>
          </a:p>
        </p:txBody>
      </p:sp>
      <p:sp>
        <p:nvSpPr>
          <p:cNvPr id="3" name="Content Placeholder 2">
            <a:extLst>
              <a:ext uri="{FF2B5EF4-FFF2-40B4-BE49-F238E27FC236}">
                <a16:creationId xmlns:a16="http://schemas.microsoft.com/office/drawing/2014/main" id="{2F1DCC45-EF80-182A-5C12-E1A49E440379}"/>
              </a:ext>
            </a:extLst>
          </p:cNvPr>
          <p:cNvSpPr>
            <a:spLocks noGrp="1"/>
          </p:cNvSpPr>
          <p:nvPr>
            <p:ph idx="1"/>
          </p:nvPr>
        </p:nvSpPr>
        <p:spPr/>
        <p:txBody>
          <a:bodyPr/>
          <a:lstStyle/>
          <a:p>
            <a:r>
              <a:rPr lang="en-US" dirty="0"/>
              <a:t>Lists can be created and populated in multiple ways.</a:t>
            </a:r>
          </a:p>
          <a:p>
            <a:endParaRPr lang="en-US" dirty="0"/>
          </a:p>
          <a:p>
            <a:r>
              <a:rPr lang="en-US" dirty="0"/>
              <a:t>Example:</a:t>
            </a:r>
          </a:p>
          <a:p>
            <a:endParaRPr lang="en-US" dirty="0"/>
          </a:p>
          <a:p>
            <a:pPr marL="0" indent="0">
              <a:buNone/>
            </a:pPr>
            <a:r>
              <a:rPr lang="en-US" dirty="0"/>
              <a:t>	</a:t>
            </a:r>
            <a:r>
              <a:rPr lang="en-US" dirty="0" err="1"/>
              <a:t>val</a:t>
            </a:r>
            <a:r>
              <a:rPr lang="en-US" dirty="0"/>
              <a:t> </a:t>
            </a:r>
            <a:r>
              <a:rPr lang="en-US" dirty="0" err="1"/>
              <a:t>fruitList</a:t>
            </a:r>
            <a:r>
              <a:rPr lang="en-US" dirty="0"/>
              <a:t>=List(“orange”, “banana”, “apple” , “grapes”)</a:t>
            </a:r>
          </a:p>
          <a:p>
            <a:pPr marL="0" indent="0">
              <a:buNone/>
            </a:pPr>
            <a:r>
              <a:rPr lang="en-US" dirty="0"/>
              <a:t>	</a:t>
            </a:r>
            <a:r>
              <a:rPr lang="en-US" dirty="0" err="1"/>
              <a:t>fruitList.foreach</a:t>
            </a:r>
            <a:r>
              <a:rPr lang="en-US" dirty="0"/>
              <a:t>(</a:t>
            </a:r>
            <a:r>
              <a:rPr lang="en-US" dirty="0" err="1"/>
              <a:t>println</a:t>
            </a:r>
            <a:r>
              <a:rPr lang="en-US" dirty="0"/>
              <a:t>)</a:t>
            </a:r>
          </a:p>
        </p:txBody>
      </p:sp>
    </p:spTree>
    <p:extLst>
      <p:ext uri="{BB962C8B-B14F-4D97-AF65-F5344CB8AC3E}">
        <p14:creationId xmlns:p14="http://schemas.microsoft.com/office/powerpoint/2010/main" val="1018488283"/>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F2D22-FD22-33EC-8376-8F790CB9BAEE}"/>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8185F5D4-BF99-F00C-3A81-C970BAA3DE60}"/>
              </a:ext>
            </a:extLst>
          </p:cNvPr>
          <p:cNvSpPr>
            <a:spLocks noGrp="1"/>
          </p:cNvSpPr>
          <p:nvPr>
            <p:ph idx="1"/>
          </p:nvPr>
        </p:nvSpPr>
        <p:spPr/>
        <p:txBody>
          <a:bodyPr/>
          <a:lstStyle/>
          <a:p>
            <a:pPr marL="0" indent="0">
              <a:buNone/>
            </a:pPr>
            <a:r>
              <a:rPr lang="en-US" dirty="0"/>
              <a:t>	</a:t>
            </a:r>
          </a:p>
          <a:p>
            <a:pPr marL="0" indent="0">
              <a:buNone/>
            </a:pPr>
            <a:r>
              <a:rPr lang="en-US" dirty="0"/>
              <a:t>	</a:t>
            </a:r>
            <a:r>
              <a:rPr lang="en-US" dirty="0" err="1"/>
              <a:t>val</a:t>
            </a:r>
            <a:r>
              <a:rPr lang="en-US" dirty="0"/>
              <a:t> </a:t>
            </a:r>
            <a:r>
              <a:rPr lang="en-US" dirty="0" err="1"/>
              <a:t>intList</a:t>
            </a:r>
            <a:r>
              <a:rPr lang="en-US" dirty="0"/>
              <a:t>=</a:t>
            </a:r>
            <a:r>
              <a:rPr lang="en-US" dirty="0" err="1"/>
              <a:t>List.range</a:t>
            </a:r>
            <a:r>
              <a:rPr lang="en-US" dirty="0"/>
              <a:t>(1,10)</a:t>
            </a:r>
          </a:p>
          <a:p>
            <a:pPr marL="0" indent="0">
              <a:buNone/>
            </a:pPr>
            <a:r>
              <a:rPr lang="en-US" dirty="0"/>
              <a:t>	</a:t>
            </a:r>
            <a:r>
              <a:rPr lang="en-US" dirty="0" err="1"/>
              <a:t>intList.foreach</a:t>
            </a:r>
            <a:r>
              <a:rPr lang="en-US" dirty="0"/>
              <a:t>(</a:t>
            </a:r>
            <a:r>
              <a:rPr lang="en-US" dirty="0" err="1"/>
              <a:t>println</a:t>
            </a:r>
            <a:r>
              <a:rPr lang="en-US" dirty="0"/>
              <a:t>)</a:t>
            </a:r>
          </a:p>
        </p:txBody>
      </p:sp>
    </p:spTree>
    <p:extLst>
      <p:ext uri="{BB962C8B-B14F-4D97-AF65-F5344CB8AC3E}">
        <p14:creationId xmlns:p14="http://schemas.microsoft.com/office/powerpoint/2010/main" val="33647850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1D332-F723-15F2-7CD5-C9CC0B71D934}"/>
              </a:ext>
            </a:extLst>
          </p:cNvPr>
          <p:cNvSpPr>
            <a:spLocks noGrp="1"/>
          </p:cNvSpPr>
          <p:nvPr>
            <p:ph type="title"/>
          </p:nvPr>
        </p:nvSpPr>
        <p:spPr/>
        <p:txBody>
          <a:bodyPr/>
          <a:lstStyle/>
          <a:p>
            <a:r>
              <a:rPr lang="en-US" dirty="0"/>
              <a:t>Create a list using fill method</a:t>
            </a:r>
          </a:p>
        </p:txBody>
      </p:sp>
      <p:sp>
        <p:nvSpPr>
          <p:cNvPr id="3" name="Content Placeholder 2">
            <a:extLst>
              <a:ext uri="{FF2B5EF4-FFF2-40B4-BE49-F238E27FC236}">
                <a16:creationId xmlns:a16="http://schemas.microsoft.com/office/drawing/2014/main" id="{10CD4A80-329C-1426-F4FC-CEA52EC08532}"/>
              </a:ext>
            </a:extLst>
          </p:cNvPr>
          <p:cNvSpPr>
            <a:spLocks noGrp="1"/>
          </p:cNvSpPr>
          <p:nvPr>
            <p:ph idx="1"/>
          </p:nvPr>
        </p:nvSpPr>
        <p:spPr/>
        <p:txBody>
          <a:bodyPr/>
          <a:lstStyle/>
          <a:p>
            <a:pPr marL="0" indent="0">
              <a:buNone/>
            </a:pPr>
            <a:endParaRPr lang="en-US" dirty="0"/>
          </a:p>
          <a:p>
            <a:pPr marL="0" indent="0">
              <a:buNone/>
            </a:pPr>
            <a:r>
              <a:rPr lang="en-US" dirty="0"/>
              <a:t>	</a:t>
            </a:r>
            <a:r>
              <a:rPr lang="en-US" dirty="0" err="1"/>
              <a:t>val</a:t>
            </a:r>
            <a:r>
              <a:rPr lang="en-US" dirty="0"/>
              <a:t> </a:t>
            </a:r>
            <a:r>
              <a:rPr lang="en-US" dirty="0" err="1"/>
              <a:t>myList</a:t>
            </a:r>
            <a:r>
              <a:rPr lang="en-US" dirty="0"/>
              <a:t>=</a:t>
            </a:r>
            <a:r>
              <a:rPr lang="en-US" dirty="0" err="1"/>
              <a:t>List.fill</a:t>
            </a:r>
            <a:r>
              <a:rPr lang="en-US" dirty="0"/>
              <a:t>(3)(“ABC”)</a:t>
            </a:r>
          </a:p>
          <a:p>
            <a:pPr marL="0" indent="0">
              <a:buNone/>
            </a:pPr>
            <a:r>
              <a:rPr lang="en-US" dirty="0"/>
              <a:t>	</a:t>
            </a:r>
            <a:r>
              <a:rPr lang="en-US" dirty="0" err="1"/>
              <a:t>myList.foreach</a:t>
            </a:r>
            <a:r>
              <a:rPr lang="en-US" dirty="0"/>
              <a:t>(</a:t>
            </a:r>
            <a:r>
              <a:rPr lang="en-US" dirty="0" err="1"/>
              <a:t>println</a:t>
            </a:r>
            <a:r>
              <a:rPr lang="en-US" dirty="0"/>
              <a:t>)</a:t>
            </a:r>
          </a:p>
          <a:p>
            <a:pPr marL="0" indent="0">
              <a:buNone/>
            </a:pPr>
            <a:endParaRPr lang="en-US" dirty="0"/>
          </a:p>
          <a:p>
            <a:pPr marL="0" indent="0">
              <a:buNone/>
            </a:pPr>
            <a:r>
              <a:rPr lang="en-US" dirty="0"/>
              <a:t>Here ABC will be filled 3 times </a:t>
            </a:r>
            <a:r>
              <a:rPr lang="en-US"/>
              <a:t>into myList</a:t>
            </a:r>
            <a:endParaRPr lang="en-US" dirty="0"/>
          </a:p>
        </p:txBody>
      </p:sp>
    </p:spTree>
    <p:extLst>
      <p:ext uri="{BB962C8B-B14F-4D97-AF65-F5344CB8AC3E}">
        <p14:creationId xmlns:p14="http://schemas.microsoft.com/office/powerpoint/2010/main" val="3085338329"/>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ECDAC-534B-0E0F-55D0-F933B807CE6F}"/>
              </a:ext>
            </a:extLst>
          </p:cNvPr>
          <p:cNvSpPr>
            <a:spLocks noGrp="1"/>
          </p:cNvSpPr>
          <p:nvPr>
            <p:ph type="title"/>
          </p:nvPr>
        </p:nvSpPr>
        <p:spPr/>
        <p:txBody>
          <a:bodyPr/>
          <a:lstStyle/>
          <a:p>
            <a:r>
              <a:rPr lang="en-US" dirty="0"/>
              <a:t>Constructing Lists Using :: and nil</a:t>
            </a:r>
          </a:p>
        </p:txBody>
      </p:sp>
      <p:sp>
        <p:nvSpPr>
          <p:cNvPr id="3" name="Content Placeholder 2">
            <a:extLst>
              <a:ext uri="{FF2B5EF4-FFF2-40B4-BE49-F238E27FC236}">
                <a16:creationId xmlns:a16="http://schemas.microsoft.com/office/drawing/2014/main" id="{59D46937-6CEE-99AE-51CF-52BE55DA9AA7}"/>
              </a:ext>
            </a:extLst>
          </p:cNvPr>
          <p:cNvSpPr>
            <a:spLocks noGrp="1"/>
          </p:cNvSpPr>
          <p:nvPr>
            <p:ph idx="1"/>
          </p:nvPr>
        </p:nvSpPr>
        <p:spPr/>
        <p:txBody>
          <a:bodyPr/>
          <a:lstStyle/>
          <a:p>
            <a:r>
              <a:rPr lang="en-US" dirty="0"/>
              <a:t> :: is a method, known as cons, which takes two arguments.</a:t>
            </a:r>
          </a:p>
          <a:p>
            <a:r>
              <a:rPr lang="en-US" dirty="0"/>
              <a:t>The first argument is the head and is a single element.</a:t>
            </a:r>
          </a:p>
          <a:p>
            <a:r>
              <a:rPr lang="en-US" dirty="0"/>
              <a:t>The second argument is a tail which is another list.</a:t>
            </a:r>
          </a:p>
          <a:p>
            <a:endParaRPr lang="en-US" dirty="0"/>
          </a:p>
          <a:p>
            <a:endParaRPr lang="en-US" dirty="0"/>
          </a:p>
          <a:p>
            <a:r>
              <a:rPr lang="en-US" dirty="0"/>
              <a:t>Nil is used to represent an empty list and is always used when constructing a list with ::</a:t>
            </a:r>
          </a:p>
        </p:txBody>
      </p:sp>
    </p:spTree>
    <p:extLst>
      <p:ext uri="{BB962C8B-B14F-4D97-AF65-F5344CB8AC3E}">
        <p14:creationId xmlns:p14="http://schemas.microsoft.com/office/powerpoint/2010/main" val="25160698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AAD65-4FBE-195F-08C4-1AE42B23A99D}"/>
              </a:ext>
            </a:extLst>
          </p:cNvPr>
          <p:cNvSpPr>
            <a:spLocks noGrp="1"/>
          </p:cNvSpPr>
          <p:nvPr>
            <p:ph type="title"/>
          </p:nvPr>
        </p:nvSpPr>
        <p:spPr/>
        <p:txBody>
          <a:bodyPr/>
          <a:lstStyle/>
          <a:p>
            <a:r>
              <a:rPr lang="en-US" dirty="0"/>
              <a:t>Syntax</a:t>
            </a:r>
          </a:p>
        </p:txBody>
      </p:sp>
      <p:sp>
        <p:nvSpPr>
          <p:cNvPr id="3" name="Content Placeholder 2">
            <a:extLst>
              <a:ext uri="{FF2B5EF4-FFF2-40B4-BE49-F238E27FC236}">
                <a16:creationId xmlns:a16="http://schemas.microsoft.com/office/drawing/2014/main" id="{7AB6D5DD-2E16-3392-9938-EFCA837A4B1D}"/>
              </a:ext>
            </a:extLst>
          </p:cNvPr>
          <p:cNvSpPr>
            <a:spLocks noGrp="1"/>
          </p:cNvSpPr>
          <p:nvPr>
            <p:ph idx="1"/>
          </p:nvPr>
        </p:nvSpPr>
        <p:spPr/>
        <p:txBody>
          <a:bodyPr/>
          <a:lstStyle/>
          <a:p>
            <a:pPr marL="0" indent="0">
              <a:buNone/>
            </a:pPr>
            <a:r>
              <a:rPr lang="en-US" dirty="0"/>
              <a:t>	</a:t>
            </a:r>
          </a:p>
          <a:p>
            <a:pPr marL="0" indent="0">
              <a:buNone/>
            </a:pPr>
            <a:endParaRPr lang="en-US" dirty="0"/>
          </a:p>
          <a:p>
            <a:pPr marL="0" indent="0">
              <a:buNone/>
            </a:pPr>
            <a:r>
              <a:rPr lang="en-US" dirty="0"/>
              <a:t>	</a:t>
            </a:r>
            <a:r>
              <a:rPr lang="en-US" dirty="0" err="1"/>
              <a:t>element_x</a:t>
            </a:r>
            <a:r>
              <a:rPr lang="en-US" dirty="0"/>
              <a:t> :: </a:t>
            </a:r>
            <a:r>
              <a:rPr lang="en-US" dirty="0" err="1"/>
              <a:t>element_xs</a:t>
            </a:r>
            <a:endParaRPr lang="en-US" dirty="0"/>
          </a:p>
        </p:txBody>
      </p:sp>
    </p:spTree>
    <p:extLst>
      <p:ext uri="{BB962C8B-B14F-4D97-AF65-F5344CB8AC3E}">
        <p14:creationId xmlns:p14="http://schemas.microsoft.com/office/powerpoint/2010/main" val="12725936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A3E16-9D58-1858-C126-FF3D84750204}"/>
              </a:ext>
            </a:extLst>
          </p:cNvPr>
          <p:cNvSpPr>
            <a:spLocks noGrp="1"/>
          </p:cNvSpPr>
          <p:nvPr>
            <p:ph type="title"/>
          </p:nvPr>
        </p:nvSpPr>
        <p:spPr/>
        <p:txBody>
          <a:bodyPr/>
          <a:lstStyle/>
          <a:p>
            <a:r>
              <a:rPr lang="en-US" b="0" i="0" dirty="0">
                <a:effectLst/>
                <a:latin typeface="erdana"/>
              </a:rPr>
              <a:t>Concurrency control</a:t>
            </a:r>
            <a:endParaRPr lang="en-US" dirty="0"/>
          </a:p>
        </p:txBody>
      </p:sp>
      <p:sp>
        <p:nvSpPr>
          <p:cNvPr id="3" name="Content Placeholder 2">
            <a:extLst>
              <a:ext uri="{FF2B5EF4-FFF2-40B4-BE49-F238E27FC236}">
                <a16:creationId xmlns:a16="http://schemas.microsoft.com/office/drawing/2014/main" id="{9C5B5109-00B5-9131-BC6C-F461D529C2BA}"/>
              </a:ext>
            </a:extLst>
          </p:cNvPr>
          <p:cNvSpPr>
            <a:spLocks noGrp="1"/>
          </p:cNvSpPr>
          <p:nvPr>
            <p:ph idx="1"/>
          </p:nvPr>
        </p:nvSpPr>
        <p:spPr/>
        <p:txBody>
          <a:bodyPr/>
          <a:lstStyle/>
          <a:p>
            <a:r>
              <a:rPr lang="en-US" b="0" i="0" dirty="0">
                <a:solidFill>
                  <a:srgbClr val="333333"/>
                </a:solidFill>
                <a:effectLst/>
                <a:latin typeface="inter-regular"/>
              </a:rPr>
              <a:t>Scala provides standard library which includes the actor model. You can write concurrency code by using actor. Scala provides one more platform and tool to deal with concurrency known as </a:t>
            </a:r>
            <a:r>
              <a:rPr lang="en-US" b="0" i="0" dirty="0" err="1">
                <a:solidFill>
                  <a:srgbClr val="333333"/>
                </a:solidFill>
                <a:effectLst/>
                <a:latin typeface="inter-regular"/>
              </a:rPr>
              <a:t>Akka</a:t>
            </a:r>
            <a:r>
              <a:rPr lang="en-US" b="0" i="0" dirty="0">
                <a:solidFill>
                  <a:srgbClr val="333333"/>
                </a:solidFill>
                <a:effectLst/>
                <a:latin typeface="inter-regular"/>
              </a:rPr>
              <a:t>. </a:t>
            </a:r>
            <a:r>
              <a:rPr lang="en-US" b="0" i="0" dirty="0" err="1">
                <a:solidFill>
                  <a:srgbClr val="333333"/>
                </a:solidFill>
                <a:effectLst/>
                <a:latin typeface="inter-regular"/>
              </a:rPr>
              <a:t>Akka</a:t>
            </a:r>
            <a:r>
              <a:rPr lang="en-US" b="0" i="0" dirty="0">
                <a:solidFill>
                  <a:srgbClr val="333333"/>
                </a:solidFill>
                <a:effectLst/>
                <a:latin typeface="inter-regular"/>
              </a:rPr>
              <a:t> is a separate open source framework that provides actor-based concurrency. </a:t>
            </a:r>
            <a:r>
              <a:rPr lang="en-US" b="0" i="0" dirty="0" err="1">
                <a:solidFill>
                  <a:srgbClr val="333333"/>
                </a:solidFill>
                <a:effectLst/>
                <a:latin typeface="inter-regular"/>
              </a:rPr>
              <a:t>Akka</a:t>
            </a:r>
            <a:r>
              <a:rPr lang="en-US" b="0" i="0" dirty="0">
                <a:solidFill>
                  <a:srgbClr val="333333"/>
                </a:solidFill>
                <a:effectLst/>
                <a:latin typeface="inter-regular"/>
              </a:rPr>
              <a:t> actors may be distributed or combined with software transactional memory.</a:t>
            </a:r>
            <a:endParaRPr lang="en-US" dirty="0"/>
          </a:p>
        </p:txBody>
      </p:sp>
    </p:spTree>
    <p:extLst>
      <p:ext uri="{BB962C8B-B14F-4D97-AF65-F5344CB8AC3E}">
        <p14:creationId xmlns:p14="http://schemas.microsoft.com/office/powerpoint/2010/main" val="158494682"/>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40257-796D-7CF7-2308-45E1BEEABFDF}"/>
              </a:ext>
            </a:extLst>
          </p:cNvPr>
          <p:cNvSpPr>
            <a:spLocks noGrp="1"/>
          </p:cNvSpPr>
          <p:nvPr>
            <p:ph type="title"/>
          </p:nvPr>
        </p:nvSpPr>
        <p:spPr/>
        <p:txBody>
          <a:bodyPr/>
          <a:lstStyle/>
          <a:p>
            <a:r>
              <a:rPr lang="en-US" dirty="0"/>
              <a:t>Appending Elements</a:t>
            </a:r>
          </a:p>
        </p:txBody>
      </p:sp>
      <p:sp>
        <p:nvSpPr>
          <p:cNvPr id="3" name="Content Placeholder 2">
            <a:extLst>
              <a:ext uri="{FF2B5EF4-FFF2-40B4-BE49-F238E27FC236}">
                <a16:creationId xmlns:a16="http://schemas.microsoft.com/office/drawing/2014/main" id="{D74A8DE5-8EB9-78C0-4689-61EE1B174AAB}"/>
              </a:ext>
            </a:extLst>
          </p:cNvPr>
          <p:cNvSpPr>
            <a:spLocks noGrp="1"/>
          </p:cNvSpPr>
          <p:nvPr>
            <p:ph idx="1"/>
          </p:nvPr>
        </p:nvSpPr>
        <p:spPr/>
        <p:txBody>
          <a:bodyPr/>
          <a:lstStyle/>
          <a:p>
            <a:r>
              <a:rPr lang="en-US" dirty="0"/>
              <a:t>To add an element to a list we use :+ method.</a:t>
            </a:r>
          </a:p>
          <a:p>
            <a:endParaRPr lang="en-US" dirty="0"/>
          </a:p>
          <a:p>
            <a:r>
              <a:rPr lang="en-US" dirty="0"/>
              <a:t>Example:</a:t>
            </a:r>
          </a:p>
          <a:p>
            <a:endParaRPr lang="en-US" dirty="0"/>
          </a:p>
          <a:p>
            <a:pPr marL="0" indent="0">
              <a:buNone/>
            </a:pPr>
            <a:r>
              <a:rPr lang="en-US" dirty="0"/>
              <a:t>	</a:t>
            </a:r>
            <a:r>
              <a:rPr lang="en-US" dirty="0" err="1"/>
              <a:t>val</a:t>
            </a:r>
            <a:r>
              <a:rPr lang="en-US" dirty="0"/>
              <a:t> list1 = "a"::"b"::"c"::"d"::"e"::Nil</a:t>
            </a:r>
          </a:p>
          <a:p>
            <a:pPr marL="0" indent="0">
              <a:buNone/>
            </a:pPr>
            <a:r>
              <a:rPr lang="en-US" dirty="0"/>
              <a:t>	</a:t>
            </a:r>
            <a:r>
              <a:rPr lang="nn-NO" dirty="0"/>
              <a:t>val list2 = list1 :+ "p"           ---------- Appending element</a:t>
            </a:r>
            <a:endParaRPr lang="en-US" dirty="0"/>
          </a:p>
          <a:p>
            <a:pPr marL="0" indent="0">
              <a:buNone/>
            </a:pPr>
            <a:r>
              <a:rPr lang="en-US" dirty="0"/>
              <a:t> 	list2.foreach(</a:t>
            </a:r>
            <a:r>
              <a:rPr lang="en-US" dirty="0" err="1"/>
              <a:t>println</a:t>
            </a:r>
            <a:r>
              <a:rPr lang="en-US" dirty="0"/>
              <a:t>)</a:t>
            </a:r>
          </a:p>
          <a:p>
            <a:pPr marL="0" indent="0">
              <a:buNone/>
            </a:pPr>
            <a:endParaRPr lang="en-US" dirty="0"/>
          </a:p>
        </p:txBody>
      </p:sp>
    </p:spTree>
    <p:extLst>
      <p:ext uri="{BB962C8B-B14F-4D97-AF65-F5344CB8AC3E}">
        <p14:creationId xmlns:p14="http://schemas.microsoft.com/office/powerpoint/2010/main" val="1029281131"/>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3037F-1978-96DF-8EE6-21A95C20032D}"/>
              </a:ext>
            </a:extLst>
          </p:cNvPr>
          <p:cNvSpPr>
            <a:spLocks noGrp="1"/>
          </p:cNvSpPr>
          <p:nvPr>
            <p:ph type="title"/>
          </p:nvPr>
        </p:nvSpPr>
        <p:spPr/>
        <p:txBody>
          <a:bodyPr/>
          <a:lstStyle/>
          <a:p>
            <a:r>
              <a:rPr lang="en-US" dirty="0"/>
              <a:t>Prepending Elements</a:t>
            </a:r>
          </a:p>
        </p:txBody>
      </p:sp>
      <p:sp>
        <p:nvSpPr>
          <p:cNvPr id="3" name="Content Placeholder 2">
            <a:extLst>
              <a:ext uri="{FF2B5EF4-FFF2-40B4-BE49-F238E27FC236}">
                <a16:creationId xmlns:a16="http://schemas.microsoft.com/office/drawing/2014/main" id="{5C27CB6E-3324-3696-9C49-3FF15485C7E9}"/>
              </a:ext>
            </a:extLst>
          </p:cNvPr>
          <p:cNvSpPr>
            <a:spLocks noGrp="1"/>
          </p:cNvSpPr>
          <p:nvPr>
            <p:ph idx="1"/>
          </p:nvPr>
        </p:nvSpPr>
        <p:spPr/>
        <p:txBody>
          <a:bodyPr>
            <a:normAutofit lnSpcReduction="10000"/>
          </a:bodyPr>
          <a:lstStyle/>
          <a:p>
            <a:endParaRPr lang="en-US" dirty="0"/>
          </a:p>
          <a:p>
            <a:pPr marL="0" indent="0">
              <a:buNone/>
            </a:pPr>
            <a:r>
              <a:rPr lang="en-US" dirty="0"/>
              <a:t>	1</a:t>
            </a:r>
            <a:r>
              <a:rPr lang="en-US" baseline="30000" dirty="0"/>
              <a:t>st</a:t>
            </a:r>
            <a:r>
              <a:rPr lang="en-US" dirty="0"/>
              <a:t> method – using Cons ::</a:t>
            </a:r>
          </a:p>
          <a:p>
            <a:pPr marL="0" indent="0">
              <a:buNone/>
            </a:pPr>
            <a:r>
              <a:rPr lang="en-US" dirty="0"/>
              <a:t>	2</a:t>
            </a:r>
            <a:r>
              <a:rPr lang="en-US" baseline="30000" dirty="0"/>
              <a:t>nd</a:t>
            </a:r>
            <a:r>
              <a:rPr lang="en-US" dirty="0"/>
              <a:t> method – using +: method</a:t>
            </a:r>
          </a:p>
          <a:p>
            <a:pPr marL="0" indent="0">
              <a:buNone/>
            </a:pPr>
            <a:endParaRPr lang="en-US" dirty="0"/>
          </a:p>
          <a:p>
            <a:pPr marL="0" indent="0">
              <a:buNone/>
            </a:pPr>
            <a:r>
              <a:rPr lang="en-US" dirty="0"/>
              <a:t>Example using ::</a:t>
            </a:r>
          </a:p>
          <a:p>
            <a:pPr marL="0" indent="0">
              <a:buNone/>
            </a:pPr>
            <a:r>
              <a:rPr lang="en-US" dirty="0"/>
              <a:t>	</a:t>
            </a:r>
            <a:r>
              <a:rPr lang="en-US" dirty="0" err="1"/>
              <a:t>val</a:t>
            </a:r>
            <a:r>
              <a:rPr lang="en-US" dirty="0"/>
              <a:t> list3 = "w"::list2</a:t>
            </a:r>
          </a:p>
          <a:p>
            <a:pPr marL="0" indent="0">
              <a:buNone/>
            </a:pPr>
            <a:r>
              <a:rPr lang="en-US" dirty="0"/>
              <a:t>Example using +: </a:t>
            </a:r>
          </a:p>
          <a:p>
            <a:pPr marL="0" indent="0">
              <a:buNone/>
            </a:pPr>
            <a:r>
              <a:rPr lang="en-US" dirty="0"/>
              <a:t>	</a:t>
            </a:r>
            <a:r>
              <a:rPr lang="en-US" dirty="0" err="1"/>
              <a:t>val</a:t>
            </a:r>
            <a:r>
              <a:rPr lang="en-US" dirty="0"/>
              <a:t> list4 = "m" +: list3</a:t>
            </a:r>
          </a:p>
          <a:p>
            <a:pPr marL="0" indent="0">
              <a:buNone/>
            </a:pPr>
            <a:r>
              <a:rPr lang="en-US" dirty="0"/>
              <a:t>	list4.foreach(</a:t>
            </a:r>
            <a:r>
              <a:rPr lang="en-US" dirty="0" err="1"/>
              <a:t>println</a:t>
            </a:r>
            <a:r>
              <a:rPr lang="en-US" dirty="0"/>
              <a:t>)</a:t>
            </a:r>
          </a:p>
        </p:txBody>
      </p:sp>
    </p:spTree>
    <p:extLst>
      <p:ext uri="{BB962C8B-B14F-4D97-AF65-F5344CB8AC3E}">
        <p14:creationId xmlns:p14="http://schemas.microsoft.com/office/powerpoint/2010/main" val="1895491041"/>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8FC63-DE9C-56B0-BF27-960D9EDE6929}"/>
              </a:ext>
            </a:extLst>
          </p:cNvPr>
          <p:cNvSpPr>
            <a:spLocks noGrp="1"/>
          </p:cNvSpPr>
          <p:nvPr>
            <p:ph type="title"/>
          </p:nvPr>
        </p:nvSpPr>
        <p:spPr/>
        <p:txBody>
          <a:bodyPr/>
          <a:lstStyle/>
          <a:p>
            <a:r>
              <a:rPr lang="en-US" dirty="0"/>
              <a:t>List Concatenation</a:t>
            </a:r>
          </a:p>
        </p:txBody>
      </p:sp>
      <p:sp>
        <p:nvSpPr>
          <p:cNvPr id="3" name="Content Placeholder 2">
            <a:extLst>
              <a:ext uri="{FF2B5EF4-FFF2-40B4-BE49-F238E27FC236}">
                <a16:creationId xmlns:a16="http://schemas.microsoft.com/office/drawing/2014/main" id="{277A4E2D-BD7E-36EB-0D6D-3707AA63F3B3}"/>
              </a:ext>
            </a:extLst>
          </p:cNvPr>
          <p:cNvSpPr>
            <a:spLocks noGrp="1"/>
          </p:cNvSpPr>
          <p:nvPr>
            <p:ph idx="1"/>
          </p:nvPr>
        </p:nvSpPr>
        <p:spPr/>
        <p:txBody>
          <a:bodyPr/>
          <a:lstStyle/>
          <a:p>
            <a:r>
              <a:rPr lang="en-US" dirty="0"/>
              <a:t>List concatenation is done using the ::: method.</a:t>
            </a:r>
          </a:p>
          <a:p>
            <a:endParaRPr lang="en-US" dirty="0"/>
          </a:p>
          <a:p>
            <a:r>
              <a:rPr lang="en-US" dirty="0"/>
              <a:t>Example:</a:t>
            </a:r>
          </a:p>
          <a:p>
            <a:pPr marL="0" indent="0">
              <a:buNone/>
            </a:pPr>
            <a:r>
              <a:rPr lang="en-US" dirty="0"/>
              <a:t>	</a:t>
            </a:r>
            <a:r>
              <a:rPr lang="en-US" dirty="0" err="1"/>
              <a:t>val</a:t>
            </a:r>
            <a:r>
              <a:rPr lang="en-US" dirty="0"/>
              <a:t> list1 = List("</a:t>
            </a:r>
            <a:r>
              <a:rPr lang="en-US" dirty="0" err="1"/>
              <a:t>a","b","c","d","e</a:t>
            </a:r>
            <a:r>
              <a:rPr lang="en-US" dirty="0"/>
              <a:t>")</a:t>
            </a:r>
          </a:p>
          <a:p>
            <a:pPr marL="0" indent="0">
              <a:buNone/>
            </a:pPr>
            <a:r>
              <a:rPr lang="en-US" dirty="0"/>
              <a:t>	 </a:t>
            </a:r>
            <a:r>
              <a:rPr lang="en-US" dirty="0" err="1"/>
              <a:t>val</a:t>
            </a:r>
            <a:r>
              <a:rPr lang="en-US" dirty="0"/>
              <a:t> list2 = List("</a:t>
            </a:r>
            <a:r>
              <a:rPr lang="en-US" dirty="0" err="1"/>
              <a:t>x","y</a:t>
            </a:r>
            <a:r>
              <a:rPr lang="en-US" dirty="0"/>
              <a:t>")</a:t>
            </a:r>
          </a:p>
          <a:p>
            <a:pPr marL="0" indent="0">
              <a:buNone/>
            </a:pPr>
            <a:endParaRPr lang="en-US" dirty="0"/>
          </a:p>
          <a:p>
            <a:pPr marL="0" indent="0">
              <a:buNone/>
            </a:pPr>
            <a:r>
              <a:rPr lang="en-US" dirty="0"/>
              <a:t>	</a:t>
            </a:r>
            <a:r>
              <a:rPr lang="en-US" dirty="0" err="1"/>
              <a:t>val</a:t>
            </a:r>
            <a:r>
              <a:rPr lang="en-US" dirty="0"/>
              <a:t> list3 = list1 ::: list2</a:t>
            </a:r>
          </a:p>
          <a:p>
            <a:endParaRPr lang="en-US" dirty="0"/>
          </a:p>
        </p:txBody>
      </p:sp>
    </p:spTree>
    <p:extLst>
      <p:ext uri="{BB962C8B-B14F-4D97-AF65-F5344CB8AC3E}">
        <p14:creationId xmlns:p14="http://schemas.microsoft.com/office/powerpoint/2010/main" val="250122158"/>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FB70B-9BDF-0FF6-2B27-05A805FF6397}"/>
              </a:ext>
            </a:extLst>
          </p:cNvPr>
          <p:cNvSpPr>
            <a:spLocks noGrp="1"/>
          </p:cNvSpPr>
          <p:nvPr>
            <p:ph type="title"/>
          </p:nvPr>
        </p:nvSpPr>
        <p:spPr/>
        <p:txBody>
          <a:bodyPr/>
          <a:lstStyle/>
          <a:p>
            <a:r>
              <a:rPr lang="en-US" dirty="0"/>
              <a:t>Head &amp; Tail</a:t>
            </a:r>
          </a:p>
        </p:txBody>
      </p:sp>
      <p:sp>
        <p:nvSpPr>
          <p:cNvPr id="3" name="Content Placeholder 2">
            <a:extLst>
              <a:ext uri="{FF2B5EF4-FFF2-40B4-BE49-F238E27FC236}">
                <a16:creationId xmlns:a16="http://schemas.microsoft.com/office/drawing/2014/main" id="{47FF25DE-D8D7-48EA-0B1D-FDBE6C9AE25C}"/>
              </a:ext>
            </a:extLst>
          </p:cNvPr>
          <p:cNvSpPr>
            <a:spLocks noGrp="1"/>
          </p:cNvSpPr>
          <p:nvPr>
            <p:ph idx="1"/>
          </p:nvPr>
        </p:nvSpPr>
        <p:spPr/>
        <p:txBody>
          <a:bodyPr/>
          <a:lstStyle/>
          <a:p>
            <a:r>
              <a:rPr lang="en-US" dirty="0"/>
              <a:t>To get the head and tail of a list or any collection for that matter, we use the head and tail method.</a:t>
            </a:r>
          </a:p>
          <a:p>
            <a:r>
              <a:rPr lang="en-US" dirty="0"/>
              <a:t>Example head:</a:t>
            </a:r>
          </a:p>
          <a:p>
            <a:pPr marL="0" indent="0">
              <a:buNone/>
            </a:pPr>
            <a:r>
              <a:rPr lang="en-US" dirty="0"/>
              <a:t>	 </a:t>
            </a:r>
            <a:r>
              <a:rPr lang="en-US" dirty="0" err="1"/>
              <a:t>val</a:t>
            </a:r>
            <a:r>
              <a:rPr lang="en-US" dirty="0"/>
              <a:t> </a:t>
            </a:r>
            <a:r>
              <a:rPr lang="en-US" dirty="0" err="1"/>
              <a:t>getHead</a:t>
            </a:r>
            <a:r>
              <a:rPr lang="en-US" dirty="0"/>
              <a:t>=list1.head		//represent first single element</a:t>
            </a:r>
          </a:p>
          <a:p>
            <a:pPr marL="0" indent="0">
              <a:buNone/>
            </a:pPr>
            <a:endParaRPr lang="en-US" dirty="0"/>
          </a:p>
          <a:p>
            <a:r>
              <a:rPr lang="en-US" dirty="0"/>
              <a:t>Example Tail:</a:t>
            </a:r>
          </a:p>
          <a:p>
            <a:pPr marL="0" indent="0">
              <a:buNone/>
            </a:pPr>
            <a:r>
              <a:rPr lang="en-US" dirty="0"/>
              <a:t>	 </a:t>
            </a:r>
            <a:r>
              <a:rPr lang="en-US" dirty="0" err="1"/>
              <a:t>val</a:t>
            </a:r>
            <a:r>
              <a:rPr lang="en-US" dirty="0"/>
              <a:t> </a:t>
            </a:r>
            <a:r>
              <a:rPr lang="en-US" dirty="0" err="1"/>
              <a:t>getTail</a:t>
            </a:r>
            <a:r>
              <a:rPr lang="en-US" dirty="0"/>
              <a:t>=list1.tail		// represents remaining elements</a:t>
            </a:r>
          </a:p>
        </p:txBody>
      </p:sp>
    </p:spTree>
    <p:extLst>
      <p:ext uri="{BB962C8B-B14F-4D97-AF65-F5344CB8AC3E}">
        <p14:creationId xmlns:p14="http://schemas.microsoft.com/office/powerpoint/2010/main" val="906886747"/>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6DB65-932B-AF98-625B-FE41582E8B98}"/>
              </a:ext>
            </a:extLst>
          </p:cNvPr>
          <p:cNvSpPr>
            <a:spLocks noGrp="1"/>
          </p:cNvSpPr>
          <p:nvPr>
            <p:ph type="title"/>
          </p:nvPr>
        </p:nvSpPr>
        <p:spPr/>
        <p:txBody>
          <a:bodyPr/>
          <a:lstStyle/>
          <a:p>
            <a:r>
              <a:rPr lang="en-US" dirty="0"/>
              <a:t>Vector in Scala</a:t>
            </a:r>
          </a:p>
        </p:txBody>
      </p:sp>
      <p:sp>
        <p:nvSpPr>
          <p:cNvPr id="3" name="Content Placeholder 2">
            <a:extLst>
              <a:ext uri="{FF2B5EF4-FFF2-40B4-BE49-F238E27FC236}">
                <a16:creationId xmlns:a16="http://schemas.microsoft.com/office/drawing/2014/main" id="{9A9099FE-1824-2BE6-B707-7206A020A140}"/>
              </a:ext>
            </a:extLst>
          </p:cNvPr>
          <p:cNvSpPr>
            <a:spLocks noGrp="1"/>
          </p:cNvSpPr>
          <p:nvPr>
            <p:ph idx="1"/>
          </p:nvPr>
        </p:nvSpPr>
        <p:spPr/>
        <p:txBody>
          <a:bodyPr/>
          <a:lstStyle/>
          <a:p>
            <a:r>
              <a:rPr lang="en-US" dirty="0"/>
              <a:t>Like Lists, Vectors are another immutable collection of sequence type.</a:t>
            </a:r>
          </a:p>
          <a:p>
            <a:r>
              <a:rPr lang="en-US" dirty="0"/>
              <a:t>They differ in the fact that lists are linear while vectors are indexed.</a:t>
            </a:r>
          </a:p>
          <a:p>
            <a:endParaRPr lang="en-US" dirty="0"/>
          </a:p>
          <a:p>
            <a:r>
              <a:rPr lang="en-US" dirty="0"/>
              <a:t>Vectors can be created using the Vector keyword followed by ().</a:t>
            </a:r>
          </a:p>
          <a:p>
            <a:r>
              <a:rPr lang="en-US" dirty="0"/>
              <a:t>You can initialize an empty vector using the empty method.</a:t>
            </a:r>
          </a:p>
          <a:p>
            <a:endParaRPr lang="en-US" dirty="0"/>
          </a:p>
          <a:p>
            <a:r>
              <a:rPr lang="en-US" dirty="0"/>
              <a:t>Vector  element can be accessed by :</a:t>
            </a:r>
          </a:p>
          <a:p>
            <a:pPr marL="0" indent="0">
              <a:buNone/>
            </a:pPr>
            <a:r>
              <a:rPr lang="en-US" dirty="0"/>
              <a:t>		</a:t>
            </a:r>
            <a:r>
              <a:rPr lang="en-US" dirty="0" err="1"/>
              <a:t>vectorName</a:t>
            </a:r>
            <a:r>
              <a:rPr lang="en-US" dirty="0"/>
              <a:t>(index of  element)</a:t>
            </a:r>
          </a:p>
        </p:txBody>
      </p:sp>
    </p:spTree>
    <p:extLst>
      <p:ext uri="{BB962C8B-B14F-4D97-AF65-F5344CB8AC3E}">
        <p14:creationId xmlns:p14="http://schemas.microsoft.com/office/powerpoint/2010/main" val="673087244"/>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7A8B0-767F-1C5B-B789-4666F4FB03A1}"/>
              </a:ext>
            </a:extLst>
          </p:cNvPr>
          <p:cNvSpPr>
            <a:spLocks noGrp="1"/>
          </p:cNvSpPr>
          <p:nvPr>
            <p:ph type="title"/>
          </p:nvPr>
        </p:nvSpPr>
        <p:spPr/>
        <p:txBody>
          <a:bodyPr/>
          <a:lstStyle/>
          <a:p>
            <a:r>
              <a:rPr lang="en-US" dirty="0"/>
              <a:t>Vector in Scala</a:t>
            </a:r>
          </a:p>
        </p:txBody>
      </p:sp>
      <p:sp>
        <p:nvSpPr>
          <p:cNvPr id="3" name="Content Placeholder 2">
            <a:extLst>
              <a:ext uri="{FF2B5EF4-FFF2-40B4-BE49-F238E27FC236}">
                <a16:creationId xmlns:a16="http://schemas.microsoft.com/office/drawing/2014/main" id="{785EA09A-0306-1EDC-79CE-6EFC338868AF}"/>
              </a:ext>
            </a:extLst>
          </p:cNvPr>
          <p:cNvSpPr>
            <a:spLocks noGrp="1"/>
          </p:cNvSpPr>
          <p:nvPr>
            <p:ph idx="1"/>
          </p:nvPr>
        </p:nvSpPr>
        <p:spPr/>
        <p:txBody>
          <a:bodyPr/>
          <a:lstStyle/>
          <a:p>
            <a:r>
              <a:rPr lang="en-US" dirty="0"/>
              <a:t>In order to append an element to vector we use can :+ method.</a:t>
            </a:r>
          </a:p>
          <a:p>
            <a:endParaRPr lang="en-US" dirty="0"/>
          </a:p>
          <a:p>
            <a:r>
              <a:rPr lang="en-US" dirty="0"/>
              <a:t>To prepend an element to vector we have to use +: method.</a:t>
            </a:r>
          </a:p>
          <a:p>
            <a:endParaRPr lang="en-US" dirty="0"/>
          </a:p>
          <a:p>
            <a:r>
              <a:rPr lang="en-US" dirty="0"/>
              <a:t>Vector concatenation is done using the ++ method.</a:t>
            </a:r>
          </a:p>
        </p:txBody>
      </p:sp>
    </p:spTree>
    <p:extLst>
      <p:ext uri="{BB962C8B-B14F-4D97-AF65-F5344CB8AC3E}">
        <p14:creationId xmlns:p14="http://schemas.microsoft.com/office/powerpoint/2010/main" val="222285364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503A3-5D3E-A02D-CC91-3E4463094817}"/>
              </a:ext>
            </a:extLst>
          </p:cNvPr>
          <p:cNvSpPr>
            <a:spLocks noGrp="1"/>
          </p:cNvSpPr>
          <p:nvPr>
            <p:ph type="title"/>
          </p:nvPr>
        </p:nvSpPr>
        <p:spPr/>
        <p:txBody>
          <a:bodyPr/>
          <a:lstStyle/>
          <a:p>
            <a:r>
              <a:rPr lang="en-US" dirty="0"/>
              <a:t>Vector creation</a:t>
            </a:r>
          </a:p>
        </p:txBody>
      </p:sp>
      <p:sp>
        <p:nvSpPr>
          <p:cNvPr id="3" name="Content Placeholder 2">
            <a:extLst>
              <a:ext uri="{FF2B5EF4-FFF2-40B4-BE49-F238E27FC236}">
                <a16:creationId xmlns:a16="http://schemas.microsoft.com/office/drawing/2014/main" id="{D7F3B41F-B3A3-E8D8-D225-6B63DA9E1ECC}"/>
              </a:ext>
            </a:extLst>
          </p:cNvPr>
          <p:cNvSpPr>
            <a:spLocks noGrp="1"/>
          </p:cNvSpPr>
          <p:nvPr>
            <p:ph idx="1"/>
          </p:nvPr>
        </p:nvSpPr>
        <p:spPr/>
        <p:txBody>
          <a:bodyPr/>
          <a:lstStyle/>
          <a:p>
            <a:pPr marL="0" indent="0">
              <a:buNone/>
            </a:pPr>
            <a:r>
              <a:rPr lang="en-US" dirty="0"/>
              <a:t>	</a:t>
            </a:r>
            <a:r>
              <a:rPr lang="en-US" dirty="0" err="1"/>
              <a:t>val</a:t>
            </a:r>
            <a:r>
              <a:rPr lang="en-US" dirty="0"/>
              <a:t> vector1 = Vector(1,2,3,4,5)</a:t>
            </a:r>
          </a:p>
          <a:p>
            <a:pPr marL="0" indent="0">
              <a:buNone/>
            </a:pPr>
            <a:r>
              <a:rPr lang="en-US" dirty="0"/>
              <a:t>	</a:t>
            </a:r>
            <a:r>
              <a:rPr lang="en-US" dirty="0" err="1"/>
              <a:t>val</a:t>
            </a:r>
            <a:r>
              <a:rPr lang="en-US" dirty="0"/>
              <a:t> vector2 = </a:t>
            </a:r>
            <a:r>
              <a:rPr lang="en-US" dirty="0" err="1"/>
              <a:t>Vector.empty</a:t>
            </a:r>
            <a:r>
              <a:rPr lang="en-US" dirty="0"/>
              <a:t>	// initialize empty vector</a:t>
            </a:r>
          </a:p>
          <a:p>
            <a:pPr marL="0" indent="0">
              <a:buNone/>
            </a:pPr>
            <a:endParaRPr lang="en-US" dirty="0"/>
          </a:p>
          <a:p>
            <a:pPr marL="0" indent="0">
              <a:buNone/>
            </a:pPr>
            <a:r>
              <a:rPr lang="en-US" dirty="0"/>
              <a:t>	</a:t>
            </a:r>
            <a:r>
              <a:rPr lang="es-ES" dirty="0"/>
              <a:t> val vector3 = Vector("</a:t>
            </a:r>
            <a:r>
              <a:rPr lang="es-ES" dirty="0" err="1"/>
              <a:t>a","b","c</a:t>
            </a:r>
            <a:r>
              <a:rPr lang="es-ES" dirty="0"/>
              <a:t>")</a:t>
            </a:r>
            <a:endParaRPr lang="en-US" dirty="0"/>
          </a:p>
          <a:p>
            <a:pPr marL="0" indent="0">
              <a:buNone/>
            </a:pPr>
            <a:endParaRPr lang="en-US" dirty="0"/>
          </a:p>
          <a:p>
            <a:pPr marL="0" indent="0">
              <a:buNone/>
            </a:pPr>
            <a:r>
              <a:rPr lang="en-US" dirty="0"/>
              <a:t>	 </a:t>
            </a:r>
            <a:r>
              <a:rPr lang="en-US" dirty="0" err="1"/>
              <a:t>val</a:t>
            </a:r>
            <a:r>
              <a:rPr lang="en-US" dirty="0"/>
              <a:t> vector4 = vector3 :+ "d“		//append</a:t>
            </a:r>
          </a:p>
          <a:p>
            <a:pPr marL="0" indent="0">
              <a:buNone/>
            </a:pPr>
            <a:r>
              <a:rPr lang="en-US" dirty="0"/>
              <a:t>	</a:t>
            </a:r>
            <a:r>
              <a:rPr lang="en-US" dirty="0" err="1"/>
              <a:t>val</a:t>
            </a:r>
            <a:r>
              <a:rPr lang="en-US" dirty="0"/>
              <a:t> vector5 = "Z" +: vector4		//prepend</a:t>
            </a:r>
          </a:p>
        </p:txBody>
      </p:sp>
    </p:spTree>
    <p:extLst>
      <p:ext uri="{BB962C8B-B14F-4D97-AF65-F5344CB8AC3E}">
        <p14:creationId xmlns:p14="http://schemas.microsoft.com/office/powerpoint/2010/main" val="1658214321"/>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BEE0C-7230-BBE2-0713-CF0AEFD59F6F}"/>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BAC75B14-B1BF-1690-28EF-1AB738E4A069}"/>
              </a:ext>
            </a:extLst>
          </p:cNvPr>
          <p:cNvSpPr>
            <a:spLocks noGrp="1"/>
          </p:cNvSpPr>
          <p:nvPr>
            <p:ph idx="1"/>
          </p:nvPr>
        </p:nvSpPr>
        <p:spPr/>
        <p:txBody>
          <a:bodyPr/>
          <a:lstStyle/>
          <a:p>
            <a:pPr marL="0" indent="0">
              <a:buNone/>
            </a:pPr>
            <a:r>
              <a:rPr lang="en-US" dirty="0"/>
              <a:t>	</a:t>
            </a:r>
            <a:r>
              <a:rPr lang="pt-BR" dirty="0"/>
              <a:t>val nvector = Vector("e","f")</a:t>
            </a:r>
          </a:p>
          <a:p>
            <a:pPr marL="0" indent="0">
              <a:buNone/>
            </a:pPr>
            <a:r>
              <a:rPr lang="pt-BR" dirty="0"/>
              <a:t>	val nvector1 = vector5 ++ nvector</a:t>
            </a:r>
          </a:p>
          <a:p>
            <a:pPr marL="0" indent="0">
              <a:buNone/>
            </a:pPr>
            <a:endParaRPr lang="pt-BR" dirty="0"/>
          </a:p>
          <a:p>
            <a:pPr marL="0" indent="0">
              <a:buNone/>
            </a:pPr>
            <a:r>
              <a:rPr lang="pt-BR" dirty="0"/>
              <a:t>	println(nvector1)</a:t>
            </a:r>
          </a:p>
          <a:p>
            <a:pPr marL="0" indent="0">
              <a:buNone/>
            </a:pPr>
            <a:endParaRPr lang="pt-BR" dirty="0"/>
          </a:p>
          <a:p>
            <a:pPr marL="0" indent="0">
              <a:buNone/>
            </a:pPr>
            <a:r>
              <a:rPr lang="pt-BR" dirty="0"/>
              <a:t>	nvector1.foreach(println)</a:t>
            </a:r>
            <a:endParaRPr lang="en-US" dirty="0"/>
          </a:p>
        </p:txBody>
      </p:sp>
    </p:spTree>
    <p:extLst>
      <p:ext uri="{BB962C8B-B14F-4D97-AF65-F5344CB8AC3E}">
        <p14:creationId xmlns:p14="http://schemas.microsoft.com/office/powerpoint/2010/main" val="4109446837"/>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25395-28B9-2918-E37D-80061B04A2A9}"/>
              </a:ext>
            </a:extLst>
          </p:cNvPr>
          <p:cNvSpPr>
            <a:spLocks noGrp="1"/>
          </p:cNvSpPr>
          <p:nvPr>
            <p:ph type="title"/>
          </p:nvPr>
        </p:nvSpPr>
        <p:spPr/>
        <p:txBody>
          <a:bodyPr/>
          <a:lstStyle/>
          <a:p>
            <a:r>
              <a:rPr lang="en-US" dirty="0"/>
              <a:t>Lazy List in Scala</a:t>
            </a:r>
          </a:p>
        </p:txBody>
      </p:sp>
      <p:sp>
        <p:nvSpPr>
          <p:cNvPr id="3" name="Content Placeholder 2">
            <a:extLst>
              <a:ext uri="{FF2B5EF4-FFF2-40B4-BE49-F238E27FC236}">
                <a16:creationId xmlns:a16="http://schemas.microsoft.com/office/drawing/2014/main" id="{AC27E718-077C-0D5D-ECA6-7BBA4F94453E}"/>
              </a:ext>
            </a:extLst>
          </p:cNvPr>
          <p:cNvSpPr>
            <a:spLocks noGrp="1"/>
          </p:cNvSpPr>
          <p:nvPr>
            <p:ph idx="1"/>
          </p:nvPr>
        </p:nvSpPr>
        <p:spPr/>
        <p:txBody>
          <a:bodyPr/>
          <a:lstStyle/>
          <a:p>
            <a:r>
              <a:rPr lang="en-US" dirty="0"/>
              <a:t>A </a:t>
            </a:r>
            <a:r>
              <a:rPr lang="en-US" dirty="0" err="1"/>
              <a:t>lazylist</a:t>
            </a:r>
            <a:r>
              <a:rPr lang="en-US" dirty="0"/>
              <a:t> is an immutable sequence type collection, very similar to lists.</a:t>
            </a:r>
          </a:p>
          <a:p>
            <a:r>
              <a:rPr lang="en-US" dirty="0"/>
              <a:t>We call it lazy because it computes its elements only when they are needed.</a:t>
            </a:r>
          </a:p>
          <a:p>
            <a:r>
              <a:rPr lang="en-US" dirty="0"/>
              <a:t>Similar to the :: method  used for creating lists, </a:t>
            </a:r>
            <a:r>
              <a:rPr lang="en-US" dirty="0" err="1"/>
              <a:t>lazylists</a:t>
            </a:r>
            <a:r>
              <a:rPr lang="en-US" dirty="0"/>
              <a:t> are created with the #:: method.</a:t>
            </a:r>
          </a:p>
          <a:p>
            <a:r>
              <a:rPr lang="en-US" dirty="0"/>
              <a:t>We use </a:t>
            </a:r>
            <a:r>
              <a:rPr lang="en-US" dirty="0" err="1"/>
              <a:t>LazyList.empty</a:t>
            </a:r>
            <a:r>
              <a:rPr lang="en-US" dirty="0"/>
              <a:t> to end a </a:t>
            </a:r>
            <a:r>
              <a:rPr lang="en-US" dirty="0" err="1"/>
              <a:t>LazyList</a:t>
            </a:r>
            <a:r>
              <a:rPr lang="en-US" dirty="0"/>
              <a:t> which is equivalent to the Nil used for ending a list.</a:t>
            </a:r>
          </a:p>
        </p:txBody>
      </p:sp>
    </p:spTree>
    <p:extLst>
      <p:ext uri="{BB962C8B-B14F-4D97-AF65-F5344CB8AC3E}">
        <p14:creationId xmlns:p14="http://schemas.microsoft.com/office/powerpoint/2010/main" val="226941578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3798C-028B-9649-EA6C-A733C6A5DD3F}"/>
              </a:ext>
            </a:extLst>
          </p:cNvPr>
          <p:cNvSpPr>
            <a:spLocks noGrp="1"/>
          </p:cNvSpPr>
          <p:nvPr>
            <p:ph type="title"/>
          </p:nvPr>
        </p:nvSpPr>
        <p:spPr/>
        <p:txBody>
          <a:bodyPr/>
          <a:lstStyle/>
          <a:p>
            <a:r>
              <a:rPr lang="en-US" dirty="0" err="1"/>
              <a:t>LazyList</a:t>
            </a:r>
            <a:r>
              <a:rPr lang="en-US" dirty="0"/>
              <a:t> Syntax</a:t>
            </a:r>
          </a:p>
        </p:txBody>
      </p:sp>
      <p:sp>
        <p:nvSpPr>
          <p:cNvPr id="3" name="Content Placeholder 2">
            <a:extLst>
              <a:ext uri="{FF2B5EF4-FFF2-40B4-BE49-F238E27FC236}">
                <a16:creationId xmlns:a16="http://schemas.microsoft.com/office/drawing/2014/main" id="{67E65D6D-17F8-578C-43A3-0A8A28F2709B}"/>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r>
              <a:rPr lang="en-US" dirty="0"/>
              <a:t>	head #:: tail #:: </a:t>
            </a:r>
            <a:r>
              <a:rPr lang="en-US" dirty="0" err="1"/>
              <a:t>LazyList.empty</a:t>
            </a:r>
            <a:endParaRPr lang="en-US" dirty="0"/>
          </a:p>
          <a:p>
            <a:pPr marL="0" indent="0">
              <a:buNone/>
            </a:pPr>
            <a:endParaRPr lang="en-US" dirty="0"/>
          </a:p>
          <a:p>
            <a:r>
              <a:rPr lang="en-US" dirty="0" err="1"/>
              <a:t>LazyList</a:t>
            </a:r>
            <a:r>
              <a:rPr lang="en-US" dirty="0"/>
              <a:t> actually comes in picture when we want to create a list of elements from 1 to 10000000000.</a:t>
            </a:r>
          </a:p>
        </p:txBody>
      </p:sp>
    </p:spTree>
    <p:extLst>
      <p:ext uri="{BB962C8B-B14F-4D97-AF65-F5344CB8AC3E}">
        <p14:creationId xmlns:p14="http://schemas.microsoft.com/office/powerpoint/2010/main" val="1417444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5D3B8-D835-60E7-FC90-8FC640E114B7}"/>
              </a:ext>
            </a:extLst>
          </p:cNvPr>
          <p:cNvSpPr>
            <a:spLocks noGrp="1"/>
          </p:cNvSpPr>
          <p:nvPr>
            <p:ph type="title"/>
          </p:nvPr>
        </p:nvSpPr>
        <p:spPr/>
        <p:txBody>
          <a:bodyPr/>
          <a:lstStyle/>
          <a:p>
            <a:r>
              <a:rPr lang="en-US" b="0" i="0" dirty="0">
                <a:effectLst/>
                <a:latin typeface="erdana"/>
              </a:rPr>
              <a:t>Higher Order Functions</a:t>
            </a:r>
            <a:endParaRPr lang="en-US" dirty="0"/>
          </a:p>
        </p:txBody>
      </p:sp>
      <p:sp>
        <p:nvSpPr>
          <p:cNvPr id="3" name="Content Placeholder 2">
            <a:extLst>
              <a:ext uri="{FF2B5EF4-FFF2-40B4-BE49-F238E27FC236}">
                <a16:creationId xmlns:a16="http://schemas.microsoft.com/office/drawing/2014/main" id="{94D189F2-914A-2388-EE99-573CBBB7242A}"/>
              </a:ext>
            </a:extLst>
          </p:cNvPr>
          <p:cNvSpPr>
            <a:spLocks noGrp="1"/>
          </p:cNvSpPr>
          <p:nvPr>
            <p:ph idx="1"/>
          </p:nvPr>
        </p:nvSpPr>
        <p:spPr/>
        <p:txBody>
          <a:bodyPr/>
          <a:lstStyle/>
          <a:p>
            <a:pPr algn="just"/>
            <a:r>
              <a:rPr lang="en-US" b="0" i="0" dirty="0">
                <a:solidFill>
                  <a:srgbClr val="333333"/>
                </a:solidFill>
                <a:effectLst/>
                <a:latin typeface="inter-regular"/>
              </a:rPr>
              <a:t>Higher order function is a function that either takes a function as argument or returns a function. In other words, we can say a function which works with another function is called higher order function.</a:t>
            </a:r>
          </a:p>
          <a:p>
            <a:pPr algn="just"/>
            <a:r>
              <a:rPr lang="en-US" b="0" i="0" dirty="0">
                <a:solidFill>
                  <a:srgbClr val="333333"/>
                </a:solidFill>
                <a:effectLst/>
                <a:latin typeface="inter-regular"/>
              </a:rPr>
              <a:t>Higher order function allows you to create function composition, lambda function or anonymous function etc.</a:t>
            </a:r>
          </a:p>
          <a:p>
            <a:endParaRPr lang="en-US" dirty="0"/>
          </a:p>
        </p:txBody>
      </p:sp>
    </p:spTree>
    <p:extLst>
      <p:ext uri="{BB962C8B-B14F-4D97-AF65-F5344CB8AC3E}">
        <p14:creationId xmlns:p14="http://schemas.microsoft.com/office/powerpoint/2010/main" val="910984895"/>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BB21D-4573-491D-60AC-847B5D09DF96}"/>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6B9ADAAC-E540-B665-F074-72AFC4605311}"/>
              </a:ext>
            </a:extLst>
          </p:cNvPr>
          <p:cNvSpPr>
            <a:spLocks noGrp="1"/>
          </p:cNvSpPr>
          <p:nvPr>
            <p:ph idx="1"/>
          </p:nvPr>
        </p:nvSpPr>
        <p:spPr/>
        <p:txBody>
          <a:bodyPr/>
          <a:lstStyle/>
          <a:p>
            <a:pPr marL="0" indent="0">
              <a:buNone/>
            </a:pPr>
            <a:endParaRPr lang="en-US" dirty="0"/>
          </a:p>
          <a:p>
            <a:pPr marL="0" indent="0">
              <a:buNone/>
            </a:pPr>
            <a:r>
              <a:rPr lang="en-US" dirty="0"/>
              <a:t>	</a:t>
            </a:r>
            <a:r>
              <a:rPr lang="nn-NO" dirty="0"/>
              <a:t>val list1 = 1 #:: 2 #:: 3 #:: 4 #:: 5 #:: LazyList.empty</a:t>
            </a:r>
            <a:endParaRPr lang="en-US" dirty="0"/>
          </a:p>
        </p:txBody>
      </p:sp>
    </p:spTree>
    <p:extLst>
      <p:ext uri="{BB962C8B-B14F-4D97-AF65-F5344CB8AC3E}">
        <p14:creationId xmlns:p14="http://schemas.microsoft.com/office/powerpoint/2010/main" val="1404156637"/>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25446-B3F5-5430-CC45-13BD7CC657E3}"/>
              </a:ext>
            </a:extLst>
          </p:cNvPr>
          <p:cNvSpPr>
            <a:spLocks noGrp="1"/>
          </p:cNvSpPr>
          <p:nvPr>
            <p:ph type="title"/>
          </p:nvPr>
        </p:nvSpPr>
        <p:spPr/>
        <p:txBody>
          <a:bodyPr/>
          <a:lstStyle/>
          <a:p>
            <a:r>
              <a:rPr lang="en-US" dirty="0"/>
              <a:t>List vs </a:t>
            </a:r>
            <a:r>
              <a:rPr lang="en-US" dirty="0" err="1"/>
              <a:t>LazyList</a:t>
            </a:r>
            <a:endParaRPr lang="en-US" dirty="0"/>
          </a:p>
        </p:txBody>
      </p:sp>
      <p:sp>
        <p:nvSpPr>
          <p:cNvPr id="3" name="Content Placeholder 2">
            <a:extLst>
              <a:ext uri="{FF2B5EF4-FFF2-40B4-BE49-F238E27FC236}">
                <a16:creationId xmlns:a16="http://schemas.microsoft.com/office/drawing/2014/main" id="{7AA0EA20-4C8B-A4B5-390F-25F5088AB955}"/>
              </a:ext>
            </a:extLst>
          </p:cNvPr>
          <p:cNvSpPr>
            <a:spLocks noGrp="1"/>
          </p:cNvSpPr>
          <p:nvPr>
            <p:ph idx="1"/>
          </p:nvPr>
        </p:nvSpPr>
        <p:spPr/>
        <p:txBody>
          <a:bodyPr/>
          <a:lstStyle/>
          <a:p>
            <a:pPr marL="0" indent="0">
              <a:buNone/>
            </a:pPr>
            <a:r>
              <a:rPr lang="en-US" dirty="0"/>
              <a:t>	</a:t>
            </a:r>
          </a:p>
          <a:p>
            <a:pPr marL="0" indent="0">
              <a:buNone/>
            </a:pPr>
            <a:r>
              <a:rPr lang="en-US" dirty="0"/>
              <a:t>	</a:t>
            </a:r>
            <a:r>
              <a:rPr lang="nn-NO" dirty="0"/>
              <a:t>val list3 = List.from(1 to 100000000) </a:t>
            </a:r>
            <a:endParaRPr lang="en-US" dirty="0"/>
          </a:p>
          <a:p>
            <a:r>
              <a:rPr lang="en-US" dirty="0"/>
              <a:t>If we create a list using above syntax then it will take long time to create a list with these number of elements as well as you will get an error.</a:t>
            </a:r>
          </a:p>
          <a:p>
            <a:endParaRPr lang="en-US" dirty="0"/>
          </a:p>
          <a:p>
            <a:pPr marL="0" indent="0">
              <a:buNone/>
            </a:pPr>
            <a:r>
              <a:rPr lang="en-US" dirty="0"/>
              <a:t>	</a:t>
            </a:r>
            <a:r>
              <a:rPr lang="nn-NO" dirty="0"/>
              <a:t>val list3 = LazyList.from(1 to 100000000)</a:t>
            </a:r>
            <a:endParaRPr lang="en-US" dirty="0"/>
          </a:p>
          <a:p>
            <a:r>
              <a:rPr lang="en-US" dirty="0"/>
              <a:t>Same thing can be done easily using </a:t>
            </a:r>
            <a:r>
              <a:rPr lang="en-US" dirty="0" err="1"/>
              <a:t>LazyList</a:t>
            </a:r>
            <a:r>
              <a:rPr lang="en-US" dirty="0"/>
              <a:t>.</a:t>
            </a:r>
          </a:p>
        </p:txBody>
      </p:sp>
    </p:spTree>
    <p:extLst>
      <p:ext uri="{BB962C8B-B14F-4D97-AF65-F5344CB8AC3E}">
        <p14:creationId xmlns:p14="http://schemas.microsoft.com/office/powerpoint/2010/main" val="3235141967"/>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072BD-0230-5859-FBA1-877B0DB1512E}"/>
              </a:ext>
            </a:extLst>
          </p:cNvPr>
          <p:cNvSpPr>
            <a:spLocks noGrp="1"/>
          </p:cNvSpPr>
          <p:nvPr>
            <p:ph type="title"/>
          </p:nvPr>
        </p:nvSpPr>
        <p:spPr/>
        <p:txBody>
          <a:bodyPr/>
          <a:lstStyle/>
          <a:p>
            <a:r>
              <a:rPr lang="en-US" dirty="0"/>
              <a:t>Streams</a:t>
            </a:r>
          </a:p>
        </p:txBody>
      </p:sp>
      <p:sp>
        <p:nvSpPr>
          <p:cNvPr id="3" name="Content Placeholder 2">
            <a:extLst>
              <a:ext uri="{FF2B5EF4-FFF2-40B4-BE49-F238E27FC236}">
                <a16:creationId xmlns:a16="http://schemas.microsoft.com/office/drawing/2014/main" id="{227CE16E-EF06-60AC-A39B-5BFA4A33BDB5}"/>
              </a:ext>
            </a:extLst>
          </p:cNvPr>
          <p:cNvSpPr>
            <a:spLocks noGrp="1"/>
          </p:cNvSpPr>
          <p:nvPr>
            <p:ph idx="1"/>
          </p:nvPr>
        </p:nvSpPr>
        <p:spPr/>
        <p:txBody>
          <a:bodyPr/>
          <a:lstStyle/>
          <a:p>
            <a:r>
              <a:rPr lang="en-US" dirty="0"/>
              <a:t>In older versions of Scala before 2.13 we used to use streams, instead of </a:t>
            </a:r>
            <a:r>
              <a:rPr lang="en-US" dirty="0" err="1"/>
              <a:t>LazyLists</a:t>
            </a:r>
            <a:r>
              <a:rPr lang="en-US" dirty="0"/>
              <a:t>.</a:t>
            </a:r>
          </a:p>
          <a:p>
            <a:endParaRPr lang="en-US" dirty="0"/>
          </a:p>
          <a:p>
            <a:r>
              <a:rPr lang="en-US" dirty="0"/>
              <a:t>The only difference is that while </a:t>
            </a:r>
            <a:r>
              <a:rPr lang="en-US" dirty="0" err="1"/>
              <a:t>lazylists</a:t>
            </a:r>
            <a:r>
              <a:rPr lang="en-US" dirty="0"/>
              <a:t> are completely lazy, streams compute the head element even when not required.</a:t>
            </a:r>
          </a:p>
        </p:txBody>
      </p:sp>
    </p:spTree>
    <p:extLst>
      <p:ext uri="{BB962C8B-B14F-4D97-AF65-F5344CB8AC3E}">
        <p14:creationId xmlns:p14="http://schemas.microsoft.com/office/powerpoint/2010/main" val="3547517301"/>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5D437-4D53-5214-BEAF-30EDA5F411EE}"/>
              </a:ext>
            </a:extLst>
          </p:cNvPr>
          <p:cNvSpPr>
            <a:spLocks noGrp="1"/>
          </p:cNvSpPr>
          <p:nvPr>
            <p:ph type="title"/>
          </p:nvPr>
        </p:nvSpPr>
        <p:spPr/>
        <p:txBody>
          <a:bodyPr/>
          <a:lstStyle/>
          <a:p>
            <a:r>
              <a:rPr lang="en-US" dirty="0"/>
              <a:t>Stream Example</a:t>
            </a:r>
          </a:p>
        </p:txBody>
      </p:sp>
      <p:sp>
        <p:nvSpPr>
          <p:cNvPr id="3" name="Content Placeholder 2">
            <a:extLst>
              <a:ext uri="{FF2B5EF4-FFF2-40B4-BE49-F238E27FC236}">
                <a16:creationId xmlns:a16="http://schemas.microsoft.com/office/drawing/2014/main" id="{FD9A63D9-134F-464C-BED2-884478569189}"/>
              </a:ext>
            </a:extLst>
          </p:cNvPr>
          <p:cNvSpPr>
            <a:spLocks noGrp="1"/>
          </p:cNvSpPr>
          <p:nvPr>
            <p:ph idx="1"/>
          </p:nvPr>
        </p:nvSpPr>
        <p:spPr/>
        <p:txBody>
          <a:bodyPr/>
          <a:lstStyle/>
          <a:p>
            <a:pPr marL="0" indent="0">
              <a:buNone/>
            </a:pPr>
            <a:endParaRPr lang="en-US" dirty="0"/>
          </a:p>
          <a:p>
            <a:pPr marL="0" indent="0">
              <a:buNone/>
            </a:pPr>
            <a:r>
              <a:rPr lang="en-US" dirty="0"/>
              <a:t>	</a:t>
            </a:r>
            <a:r>
              <a:rPr lang="en-US" dirty="0" err="1"/>
              <a:t>val</a:t>
            </a:r>
            <a:r>
              <a:rPr lang="en-US" dirty="0"/>
              <a:t> stream = 1 #:: 2 #:: 3 #:: </a:t>
            </a:r>
            <a:r>
              <a:rPr lang="en-US" dirty="0" err="1"/>
              <a:t>Stream.empty</a:t>
            </a:r>
            <a:endParaRPr lang="en-US" dirty="0"/>
          </a:p>
        </p:txBody>
      </p:sp>
    </p:spTree>
    <p:extLst>
      <p:ext uri="{BB962C8B-B14F-4D97-AF65-F5344CB8AC3E}">
        <p14:creationId xmlns:p14="http://schemas.microsoft.com/office/powerpoint/2010/main" val="1971368141"/>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E27F8-0318-790A-C559-F1DDFF2330F6}"/>
              </a:ext>
            </a:extLst>
          </p:cNvPr>
          <p:cNvSpPr>
            <a:spLocks noGrp="1"/>
          </p:cNvSpPr>
          <p:nvPr>
            <p:ph type="title"/>
          </p:nvPr>
        </p:nvSpPr>
        <p:spPr/>
        <p:txBody>
          <a:bodyPr/>
          <a:lstStyle/>
          <a:p>
            <a:r>
              <a:rPr lang="en-US" dirty="0"/>
              <a:t>Functions in Scala</a:t>
            </a:r>
          </a:p>
        </p:txBody>
      </p:sp>
      <p:sp>
        <p:nvSpPr>
          <p:cNvPr id="3" name="Content Placeholder 2">
            <a:extLst>
              <a:ext uri="{FF2B5EF4-FFF2-40B4-BE49-F238E27FC236}">
                <a16:creationId xmlns:a16="http://schemas.microsoft.com/office/drawing/2014/main" id="{D2F9EA22-1F38-CB9C-D12B-E934E9E4AEC5}"/>
              </a:ext>
            </a:extLst>
          </p:cNvPr>
          <p:cNvSpPr>
            <a:spLocks noGrp="1"/>
          </p:cNvSpPr>
          <p:nvPr>
            <p:ph idx="1"/>
          </p:nvPr>
        </p:nvSpPr>
        <p:spPr/>
        <p:txBody>
          <a:bodyPr>
            <a:normAutofit/>
          </a:bodyPr>
          <a:lstStyle/>
          <a:p>
            <a:r>
              <a:rPr lang="en-US" dirty="0"/>
              <a:t>Syntax:</a:t>
            </a:r>
          </a:p>
          <a:p>
            <a:pPr marL="0" indent="0">
              <a:buNone/>
            </a:pPr>
            <a:r>
              <a:rPr lang="en-US" dirty="0"/>
              <a:t>	def </a:t>
            </a:r>
            <a:r>
              <a:rPr lang="en-US" dirty="0" err="1"/>
              <a:t>functionName</a:t>
            </a:r>
            <a:r>
              <a:rPr lang="en-US" dirty="0"/>
              <a:t>(parameters) : </a:t>
            </a:r>
            <a:r>
              <a:rPr lang="en-US" dirty="0" err="1"/>
              <a:t>returnType</a:t>
            </a:r>
            <a:r>
              <a:rPr lang="en-US" dirty="0"/>
              <a:t> = { function body }</a:t>
            </a:r>
          </a:p>
          <a:p>
            <a:endParaRPr lang="en-US" dirty="0"/>
          </a:p>
          <a:p>
            <a:r>
              <a:rPr lang="en-US" dirty="0"/>
              <a:t>First function in Scala</a:t>
            </a:r>
          </a:p>
          <a:p>
            <a:pPr marL="0" indent="0">
              <a:buNone/>
            </a:pPr>
            <a:r>
              <a:rPr lang="en-US" dirty="0"/>
              <a:t>	def sum(</a:t>
            </a:r>
            <a:r>
              <a:rPr lang="en-US" dirty="0" err="1"/>
              <a:t>x:Double</a:t>
            </a:r>
            <a:r>
              <a:rPr lang="en-US" dirty="0"/>
              <a:t>, y:Double):Double = { </a:t>
            </a:r>
            <a:r>
              <a:rPr lang="en-US" dirty="0" err="1"/>
              <a:t>x+y</a:t>
            </a:r>
            <a:r>
              <a:rPr lang="en-US" dirty="0"/>
              <a:t> }</a:t>
            </a:r>
          </a:p>
          <a:p>
            <a:pPr marL="0" indent="0">
              <a:buNone/>
            </a:pPr>
            <a:endParaRPr lang="en-US" dirty="0"/>
          </a:p>
          <a:p>
            <a:r>
              <a:rPr lang="en-US" dirty="0"/>
              <a:t>Calling a function:</a:t>
            </a:r>
          </a:p>
          <a:p>
            <a:pPr marL="0" indent="0">
              <a:buNone/>
            </a:pPr>
            <a:r>
              <a:rPr lang="en-US" dirty="0"/>
              <a:t>	</a:t>
            </a:r>
            <a:r>
              <a:rPr lang="en-US" dirty="0" err="1"/>
              <a:t>val</a:t>
            </a:r>
            <a:r>
              <a:rPr lang="en-US" dirty="0"/>
              <a:t> total = sum(2,3)</a:t>
            </a:r>
          </a:p>
          <a:p>
            <a:pPr marL="0" indent="0">
              <a:buNone/>
            </a:pPr>
            <a:endParaRPr lang="en-US" dirty="0"/>
          </a:p>
        </p:txBody>
      </p:sp>
    </p:spTree>
    <p:extLst>
      <p:ext uri="{BB962C8B-B14F-4D97-AF65-F5344CB8AC3E}">
        <p14:creationId xmlns:p14="http://schemas.microsoft.com/office/powerpoint/2010/main" val="3087303953"/>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F5D5B-608F-8AB2-8EF8-E0FF1AF4261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8A78CC6-69AC-34C5-DA28-703FD31EB5D8}"/>
              </a:ext>
            </a:extLst>
          </p:cNvPr>
          <p:cNvSpPr>
            <a:spLocks noGrp="1"/>
          </p:cNvSpPr>
          <p:nvPr>
            <p:ph idx="1"/>
          </p:nvPr>
        </p:nvSpPr>
        <p:spPr/>
        <p:txBody>
          <a:bodyPr/>
          <a:lstStyle/>
          <a:p>
            <a:r>
              <a:rPr lang="en-US" dirty="0"/>
              <a:t>Def is the keyword used for defining a function</a:t>
            </a:r>
          </a:p>
          <a:p>
            <a:r>
              <a:rPr lang="en-US" dirty="0"/>
              <a:t>Sum is the name of the function.</a:t>
            </a:r>
          </a:p>
          <a:p>
            <a:r>
              <a:rPr lang="en-US" dirty="0"/>
              <a:t>() in which define the function parameters separated by commas.</a:t>
            </a:r>
          </a:p>
          <a:p>
            <a:r>
              <a:rPr lang="en-US" dirty="0"/>
              <a:t>After defining the function’s return type, we insert a =.</a:t>
            </a:r>
          </a:p>
          <a:p>
            <a:r>
              <a:rPr lang="en-US" dirty="0"/>
              <a:t>The body of the function is wrapped in curly brackets {}.</a:t>
            </a:r>
          </a:p>
        </p:txBody>
      </p:sp>
    </p:spTree>
    <p:extLst>
      <p:ext uri="{BB962C8B-B14F-4D97-AF65-F5344CB8AC3E}">
        <p14:creationId xmlns:p14="http://schemas.microsoft.com/office/powerpoint/2010/main" val="2790919424"/>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9D6AC-1F4F-D30A-4993-D450063BACD9}"/>
              </a:ext>
            </a:extLst>
          </p:cNvPr>
          <p:cNvSpPr>
            <a:spLocks noGrp="1"/>
          </p:cNvSpPr>
          <p:nvPr>
            <p:ph type="title"/>
          </p:nvPr>
        </p:nvSpPr>
        <p:spPr/>
        <p:txBody>
          <a:bodyPr/>
          <a:lstStyle/>
          <a:p>
            <a:r>
              <a:rPr lang="en-US" dirty="0"/>
              <a:t>Calling functions within function</a:t>
            </a:r>
          </a:p>
        </p:txBody>
      </p:sp>
      <p:sp>
        <p:nvSpPr>
          <p:cNvPr id="3" name="Content Placeholder 2">
            <a:extLst>
              <a:ext uri="{FF2B5EF4-FFF2-40B4-BE49-F238E27FC236}">
                <a16:creationId xmlns:a16="http://schemas.microsoft.com/office/drawing/2014/main" id="{10EABE4B-6BB4-F27B-A810-976E360DCC00}"/>
              </a:ext>
            </a:extLst>
          </p:cNvPr>
          <p:cNvSpPr>
            <a:spLocks noGrp="1"/>
          </p:cNvSpPr>
          <p:nvPr>
            <p:ph idx="1"/>
          </p:nvPr>
        </p:nvSpPr>
        <p:spPr/>
        <p:txBody>
          <a:bodyPr/>
          <a:lstStyle/>
          <a:p>
            <a:pPr marL="0" indent="0">
              <a:buNone/>
            </a:pPr>
            <a:r>
              <a:rPr lang="en-US" dirty="0"/>
              <a:t> def square(</a:t>
            </a:r>
            <a:r>
              <a:rPr lang="en-US" dirty="0" err="1"/>
              <a:t>x:Double</a:t>
            </a:r>
            <a:r>
              <a:rPr lang="en-US" dirty="0"/>
              <a:t>) = { x*x }</a:t>
            </a:r>
          </a:p>
          <a:p>
            <a:pPr marL="0" indent="0">
              <a:buNone/>
            </a:pPr>
            <a:r>
              <a:rPr lang="en-US" dirty="0"/>
              <a:t> </a:t>
            </a:r>
            <a:r>
              <a:rPr lang="en-US" dirty="0" err="1"/>
              <a:t>val</a:t>
            </a:r>
            <a:r>
              <a:rPr lang="en-US" dirty="0"/>
              <a:t> result = square(5)</a:t>
            </a:r>
          </a:p>
          <a:p>
            <a:pPr marL="0" indent="0">
              <a:buNone/>
            </a:pPr>
            <a:r>
              <a:rPr lang="en-US" dirty="0"/>
              <a:t> print(result)</a:t>
            </a:r>
          </a:p>
          <a:p>
            <a:pPr marL="0" indent="0">
              <a:buNone/>
            </a:pPr>
            <a:endParaRPr lang="en-US" dirty="0"/>
          </a:p>
          <a:p>
            <a:pPr marL="0" indent="0">
              <a:buNone/>
            </a:pPr>
            <a:r>
              <a:rPr lang="en-US" dirty="0"/>
              <a:t> def </a:t>
            </a:r>
            <a:r>
              <a:rPr lang="en-US" dirty="0" err="1"/>
              <a:t>squareSum</a:t>
            </a:r>
            <a:r>
              <a:rPr lang="en-US" dirty="0"/>
              <a:t>(</a:t>
            </a:r>
            <a:r>
              <a:rPr lang="en-US" dirty="0" err="1"/>
              <a:t>x:Double</a:t>
            </a:r>
            <a:r>
              <a:rPr lang="en-US" dirty="0"/>
              <a:t>, y:Double) = { square(x) + square(y) }</a:t>
            </a:r>
          </a:p>
          <a:p>
            <a:pPr marL="0" indent="0">
              <a:buNone/>
            </a:pPr>
            <a:r>
              <a:rPr lang="en-US" dirty="0"/>
              <a:t> </a:t>
            </a:r>
            <a:r>
              <a:rPr lang="en-US" dirty="0" err="1"/>
              <a:t>val</a:t>
            </a:r>
            <a:r>
              <a:rPr lang="en-US" dirty="0"/>
              <a:t> result = </a:t>
            </a:r>
            <a:r>
              <a:rPr lang="en-US" dirty="0" err="1"/>
              <a:t>squareSum</a:t>
            </a:r>
            <a:r>
              <a:rPr lang="en-US" dirty="0"/>
              <a:t>(2,5)</a:t>
            </a:r>
          </a:p>
          <a:p>
            <a:pPr marL="0" indent="0">
              <a:buNone/>
            </a:pPr>
            <a:r>
              <a:rPr lang="en-US" dirty="0"/>
              <a:t> print(result)</a:t>
            </a:r>
          </a:p>
        </p:txBody>
      </p:sp>
    </p:spTree>
    <p:extLst>
      <p:ext uri="{BB962C8B-B14F-4D97-AF65-F5344CB8AC3E}">
        <p14:creationId xmlns:p14="http://schemas.microsoft.com/office/powerpoint/2010/main" val="2889255407"/>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E740E-30D2-F523-1B1B-37D18697CF31}"/>
              </a:ext>
            </a:extLst>
          </p:cNvPr>
          <p:cNvSpPr>
            <a:spLocks noGrp="1"/>
          </p:cNvSpPr>
          <p:nvPr>
            <p:ph type="title"/>
          </p:nvPr>
        </p:nvSpPr>
        <p:spPr/>
        <p:txBody>
          <a:bodyPr/>
          <a:lstStyle/>
          <a:p>
            <a:r>
              <a:rPr lang="en-US" dirty="0"/>
              <a:t>Call by value</a:t>
            </a:r>
          </a:p>
        </p:txBody>
      </p:sp>
      <p:pic>
        <p:nvPicPr>
          <p:cNvPr id="5" name="Content Placeholder 4">
            <a:extLst>
              <a:ext uri="{FF2B5EF4-FFF2-40B4-BE49-F238E27FC236}">
                <a16:creationId xmlns:a16="http://schemas.microsoft.com/office/drawing/2014/main" id="{86FC167B-A808-CD5A-F061-B661D072CA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06391" y="1825625"/>
            <a:ext cx="3779217" cy="4351338"/>
          </a:xfrm>
        </p:spPr>
      </p:pic>
    </p:spTree>
    <p:extLst>
      <p:ext uri="{BB962C8B-B14F-4D97-AF65-F5344CB8AC3E}">
        <p14:creationId xmlns:p14="http://schemas.microsoft.com/office/powerpoint/2010/main" val="97687639"/>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930A7-5467-FCAB-AE5D-45AA1BB5417A}"/>
              </a:ext>
            </a:extLst>
          </p:cNvPr>
          <p:cNvSpPr>
            <a:spLocks noGrp="1"/>
          </p:cNvSpPr>
          <p:nvPr>
            <p:ph type="title"/>
          </p:nvPr>
        </p:nvSpPr>
        <p:spPr/>
        <p:txBody>
          <a:bodyPr/>
          <a:lstStyle/>
          <a:p>
            <a:r>
              <a:rPr lang="en-US" dirty="0"/>
              <a:t>Call by Name</a:t>
            </a:r>
          </a:p>
        </p:txBody>
      </p:sp>
      <p:pic>
        <p:nvPicPr>
          <p:cNvPr id="5" name="Content Placeholder 4">
            <a:extLst>
              <a:ext uri="{FF2B5EF4-FFF2-40B4-BE49-F238E27FC236}">
                <a16:creationId xmlns:a16="http://schemas.microsoft.com/office/drawing/2014/main" id="{302FBEF6-0158-DDF9-F409-D302E792A6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44667" y="1825625"/>
            <a:ext cx="3702666" cy="4351338"/>
          </a:xfrm>
        </p:spPr>
      </p:pic>
    </p:spTree>
    <p:extLst>
      <p:ext uri="{BB962C8B-B14F-4D97-AF65-F5344CB8AC3E}">
        <p14:creationId xmlns:p14="http://schemas.microsoft.com/office/powerpoint/2010/main" val="2684496186"/>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0F02C-0467-55C3-081C-BAED5BB814FC}"/>
              </a:ext>
            </a:extLst>
          </p:cNvPr>
          <p:cNvSpPr>
            <a:spLocks noGrp="1"/>
          </p:cNvSpPr>
          <p:nvPr>
            <p:ph type="title"/>
          </p:nvPr>
        </p:nvSpPr>
        <p:spPr/>
        <p:txBody>
          <a:bodyPr/>
          <a:lstStyle/>
          <a:p>
            <a:r>
              <a:rPr lang="en-US" dirty="0"/>
              <a:t>Recursive Function</a:t>
            </a:r>
          </a:p>
        </p:txBody>
      </p:sp>
      <p:sp>
        <p:nvSpPr>
          <p:cNvPr id="3" name="Content Placeholder 2">
            <a:extLst>
              <a:ext uri="{FF2B5EF4-FFF2-40B4-BE49-F238E27FC236}">
                <a16:creationId xmlns:a16="http://schemas.microsoft.com/office/drawing/2014/main" id="{4428C255-07B6-659F-05EE-1B3B1ED8AB0E}"/>
              </a:ext>
            </a:extLst>
          </p:cNvPr>
          <p:cNvSpPr>
            <a:spLocks noGrp="1"/>
          </p:cNvSpPr>
          <p:nvPr>
            <p:ph idx="1"/>
          </p:nvPr>
        </p:nvSpPr>
        <p:spPr/>
        <p:txBody>
          <a:bodyPr/>
          <a:lstStyle/>
          <a:p>
            <a:pPr marL="0" indent="0">
              <a:buNone/>
            </a:pPr>
            <a:endParaRPr lang="en-US" dirty="0"/>
          </a:p>
          <a:p>
            <a:pPr marL="0" indent="0">
              <a:buNone/>
            </a:pPr>
            <a:r>
              <a:rPr lang="en-US" dirty="0"/>
              <a:t>	def fac(</a:t>
            </a:r>
            <a:r>
              <a:rPr lang="en-US" dirty="0" err="1"/>
              <a:t>x:Int</a:t>
            </a:r>
            <a:r>
              <a:rPr lang="en-US" dirty="0"/>
              <a:t>) : Int ={if(x == 1) 1 else x *fac(x-1)}</a:t>
            </a:r>
          </a:p>
          <a:p>
            <a:pPr marL="0" indent="0">
              <a:buNone/>
            </a:pPr>
            <a:r>
              <a:rPr lang="en-US" dirty="0"/>
              <a:t>	</a:t>
            </a:r>
            <a:r>
              <a:rPr lang="en-US" dirty="0" err="1"/>
              <a:t>println</a:t>
            </a:r>
            <a:r>
              <a:rPr lang="en-US" dirty="0"/>
              <a:t>(fac(4))</a:t>
            </a:r>
          </a:p>
        </p:txBody>
      </p:sp>
    </p:spTree>
    <p:extLst>
      <p:ext uri="{BB962C8B-B14F-4D97-AF65-F5344CB8AC3E}">
        <p14:creationId xmlns:p14="http://schemas.microsoft.com/office/powerpoint/2010/main" val="936031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E0A06-E0F5-67CF-BCFB-D18EA515DE6E}"/>
              </a:ext>
            </a:extLst>
          </p:cNvPr>
          <p:cNvSpPr>
            <a:spLocks noGrp="1"/>
          </p:cNvSpPr>
          <p:nvPr>
            <p:ph type="title"/>
          </p:nvPr>
        </p:nvSpPr>
        <p:spPr/>
        <p:txBody>
          <a:bodyPr/>
          <a:lstStyle/>
          <a:p>
            <a:r>
              <a:rPr lang="en-US" b="0" i="0" dirty="0">
                <a:effectLst/>
                <a:latin typeface="erdana"/>
              </a:rPr>
              <a:t>Rich Set of Collection</a:t>
            </a:r>
            <a:endParaRPr lang="en-US" dirty="0"/>
          </a:p>
        </p:txBody>
      </p:sp>
      <p:sp>
        <p:nvSpPr>
          <p:cNvPr id="3" name="Content Placeholder 2">
            <a:extLst>
              <a:ext uri="{FF2B5EF4-FFF2-40B4-BE49-F238E27FC236}">
                <a16:creationId xmlns:a16="http://schemas.microsoft.com/office/drawing/2014/main" id="{879B74FF-4BA8-8544-BA16-2863121FBC0C}"/>
              </a:ext>
            </a:extLst>
          </p:cNvPr>
          <p:cNvSpPr>
            <a:spLocks noGrp="1"/>
          </p:cNvSpPr>
          <p:nvPr>
            <p:ph idx="1"/>
          </p:nvPr>
        </p:nvSpPr>
        <p:spPr/>
        <p:txBody>
          <a:bodyPr/>
          <a:lstStyle/>
          <a:p>
            <a:pPr algn="just"/>
            <a:r>
              <a:rPr lang="en-US" b="0" i="0" dirty="0">
                <a:solidFill>
                  <a:srgbClr val="333333"/>
                </a:solidFill>
                <a:effectLst/>
                <a:latin typeface="inter-regular"/>
              </a:rPr>
              <a:t>Scala provides rich set of collection library. It contains classes and traits to collect data. These collections can be mutable or immutable. You can use it according to your requirement. </a:t>
            </a:r>
            <a:r>
              <a:rPr lang="en-US" b="0" i="0" dirty="0" err="1">
                <a:solidFill>
                  <a:srgbClr val="333333"/>
                </a:solidFill>
                <a:effectLst/>
                <a:latin typeface="inter-regular"/>
              </a:rPr>
              <a:t>Scala.collection.mutable</a:t>
            </a:r>
            <a:r>
              <a:rPr lang="en-US" b="0" i="0" dirty="0">
                <a:solidFill>
                  <a:srgbClr val="333333"/>
                </a:solidFill>
                <a:effectLst/>
                <a:latin typeface="inter-regular"/>
              </a:rPr>
              <a:t> package contains all the mutable collections. You can add, remove and update data while using this package.</a:t>
            </a:r>
          </a:p>
          <a:p>
            <a:pPr algn="just"/>
            <a:r>
              <a:rPr lang="en-US" b="0" i="0" dirty="0" err="1">
                <a:solidFill>
                  <a:srgbClr val="333333"/>
                </a:solidFill>
                <a:effectLst/>
                <a:latin typeface="inter-regular"/>
              </a:rPr>
              <a:t>Scala.collection.immutable</a:t>
            </a:r>
            <a:r>
              <a:rPr lang="en-US" b="0" i="0" dirty="0">
                <a:solidFill>
                  <a:srgbClr val="333333"/>
                </a:solidFill>
                <a:effectLst/>
                <a:latin typeface="inter-regular"/>
              </a:rPr>
              <a:t> package contains all the immutable collections. It does not allow you to modify data.</a:t>
            </a:r>
          </a:p>
          <a:p>
            <a:endParaRPr lang="en-US" dirty="0"/>
          </a:p>
        </p:txBody>
      </p:sp>
    </p:spTree>
    <p:extLst>
      <p:ext uri="{BB962C8B-B14F-4D97-AF65-F5344CB8AC3E}">
        <p14:creationId xmlns:p14="http://schemas.microsoft.com/office/powerpoint/2010/main" val="34954086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DD016-465A-E273-3354-53840EB65C8A}"/>
              </a:ext>
            </a:extLst>
          </p:cNvPr>
          <p:cNvSpPr>
            <a:spLocks noGrp="1"/>
          </p:cNvSpPr>
          <p:nvPr>
            <p:ph type="title"/>
          </p:nvPr>
        </p:nvSpPr>
        <p:spPr/>
        <p:txBody>
          <a:bodyPr/>
          <a:lstStyle/>
          <a:p>
            <a:r>
              <a:rPr lang="en-US" dirty="0"/>
              <a:t>Variable in Scala</a:t>
            </a:r>
          </a:p>
        </p:txBody>
      </p:sp>
      <p:sp>
        <p:nvSpPr>
          <p:cNvPr id="3" name="Content Placeholder 2">
            <a:extLst>
              <a:ext uri="{FF2B5EF4-FFF2-40B4-BE49-F238E27FC236}">
                <a16:creationId xmlns:a16="http://schemas.microsoft.com/office/drawing/2014/main" id="{9D302691-4531-F6E8-DD74-79D01D6F9B0A}"/>
              </a:ext>
            </a:extLst>
          </p:cNvPr>
          <p:cNvSpPr>
            <a:spLocks noGrp="1"/>
          </p:cNvSpPr>
          <p:nvPr>
            <p:ph idx="1"/>
          </p:nvPr>
        </p:nvSpPr>
        <p:spPr/>
        <p:txBody>
          <a:bodyPr/>
          <a:lstStyle/>
          <a:p>
            <a:r>
              <a:rPr lang="en-US" dirty="0"/>
              <a:t>A variable is a small box used to store data.</a:t>
            </a:r>
          </a:p>
          <a:p>
            <a:r>
              <a:rPr lang="en-US" dirty="0"/>
              <a:t>When we assign a value to a variable, we are basically putting something in a box.</a:t>
            </a:r>
          </a:p>
          <a:p>
            <a:r>
              <a:rPr lang="en-US" dirty="0"/>
              <a:t>When you declare a variable, you give it a unique name, define the type of data it can store, and set its initial value.</a:t>
            </a:r>
          </a:p>
          <a:p>
            <a:r>
              <a:rPr lang="en-US" dirty="0"/>
              <a:t>While most programming languages have a similar way of declaring variables, Scala is a little different.</a:t>
            </a:r>
          </a:p>
        </p:txBody>
      </p:sp>
    </p:spTree>
    <p:extLst>
      <p:ext uri="{BB962C8B-B14F-4D97-AF65-F5344CB8AC3E}">
        <p14:creationId xmlns:p14="http://schemas.microsoft.com/office/powerpoint/2010/main" val="11645234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3A90E-C398-BF9B-AA10-4C4BBCF35F4C}"/>
              </a:ext>
            </a:extLst>
          </p:cNvPr>
          <p:cNvSpPr>
            <a:spLocks noGrp="1"/>
          </p:cNvSpPr>
          <p:nvPr>
            <p:ph type="title"/>
          </p:nvPr>
        </p:nvSpPr>
        <p:spPr/>
        <p:txBody>
          <a:bodyPr/>
          <a:lstStyle/>
          <a:p>
            <a:r>
              <a:rPr lang="en-US" dirty="0"/>
              <a:t>Declaring a Variable</a:t>
            </a:r>
          </a:p>
        </p:txBody>
      </p:sp>
      <p:sp>
        <p:nvSpPr>
          <p:cNvPr id="3" name="Content Placeholder 2">
            <a:extLst>
              <a:ext uri="{FF2B5EF4-FFF2-40B4-BE49-F238E27FC236}">
                <a16:creationId xmlns:a16="http://schemas.microsoft.com/office/drawing/2014/main" id="{8DA7EFF2-5178-CB56-1498-E4ECC646A91A}"/>
              </a:ext>
            </a:extLst>
          </p:cNvPr>
          <p:cNvSpPr>
            <a:spLocks noGrp="1"/>
          </p:cNvSpPr>
          <p:nvPr>
            <p:ph idx="1"/>
          </p:nvPr>
        </p:nvSpPr>
        <p:spPr/>
        <p:txBody>
          <a:bodyPr/>
          <a:lstStyle/>
          <a:p>
            <a:r>
              <a:rPr lang="en-US" dirty="0"/>
              <a:t>Syntax:</a:t>
            </a:r>
          </a:p>
          <a:p>
            <a:pPr marL="0" indent="0">
              <a:buNone/>
            </a:pPr>
            <a:r>
              <a:rPr lang="en-US" dirty="0"/>
              <a:t>	keyword </a:t>
            </a:r>
            <a:r>
              <a:rPr lang="en-US" dirty="0" err="1"/>
              <a:t>variableName</a:t>
            </a:r>
            <a:r>
              <a:rPr lang="en-US" dirty="0"/>
              <a:t>: </a:t>
            </a:r>
            <a:r>
              <a:rPr lang="en-US" dirty="0" err="1"/>
              <a:t>DataType</a:t>
            </a:r>
            <a:r>
              <a:rPr lang="en-US" dirty="0"/>
              <a:t> = Initial Value</a:t>
            </a:r>
          </a:p>
          <a:p>
            <a:pPr marL="0" indent="0">
              <a:buNone/>
            </a:pPr>
            <a:endParaRPr lang="en-US" dirty="0"/>
          </a:p>
          <a:p>
            <a:r>
              <a:rPr lang="en-US" dirty="0"/>
              <a:t>Example:</a:t>
            </a:r>
          </a:p>
          <a:p>
            <a:pPr marL="0" indent="0">
              <a:buNone/>
            </a:pPr>
            <a:r>
              <a:rPr lang="en-US" dirty="0"/>
              <a:t>	</a:t>
            </a:r>
            <a:r>
              <a:rPr lang="en-US" dirty="0" err="1"/>
              <a:t>val</a:t>
            </a:r>
            <a:r>
              <a:rPr lang="en-US" dirty="0"/>
              <a:t> </a:t>
            </a:r>
            <a:r>
              <a:rPr lang="en-US" dirty="0" err="1"/>
              <a:t>myFirstScalaVariable:Int</a:t>
            </a:r>
            <a:r>
              <a:rPr lang="en-US" dirty="0"/>
              <a:t> = 5</a:t>
            </a:r>
          </a:p>
        </p:txBody>
      </p:sp>
    </p:spTree>
    <p:extLst>
      <p:ext uri="{BB962C8B-B14F-4D97-AF65-F5344CB8AC3E}">
        <p14:creationId xmlns:p14="http://schemas.microsoft.com/office/powerpoint/2010/main" val="1633354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CDBBA-5B20-56AB-DE28-C7F992A26CD6}"/>
              </a:ext>
            </a:extLst>
          </p:cNvPr>
          <p:cNvSpPr>
            <a:spLocks noGrp="1"/>
          </p:cNvSpPr>
          <p:nvPr>
            <p:ph type="title"/>
          </p:nvPr>
        </p:nvSpPr>
        <p:spPr/>
        <p:txBody>
          <a:bodyPr/>
          <a:lstStyle/>
          <a:p>
            <a:r>
              <a:rPr lang="en-US" dirty="0"/>
              <a:t>What is SCALA?</a:t>
            </a:r>
          </a:p>
        </p:txBody>
      </p:sp>
      <p:sp>
        <p:nvSpPr>
          <p:cNvPr id="3" name="Content Placeholder 2">
            <a:extLst>
              <a:ext uri="{FF2B5EF4-FFF2-40B4-BE49-F238E27FC236}">
                <a16:creationId xmlns:a16="http://schemas.microsoft.com/office/drawing/2014/main" id="{D686B173-DD9D-F60E-7461-043F0C1A3084}"/>
              </a:ext>
            </a:extLst>
          </p:cNvPr>
          <p:cNvSpPr>
            <a:spLocks noGrp="1"/>
          </p:cNvSpPr>
          <p:nvPr>
            <p:ph idx="1"/>
          </p:nvPr>
        </p:nvSpPr>
        <p:spPr/>
        <p:txBody>
          <a:bodyPr/>
          <a:lstStyle/>
          <a:p>
            <a:r>
              <a:rPr lang="en-US" dirty="0"/>
              <a:t>SCALA stands for scalable Language.</a:t>
            </a:r>
          </a:p>
          <a:p>
            <a:endParaRPr lang="en-US" dirty="0"/>
          </a:p>
          <a:p>
            <a:r>
              <a:rPr lang="en-US" b="0" i="0" dirty="0">
                <a:solidFill>
                  <a:srgbClr val="333333"/>
                </a:solidFill>
                <a:effectLst/>
                <a:latin typeface="inter-regular"/>
              </a:rPr>
              <a:t>Scala is a general-purpose programming language. It supports object oriented, functional and imperative programming approaches. It is a strong static type language. </a:t>
            </a:r>
          </a:p>
          <a:p>
            <a:endParaRPr lang="en-US" dirty="0">
              <a:solidFill>
                <a:srgbClr val="333333"/>
              </a:solidFill>
              <a:latin typeface="inter-regular"/>
            </a:endParaRPr>
          </a:p>
          <a:p>
            <a:r>
              <a:rPr lang="en-US" b="0" i="0" dirty="0">
                <a:solidFill>
                  <a:srgbClr val="333333"/>
                </a:solidFill>
                <a:effectLst/>
                <a:latin typeface="inter-regular"/>
              </a:rPr>
              <a:t>In </a:t>
            </a:r>
            <a:r>
              <a:rPr lang="en-US" b="0" i="0" dirty="0" err="1">
                <a:solidFill>
                  <a:srgbClr val="333333"/>
                </a:solidFill>
                <a:effectLst/>
                <a:latin typeface="inter-regular"/>
              </a:rPr>
              <a:t>scala</a:t>
            </a:r>
            <a:r>
              <a:rPr lang="en-US" b="0" i="0" dirty="0">
                <a:solidFill>
                  <a:srgbClr val="333333"/>
                </a:solidFill>
                <a:effectLst/>
                <a:latin typeface="inter-regular"/>
              </a:rPr>
              <a:t>, everything is an object whether it is a function or a number. It does not have concept of primitive data.</a:t>
            </a:r>
            <a:endParaRPr lang="en-US" dirty="0"/>
          </a:p>
        </p:txBody>
      </p:sp>
    </p:spTree>
    <p:extLst>
      <p:ext uri="{BB962C8B-B14F-4D97-AF65-F5344CB8AC3E}">
        <p14:creationId xmlns:p14="http://schemas.microsoft.com/office/powerpoint/2010/main" val="5460489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A3C07-81B7-E05F-A8B3-459238991E6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6AB1B95-4578-9553-FFCF-4EF2BD324603}"/>
              </a:ext>
            </a:extLst>
          </p:cNvPr>
          <p:cNvSpPr>
            <a:spLocks noGrp="1"/>
          </p:cNvSpPr>
          <p:nvPr>
            <p:ph idx="1"/>
          </p:nvPr>
        </p:nvSpPr>
        <p:spPr/>
        <p:txBody>
          <a:bodyPr/>
          <a:lstStyle/>
          <a:p>
            <a:r>
              <a:rPr lang="en-US" dirty="0"/>
              <a:t>In the last example, we are declaring a variable with the name </a:t>
            </a:r>
            <a:r>
              <a:rPr lang="en-US" dirty="0" err="1"/>
              <a:t>myFirstScalaVariable</a:t>
            </a:r>
            <a:r>
              <a:rPr lang="en-US" dirty="0"/>
              <a:t>.</a:t>
            </a:r>
          </a:p>
          <a:p>
            <a:r>
              <a:rPr lang="en-US" dirty="0" err="1"/>
              <a:t>myFirstScalaVariable</a:t>
            </a:r>
            <a:r>
              <a:rPr lang="en-US" dirty="0"/>
              <a:t> can store data of type Int and is assigned an initial value of 5.</a:t>
            </a:r>
          </a:p>
          <a:p>
            <a:r>
              <a:rPr lang="en-US" dirty="0"/>
              <a:t>It is an immutable variable because we choose the keyword val.</a:t>
            </a:r>
          </a:p>
        </p:txBody>
      </p:sp>
    </p:spTree>
    <p:extLst>
      <p:ext uri="{BB962C8B-B14F-4D97-AF65-F5344CB8AC3E}">
        <p14:creationId xmlns:p14="http://schemas.microsoft.com/office/powerpoint/2010/main" val="30617634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D9112-4F6F-1369-59C5-3B5E7B016603}"/>
              </a:ext>
            </a:extLst>
          </p:cNvPr>
          <p:cNvSpPr>
            <a:spLocks noGrp="1"/>
          </p:cNvSpPr>
          <p:nvPr>
            <p:ph type="title"/>
          </p:nvPr>
        </p:nvSpPr>
        <p:spPr/>
        <p:txBody>
          <a:bodyPr/>
          <a:lstStyle/>
          <a:p>
            <a:r>
              <a:rPr lang="en-US" dirty="0"/>
              <a:t>How to choose right keyword ?</a:t>
            </a:r>
          </a:p>
        </p:txBody>
      </p:sp>
      <p:sp>
        <p:nvSpPr>
          <p:cNvPr id="3" name="Content Placeholder 2">
            <a:extLst>
              <a:ext uri="{FF2B5EF4-FFF2-40B4-BE49-F238E27FC236}">
                <a16:creationId xmlns:a16="http://schemas.microsoft.com/office/drawing/2014/main" id="{70B1319D-E9C6-E72A-4573-FC2B78B12604}"/>
              </a:ext>
            </a:extLst>
          </p:cNvPr>
          <p:cNvSpPr>
            <a:spLocks noGrp="1"/>
          </p:cNvSpPr>
          <p:nvPr>
            <p:ph idx="1"/>
          </p:nvPr>
        </p:nvSpPr>
        <p:spPr/>
        <p:txBody>
          <a:bodyPr/>
          <a:lstStyle/>
          <a:p>
            <a:r>
              <a:rPr lang="en-US" dirty="0"/>
              <a:t>Variables of type </a:t>
            </a:r>
            <a:r>
              <a:rPr lang="en-US" dirty="0" err="1"/>
              <a:t>val</a:t>
            </a:r>
            <a:r>
              <a:rPr lang="en-US" dirty="0"/>
              <a:t> are immutable variables, i.e. once they are initialized they can never be reassigned.</a:t>
            </a:r>
          </a:p>
          <a:p>
            <a:endParaRPr lang="en-US" dirty="0"/>
          </a:p>
          <a:p>
            <a:r>
              <a:rPr lang="en-US" dirty="0"/>
              <a:t>Variables of type var are mutable variables, i.e. they can be reassigned throughout their lifetime as long as they are built.</a:t>
            </a:r>
          </a:p>
        </p:txBody>
      </p:sp>
    </p:spTree>
    <p:extLst>
      <p:ext uri="{BB962C8B-B14F-4D97-AF65-F5344CB8AC3E}">
        <p14:creationId xmlns:p14="http://schemas.microsoft.com/office/powerpoint/2010/main" val="164410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C8298-6AC5-446D-CB76-CF115421905D}"/>
              </a:ext>
            </a:extLst>
          </p:cNvPr>
          <p:cNvSpPr>
            <a:spLocks noGrp="1"/>
          </p:cNvSpPr>
          <p:nvPr>
            <p:ph type="title"/>
          </p:nvPr>
        </p:nvSpPr>
        <p:spPr/>
        <p:txBody>
          <a:bodyPr/>
          <a:lstStyle/>
          <a:p>
            <a:r>
              <a:rPr lang="en-US" dirty="0"/>
              <a:t>Hello world in Scala</a:t>
            </a:r>
          </a:p>
        </p:txBody>
      </p:sp>
      <p:sp>
        <p:nvSpPr>
          <p:cNvPr id="3" name="Content Placeholder 2">
            <a:extLst>
              <a:ext uri="{FF2B5EF4-FFF2-40B4-BE49-F238E27FC236}">
                <a16:creationId xmlns:a16="http://schemas.microsoft.com/office/drawing/2014/main" id="{0B447F89-86FD-0D45-A0A4-9E85DF095D85}"/>
              </a:ext>
            </a:extLst>
          </p:cNvPr>
          <p:cNvSpPr>
            <a:spLocks noGrp="1"/>
          </p:cNvSpPr>
          <p:nvPr>
            <p:ph idx="1"/>
          </p:nvPr>
        </p:nvSpPr>
        <p:spPr/>
        <p:txBody>
          <a:bodyPr/>
          <a:lstStyle/>
          <a:p>
            <a:r>
              <a:rPr lang="en-US" dirty="0"/>
              <a:t>Hello world program in </a:t>
            </a:r>
            <a:r>
              <a:rPr lang="en-US" dirty="0" err="1"/>
              <a:t>scala</a:t>
            </a:r>
            <a:r>
              <a:rPr lang="en-US" dirty="0"/>
              <a:t> looks like: </a:t>
            </a:r>
          </a:p>
          <a:p>
            <a:endParaRPr lang="en-US" dirty="0"/>
          </a:p>
          <a:p>
            <a:pPr marL="0" indent="0">
              <a:buNone/>
            </a:pPr>
            <a:r>
              <a:rPr lang="en-US" dirty="0"/>
              <a:t>	print(“hello world!”)</a:t>
            </a:r>
          </a:p>
        </p:txBody>
      </p:sp>
    </p:spTree>
    <p:extLst>
      <p:ext uri="{BB962C8B-B14F-4D97-AF65-F5344CB8AC3E}">
        <p14:creationId xmlns:p14="http://schemas.microsoft.com/office/powerpoint/2010/main" val="11477851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D2D3B-AA2B-7ACF-CB88-E8BB1BB26169}"/>
              </a:ext>
            </a:extLst>
          </p:cNvPr>
          <p:cNvSpPr>
            <a:spLocks noGrp="1"/>
          </p:cNvSpPr>
          <p:nvPr>
            <p:ph type="title"/>
          </p:nvPr>
        </p:nvSpPr>
        <p:spPr/>
        <p:txBody>
          <a:bodyPr/>
          <a:lstStyle/>
          <a:p>
            <a:r>
              <a:rPr lang="en-US" dirty="0"/>
              <a:t>Printing methods in Scala</a:t>
            </a:r>
          </a:p>
        </p:txBody>
      </p:sp>
      <p:sp>
        <p:nvSpPr>
          <p:cNvPr id="3" name="Content Placeholder 2">
            <a:extLst>
              <a:ext uri="{FF2B5EF4-FFF2-40B4-BE49-F238E27FC236}">
                <a16:creationId xmlns:a16="http://schemas.microsoft.com/office/drawing/2014/main" id="{E16F0513-A190-58A0-D700-8C9E4AF8B2AC}"/>
              </a:ext>
            </a:extLst>
          </p:cNvPr>
          <p:cNvSpPr>
            <a:spLocks noGrp="1"/>
          </p:cNvSpPr>
          <p:nvPr>
            <p:ph idx="1"/>
          </p:nvPr>
        </p:nvSpPr>
        <p:spPr/>
        <p:txBody>
          <a:bodyPr/>
          <a:lstStyle/>
          <a:p>
            <a:r>
              <a:rPr lang="en-US" dirty="0"/>
              <a:t>Print</a:t>
            </a:r>
          </a:p>
          <a:p>
            <a:r>
              <a:rPr lang="en-US" dirty="0" err="1"/>
              <a:t>Println</a:t>
            </a:r>
            <a:endParaRPr lang="en-US" dirty="0"/>
          </a:p>
          <a:p>
            <a:r>
              <a:rPr lang="en-US" dirty="0" err="1"/>
              <a:t>printf</a:t>
            </a:r>
            <a:endParaRPr lang="en-US" dirty="0"/>
          </a:p>
          <a:p>
            <a:endParaRPr lang="en-US" dirty="0"/>
          </a:p>
        </p:txBody>
      </p:sp>
    </p:spTree>
    <p:extLst>
      <p:ext uri="{BB962C8B-B14F-4D97-AF65-F5344CB8AC3E}">
        <p14:creationId xmlns:p14="http://schemas.microsoft.com/office/powerpoint/2010/main" val="5447594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F9B29-D36E-6CB0-1F1D-4270B3FB1CCB}"/>
              </a:ext>
            </a:extLst>
          </p:cNvPr>
          <p:cNvSpPr>
            <a:spLocks noGrp="1"/>
          </p:cNvSpPr>
          <p:nvPr>
            <p:ph type="title"/>
          </p:nvPr>
        </p:nvSpPr>
        <p:spPr/>
        <p:txBody>
          <a:bodyPr/>
          <a:lstStyle/>
          <a:p>
            <a:r>
              <a:rPr lang="en-US" dirty="0"/>
              <a:t>print</a:t>
            </a:r>
          </a:p>
        </p:txBody>
      </p:sp>
      <p:sp>
        <p:nvSpPr>
          <p:cNvPr id="3" name="Content Placeholder 2">
            <a:extLst>
              <a:ext uri="{FF2B5EF4-FFF2-40B4-BE49-F238E27FC236}">
                <a16:creationId xmlns:a16="http://schemas.microsoft.com/office/drawing/2014/main" id="{D9725859-FD55-8DE3-4320-7D670A581162}"/>
              </a:ext>
            </a:extLst>
          </p:cNvPr>
          <p:cNvSpPr>
            <a:spLocks noGrp="1"/>
          </p:cNvSpPr>
          <p:nvPr>
            <p:ph idx="1"/>
          </p:nvPr>
        </p:nvSpPr>
        <p:spPr/>
        <p:txBody>
          <a:bodyPr/>
          <a:lstStyle/>
          <a:p>
            <a:r>
              <a:rPr lang="en-US" dirty="0"/>
              <a:t>Print is the simplest method for displaying output in Scala.</a:t>
            </a:r>
          </a:p>
          <a:p>
            <a:pPr marL="0" indent="0">
              <a:buNone/>
            </a:pPr>
            <a:endParaRPr lang="en-US" dirty="0"/>
          </a:p>
          <a:p>
            <a:r>
              <a:rPr lang="en-US" dirty="0"/>
              <a:t>It just prints anything you pass it, one after the other in the same line.</a:t>
            </a:r>
          </a:p>
          <a:p>
            <a:r>
              <a:rPr lang="en-US" dirty="0"/>
              <a:t>Example:</a:t>
            </a:r>
          </a:p>
          <a:p>
            <a:pPr marL="0" indent="0">
              <a:buNone/>
            </a:pPr>
            <a:r>
              <a:rPr lang="en-US" dirty="0"/>
              <a:t>	print(“Hello World!”)</a:t>
            </a:r>
          </a:p>
          <a:p>
            <a:pPr marL="0" indent="0">
              <a:buNone/>
            </a:pPr>
            <a:r>
              <a:rPr lang="en-US" dirty="0"/>
              <a:t>	print(3)</a:t>
            </a:r>
          </a:p>
        </p:txBody>
      </p:sp>
    </p:spTree>
    <p:extLst>
      <p:ext uri="{BB962C8B-B14F-4D97-AF65-F5344CB8AC3E}">
        <p14:creationId xmlns:p14="http://schemas.microsoft.com/office/powerpoint/2010/main" val="19172920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518DB-ABEE-C711-060D-FC0D8921DD5B}"/>
              </a:ext>
            </a:extLst>
          </p:cNvPr>
          <p:cNvSpPr>
            <a:spLocks noGrp="1"/>
          </p:cNvSpPr>
          <p:nvPr>
            <p:ph type="title"/>
          </p:nvPr>
        </p:nvSpPr>
        <p:spPr/>
        <p:txBody>
          <a:bodyPr/>
          <a:lstStyle/>
          <a:p>
            <a:r>
              <a:rPr lang="en-US" dirty="0" err="1"/>
              <a:t>println</a:t>
            </a:r>
            <a:endParaRPr lang="en-US" dirty="0"/>
          </a:p>
        </p:txBody>
      </p:sp>
      <p:sp>
        <p:nvSpPr>
          <p:cNvPr id="3" name="Content Placeholder 2">
            <a:extLst>
              <a:ext uri="{FF2B5EF4-FFF2-40B4-BE49-F238E27FC236}">
                <a16:creationId xmlns:a16="http://schemas.microsoft.com/office/drawing/2014/main" id="{A758030A-9B53-41E2-908B-3821197F287F}"/>
              </a:ext>
            </a:extLst>
          </p:cNvPr>
          <p:cNvSpPr>
            <a:spLocks noGrp="1"/>
          </p:cNvSpPr>
          <p:nvPr>
            <p:ph idx="1"/>
          </p:nvPr>
        </p:nvSpPr>
        <p:spPr/>
        <p:txBody>
          <a:bodyPr/>
          <a:lstStyle/>
          <a:p>
            <a:r>
              <a:rPr lang="en-US" dirty="0" err="1"/>
              <a:t>Println</a:t>
            </a:r>
            <a:r>
              <a:rPr lang="en-US" dirty="0"/>
              <a:t> is used if you want to display each specific output on separate lines.</a:t>
            </a:r>
          </a:p>
          <a:p>
            <a:r>
              <a:rPr lang="en-US" dirty="0"/>
              <a:t>With each </a:t>
            </a:r>
            <a:r>
              <a:rPr lang="en-US" dirty="0" err="1"/>
              <a:t>println</a:t>
            </a:r>
            <a:r>
              <a:rPr lang="en-US" dirty="0"/>
              <a:t> statement, the output is automatically displayed on the next line.</a:t>
            </a:r>
          </a:p>
          <a:p>
            <a:r>
              <a:rPr lang="en-US" dirty="0"/>
              <a:t>Example:</a:t>
            </a:r>
          </a:p>
          <a:p>
            <a:pPr marL="0" indent="0">
              <a:buNone/>
            </a:pPr>
            <a:r>
              <a:rPr lang="en-US" dirty="0"/>
              <a:t>	</a:t>
            </a:r>
            <a:r>
              <a:rPr lang="en-US" dirty="0" err="1"/>
              <a:t>println</a:t>
            </a:r>
            <a:r>
              <a:rPr lang="en-US" dirty="0"/>
              <a:t>(“Hello world”)</a:t>
            </a:r>
          </a:p>
          <a:p>
            <a:pPr marL="0" indent="0">
              <a:buNone/>
            </a:pPr>
            <a:r>
              <a:rPr lang="en-US" dirty="0"/>
              <a:t>	</a:t>
            </a:r>
            <a:r>
              <a:rPr lang="en-US" dirty="0" err="1"/>
              <a:t>println</a:t>
            </a:r>
            <a:r>
              <a:rPr lang="en-US" dirty="0"/>
              <a:t>(3)</a:t>
            </a:r>
          </a:p>
        </p:txBody>
      </p:sp>
    </p:spTree>
    <p:extLst>
      <p:ext uri="{BB962C8B-B14F-4D97-AF65-F5344CB8AC3E}">
        <p14:creationId xmlns:p14="http://schemas.microsoft.com/office/powerpoint/2010/main" val="1804752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7AECB-3BBD-A104-4F1F-41828AF0B2BD}"/>
              </a:ext>
            </a:extLst>
          </p:cNvPr>
          <p:cNvSpPr>
            <a:spLocks noGrp="1"/>
          </p:cNvSpPr>
          <p:nvPr>
            <p:ph type="title"/>
          </p:nvPr>
        </p:nvSpPr>
        <p:spPr/>
        <p:txBody>
          <a:bodyPr/>
          <a:lstStyle/>
          <a:p>
            <a:r>
              <a:rPr lang="en-US" dirty="0" err="1"/>
              <a:t>printf</a:t>
            </a:r>
            <a:endParaRPr lang="en-US" dirty="0"/>
          </a:p>
        </p:txBody>
      </p:sp>
      <p:sp>
        <p:nvSpPr>
          <p:cNvPr id="3" name="Content Placeholder 2">
            <a:extLst>
              <a:ext uri="{FF2B5EF4-FFF2-40B4-BE49-F238E27FC236}">
                <a16:creationId xmlns:a16="http://schemas.microsoft.com/office/drawing/2014/main" id="{EDCD58E9-EA04-19FD-CCFD-2B435ABECA74}"/>
              </a:ext>
            </a:extLst>
          </p:cNvPr>
          <p:cNvSpPr>
            <a:spLocks noGrp="1"/>
          </p:cNvSpPr>
          <p:nvPr>
            <p:ph idx="1"/>
          </p:nvPr>
        </p:nvSpPr>
        <p:spPr/>
        <p:txBody>
          <a:bodyPr/>
          <a:lstStyle/>
          <a:p>
            <a:r>
              <a:rPr lang="en-US" dirty="0" err="1"/>
              <a:t>Printf</a:t>
            </a:r>
            <a:r>
              <a:rPr lang="en-US" dirty="0"/>
              <a:t> is used for formatting text.</a:t>
            </a:r>
          </a:p>
          <a:p>
            <a:r>
              <a:rPr lang="en-US" dirty="0"/>
              <a:t>You can use it to append different data types to your text that is to be printed.</a:t>
            </a:r>
          </a:p>
          <a:p>
            <a:endParaRPr lang="en-US" dirty="0"/>
          </a:p>
          <a:p>
            <a:r>
              <a:rPr lang="en-US" dirty="0"/>
              <a:t>Example:</a:t>
            </a:r>
          </a:p>
          <a:p>
            <a:pPr marL="0" indent="0">
              <a:buNone/>
            </a:pPr>
            <a:r>
              <a:rPr lang="en-US" dirty="0"/>
              <a:t>	</a:t>
            </a:r>
            <a:r>
              <a:rPr lang="en-US" dirty="0" err="1"/>
              <a:t>printf</a:t>
            </a:r>
            <a:r>
              <a:rPr lang="en-US" dirty="0"/>
              <a:t>(“Number=%d”, 123)</a:t>
            </a:r>
          </a:p>
          <a:p>
            <a:r>
              <a:rPr lang="en-US" dirty="0"/>
              <a:t>It will print Number=123, It recognize that %d.</a:t>
            </a:r>
          </a:p>
        </p:txBody>
      </p:sp>
    </p:spTree>
    <p:extLst>
      <p:ext uri="{BB962C8B-B14F-4D97-AF65-F5344CB8AC3E}">
        <p14:creationId xmlns:p14="http://schemas.microsoft.com/office/powerpoint/2010/main" val="10528444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A9555-C7F1-D566-8870-B4DCCD2C994B}"/>
              </a:ext>
            </a:extLst>
          </p:cNvPr>
          <p:cNvSpPr>
            <a:spLocks noGrp="1"/>
          </p:cNvSpPr>
          <p:nvPr>
            <p:ph type="title"/>
          </p:nvPr>
        </p:nvSpPr>
        <p:spPr/>
        <p:txBody>
          <a:bodyPr/>
          <a:lstStyle/>
          <a:p>
            <a:r>
              <a:rPr lang="en-US" dirty="0"/>
              <a:t>Paste mode</a:t>
            </a:r>
          </a:p>
        </p:txBody>
      </p:sp>
      <p:sp>
        <p:nvSpPr>
          <p:cNvPr id="3" name="Content Placeholder 2">
            <a:extLst>
              <a:ext uri="{FF2B5EF4-FFF2-40B4-BE49-F238E27FC236}">
                <a16:creationId xmlns:a16="http://schemas.microsoft.com/office/drawing/2014/main" id="{7DC212A1-420E-845A-E0B1-1326B026D08F}"/>
              </a:ext>
            </a:extLst>
          </p:cNvPr>
          <p:cNvSpPr>
            <a:spLocks noGrp="1"/>
          </p:cNvSpPr>
          <p:nvPr>
            <p:ph idx="1"/>
          </p:nvPr>
        </p:nvSpPr>
        <p:spPr/>
        <p:txBody>
          <a:bodyPr/>
          <a:lstStyle/>
          <a:p>
            <a:r>
              <a:rPr lang="en-US" dirty="0"/>
              <a:t>We can run multiple commands on Scala shell using paste mode.</a:t>
            </a:r>
          </a:p>
          <a:p>
            <a:endParaRPr lang="en-US" dirty="0"/>
          </a:p>
          <a:p>
            <a:r>
              <a:rPr lang="en-US" dirty="0"/>
              <a:t>i.e. to enter in paste mode use:</a:t>
            </a:r>
          </a:p>
          <a:p>
            <a:pPr marL="0" indent="0">
              <a:buNone/>
            </a:pPr>
            <a:endParaRPr lang="en-US" dirty="0"/>
          </a:p>
          <a:p>
            <a:pPr marL="0" indent="0">
              <a:buNone/>
            </a:pPr>
            <a:r>
              <a:rPr lang="en-US" dirty="0"/>
              <a:t>	:paste</a:t>
            </a:r>
          </a:p>
          <a:p>
            <a:r>
              <a:rPr lang="en-US" dirty="0"/>
              <a:t>To exit paste mode use </a:t>
            </a:r>
            <a:r>
              <a:rPr lang="en-US" dirty="0" err="1"/>
              <a:t>ctrl+D</a:t>
            </a:r>
            <a:r>
              <a:rPr lang="en-US" dirty="0"/>
              <a:t>.</a:t>
            </a:r>
          </a:p>
        </p:txBody>
      </p:sp>
    </p:spTree>
    <p:extLst>
      <p:ext uri="{BB962C8B-B14F-4D97-AF65-F5344CB8AC3E}">
        <p14:creationId xmlns:p14="http://schemas.microsoft.com/office/powerpoint/2010/main" val="26770463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4026F-AEF1-B1D3-83BA-47CECC6D929F}"/>
              </a:ext>
            </a:extLst>
          </p:cNvPr>
          <p:cNvSpPr>
            <a:spLocks noGrp="1"/>
          </p:cNvSpPr>
          <p:nvPr>
            <p:ph type="title"/>
          </p:nvPr>
        </p:nvSpPr>
        <p:spPr/>
        <p:txBody>
          <a:bodyPr/>
          <a:lstStyle/>
          <a:p>
            <a:r>
              <a:rPr lang="en-US" dirty="0"/>
              <a:t>Immutable Variables in Scala</a:t>
            </a:r>
          </a:p>
        </p:txBody>
      </p:sp>
      <p:sp>
        <p:nvSpPr>
          <p:cNvPr id="3" name="Content Placeholder 2">
            <a:extLst>
              <a:ext uri="{FF2B5EF4-FFF2-40B4-BE49-F238E27FC236}">
                <a16:creationId xmlns:a16="http://schemas.microsoft.com/office/drawing/2014/main" id="{AD6420AB-80C2-D91C-856E-38D2B3DEE484}"/>
              </a:ext>
            </a:extLst>
          </p:cNvPr>
          <p:cNvSpPr>
            <a:spLocks noGrp="1"/>
          </p:cNvSpPr>
          <p:nvPr>
            <p:ph idx="1"/>
          </p:nvPr>
        </p:nvSpPr>
        <p:spPr/>
        <p:txBody>
          <a:bodyPr/>
          <a:lstStyle/>
          <a:p>
            <a:r>
              <a:rPr lang="en-US" dirty="0"/>
              <a:t>Immutable is defined as unchangeable and is precisely what an immutable variable is i.e. unchangeable.</a:t>
            </a:r>
          </a:p>
          <a:p>
            <a:r>
              <a:rPr lang="en-US" dirty="0"/>
              <a:t>Immutable variables are basically like constants i.e. once they are assigned a value, that value can never be changed.</a:t>
            </a:r>
          </a:p>
          <a:p>
            <a:r>
              <a:rPr lang="en-US" dirty="0"/>
              <a:t>To declare an immutable variable we use the </a:t>
            </a:r>
            <a:r>
              <a:rPr lang="en-US" dirty="0" err="1"/>
              <a:t>val</a:t>
            </a:r>
            <a:r>
              <a:rPr lang="en-US" dirty="0"/>
              <a:t> keyword.</a:t>
            </a:r>
          </a:p>
          <a:p>
            <a:endParaRPr lang="en-US" dirty="0"/>
          </a:p>
          <a:p>
            <a:r>
              <a:rPr lang="en-US" dirty="0"/>
              <a:t>In Scala, the general rule is to use the </a:t>
            </a:r>
            <a:r>
              <a:rPr lang="en-US" dirty="0" err="1"/>
              <a:t>val</a:t>
            </a:r>
            <a:r>
              <a:rPr lang="en-US" dirty="0"/>
              <a:t> keyword unless there is a good reason not to.</a:t>
            </a:r>
          </a:p>
        </p:txBody>
      </p:sp>
    </p:spTree>
    <p:extLst>
      <p:ext uri="{BB962C8B-B14F-4D97-AF65-F5344CB8AC3E}">
        <p14:creationId xmlns:p14="http://schemas.microsoft.com/office/powerpoint/2010/main" val="41132121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AE84B-55B3-BB4C-6335-A19E85AA85B1}"/>
              </a:ext>
            </a:extLst>
          </p:cNvPr>
          <p:cNvSpPr>
            <a:spLocks noGrp="1"/>
          </p:cNvSpPr>
          <p:nvPr>
            <p:ph type="title"/>
          </p:nvPr>
        </p:nvSpPr>
        <p:spPr/>
        <p:txBody>
          <a:bodyPr/>
          <a:lstStyle/>
          <a:p>
            <a:r>
              <a:rPr lang="en-US" dirty="0"/>
              <a:t>Mutable Variables</a:t>
            </a:r>
          </a:p>
        </p:txBody>
      </p:sp>
      <p:sp>
        <p:nvSpPr>
          <p:cNvPr id="3" name="Content Placeholder 2">
            <a:extLst>
              <a:ext uri="{FF2B5EF4-FFF2-40B4-BE49-F238E27FC236}">
                <a16:creationId xmlns:a16="http://schemas.microsoft.com/office/drawing/2014/main" id="{988AC17F-3C14-D8D1-0E7F-0342D0D7BDD4}"/>
              </a:ext>
            </a:extLst>
          </p:cNvPr>
          <p:cNvSpPr>
            <a:spLocks noGrp="1"/>
          </p:cNvSpPr>
          <p:nvPr>
            <p:ph idx="1"/>
          </p:nvPr>
        </p:nvSpPr>
        <p:spPr/>
        <p:txBody>
          <a:bodyPr/>
          <a:lstStyle/>
          <a:p>
            <a:r>
              <a:rPr lang="en-US" dirty="0"/>
              <a:t>Mutable is defined as something that can be altered, and mutable variables are just the same i.e. variables whose values can be changed.</a:t>
            </a:r>
          </a:p>
          <a:p>
            <a:r>
              <a:rPr lang="en-US" dirty="0"/>
              <a:t>To declare a mutable  variable, we use the keyword var.</a:t>
            </a:r>
          </a:p>
          <a:p>
            <a:pPr marL="0" indent="0">
              <a:buNone/>
            </a:pPr>
            <a:endParaRPr lang="en-US" dirty="0"/>
          </a:p>
        </p:txBody>
      </p:sp>
    </p:spTree>
    <p:extLst>
      <p:ext uri="{BB962C8B-B14F-4D97-AF65-F5344CB8AC3E}">
        <p14:creationId xmlns:p14="http://schemas.microsoft.com/office/powerpoint/2010/main" val="2162862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23B2E-02BC-7E89-F773-9B0ACDA00B6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5BA2C0D-C446-E168-A4E7-20FAEA05B27A}"/>
              </a:ext>
            </a:extLst>
          </p:cNvPr>
          <p:cNvSpPr>
            <a:spLocks noGrp="1"/>
          </p:cNvSpPr>
          <p:nvPr>
            <p:ph idx="1"/>
          </p:nvPr>
        </p:nvSpPr>
        <p:spPr/>
        <p:txBody>
          <a:bodyPr>
            <a:normAutofit fontScale="92500" lnSpcReduction="10000"/>
          </a:bodyPr>
          <a:lstStyle/>
          <a:p>
            <a:pPr algn="just"/>
            <a:r>
              <a:rPr lang="en-US" b="0" i="0" dirty="0">
                <a:solidFill>
                  <a:srgbClr val="333333"/>
                </a:solidFill>
                <a:effectLst/>
                <a:latin typeface="inter-regular"/>
              </a:rPr>
              <a:t>It was designed by Martin </a:t>
            </a:r>
            <a:r>
              <a:rPr lang="en-US" b="0" i="0" dirty="0" err="1">
                <a:solidFill>
                  <a:srgbClr val="333333"/>
                </a:solidFill>
                <a:effectLst/>
                <a:latin typeface="inter-regular"/>
              </a:rPr>
              <a:t>Odersky</a:t>
            </a:r>
            <a:r>
              <a:rPr lang="en-US" b="0" i="0" dirty="0">
                <a:solidFill>
                  <a:srgbClr val="333333"/>
                </a:solidFill>
                <a:effectLst/>
                <a:latin typeface="inter-regular"/>
              </a:rPr>
              <a:t>. It was officially released for java platform in early 2004 and for </a:t>
            </a:r>
            <a:r>
              <a:rPr lang="en-US" b="0" i="0" dirty="0" err="1">
                <a:solidFill>
                  <a:srgbClr val="333333"/>
                </a:solidFill>
                <a:effectLst/>
                <a:latin typeface="inter-regular"/>
              </a:rPr>
              <a:t>.Net</a:t>
            </a:r>
            <a:r>
              <a:rPr lang="en-US" b="0" i="0" dirty="0">
                <a:solidFill>
                  <a:srgbClr val="333333"/>
                </a:solidFill>
                <a:effectLst/>
                <a:latin typeface="inter-regular"/>
              </a:rPr>
              <a:t> framework in June 2004. Later on, Scala dropped </a:t>
            </a:r>
            <a:r>
              <a:rPr lang="en-US" b="0" i="0" dirty="0" err="1">
                <a:solidFill>
                  <a:srgbClr val="333333"/>
                </a:solidFill>
                <a:effectLst/>
                <a:latin typeface="inter-regular"/>
              </a:rPr>
              <a:t>.Net</a:t>
            </a:r>
            <a:r>
              <a:rPr lang="en-US" b="0" i="0" dirty="0">
                <a:solidFill>
                  <a:srgbClr val="333333"/>
                </a:solidFill>
                <a:effectLst/>
                <a:latin typeface="inter-regular"/>
              </a:rPr>
              <a:t> support in 2012.</a:t>
            </a:r>
          </a:p>
          <a:p>
            <a:pPr marL="0" indent="0" algn="just">
              <a:buNone/>
            </a:pPr>
            <a:endParaRPr lang="en-US" b="0" i="0" dirty="0">
              <a:solidFill>
                <a:srgbClr val="333333"/>
              </a:solidFill>
              <a:effectLst/>
              <a:latin typeface="inter-regular"/>
            </a:endParaRPr>
          </a:p>
          <a:p>
            <a:pPr algn="just"/>
            <a:r>
              <a:rPr lang="en-US" b="0" i="0" dirty="0">
                <a:solidFill>
                  <a:srgbClr val="333333"/>
                </a:solidFill>
                <a:effectLst/>
                <a:latin typeface="inter-regular"/>
              </a:rPr>
              <a:t>Scala is influenced by Java, Haskell, Lisp, Pizza etc. and influenced to F#, Fantom, Red etc.</a:t>
            </a:r>
          </a:p>
          <a:p>
            <a:pPr algn="just"/>
            <a:r>
              <a:rPr lang="en-US" dirty="0">
                <a:solidFill>
                  <a:srgbClr val="333333"/>
                </a:solidFill>
                <a:latin typeface="inter-regular"/>
              </a:rPr>
              <a:t>Scala Allows you to call Java methods,  access java fields, inherit from java classes and implement java interfaces in your code without the added requirements of any special syntax.</a:t>
            </a:r>
            <a:endParaRPr lang="en-US" b="0" i="0" dirty="0">
              <a:solidFill>
                <a:srgbClr val="333333"/>
              </a:solidFill>
              <a:effectLst/>
              <a:latin typeface="inter-regular"/>
            </a:endParaRPr>
          </a:p>
          <a:p>
            <a:pPr marL="0" indent="0" algn="just">
              <a:buNone/>
            </a:pPr>
            <a:endParaRPr lang="en-US" b="0" i="0" dirty="0">
              <a:solidFill>
                <a:srgbClr val="333333"/>
              </a:solidFill>
              <a:effectLst/>
              <a:latin typeface="inter-regular"/>
            </a:endParaRPr>
          </a:p>
          <a:p>
            <a:pPr algn="just"/>
            <a:r>
              <a:rPr lang="en-US" b="0" i="0" dirty="0">
                <a:solidFill>
                  <a:srgbClr val="333333"/>
                </a:solidFill>
                <a:effectLst/>
                <a:latin typeface="inter-regular"/>
              </a:rPr>
              <a:t>File extension of </a:t>
            </a:r>
            <a:r>
              <a:rPr lang="en-US" b="0" i="0" dirty="0" err="1">
                <a:solidFill>
                  <a:srgbClr val="333333"/>
                </a:solidFill>
                <a:effectLst/>
                <a:latin typeface="inter-regular"/>
              </a:rPr>
              <a:t>scala</a:t>
            </a:r>
            <a:r>
              <a:rPr lang="en-US" b="0" i="0" dirty="0">
                <a:solidFill>
                  <a:srgbClr val="333333"/>
                </a:solidFill>
                <a:effectLst/>
                <a:latin typeface="inter-regular"/>
              </a:rPr>
              <a:t> source file may be either .</a:t>
            </a:r>
            <a:r>
              <a:rPr lang="en-US" b="0" i="0" dirty="0" err="1">
                <a:solidFill>
                  <a:srgbClr val="333333"/>
                </a:solidFill>
                <a:effectLst/>
                <a:latin typeface="inter-regular"/>
              </a:rPr>
              <a:t>scala</a:t>
            </a:r>
            <a:r>
              <a:rPr lang="en-US" b="0" i="0" dirty="0">
                <a:solidFill>
                  <a:srgbClr val="333333"/>
                </a:solidFill>
                <a:effectLst/>
                <a:latin typeface="inter-regular"/>
              </a:rPr>
              <a:t> or .sc.</a:t>
            </a:r>
          </a:p>
          <a:p>
            <a:endParaRPr lang="en-US" dirty="0"/>
          </a:p>
        </p:txBody>
      </p:sp>
    </p:spTree>
    <p:extLst>
      <p:ext uri="{BB962C8B-B14F-4D97-AF65-F5344CB8AC3E}">
        <p14:creationId xmlns:p14="http://schemas.microsoft.com/office/powerpoint/2010/main" val="4236572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130F3-B422-A338-EA4B-24B7F975F8FF}"/>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9ECEFF09-EFB0-931F-A688-7E99584FA5D2}"/>
              </a:ext>
            </a:extLst>
          </p:cNvPr>
          <p:cNvSpPr>
            <a:spLocks noGrp="1"/>
          </p:cNvSpPr>
          <p:nvPr>
            <p:ph idx="1"/>
          </p:nvPr>
        </p:nvSpPr>
        <p:spPr/>
        <p:txBody>
          <a:bodyPr>
            <a:normAutofit lnSpcReduction="10000"/>
          </a:bodyPr>
          <a:lstStyle/>
          <a:p>
            <a:pPr marL="0" indent="0">
              <a:buNone/>
            </a:pPr>
            <a:r>
              <a:rPr lang="en-US" dirty="0"/>
              <a:t>	</a:t>
            </a:r>
            <a:r>
              <a:rPr lang="en-US" dirty="0" err="1"/>
              <a:t>val</a:t>
            </a:r>
            <a:r>
              <a:rPr lang="en-US" dirty="0"/>
              <a:t> </a:t>
            </a:r>
            <a:r>
              <a:rPr lang="en-US" dirty="0" err="1"/>
              <a:t>message:String</a:t>
            </a:r>
            <a:r>
              <a:rPr lang="en-US" dirty="0"/>
              <a:t>=“hello world”</a:t>
            </a:r>
          </a:p>
          <a:p>
            <a:pPr marL="0" indent="0">
              <a:buNone/>
            </a:pPr>
            <a:r>
              <a:rPr lang="en-US" dirty="0"/>
              <a:t>	message=“new message”</a:t>
            </a:r>
          </a:p>
          <a:p>
            <a:r>
              <a:rPr lang="en-US" dirty="0"/>
              <a:t>Now there will be an error message i.e. reassignment to </a:t>
            </a:r>
            <a:r>
              <a:rPr lang="en-US" dirty="0" err="1"/>
              <a:t>val</a:t>
            </a:r>
            <a:r>
              <a:rPr lang="en-US" dirty="0"/>
              <a:t> hence immutable.</a:t>
            </a:r>
          </a:p>
          <a:p>
            <a:endParaRPr lang="en-US" dirty="0"/>
          </a:p>
          <a:p>
            <a:pPr marL="0" indent="0">
              <a:buNone/>
            </a:pPr>
            <a:r>
              <a:rPr lang="en-US" dirty="0"/>
              <a:t>	var </a:t>
            </a:r>
            <a:r>
              <a:rPr lang="en-US" dirty="0" err="1"/>
              <a:t>msg:String</a:t>
            </a:r>
            <a:r>
              <a:rPr lang="en-US" dirty="0"/>
              <a:t>=“hello”</a:t>
            </a:r>
          </a:p>
          <a:p>
            <a:pPr marL="0" indent="0">
              <a:buNone/>
            </a:pPr>
            <a:r>
              <a:rPr lang="en-US" dirty="0"/>
              <a:t>	msg=“hi”</a:t>
            </a:r>
          </a:p>
          <a:p>
            <a:pPr marL="0" indent="0">
              <a:buNone/>
            </a:pPr>
            <a:r>
              <a:rPr lang="en-US" dirty="0"/>
              <a:t>	print(msg)</a:t>
            </a:r>
          </a:p>
          <a:p>
            <a:r>
              <a:rPr lang="en-US" dirty="0"/>
              <a:t>This will reassign the updated value to variable i.e. mutable type</a:t>
            </a:r>
          </a:p>
        </p:txBody>
      </p:sp>
    </p:spTree>
    <p:extLst>
      <p:ext uri="{BB962C8B-B14F-4D97-AF65-F5344CB8AC3E}">
        <p14:creationId xmlns:p14="http://schemas.microsoft.com/office/powerpoint/2010/main" val="7492063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706A1-972F-1743-9F61-A39A8580A44A}"/>
              </a:ext>
            </a:extLst>
          </p:cNvPr>
          <p:cNvSpPr>
            <a:spLocks noGrp="1"/>
          </p:cNvSpPr>
          <p:nvPr>
            <p:ph type="title"/>
          </p:nvPr>
        </p:nvSpPr>
        <p:spPr/>
        <p:txBody>
          <a:bodyPr/>
          <a:lstStyle/>
          <a:p>
            <a:r>
              <a:rPr lang="en-US" dirty="0"/>
              <a:t>Data Types in Scala</a:t>
            </a:r>
          </a:p>
        </p:txBody>
      </p:sp>
      <p:sp>
        <p:nvSpPr>
          <p:cNvPr id="3" name="Content Placeholder 2">
            <a:extLst>
              <a:ext uri="{FF2B5EF4-FFF2-40B4-BE49-F238E27FC236}">
                <a16:creationId xmlns:a16="http://schemas.microsoft.com/office/drawing/2014/main" id="{0DDCFE57-4381-5E79-25F1-B3780DD6E510}"/>
              </a:ext>
            </a:extLst>
          </p:cNvPr>
          <p:cNvSpPr>
            <a:spLocks noGrp="1"/>
          </p:cNvSpPr>
          <p:nvPr>
            <p:ph idx="1"/>
          </p:nvPr>
        </p:nvSpPr>
        <p:spPr/>
        <p:txBody>
          <a:bodyPr/>
          <a:lstStyle/>
          <a:p>
            <a:r>
              <a:rPr lang="en-US" dirty="0"/>
              <a:t>In Scala, every value  has a type and each type is part of a type hierarchy.</a:t>
            </a:r>
          </a:p>
          <a:p>
            <a:r>
              <a:rPr lang="en-US" dirty="0"/>
              <a:t>In a type hierarchy, the more generic types are at the top and as you go lower in the hierarchy, the types get more specific.</a:t>
            </a:r>
          </a:p>
        </p:txBody>
      </p:sp>
    </p:spTree>
    <p:extLst>
      <p:ext uri="{BB962C8B-B14F-4D97-AF65-F5344CB8AC3E}">
        <p14:creationId xmlns:p14="http://schemas.microsoft.com/office/powerpoint/2010/main" val="2608610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D30B8-0B72-CFB9-564A-00AC81D85F5E}"/>
              </a:ext>
            </a:extLst>
          </p:cNvPr>
          <p:cNvSpPr>
            <a:spLocks noGrp="1"/>
          </p:cNvSpPr>
          <p:nvPr>
            <p:ph type="title"/>
          </p:nvPr>
        </p:nvSpPr>
        <p:spPr/>
        <p:txBody>
          <a:bodyPr/>
          <a:lstStyle/>
          <a:p>
            <a:r>
              <a:rPr lang="en-US" dirty="0"/>
              <a:t>Scala Type Hierarchy</a:t>
            </a:r>
          </a:p>
        </p:txBody>
      </p:sp>
      <p:sp>
        <p:nvSpPr>
          <p:cNvPr id="3" name="Content Placeholder 2">
            <a:extLst>
              <a:ext uri="{FF2B5EF4-FFF2-40B4-BE49-F238E27FC236}">
                <a16:creationId xmlns:a16="http://schemas.microsoft.com/office/drawing/2014/main" id="{6B80F816-A941-EB8E-7C18-6D4B1BCE72A6}"/>
              </a:ext>
            </a:extLst>
          </p:cNvPr>
          <p:cNvSpPr>
            <a:spLocks noGrp="1"/>
          </p:cNvSpPr>
          <p:nvPr>
            <p:ph idx="1"/>
          </p:nvPr>
        </p:nvSpPr>
        <p:spPr/>
        <p:txBody>
          <a:bodyPr/>
          <a:lstStyle/>
          <a:p>
            <a:r>
              <a:rPr lang="en-US" dirty="0"/>
              <a:t>At the top of the type hierarchy in Scala, we have type Any.</a:t>
            </a:r>
          </a:p>
          <a:p>
            <a:r>
              <a:rPr lang="en-US" dirty="0"/>
              <a:t>It is the super-type and defines certain universal methods such as equals, </a:t>
            </a:r>
            <a:r>
              <a:rPr lang="en-US" dirty="0" err="1"/>
              <a:t>hashCode</a:t>
            </a:r>
            <a:r>
              <a:rPr lang="en-US" dirty="0"/>
              <a:t>, and </a:t>
            </a:r>
            <a:r>
              <a:rPr lang="en-US" dirty="0" err="1"/>
              <a:t>toString</a:t>
            </a:r>
            <a:r>
              <a:rPr lang="en-US" dirty="0"/>
              <a:t>.</a:t>
            </a:r>
          </a:p>
          <a:p>
            <a:r>
              <a:rPr lang="en-US" dirty="0"/>
              <a:t>Any has two subclasses, namely </a:t>
            </a:r>
            <a:r>
              <a:rPr lang="en-US" dirty="0" err="1"/>
              <a:t>AnyVal</a:t>
            </a:r>
            <a:r>
              <a:rPr lang="en-US" dirty="0"/>
              <a:t> and </a:t>
            </a:r>
            <a:r>
              <a:rPr lang="en-US" dirty="0" err="1"/>
              <a:t>AnyRef</a:t>
            </a:r>
            <a:r>
              <a:rPr lang="en-US" dirty="0"/>
              <a:t>.</a:t>
            </a:r>
          </a:p>
          <a:p>
            <a:r>
              <a:rPr lang="en-US" dirty="0" err="1"/>
              <a:t>AnyVal</a:t>
            </a:r>
            <a:r>
              <a:rPr lang="en-US" dirty="0"/>
              <a:t> represents value types.</a:t>
            </a:r>
          </a:p>
          <a:p>
            <a:r>
              <a:rPr lang="en-US" dirty="0"/>
              <a:t>There are nine main value types supported in Scala.</a:t>
            </a:r>
          </a:p>
          <a:p>
            <a:pPr marL="0" indent="0">
              <a:buNone/>
            </a:pPr>
            <a:endParaRPr lang="en-US" dirty="0"/>
          </a:p>
        </p:txBody>
      </p:sp>
    </p:spTree>
    <p:extLst>
      <p:ext uri="{BB962C8B-B14F-4D97-AF65-F5344CB8AC3E}">
        <p14:creationId xmlns:p14="http://schemas.microsoft.com/office/powerpoint/2010/main" val="38785721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AF4ED-0A4B-4F9C-7EFE-20937CEB742C}"/>
              </a:ext>
            </a:extLst>
          </p:cNvPr>
          <p:cNvSpPr>
            <a:spLocks noGrp="1"/>
          </p:cNvSpPr>
          <p:nvPr>
            <p:ph type="title"/>
          </p:nvPr>
        </p:nvSpPr>
        <p:spPr/>
        <p:txBody>
          <a:bodyPr/>
          <a:lstStyle/>
          <a:p>
            <a:r>
              <a:rPr lang="en-US" dirty="0"/>
              <a:t>Scala Type Hierarchy</a:t>
            </a:r>
          </a:p>
        </p:txBody>
      </p:sp>
      <p:pic>
        <p:nvPicPr>
          <p:cNvPr id="5" name="Content Placeholder 4">
            <a:extLst>
              <a:ext uri="{FF2B5EF4-FFF2-40B4-BE49-F238E27FC236}">
                <a16:creationId xmlns:a16="http://schemas.microsoft.com/office/drawing/2014/main" id="{828F899E-F2CF-F039-2016-26A2ED078888}"/>
              </a:ext>
            </a:extLst>
          </p:cNvPr>
          <p:cNvPicPr>
            <a:picLocks noGrp="1" noChangeAspect="1"/>
          </p:cNvPicPr>
          <p:nvPr>
            <p:ph idx="1"/>
          </p:nvPr>
        </p:nvPicPr>
        <p:blipFill>
          <a:blip r:embed="rId2"/>
          <a:stretch>
            <a:fillRect/>
          </a:stretch>
        </p:blipFill>
        <p:spPr>
          <a:xfrm>
            <a:off x="1275677" y="1929317"/>
            <a:ext cx="9640645" cy="4143953"/>
          </a:xfrm>
        </p:spPr>
      </p:pic>
    </p:spTree>
    <p:extLst>
      <p:ext uri="{BB962C8B-B14F-4D97-AF65-F5344CB8AC3E}">
        <p14:creationId xmlns:p14="http://schemas.microsoft.com/office/powerpoint/2010/main" val="20113027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FE544-6A06-899E-BA6B-89189D5D352B}"/>
              </a:ext>
            </a:extLst>
          </p:cNvPr>
          <p:cNvSpPr>
            <a:spLocks noGrp="1"/>
          </p:cNvSpPr>
          <p:nvPr>
            <p:ph type="title"/>
          </p:nvPr>
        </p:nvSpPr>
        <p:spPr/>
        <p:txBody>
          <a:bodyPr/>
          <a:lstStyle/>
          <a:p>
            <a:r>
              <a:rPr lang="en-US" dirty="0"/>
              <a:t>Value Types in Scala</a:t>
            </a:r>
          </a:p>
        </p:txBody>
      </p:sp>
      <p:pic>
        <p:nvPicPr>
          <p:cNvPr id="5" name="Content Placeholder 4">
            <a:extLst>
              <a:ext uri="{FF2B5EF4-FFF2-40B4-BE49-F238E27FC236}">
                <a16:creationId xmlns:a16="http://schemas.microsoft.com/office/drawing/2014/main" id="{E2316594-D7BA-3902-9CC0-8654516427B8}"/>
              </a:ext>
            </a:extLst>
          </p:cNvPr>
          <p:cNvPicPr>
            <a:picLocks noGrp="1" noChangeAspect="1"/>
          </p:cNvPicPr>
          <p:nvPr>
            <p:ph idx="1"/>
          </p:nvPr>
        </p:nvPicPr>
        <p:blipFill>
          <a:blip r:embed="rId2"/>
          <a:stretch>
            <a:fillRect/>
          </a:stretch>
        </p:blipFill>
        <p:spPr>
          <a:xfrm>
            <a:off x="1457739" y="1690688"/>
            <a:ext cx="8680174" cy="4590842"/>
          </a:xfrm>
        </p:spPr>
      </p:pic>
    </p:spTree>
    <p:extLst>
      <p:ext uri="{BB962C8B-B14F-4D97-AF65-F5344CB8AC3E}">
        <p14:creationId xmlns:p14="http://schemas.microsoft.com/office/powerpoint/2010/main" val="18293591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318BF-48B4-2B8C-B446-8029EE0BB5C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0EB84EA-5DCF-03E7-A655-526F21CC98E0}"/>
              </a:ext>
            </a:extLst>
          </p:cNvPr>
          <p:cNvSpPr>
            <a:spLocks noGrp="1"/>
          </p:cNvSpPr>
          <p:nvPr>
            <p:ph idx="1"/>
          </p:nvPr>
        </p:nvSpPr>
        <p:spPr/>
        <p:txBody>
          <a:bodyPr/>
          <a:lstStyle/>
          <a:p>
            <a:r>
              <a:rPr lang="en-US" dirty="0" err="1"/>
              <a:t>AnyRef</a:t>
            </a:r>
            <a:r>
              <a:rPr lang="en-US" dirty="0"/>
              <a:t> represents reference types.</a:t>
            </a:r>
          </a:p>
          <a:p>
            <a:r>
              <a:rPr lang="en-US" dirty="0"/>
              <a:t>Any type that is not a value type is a reference type, including types defined by users not predefined in Scala.</a:t>
            </a:r>
          </a:p>
          <a:p>
            <a:endParaRPr lang="en-US" dirty="0"/>
          </a:p>
        </p:txBody>
      </p:sp>
    </p:spTree>
    <p:extLst>
      <p:ext uri="{BB962C8B-B14F-4D97-AF65-F5344CB8AC3E}">
        <p14:creationId xmlns:p14="http://schemas.microsoft.com/office/powerpoint/2010/main" val="12934893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0AFD7-9B47-8960-1780-3395E93DB931}"/>
              </a:ext>
            </a:extLst>
          </p:cNvPr>
          <p:cNvSpPr>
            <a:spLocks noGrp="1"/>
          </p:cNvSpPr>
          <p:nvPr>
            <p:ph type="title"/>
          </p:nvPr>
        </p:nvSpPr>
        <p:spPr/>
        <p:txBody>
          <a:bodyPr/>
          <a:lstStyle/>
          <a:p>
            <a:r>
              <a:rPr lang="en-US" dirty="0"/>
              <a:t>Value Type VS Reference Type</a:t>
            </a:r>
          </a:p>
        </p:txBody>
      </p:sp>
      <p:sp>
        <p:nvSpPr>
          <p:cNvPr id="3" name="Content Placeholder 2">
            <a:extLst>
              <a:ext uri="{FF2B5EF4-FFF2-40B4-BE49-F238E27FC236}">
                <a16:creationId xmlns:a16="http://schemas.microsoft.com/office/drawing/2014/main" id="{6924C8A9-C745-0ACB-C655-DDB3C58D15D4}"/>
              </a:ext>
            </a:extLst>
          </p:cNvPr>
          <p:cNvSpPr>
            <a:spLocks noGrp="1"/>
          </p:cNvSpPr>
          <p:nvPr>
            <p:ph idx="1"/>
          </p:nvPr>
        </p:nvSpPr>
        <p:spPr/>
        <p:txBody>
          <a:bodyPr/>
          <a:lstStyle/>
          <a:p>
            <a:r>
              <a:rPr lang="en-US" dirty="0"/>
              <a:t>Imagine you have a piece of paper.</a:t>
            </a:r>
          </a:p>
          <a:p>
            <a:r>
              <a:rPr lang="en-US" dirty="0"/>
              <a:t>You want the paper to hold some information, such as your name.</a:t>
            </a:r>
          </a:p>
          <a:p>
            <a:r>
              <a:rPr lang="en-US" dirty="0"/>
              <a:t>You can write your name on the piece of paper therefore the value of the paper is  the same as the information it provides.</a:t>
            </a:r>
          </a:p>
          <a:p>
            <a:r>
              <a:rPr lang="en-US" dirty="0"/>
              <a:t>This is an example of  value type.</a:t>
            </a:r>
          </a:p>
        </p:txBody>
      </p:sp>
    </p:spTree>
    <p:extLst>
      <p:ext uri="{BB962C8B-B14F-4D97-AF65-F5344CB8AC3E}">
        <p14:creationId xmlns:p14="http://schemas.microsoft.com/office/powerpoint/2010/main" val="7548491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78CF3-F945-1027-F1E3-DF53F4AB8F36}"/>
              </a:ext>
            </a:extLst>
          </p:cNvPr>
          <p:cNvSpPr>
            <a:spLocks noGrp="1"/>
          </p:cNvSpPr>
          <p:nvPr>
            <p:ph type="title"/>
          </p:nvPr>
        </p:nvSpPr>
        <p:spPr/>
        <p:txBody>
          <a:bodyPr/>
          <a:lstStyle/>
          <a:p>
            <a:r>
              <a:rPr lang="en-US" dirty="0"/>
              <a:t>Value Type VS Reference Type</a:t>
            </a:r>
          </a:p>
        </p:txBody>
      </p:sp>
      <p:sp>
        <p:nvSpPr>
          <p:cNvPr id="3" name="Content Placeholder 2">
            <a:extLst>
              <a:ext uri="{FF2B5EF4-FFF2-40B4-BE49-F238E27FC236}">
                <a16:creationId xmlns:a16="http://schemas.microsoft.com/office/drawing/2014/main" id="{61937BB0-71FE-73F2-BD12-71965AB2D6BD}"/>
              </a:ext>
            </a:extLst>
          </p:cNvPr>
          <p:cNvSpPr>
            <a:spLocks noGrp="1"/>
          </p:cNvSpPr>
          <p:nvPr>
            <p:ph idx="1"/>
          </p:nvPr>
        </p:nvSpPr>
        <p:spPr/>
        <p:txBody>
          <a:bodyPr/>
          <a:lstStyle/>
          <a:p>
            <a:r>
              <a:rPr lang="en-US" dirty="0"/>
              <a:t>Now imagine, you want the paper to hold your house.</a:t>
            </a:r>
          </a:p>
          <a:p>
            <a:r>
              <a:rPr lang="en-US" dirty="0"/>
              <a:t>That’s not physically possible so you write the address to your house, hence the value of the paper is a reference to the required information.</a:t>
            </a:r>
          </a:p>
        </p:txBody>
      </p:sp>
    </p:spTree>
    <p:extLst>
      <p:ext uri="{BB962C8B-B14F-4D97-AF65-F5344CB8AC3E}">
        <p14:creationId xmlns:p14="http://schemas.microsoft.com/office/powerpoint/2010/main" val="2752120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2D95E-5F08-E12A-91FC-B6A7CA594EDC}"/>
              </a:ext>
            </a:extLst>
          </p:cNvPr>
          <p:cNvSpPr>
            <a:spLocks noGrp="1"/>
          </p:cNvSpPr>
          <p:nvPr>
            <p:ph type="title"/>
          </p:nvPr>
        </p:nvSpPr>
        <p:spPr/>
        <p:txBody>
          <a:bodyPr/>
          <a:lstStyle/>
          <a:p>
            <a:r>
              <a:rPr lang="en-US" dirty="0"/>
              <a:t>Value Type VS Reference Type</a:t>
            </a:r>
          </a:p>
        </p:txBody>
      </p:sp>
      <p:sp>
        <p:nvSpPr>
          <p:cNvPr id="3" name="Content Placeholder 2">
            <a:extLst>
              <a:ext uri="{FF2B5EF4-FFF2-40B4-BE49-F238E27FC236}">
                <a16:creationId xmlns:a16="http://schemas.microsoft.com/office/drawing/2014/main" id="{63958E55-DA94-14F4-EEFF-5FEF29FE763C}"/>
              </a:ext>
            </a:extLst>
          </p:cNvPr>
          <p:cNvSpPr>
            <a:spLocks noGrp="1"/>
          </p:cNvSpPr>
          <p:nvPr>
            <p:ph idx="1"/>
          </p:nvPr>
        </p:nvSpPr>
        <p:spPr/>
        <p:txBody>
          <a:bodyPr/>
          <a:lstStyle/>
          <a:p>
            <a:r>
              <a:rPr lang="en-US" dirty="0"/>
              <a:t>In the same way, a reference type holds the memory address location of the value, while value types hold the value themselves.</a:t>
            </a:r>
          </a:p>
        </p:txBody>
      </p:sp>
    </p:spTree>
    <p:extLst>
      <p:ext uri="{BB962C8B-B14F-4D97-AF65-F5344CB8AC3E}">
        <p14:creationId xmlns:p14="http://schemas.microsoft.com/office/powerpoint/2010/main" val="1763297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78EC6-3D2B-39F0-3F09-72FB0D725DFD}"/>
              </a:ext>
            </a:extLst>
          </p:cNvPr>
          <p:cNvSpPr>
            <a:spLocks noGrp="1"/>
          </p:cNvSpPr>
          <p:nvPr>
            <p:ph type="title"/>
          </p:nvPr>
        </p:nvSpPr>
        <p:spPr/>
        <p:txBody>
          <a:bodyPr/>
          <a:lstStyle/>
          <a:p>
            <a:r>
              <a:rPr lang="en-US" dirty="0"/>
              <a:t>Using Value Types</a:t>
            </a:r>
          </a:p>
        </p:txBody>
      </p:sp>
      <p:sp>
        <p:nvSpPr>
          <p:cNvPr id="3" name="Content Placeholder 2">
            <a:extLst>
              <a:ext uri="{FF2B5EF4-FFF2-40B4-BE49-F238E27FC236}">
                <a16:creationId xmlns:a16="http://schemas.microsoft.com/office/drawing/2014/main" id="{6E73F4C6-BC24-0527-E363-A7002A23FF46}"/>
              </a:ext>
            </a:extLst>
          </p:cNvPr>
          <p:cNvSpPr>
            <a:spLocks noGrp="1"/>
          </p:cNvSpPr>
          <p:nvPr>
            <p:ph idx="1"/>
          </p:nvPr>
        </p:nvSpPr>
        <p:spPr/>
        <p:txBody>
          <a:bodyPr>
            <a:normAutofit lnSpcReduction="10000"/>
          </a:bodyPr>
          <a:lstStyle/>
          <a:p>
            <a:r>
              <a:rPr lang="en-US" dirty="0"/>
              <a:t>Val  </a:t>
            </a:r>
            <a:r>
              <a:rPr lang="en-US" dirty="0" err="1"/>
              <a:t>myDoubleVariable:Double</a:t>
            </a:r>
            <a:r>
              <a:rPr lang="en-US" dirty="0"/>
              <a:t>=2.75</a:t>
            </a:r>
          </a:p>
          <a:p>
            <a:r>
              <a:rPr lang="en-US" dirty="0"/>
              <a:t>Val  </a:t>
            </a:r>
            <a:r>
              <a:rPr lang="en-US" dirty="0" err="1"/>
              <a:t>myFloatVariable:Float</a:t>
            </a:r>
            <a:r>
              <a:rPr lang="en-US" dirty="0"/>
              <a:t>=2.75f</a:t>
            </a:r>
          </a:p>
          <a:p>
            <a:r>
              <a:rPr lang="en-US" dirty="0"/>
              <a:t>Val  </a:t>
            </a:r>
            <a:r>
              <a:rPr lang="en-US" dirty="0" err="1"/>
              <a:t>myLongVariable:Long</a:t>
            </a:r>
            <a:r>
              <a:rPr lang="en-US" dirty="0"/>
              <a:t>=2.75000000L</a:t>
            </a:r>
          </a:p>
          <a:p>
            <a:r>
              <a:rPr lang="en-US" dirty="0"/>
              <a:t>Val  </a:t>
            </a:r>
            <a:r>
              <a:rPr lang="en-US" dirty="0" err="1"/>
              <a:t>myIntVariable:Int</a:t>
            </a:r>
            <a:r>
              <a:rPr lang="en-US" dirty="0"/>
              <a:t>=275</a:t>
            </a:r>
          </a:p>
          <a:p>
            <a:r>
              <a:rPr lang="en-US" dirty="0"/>
              <a:t>Val  </a:t>
            </a:r>
            <a:r>
              <a:rPr lang="en-US" dirty="0" err="1"/>
              <a:t>myShortVariable:Short</a:t>
            </a:r>
            <a:r>
              <a:rPr lang="en-US" dirty="0"/>
              <a:t>=1</a:t>
            </a:r>
          </a:p>
          <a:p>
            <a:r>
              <a:rPr lang="en-US" dirty="0"/>
              <a:t>Val  </a:t>
            </a:r>
            <a:r>
              <a:rPr lang="en-US" dirty="0" err="1"/>
              <a:t>myByteVariable:Byte</a:t>
            </a:r>
            <a:r>
              <a:rPr lang="en-US" dirty="0"/>
              <a:t>=0xa</a:t>
            </a:r>
          </a:p>
          <a:p>
            <a:r>
              <a:rPr lang="en-US" dirty="0"/>
              <a:t>Val  </a:t>
            </a:r>
            <a:r>
              <a:rPr lang="en-US" dirty="0" err="1"/>
              <a:t>myCharVariable:Char</a:t>
            </a:r>
            <a:r>
              <a:rPr lang="en-US" dirty="0"/>
              <a:t>=‘a’</a:t>
            </a:r>
          </a:p>
          <a:p>
            <a:r>
              <a:rPr lang="en-US" dirty="0"/>
              <a:t>Val  </a:t>
            </a:r>
            <a:r>
              <a:rPr lang="en-US" dirty="0" err="1"/>
              <a:t>myUnitVariable:Unit</a:t>
            </a:r>
            <a:r>
              <a:rPr lang="en-US" dirty="0"/>
              <a:t>=()</a:t>
            </a:r>
          </a:p>
          <a:p>
            <a:r>
              <a:rPr lang="en-US" dirty="0"/>
              <a:t>Val  </a:t>
            </a:r>
            <a:r>
              <a:rPr lang="en-US" dirty="0" err="1"/>
              <a:t>myBooleanVariable:Boolean</a:t>
            </a:r>
            <a:r>
              <a:rPr lang="en-US" dirty="0"/>
              <a:t>=true</a:t>
            </a:r>
          </a:p>
        </p:txBody>
      </p:sp>
    </p:spTree>
    <p:extLst>
      <p:ext uri="{BB962C8B-B14F-4D97-AF65-F5344CB8AC3E}">
        <p14:creationId xmlns:p14="http://schemas.microsoft.com/office/powerpoint/2010/main" val="330841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DF1C6-86A5-781B-0BAA-9D3CB8699AAE}"/>
              </a:ext>
            </a:extLst>
          </p:cNvPr>
          <p:cNvSpPr>
            <a:spLocks noGrp="1"/>
          </p:cNvSpPr>
          <p:nvPr>
            <p:ph type="title"/>
          </p:nvPr>
        </p:nvSpPr>
        <p:spPr/>
        <p:txBody>
          <a:bodyPr/>
          <a:lstStyle/>
          <a:p>
            <a:r>
              <a:rPr lang="en-US" dirty="0"/>
              <a:t>Applications of </a:t>
            </a:r>
            <a:r>
              <a:rPr lang="en-US" dirty="0" err="1"/>
              <a:t>scala</a:t>
            </a:r>
            <a:endParaRPr lang="en-US" dirty="0"/>
          </a:p>
        </p:txBody>
      </p:sp>
      <p:pic>
        <p:nvPicPr>
          <p:cNvPr id="5" name="Content Placeholder 4">
            <a:extLst>
              <a:ext uri="{FF2B5EF4-FFF2-40B4-BE49-F238E27FC236}">
                <a16:creationId xmlns:a16="http://schemas.microsoft.com/office/drawing/2014/main" id="{9362D0BD-A503-E0D5-02F7-5120AD24E557}"/>
              </a:ext>
            </a:extLst>
          </p:cNvPr>
          <p:cNvPicPr>
            <a:picLocks noGrp="1" noChangeAspect="1"/>
          </p:cNvPicPr>
          <p:nvPr>
            <p:ph idx="1"/>
          </p:nvPr>
        </p:nvPicPr>
        <p:blipFill>
          <a:blip r:embed="rId2"/>
          <a:stretch>
            <a:fillRect/>
          </a:stretch>
        </p:blipFill>
        <p:spPr>
          <a:xfrm>
            <a:off x="2438400" y="1484243"/>
            <a:ext cx="5866397" cy="5008632"/>
          </a:xfrm>
        </p:spPr>
      </p:pic>
    </p:spTree>
    <p:extLst>
      <p:ext uri="{BB962C8B-B14F-4D97-AF65-F5344CB8AC3E}">
        <p14:creationId xmlns:p14="http://schemas.microsoft.com/office/powerpoint/2010/main" val="37437935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B074B-25C2-7C22-BE4B-CEDB97ABDA4D}"/>
              </a:ext>
            </a:extLst>
          </p:cNvPr>
          <p:cNvSpPr>
            <a:spLocks noGrp="1"/>
          </p:cNvSpPr>
          <p:nvPr>
            <p:ph type="title"/>
          </p:nvPr>
        </p:nvSpPr>
        <p:spPr/>
        <p:txBody>
          <a:bodyPr/>
          <a:lstStyle/>
          <a:p>
            <a:r>
              <a:rPr lang="en-US" dirty="0"/>
              <a:t>Type Casting in Scala</a:t>
            </a:r>
          </a:p>
        </p:txBody>
      </p:sp>
      <p:sp>
        <p:nvSpPr>
          <p:cNvPr id="3" name="Content Placeholder 2">
            <a:extLst>
              <a:ext uri="{FF2B5EF4-FFF2-40B4-BE49-F238E27FC236}">
                <a16:creationId xmlns:a16="http://schemas.microsoft.com/office/drawing/2014/main" id="{09144806-4FF3-60A5-1433-FF540EF778F5}"/>
              </a:ext>
            </a:extLst>
          </p:cNvPr>
          <p:cNvSpPr>
            <a:spLocks noGrp="1"/>
          </p:cNvSpPr>
          <p:nvPr>
            <p:ph idx="1"/>
          </p:nvPr>
        </p:nvSpPr>
        <p:spPr/>
        <p:txBody>
          <a:bodyPr/>
          <a:lstStyle/>
          <a:p>
            <a:r>
              <a:rPr lang="en-US" dirty="0"/>
              <a:t>Type casting is the process where we change the data type for any value of a variable to a new type than it was defined earlier.</a:t>
            </a:r>
          </a:p>
          <a:p>
            <a:endParaRPr lang="en-US" dirty="0"/>
          </a:p>
        </p:txBody>
      </p:sp>
      <p:pic>
        <p:nvPicPr>
          <p:cNvPr id="5" name="Picture 4">
            <a:extLst>
              <a:ext uri="{FF2B5EF4-FFF2-40B4-BE49-F238E27FC236}">
                <a16:creationId xmlns:a16="http://schemas.microsoft.com/office/drawing/2014/main" id="{34F8C2C4-25AB-BF82-ACB9-47E6A3D60A0A}"/>
              </a:ext>
            </a:extLst>
          </p:cNvPr>
          <p:cNvPicPr>
            <a:picLocks noChangeAspect="1"/>
          </p:cNvPicPr>
          <p:nvPr/>
        </p:nvPicPr>
        <p:blipFill>
          <a:blip r:embed="rId2"/>
          <a:stretch>
            <a:fillRect/>
          </a:stretch>
        </p:blipFill>
        <p:spPr>
          <a:xfrm>
            <a:off x="1417982" y="2968486"/>
            <a:ext cx="8264913" cy="2998857"/>
          </a:xfrm>
          <a:prstGeom prst="rect">
            <a:avLst/>
          </a:prstGeom>
        </p:spPr>
      </p:pic>
    </p:spTree>
    <p:extLst>
      <p:ext uri="{BB962C8B-B14F-4D97-AF65-F5344CB8AC3E}">
        <p14:creationId xmlns:p14="http://schemas.microsoft.com/office/powerpoint/2010/main" val="10215583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D3F4-6811-FA30-D3A8-152F9852CDC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4D0CBEC-E802-4324-48A8-6229ACCDFE03}"/>
              </a:ext>
            </a:extLst>
          </p:cNvPr>
          <p:cNvSpPr>
            <a:spLocks noGrp="1"/>
          </p:cNvSpPr>
          <p:nvPr>
            <p:ph idx="1"/>
          </p:nvPr>
        </p:nvSpPr>
        <p:spPr/>
        <p:txBody>
          <a:bodyPr/>
          <a:lstStyle/>
          <a:p>
            <a:r>
              <a:rPr lang="en-US" dirty="0"/>
              <a:t>The arrows in the diagram are giving the direction of conversion.</a:t>
            </a:r>
          </a:p>
          <a:p>
            <a:endParaRPr lang="en-US" dirty="0"/>
          </a:p>
          <a:p>
            <a:r>
              <a:rPr lang="en-US" dirty="0"/>
              <a:t>For Example, a float can be converted to a double, but a double cannot be converted to a float.</a:t>
            </a:r>
          </a:p>
        </p:txBody>
      </p:sp>
    </p:spTree>
    <p:extLst>
      <p:ext uri="{BB962C8B-B14F-4D97-AF65-F5344CB8AC3E}">
        <p14:creationId xmlns:p14="http://schemas.microsoft.com/office/powerpoint/2010/main" val="35822550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37F40-FC6D-8C59-FF31-04F3DEC16F86}"/>
              </a:ext>
            </a:extLst>
          </p:cNvPr>
          <p:cNvSpPr>
            <a:spLocks noGrp="1"/>
          </p:cNvSpPr>
          <p:nvPr>
            <p:ph type="title"/>
          </p:nvPr>
        </p:nvSpPr>
        <p:spPr/>
        <p:txBody>
          <a:bodyPr/>
          <a:lstStyle/>
          <a:p>
            <a:r>
              <a:rPr lang="en-US" dirty="0"/>
              <a:t>Type Casting Examples</a:t>
            </a:r>
          </a:p>
        </p:txBody>
      </p:sp>
      <p:sp>
        <p:nvSpPr>
          <p:cNvPr id="3" name="Content Placeholder 2">
            <a:extLst>
              <a:ext uri="{FF2B5EF4-FFF2-40B4-BE49-F238E27FC236}">
                <a16:creationId xmlns:a16="http://schemas.microsoft.com/office/drawing/2014/main" id="{E79888DD-85E3-61BA-C027-59ACEA258C6E}"/>
              </a:ext>
            </a:extLst>
          </p:cNvPr>
          <p:cNvSpPr>
            <a:spLocks noGrp="1"/>
          </p:cNvSpPr>
          <p:nvPr>
            <p:ph idx="1"/>
          </p:nvPr>
        </p:nvSpPr>
        <p:spPr/>
        <p:txBody>
          <a:bodyPr/>
          <a:lstStyle/>
          <a:p>
            <a:r>
              <a:rPr lang="en-US" dirty="0"/>
              <a:t>Long=&gt; Float</a:t>
            </a:r>
          </a:p>
          <a:p>
            <a:pPr marL="0" indent="0">
              <a:buNone/>
            </a:pPr>
            <a:r>
              <a:rPr lang="en-US" dirty="0"/>
              <a:t>	</a:t>
            </a:r>
          </a:p>
          <a:p>
            <a:pPr marL="0" indent="0">
              <a:buNone/>
            </a:pPr>
            <a:r>
              <a:rPr lang="en-US" dirty="0"/>
              <a:t>	</a:t>
            </a:r>
            <a:r>
              <a:rPr lang="en-US" dirty="0" err="1"/>
              <a:t>val</a:t>
            </a:r>
            <a:r>
              <a:rPr lang="en-US" dirty="0"/>
              <a:t> </a:t>
            </a:r>
            <a:r>
              <a:rPr lang="en-US" dirty="0" err="1"/>
              <a:t>oldType:Long</a:t>
            </a:r>
            <a:r>
              <a:rPr lang="en-US" dirty="0"/>
              <a:t>=92637128</a:t>
            </a:r>
          </a:p>
          <a:p>
            <a:pPr marL="0" indent="0">
              <a:buNone/>
            </a:pPr>
            <a:r>
              <a:rPr lang="en-US" dirty="0"/>
              <a:t>	</a:t>
            </a:r>
            <a:r>
              <a:rPr lang="en-US" dirty="0" err="1"/>
              <a:t>val</a:t>
            </a:r>
            <a:r>
              <a:rPr lang="en-US" dirty="0"/>
              <a:t> </a:t>
            </a:r>
            <a:r>
              <a:rPr lang="en-US" dirty="0" err="1"/>
              <a:t>newType:Float</a:t>
            </a:r>
            <a:r>
              <a:rPr lang="en-US" dirty="0"/>
              <a:t>=</a:t>
            </a:r>
            <a:r>
              <a:rPr lang="en-US" dirty="0" err="1"/>
              <a:t>oldType</a:t>
            </a:r>
            <a:endParaRPr lang="en-US" dirty="0"/>
          </a:p>
          <a:p>
            <a:pPr marL="0" indent="0">
              <a:buNone/>
            </a:pPr>
            <a:endParaRPr lang="en-US" dirty="0"/>
          </a:p>
          <a:p>
            <a:pPr marL="0" indent="0">
              <a:buNone/>
            </a:pPr>
            <a:r>
              <a:rPr lang="en-US" dirty="0">
                <a:solidFill>
                  <a:srgbClr val="FF0000"/>
                </a:solidFill>
              </a:rPr>
              <a:t>	</a:t>
            </a:r>
            <a:r>
              <a:rPr lang="en-US" dirty="0" err="1">
                <a:solidFill>
                  <a:srgbClr val="FF0000"/>
                </a:solidFill>
              </a:rPr>
              <a:t>val</a:t>
            </a:r>
            <a:r>
              <a:rPr lang="en-US" dirty="0">
                <a:solidFill>
                  <a:srgbClr val="FF0000"/>
                </a:solidFill>
              </a:rPr>
              <a:t> </a:t>
            </a:r>
            <a:r>
              <a:rPr lang="en-US" dirty="0" err="1">
                <a:solidFill>
                  <a:srgbClr val="FF0000"/>
                </a:solidFill>
              </a:rPr>
              <a:t>oldType:Long</a:t>
            </a:r>
            <a:r>
              <a:rPr lang="en-US" dirty="0">
                <a:solidFill>
                  <a:srgbClr val="FF0000"/>
                </a:solidFill>
              </a:rPr>
              <a:t>=92637128</a:t>
            </a:r>
          </a:p>
          <a:p>
            <a:pPr marL="0" indent="0">
              <a:buNone/>
            </a:pPr>
            <a:r>
              <a:rPr lang="en-US" dirty="0">
                <a:solidFill>
                  <a:srgbClr val="FF0000"/>
                </a:solidFill>
              </a:rPr>
              <a:t>	</a:t>
            </a:r>
            <a:r>
              <a:rPr lang="en-US" dirty="0" err="1">
                <a:solidFill>
                  <a:srgbClr val="FF0000"/>
                </a:solidFill>
              </a:rPr>
              <a:t>val</a:t>
            </a:r>
            <a:r>
              <a:rPr lang="en-US" dirty="0">
                <a:solidFill>
                  <a:srgbClr val="FF0000"/>
                </a:solidFill>
              </a:rPr>
              <a:t> </a:t>
            </a:r>
            <a:r>
              <a:rPr lang="en-US" dirty="0" err="1">
                <a:solidFill>
                  <a:srgbClr val="FF0000"/>
                </a:solidFill>
              </a:rPr>
              <a:t>newType:Float</a:t>
            </a:r>
            <a:r>
              <a:rPr lang="en-US" dirty="0">
                <a:solidFill>
                  <a:srgbClr val="FF0000"/>
                </a:solidFill>
              </a:rPr>
              <a:t>=</a:t>
            </a:r>
            <a:r>
              <a:rPr lang="en-US" dirty="0" err="1">
                <a:solidFill>
                  <a:srgbClr val="FF0000"/>
                </a:solidFill>
              </a:rPr>
              <a:t>oldType</a:t>
            </a:r>
            <a:endParaRPr lang="en-US" dirty="0">
              <a:solidFill>
                <a:srgbClr val="FF0000"/>
              </a:solidFill>
            </a:endParaRPr>
          </a:p>
          <a:p>
            <a:pPr marL="0" indent="0">
              <a:buNone/>
            </a:pPr>
            <a:r>
              <a:rPr lang="en-US" dirty="0">
                <a:solidFill>
                  <a:srgbClr val="FF0000"/>
                </a:solidFill>
              </a:rPr>
              <a:t>	</a:t>
            </a:r>
            <a:r>
              <a:rPr lang="en-US" dirty="0" err="1">
                <a:solidFill>
                  <a:srgbClr val="FF0000"/>
                </a:solidFill>
              </a:rPr>
              <a:t>val</a:t>
            </a:r>
            <a:r>
              <a:rPr lang="en-US" dirty="0">
                <a:solidFill>
                  <a:srgbClr val="FF0000"/>
                </a:solidFill>
              </a:rPr>
              <a:t> </a:t>
            </a:r>
            <a:r>
              <a:rPr lang="en-US" dirty="0" err="1">
                <a:solidFill>
                  <a:srgbClr val="FF0000"/>
                </a:solidFill>
              </a:rPr>
              <a:t>newOldType:Long</a:t>
            </a:r>
            <a:r>
              <a:rPr lang="en-US" dirty="0">
                <a:solidFill>
                  <a:srgbClr val="FF0000"/>
                </a:solidFill>
              </a:rPr>
              <a:t>=</a:t>
            </a:r>
            <a:r>
              <a:rPr lang="en-US" dirty="0" err="1">
                <a:solidFill>
                  <a:srgbClr val="FF0000"/>
                </a:solidFill>
              </a:rPr>
              <a:t>newType</a:t>
            </a:r>
            <a:endParaRPr lang="en-US" dirty="0">
              <a:solidFill>
                <a:srgbClr val="FF0000"/>
              </a:solidFill>
            </a:endParaRPr>
          </a:p>
        </p:txBody>
      </p:sp>
    </p:spTree>
    <p:extLst>
      <p:ext uri="{BB962C8B-B14F-4D97-AF65-F5344CB8AC3E}">
        <p14:creationId xmlns:p14="http://schemas.microsoft.com/office/powerpoint/2010/main" val="5169142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88B8B-9F1D-93D3-0607-A5E9E92A912B}"/>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3B1E22CA-6A9E-0C23-46F5-307D016C7B26}"/>
              </a:ext>
            </a:extLst>
          </p:cNvPr>
          <p:cNvSpPr>
            <a:spLocks noGrp="1"/>
          </p:cNvSpPr>
          <p:nvPr>
            <p:ph idx="1"/>
          </p:nvPr>
        </p:nvSpPr>
        <p:spPr/>
        <p:txBody>
          <a:bodyPr/>
          <a:lstStyle/>
          <a:p>
            <a:r>
              <a:rPr lang="en-US" dirty="0"/>
              <a:t>Char=&gt;Int</a:t>
            </a:r>
          </a:p>
          <a:p>
            <a:endParaRPr lang="en-US" dirty="0"/>
          </a:p>
          <a:p>
            <a:pPr marL="457200" lvl="1" indent="0">
              <a:buNone/>
            </a:pPr>
            <a:r>
              <a:rPr lang="en-US" dirty="0" err="1"/>
              <a:t>val</a:t>
            </a:r>
            <a:r>
              <a:rPr lang="en-US" dirty="0"/>
              <a:t> </a:t>
            </a:r>
            <a:r>
              <a:rPr lang="en-US" dirty="0" err="1"/>
              <a:t>oldType:Char</a:t>
            </a:r>
            <a:r>
              <a:rPr lang="en-US" dirty="0"/>
              <a:t>=‘A’</a:t>
            </a:r>
          </a:p>
          <a:p>
            <a:pPr marL="457200" lvl="1" indent="0">
              <a:buNone/>
            </a:pPr>
            <a:r>
              <a:rPr lang="en-US" dirty="0" err="1"/>
              <a:t>val</a:t>
            </a:r>
            <a:r>
              <a:rPr lang="en-US" dirty="0"/>
              <a:t> </a:t>
            </a:r>
            <a:r>
              <a:rPr lang="en-US" dirty="0" err="1"/>
              <a:t>newType:Int</a:t>
            </a:r>
            <a:r>
              <a:rPr lang="en-US" dirty="0"/>
              <a:t>=</a:t>
            </a:r>
            <a:r>
              <a:rPr lang="en-US" dirty="0" err="1"/>
              <a:t>oldType</a:t>
            </a:r>
            <a:endParaRPr lang="en-US" dirty="0"/>
          </a:p>
        </p:txBody>
      </p:sp>
    </p:spTree>
    <p:extLst>
      <p:ext uri="{BB962C8B-B14F-4D97-AF65-F5344CB8AC3E}">
        <p14:creationId xmlns:p14="http://schemas.microsoft.com/office/powerpoint/2010/main" val="21459399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61388-7983-5074-1BF8-2875231B92DC}"/>
              </a:ext>
            </a:extLst>
          </p:cNvPr>
          <p:cNvSpPr>
            <a:spLocks noGrp="1"/>
          </p:cNvSpPr>
          <p:nvPr>
            <p:ph type="title"/>
          </p:nvPr>
        </p:nvSpPr>
        <p:spPr/>
        <p:txBody>
          <a:bodyPr/>
          <a:lstStyle/>
          <a:p>
            <a:r>
              <a:rPr lang="en-US" dirty="0"/>
              <a:t>Operators in Scala</a:t>
            </a:r>
          </a:p>
        </p:txBody>
      </p:sp>
      <p:sp>
        <p:nvSpPr>
          <p:cNvPr id="3" name="Content Placeholder 2">
            <a:extLst>
              <a:ext uri="{FF2B5EF4-FFF2-40B4-BE49-F238E27FC236}">
                <a16:creationId xmlns:a16="http://schemas.microsoft.com/office/drawing/2014/main" id="{832C251E-6E9E-A585-059A-A8F5ABBEB95B}"/>
              </a:ext>
            </a:extLst>
          </p:cNvPr>
          <p:cNvSpPr>
            <a:spLocks noGrp="1"/>
          </p:cNvSpPr>
          <p:nvPr>
            <p:ph idx="1"/>
          </p:nvPr>
        </p:nvSpPr>
        <p:spPr/>
        <p:txBody>
          <a:bodyPr/>
          <a:lstStyle/>
          <a:p>
            <a:r>
              <a:rPr lang="en-US" b="0" i="0" dirty="0">
                <a:solidFill>
                  <a:srgbClr val="273239"/>
                </a:solidFill>
                <a:effectLst/>
                <a:latin typeface="Nunito" pitchFamily="2" charset="0"/>
              </a:rPr>
              <a:t>An operator is a symbol that represents an operation to be performed with one or more operand. </a:t>
            </a:r>
          </a:p>
          <a:p>
            <a:r>
              <a:rPr lang="en-US" b="0" i="0" dirty="0">
                <a:solidFill>
                  <a:srgbClr val="273239"/>
                </a:solidFill>
                <a:effectLst/>
                <a:latin typeface="Nunito" pitchFamily="2" charset="0"/>
              </a:rPr>
              <a:t>Operators are the foundation of any programming language. Operators allow us to perform different kinds of operations on operands. </a:t>
            </a:r>
            <a:endParaRPr lang="en-US" dirty="0"/>
          </a:p>
        </p:txBody>
      </p:sp>
    </p:spTree>
    <p:extLst>
      <p:ext uri="{BB962C8B-B14F-4D97-AF65-F5344CB8AC3E}">
        <p14:creationId xmlns:p14="http://schemas.microsoft.com/office/powerpoint/2010/main" val="8989254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96F7F-8A04-217D-DAE9-E1F17507B3FB}"/>
              </a:ext>
            </a:extLst>
          </p:cNvPr>
          <p:cNvSpPr>
            <a:spLocks noGrp="1"/>
          </p:cNvSpPr>
          <p:nvPr>
            <p:ph type="title"/>
          </p:nvPr>
        </p:nvSpPr>
        <p:spPr/>
        <p:txBody>
          <a:bodyPr/>
          <a:lstStyle/>
          <a:p>
            <a:r>
              <a:rPr lang="en-US" dirty="0"/>
              <a:t>Operators in Scala</a:t>
            </a:r>
          </a:p>
        </p:txBody>
      </p:sp>
      <p:sp>
        <p:nvSpPr>
          <p:cNvPr id="3" name="Content Placeholder 2">
            <a:extLst>
              <a:ext uri="{FF2B5EF4-FFF2-40B4-BE49-F238E27FC236}">
                <a16:creationId xmlns:a16="http://schemas.microsoft.com/office/drawing/2014/main" id="{C85BB346-A89F-968A-7E5F-FF149AD1DBEB}"/>
              </a:ext>
            </a:extLst>
          </p:cNvPr>
          <p:cNvSpPr>
            <a:spLocks noGrp="1"/>
          </p:cNvSpPr>
          <p:nvPr>
            <p:ph idx="1"/>
          </p:nvPr>
        </p:nvSpPr>
        <p:spPr/>
        <p:txBody>
          <a:bodyPr/>
          <a:lstStyle/>
          <a:p>
            <a:pPr marL="0" indent="0">
              <a:buNone/>
            </a:pPr>
            <a:r>
              <a:rPr lang="en-US" b="0" i="0" dirty="0">
                <a:solidFill>
                  <a:srgbClr val="273239"/>
                </a:solidFill>
                <a:effectLst/>
                <a:latin typeface="Nunito" pitchFamily="2" charset="0"/>
              </a:rPr>
              <a:t>There are different types of operators used in Scala as follows: </a:t>
            </a:r>
          </a:p>
          <a:p>
            <a:r>
              <a:rPr lang="en-US" dirty="0">
                <a:solidFill>
                  <a:srgbClr val="273239"/>
                </a:solidFill>
                <a:latin typeface="Nunito" pitchFamily="2" charset="0"/>
              </a:rPr>
              <a:t>Arithmetic Operators</a:t>
            </a:r>
          </a:p>
          <a:p>
            <a:r>
              <a:rPr lang="en-US" dirty="0">
                <a:solidFill>
                  <a:srgbClr val="273239"/>
                </a:solidFill>
                <a:latin typeface="Nunito" pitchFamily="2" charset="0"/>
              </a:rPr>
              <a:t>Relational Operators</a:t>
            </a:r>
          </a:p>
          <a:p>
            <a:r>
              <a:rPr lang="en-US" dirty="0">
                <a:solidFill>
                  <a:srgbClr val="273239"/>
                </a:solidFill>
                <a:latin typeface="Nunito" pitchFamily="2" charset="0"/>
              </a:rPr>
              <a:t>Logical Operators</a:t>
            </a:r>
          </a:p>
          <a:p>
            <a:r>
              <a:rPr lang="en-US" dirty="0">
                <a:solidFill>
                  <a:srgbClr val="273239"/>
                </a:solidFill>
                <a:latin typeface="Nunito" pitchFamily="2" charset="0"/>
              </a:rPr>
              <a:t>Bitwise Operators</a:t>
            </a:r>
          </a:p>
          <a:p>
            <a:r>
              <a:rPr lang="en-US" dirty="0">
                <a:solidFill>
                  <a:srgbClr val="273239"/>
                </a:solidFill>
                <a:latin typeface="Nunito" pitchFamily="2" charset="0"/>
              </a:rPr>
              <a:t>Assignment  Operators.</a:t>
            </a:r>
            <a:endParaRPr lang="en-US" dirty="0"/>
          </a:p>
        </p:txBody>
      </p:sp>
    </p:spTree>
    <p:extLst>
      <p:ext uri="{BB962C8B-B14F-4D97-AF65-F5344CB8AC3E}">
        <p14:creationId xmlns:p14="http://schemas.microsoft.com/office/powerpoint/2010/main" val="36238891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70BFCB0-427A-D35F-51A1-784EF8C39864}"/>
              </a:ext>
            </a:extLst>
          </p:cNvPr>
          <p:cNvPicPr>
            <a:picLocks noGrp="1" noChangeAspect="1"/>
          </p:cNvPicPr>
          <p:nvPr>
            <p:ph idx="1"/>
          </p:nvPr>
        </p:nvPicPr>
        <p:blipFill>
          <a:blip r:embed="rId2"/>
          <a:stretch>
            <a:fillRect/>
          </a:stretch>
        </p:blipFill>
        <p:spPr>
          <a:xfrm>
            <a:off x="2703443" y="1855304"/>
            <a:ext cx="6308035" cy="4094922"/>
          </a:xfrm>
        </p:spPr>
      </p:pic>
    </p:spTree>
    <p:extLst>
      <p:ext uri="{BB962C8B-B14F-4D97-AF65-F5344CB8AC3E}">
        <p14:creationId xmlns:p14="http://schemas.microsoft.com/office/powerpoint/2010/main" val="39318592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3E385-0420-3DC9-44EE-9CFC934F65B1}"/>
              </a:ext>
            </a:extLst>
          </p:cNvPr>
          <p:cNvSpPr>
            <a:spLocks noGrp="1"/>
          </p:cNvSpPr>
          <p:nvPr>
            <p:ph type="title"/>
          </p:nvPr>
        </p:nvSpPr>
        <p:spPr/>
        <p:txBody>
          <a:bodyPr/>
          <a:lstStyle/>
          <a:p>
            <a:r>
              <a:rPr lang="en-US" b="1" i="0" dirty="0">
                <a:solidFill>
                  <a:srgbClr val="273239"/>
                </a:solidFill>
                <a:effectLst/>
                <a:latin typeface="Nunito" pitchFamily="2" charset="0"/>
              </a:rPr>
              <a:t>Arithmetic Operators</a:t>
            </a:r>
            <a:endParaRPr lang="en-US" dirty="0"/>
          </a:p>
        </p:txBody>
      </p:sp>
      <p:sp>
        <p:nvSpPr>
          <p:cNvPr id="3" name="Content Placeholder 2">
            <a:extLst>
              <a:ext uri="{FF2B5EF4-FFF2-40B4-BE49-F238E27FC236}">
                <a16:creationId xmlns:a16="http://schemas.microsoft.com/office/drawing/2014/main" id="{572D1994-7C00-B542-DC86-B352482373FF}"/>
              </a:ext>
            </a:extLst>
          </p:cNvPr>
          <p:cNvSpPr>
            <a:spLocks noGrp="1"/>
          </p:cNvSpPr>
          <p:nvPr>
            <p:ph idx="1"/>
          </p:nvPr>
        </p:nvSpPr>
        <p:spPr/>
        <p:txBody>
          <a:bodyPr>
            <a:normAutofit/>
          </a:bodyPr>
          <a:lstStyle/>
          <a:p>
            <a:pPr marL="0" indent="0" algn="l" fontAlgn="base">
              <a:buNone/>
            </a:pPr>
            <a:r>
              <a:rPr lang="en-US" b="0" i="0" dirty="0">
                <a:solidFill>
                  <a:srgbClr val="273239"/>
                </a:solidFill>
                <a:effectLst/>
                <a:latin typeface="Nunito" pitchFamily="2" charset="0"/>
              </a:rPr>
              <a:t>These are used to perform arithmetic/mathematical operations on operands.  </a:t>
            </a:r>
          </a:p>
          <a:p>
            <a:pPr algn="l" fontAlgn="base">
              <a:buFont typeface="Arial" panose="020B0604020202020204" pitchFamily="34" charset="0"/>
              <a:buChar char="•"/>
            </a:pPr>
            <a:r>
              <a:rPr lang="en-US" b="1" i="0" dirty="0">
                <a:solidFill>
                  <a:srgbClr val="273239"/>
                </a:solidFill>
                <a:effectLst/>
                <a:latin typeface="Nunito" pitchFamily="2" charset="0"/>
              </a:rPr>
              <a:t>Addition(+) </a:t>
            </a:r>
            <a:r>
              <a:rPr lang="en-US" b="0" i="0" dirty="0">
                <a:solidFill>
                  <a:srgbClr val="273239"/>
                </a:solidFill>
                <a:effectLst/>
                <a:latin typeface="Nunito" pitchFamily="2" charset="0"/>
              </a:rPr>
              <a:t>operator adds two operands. For example, </a:t>
            </a:r>
            <a:r>
              <a:rPr lang="en-US" b="1" i="0" dirty="0" err="1">
                <a:solidFill>
                  <a:srgbClr val="273239"/>
                </a:solidFill>
                <a:effectLst/>
                <a:latin typeface="Nunito" pitchFamily="2" charset="0"/>
              </a:rPr>
              <a:t>x+y</a:t>
            </a:r>
            <a:r>
              <a:rPr lang="en-US" b="0" i="0" dirty="0">
                <a:solidFill>
                  <a:srgbClr val="273239"/>
                </a:solidFill>
                <a:effectLst/>
                <a:latin typeface="Nunito" pitchFamily="2" charset="0"/>
              </a:rPr>
              <a:t>.</a:t>
            </a:r>
          </a:p>
          <a:p>
            <a:pPr algn="l" fontAlgn="base">
              <a:buFont typeface="Arial" panose="020B0604020202020204" pitchFamily="34" charset="0"/>
              <a:buChar char="•"/>
            </a:pPr>
            <a:r>
              <a:rPr lang="en-US" b="1" i="0" dirty="0">
                <a:solidFill>
                  <a:srgbClr val="273239"/>
                </a:solidFill>
                <a:effectLst/>
                <a:latin typeface="Nunito" pitchFamily="2" charset="0"/>
              </a:rPr>
              <a:t>Subtraction(-) </a:t>
            </a:r>
            <a:r>
              <a:rPr lang="en-US" b="0" i="0" dirty="0">
                <a:solidFill>
                  <a:srgbClr val="273239"/>
                </a:solidFill>
                <a:effectLst/>
                <a:latin typeface="Nunito" pitchFamily="2" charset="0"/>
              </a:rPr>
              <a:t>operator subtracts two operands. For example, </a:t>
            </a:r>
            <a:r>
              <a:rPr lang="en-US" b="1" i="0" dirty="0">
                <a:solidFill>
                  <a:srgbClr val="273239"/>
                </a:solidFill>
                <a:effectLst/>
                <a:latin typeface="Nunito" pitchFamily="2" charset="0"/>
              </a:rPr>
              <a:t>x-y</a:t>
            </a:r>
            <a:r>
              <a:rPr lang="en-US" b="0" i="0" dirty="0">
                <a:solidFill>
                  <a:srgbClr val="273239"/>
                </a:solidFill>
                <a:effectLst/>
                <a:latin typeface="Nunito" pitchFamily="2" charset="0"/>
              </a:rPr>
              <a:t>.</a:t>
            </a:r>
          </a:p>
          <a:p>
            <a:pPr algn="l" fontAlgn="base">
              <a:buFont typeface="Arial" panose="020B0604020202020204" pitchFamily="34" charset="0"/>
              <a:buChar char="•"/>
            </a:pPr>
            <a:r>
              <a:rPr lang="en-US" b="1" i="0" dirty="0">
                <a:solidFill>
                  <a:srgbClr val="273239"/>
                </a:solidFill>
                <a:effectLst/>
                <a:latin typeface="Nunito" pitchFamily="2" charset="0"/>
              </a:rPr>
              <a:t>Multiplication(*) </a:t>
            </a:r>
            <a:r>
              <a:rPr lang="en-US" b="0" i="0" dirty="0">
                <a:solidFill>
                  <a:srgbClr val="273239"/>
                </a:solidFill>
                <a:effectLst/>
                <a:latin typeface="Nunito" pitchFamily="2" charset="0"/>
              </a:rPr>
              <a:t>operator multiplies two operands. For example, </a:t>
            </a:r>
            <a:r>
              <a:rPr lang="en-US" b="1" i="0" dirty="0">
                <a:solidFill>
                  <a:srgbClr val="273239"/>
                </a:solidFill>
                <a:effectLst/>
                <a:latin typeface="Nunito" pitchFamily="2" charset="0"/>
              </a:rPr>
              <a:t>x*y</a:t>
            </a:r>
            <a:r>
              <a:rPr lang="en-US" b="0" i="0" dirty="0">
                <a:solidFill>
                  <a:srgbClr val="273239"/>
                </a:solidFill>
                <a:effectLst/>
                <a:latin typeface="Nunito" pitchFamily="2" charset="0"/>
              </a:rPr>
              <a:t>.</a:t>
            </a:r>
          </a:p>
          <a:p>
            <a:pPr marL="0" indent="0">
              <a:buNone/>
            </a:pPr>
            <a:endParaRPr lang="en-US" dirty="0"/>
          </a:p>
        </p:txBody>
      </p:sp>
    </p:spTree>
    <p:extLst>
      <p:ext uri="{BB962C8B-B14F-4D97-AF65-F5344CB8AC3E}">
        <p14:creationId xmlns:p14="http://schemas.microsoft.com/office/powerpoint/2010/main" val="3557124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220E9-E12B-36E6-2F31-6C2461C40F68}"/>
              </a:ext>
            </a:extLst>
          </p:cNvPr>
          <p:cNvSpPr>
            <a:spLocks noGrp="1"/>
          </p:cNvSpPr>
          <p:nvPr>
            <p:ph type="title"/>
          </p:nvPr>
        </p:nvSpPr>
        <p:spPr/>
        <p:txBody>
          <a:bodyPr/>
          <a:lstStyle/>
          <a:p>
            <a:r>
              <a:rPr lang="en-US" b="1" i="0" dirty="0">
                <a:solidFill>
                  <a:srgbClr val="273239"/>
                </a:solidFill>
                <a:effectLst/>
                <a:latin typeface="Nunito" pitchFamily="2" charset="0"/>
              </a:rPr>
              <a:t>Arithmetic Operators</a:t>
            </a:r>
            <a:endParaRPr lang="en-US" dirty="0"/>
          </a:p>
        </p:txBody>
      </p:sp>
      <p:sp>
        <p:nvSpPr>
          <p:cNvPr id="3" name="Content Placeholder 2">
            <a:extLst>
              <a:ext uri="{FF2B5EF4-FFF2-40B4-BE49-F238E27FC236}">
                <a16:creationId xmlns:a16="http://schemas.microsoft.com/office/drawing/2014/main" id="{4FE79818-B520-C9D4-5F79-DAE4C245C6F7}"/>
              </a:ext>
            </a:extLst>
          </p:cNvPr>
          <p:cNvSpPr>
            <a:spLocks noGrp="1"/>
          </p:cNvSpPr>
          <p:nvPr>
            <p:ph idx="1"/>
          </p:nvPr>
        </p:nvSpPr>
        <p:spPr/>
        <p:txBody>
          <a:bodyPr/>
          <a:lstStyle/>
          <a:p>
            <a:pPr algn="l" fontAlgn="base">
              <a:buFont typeface="Arial" panose="020B0604020202020204" pitchFamily="34" charset="0"/>
              <a:buChar char="•"/>
            </a:pPr>
            <a:r>
              <a:rPr lang="en-US" b="1" i="0" dirty="0">
                <a:solidFill>
                  <a:srgbClr val="273239"/>
                </a:solidFill>
                <a:effectLst/>
                <a:latin typeface="Nunito" pitchFamily="2" charset="0"/>
              </a:rPr>
              <a:t>Division(/) </a:t>
            </a:r>
            <a:r>
              <a:rPr lang="en-US" b="0" i="0" dirty="0">
                <a:solidFill>
                  <a:srgbClr val="273239"/>
                </a:solidFill>
                <a:effectLst/>
                <a:latin typeface="Nunito" pitchFamily="2" charset="0"/>
              </a:rPr>
              <a:t>operator divides the first operand by the second. For example, </a:t>
            </a:r>
            <a:r>
              <a:rPr lang="en-US" b="1" i="0" dirty="0">
                <a:solidFill>
                  <a:srgbClr val="273239"/>
                </a:solidFill>
                <a:effectLst/>
                <a:latin typeface="Nunito" pitchFamily="2" charset="0"/>
              </a:rPr>
              <a:t>x/y</a:t>
            </a:r>
            <a:r>
              <a:rPr lang="en-US" b="0" i="0" dirty="0">
                <a:solidFill>
                  <a:srgbClr val="273239"/>
                </a:solidFill>
                <a:effectLst/>
                <a:latin typeface="Nunito" pitchFamily="2" charset="0"/>
              </a:rPr>
              <a:t>.</a:t>
            </a:r>
          </a:p>
          <a:p>
            <a:pPr algn="l" fontAlgn="base">
              <a:buFont typeface="Arial" panose="020B0604020202020204" pitchFamily="34" charset="0"/>
              <a:buChar char="•"/>
            </a:pPr>
            <a:r>
              <a:rPr lang="en-US" b="1" i="0" dirty="0">
                <a:solidFill>
                  <a:srgbClr val="273239"/>
                </a:solidFill>
                <a:effectLst/>
                <a:latin typeface="Nunito" pitchFamily="2" charset="0"/>
              </a:rPr>
              <a:t>Modulus(%) </a:t>
            </a:r>
            <a:r>
              <a:rPr lang="en-US" b="0" i="0" dirty="0">
                <a:solidFill>
                  <a:srgbClr val="273239"/>
                </a:solidFill>
                <a:effectLst/>
                <a:latin typeface="Nunito" pitchFamily="2" charset="0"/>
              </a:rPr>
              <a:t>operator returns the remainder when the first operand is divided by the second. For example, </a:t>
            </a:r>
            <a:r>
              <a:rPr lang="en-US" b="1" i="0" dirty="0" err="1">
                <a:solidFill>
                  <a:srgbClr val="273239"/>
                </a:solidFill>
                <a:effectLst/>
                <a:latin typeface="Nunito" pitchFamily="2" charset="0"/>
              </a:rPr>
              <a:t>x%y</a:t>
            </a:r>
            <a:r>
              <a:rPr lang="en-US" b="0" i="0" dirty="0">
                <a:solidFill>
                  <a:srgbClr val="273239"/>
                </a:solidFill>
                <a:effectLst/>
                <a:latin typeface="Nunito" pitchFamily="2" charset="0"/>
              </a:rPr>
              <a:t>.</a:t>
            </a:r>
          </a:p>
          <a:p>
            <a:pPr algn="l" fontAlgn="base">
              <a:buFont typeface="Arial" panose="020B0604020202020204" pitchFamily="34" charset="0"/>
              <a:buChar char="•"/>
            </a:pPr>
            <a:r>
              <a:rPr lang="en-US" b="1" i="0" dirty="0">
                <a:solidFill>
                  <a:srgbClr val="273239"/>
                </a:solidFill>
                <a:effectLst/>
                <a:latin typeface="Nunito" pitchFamily="2" charset="0"/>
              </a:rPr>
              <a:t>Exponent(**) </a:t>
            </a:r>
            <a:r>
              <a:rPr lang="en-US" b="0" i="0" dirty="0">
                <a:solidFill>
                  <a:srgbClr val="273239"/>
                </a:solidFill>
                <a:effectLst/>
                <a:latin typeface="Nunito" pitchFamily="2" charset="0"/>
              </a:rPr>
              <a:t>operator returns exponential(power) of the operands. For example, </a:t>
            </a:r>
            <a:r>
              <a:rPr lang="en-US" b="1" i="0" dirty="0">
                <a:solidFill>
                  <a:srgbClr val="273239"/>
                </a:solidFill>
                <a:effectLst/>
                <a:latin typeface="Nunito" pitchFamily="2" charset="0"/>
              </a:rPr>
              <a:t>x**y</a:t>
            </a:r>
            <a:r>
              <a:rPr lang="en-US" b="0" i="0" dirty="0">
                <a:solidFill>
                  <a:srgbClr val="273239"/>
                </a:solidFill>
                <a:effectLst/>
                <a:latin typeface="Nunito" pitchFamily="2" charset="0"/>
              </a:rPr>
              <a:t>.</a:t>
            </a:r>
          </a:p>
          <a:p>
            <a:pPr marL="0" indent="0">
              <a:buNone/>
            </a:pPr>
            <a:endParaRPr lang="en-US" dirty="0"/>
          </a:p>
        </p:txBody>
      </p:sp>
    </p:spTree>
    <p:extLst>
      <p:ext uri="{BB962C8B-B14F-4D97-AF65-F5344CB8AC3E}">
        <p14:creationId xmlns:p14="http://schemas.microsoft.com/office/powerpoint/2010/main" val="34277288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F2E1B-07FA-3BAD-1410-B167B9A993E8}"/>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98266E80-4C42-747A-DBC7-99AF80DA856B}"/>
              </a:ext>
            </a:extLst>
          </p:cNvPr>
          <p:cNvSpPr>
            <a:spLocks noGrp="1"/>
          </p:cNvSpPr>
          <p:nvPr>
            <p:ph idx="1"/>
          </p:nvPr>
        </p:nvSpPr>
        <p:spPr/>
        <p:txBody>
          <a:bodyPr/>
          <a:lstStyle/>
          <a:p>
            <a:r>
              <a:rPr lang="en-US" dirty="0"/>
              <a:t>Arithmetic Operators:</a:t>
            </a:r>
          </a:p>
          <a:p>
            <a:pPr marL="914400" lvl="2" indent="0">
              <a:buNone/>
            </a:pPr>
            <a:r>
              <a:rPr lang="en-US" dirty="0"/>
              <a:t>Val operand1=10</a:t>
            </a:r>
          </a:p>
          <a:p>
            <a:pPr marL="914400" lvl="2" indent="0">
              <a:buNone/>
            </a:pPr>
            <a:r>
              <a:rPr lang="en-US" dirty="0"/>
              <a:t>Val operand2=7</a:t>
            </a:r>
          </a:p>
          <a:p>
            <a:pPr marL="914400" lvl="2" indent="0">
              <a:buNone/>
            </a:pPr>
            <a:endParaRPr lang="en-US" dirty="0"/>
          </a:p>
          <a:p>
            <a:pPr marL="914400" lvl="2" indent="0">
              <a:buNone/>
            </a:pPr>
            <a:r>
              <a:rPr lang="en-US" dirty="0" err="1"/>
              <a:t>Println</a:t>
            </a:r>
            <a:r>
              <a:rPr lang="en-US" dirty="0"/>
              <a:t>(operand1+operand2)</a:t>
            </a:r>
          </a:p>
          <a:p>
            <a:pPr marL="914400" lvl="2" indent="0">
              <a:buNone/>
            </a:pPr>
            <a:r>
              <a:rPr lang="en-US" dirty="0" err="1"/>
              <a:t>Println</a:t>
            </a:r>
            <a:r>
              <a:rPr lang="en-US" dirty="0"/>
              <a:t>(operand1-operand2)</a:t>
            </a:r>
          </a:p>
          <a:p>
            <a:pPr marL="914400" lvl="2" indent="0">
              <a:buNone/>
            </a:pPr>
            <a:r>
              <a:rPr lang="en-US" dirty="0" err="1"/>
              <a:t>Println</a:t>
            </a:r>
            <a:r>
              <a:rPr lang="en-US" dirty="0"/>
              <a:t>(operand1*operand2)</a:t>
            </a:r>
          </a:p>
          <a:p>
            <a:pPr marL="914400" lvl="2" indent="0">
              <a:buNone/>
            </a:pPr>
            <a:r>
              <a:rPr lang="en-US" dirty="0" err="1"/>
              <a:t>Println</a:t>
            </a:r>
            <a:r>
              <a:rPr lang="en-US" dirty="0"/>
              <a:t>(operand1/operand2)</a:t>
            </a:r>
          </a:p>
          <a:p>
            <a:pPr marL="914400" lvl="2" indent="0">
              <a:buNone/>
            </a:pPr>
            <a:r>
              <a:rPr lang="en-US" dirty="0" err="1"/>
              <a:t>Println</a:t>
            </a:r>
            <a:r>
              <a:rPr lang="en-US" dirty="0"/>
              <a:t>(operand1%operand2)</a:t>
            </a:r>
          </a:p>
          <a:p>
            <a:pPr marL="914400" lvl="2" indent="0">
              <a:buNone/>
            </a:pPr>
            <a:endParaRPr lang="en-US" dirty="0"/>
          </a:p>
          <a:p>
            <a:pPr marL="914400" lvl="2" indent="0">
              <a:buNone/>
            </a:pPr>
            <a:endParaRPr lang="en-US" dirty="0"/>
          </a:p>
        </p:txBody>
      </p:sp>
    </p:spTree>
    <p:extLst>
      <p:ext uri="{BB962C8B-B14F-4D97-AF65-F5344CB8AC3E}">
        <p14:creationId xmlns:p14="http://schemas.microsoft.com/office/powerpoint/2010/main" val="1723944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3A4E3-FECE-9E55-D5D8-FAB5A2F8F58F}"/>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B6D570AA-233B-9578-7A8E-41EEBFABD2A0}"/>
              </a:ext>
            </a:extLst>
          </p:cNvPr>
          <p:cNvSpPr>
            <a:spLocks noGrp="1"/>
          </p:cNvSpPr>
          <p:nvPr>
            <p:ph idx="1"/>
          </p:nvPr>
        </p:nvSpPr>
        <p:spPr/>
        <p:txBody>
          <a:bodyPr/>
          <a:lstStyle/>
          <a:p>
            <a:r>
              <a:rPr lang="en-US" dirty="0"/>
              <a:t>Scala is used in Data Processing, Distributed Computing, and Web Development.</a:t>
            </a:r>
          </a:p>
          <a:p>
            <a:r>
              <a:rPr lang="en-US" dirty="0"/>
              <a:t>It powers the data engineering infrastructure of many companies.</a:t>
            </a:r>
          </a:p>
          <a:p>
            <a:endParaRPr lang="en-US" dirty="0"/>
          </a:p>
          <a:p>
            <a:r>
              <a:rPr lang="en-US" dirty="0"/>
              <a:t>Companies like Twitter, </a:t>
            </a:r>
            <a:r>
              <a:rPr lang="en-US" dirty="0" err="1"/>
              <a:t>Linkedln</a:t>
            </a:r>
            <a:r>
              <a:rPr lang="en-US" dirty="0"/>
              <a:t>, Sony, Netflix, Quora, Tumblr and Foursquare use Scala regularly in their programs.</a:t>
            </a:r>
          </a:p>
        </p:txBody>
      </p:sp>
    </p:spTree>
    <p:extLst>
      <p:ext uri="{BB962C8B-B14F-4D97-AF65-F5344CB8AC3E}">
        <p14:creationId xmlns:p14="http://schemas.microsoft.com/office/powerpoint/2010/main" val="33410598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D4D95-D493-2F4C-95CA-6C6241CC04C0}"/>
              </a:ext>
            </a:extLst>
          </p:cNvPr>
          <p:cNvSpPr>
            <a:spLocks noGrp="1"/>
          </p:cNvSpPr>
          <p:nvPr>
            <p:ph type="title"/>
          </p:nvPr>
        </p:nvSpPr>
        <p:spPr/>
        <p:txBody>
          <a:bodyPr/>
          <a:lstStyle/>
          <a:p>
            <a:r>
              <a:rPr lang="en-US" b="1" i="0" dirty="0">
                <a:solidFill>
                  <a:srgbClr val="273239"/>
                </a:solidFill>
                <a:effectLst/>
                <a:latin typeface="Nunito" pitchFamily="2" charset="0"/>
              </a:rPr>
              <a:t>Relational Operators</a:t>
            </a:r>
            <a:endParaRPr lang="en-US" dirty="0"/>
          </a:p>
        </p:txBody>
      </p:sp>
      <p:sp>
        <p:nvSpPr>
          <p:cNvPr id="3" name="Content Placeholder 2">
            <a:extLst>
              <a:ext uri="{FF2B5EF4-FFF2-40B4-BE49-F238E27FC236}">
                <a16:creationId xmlns:a16="http://schemas.microsoft.com/office/drawing/2014/main" id="{E843226E-65E5-83B3-D3FE-CC0CC40B4D48}"/>
              </a:ext>
            </a:extLst>
          </p:cNvPr>
          <p:cNvSpPr>
            <a:spLocks noGrp="1"/>
          </p:cNvSpPr>
          <p:nvPr>
            <p:ph idx="1"/>
          </p:nvPr>
        </p:nvSpPr>
        <p:spPr/>
        <p:txBody>
          <a:bodyPr>
            <a:normAutofit fontScale="85000" lnSpcReduction="20000"/>
          </a:bodyPr>
          <a:lstStyle/>
          <a:p>
            <a:pPr marL="0" indent="0">
              <a:buNone/>
            </a:pPr>
            <a:r>
              <a:rPr lang="en-US" b="0" i="0" dirty="0">
                <a:solidFill>
                  <a:srgbClr val="273239"/>
                </a:solidFill>
                <a:effectLst/>
                <a:latin typeface="Nunito" pitchFamily="2" charset="0"/>
              </a:rPr>
              <a:t>Relational operators or Comparison operators are used for comparison of two values. Let’s see them one by one: </a:t>
            </a:r>
          </a:p>
          <a:p>
            <a:pPr algn="l" fontAlgn="base">
              <a:buFont typeface="Arial" panose="020B0604020202020204" pitchFamily="34" charset="0"/>
              <a:buChar char="•"/>
            </a:pPr>
            <a:r>
              <a:rPr lang="en-US" b="1" i="0" dirty="0">
                <a:solidFill>
                  <a:srgbClr val="273239"/>
                </a:solidFill>
                <a:effectLst/>
                <a:latin typeface="Nunito" pitchFamily="2" charset="0"/>
              </a:rPr>
              <a:t>Equal To(==)</a:t>
            </a:r>
            <a:r>
              <a:rPr lang="en-US" b="0" i="0" dirty="0">
                <a:solidFill>
                  <a:srgbClr val="273239"/>
                </a:solidFill>
                <a:effectLst/>
                <a:latin typeface="Nunito" pitchFamily="2" charset="0"/>
              </a:rPr>
              <a:t> operator checks whether the two given operands are equal or not. If so, it returns true. Otherwise it returns false. </a:t>
            </a:r>
          </a:p>
          <a:p>
            <a:pPr marL="0" indent="0" algn="l" fontAlgn="base">
              <a:buNone/>
            </a:pPr>
            <a:r>
              <a:rPr lang="en-US" b="0" i="0" dirty="0">
                <a:solidFill>
                  <a:srgbClr val="273239"/>
                </a:solidFill>
                <a:effectLst/>
                <a:latin typeface="Nunito" pitchFamily="2" charset="0"/>
              </a:rPr>
              <a:t>	For example, </a:t>
            </a:r>
            <a:r>
              <a:rPr lang="en-US" b="1" i="0" dirty="0">
                <a:solidFill>
                  <a:srgbClr val="273239"/>
                </a:solidFill>
                <a:effectLst/>
                <a:latin typeface="Nunito" pitchFamily="2" charset="0"/>
              </a:rPr>
              <a:t>5==5</a:t>
            </a:r>
            <a:r>
              <a:rPr lang="en-US" b="0" i="0" dirty="0">
                <a:solidFill>
                  <a:srgbClr val="273239"/>
                </a:solidFill>
                <a:effectLst/>
                <a:latin typeface="Nunito" pitchFamily="2" charset="0"/>
              </a:rPr>
              <a:t> will return true.</a:t>
            </a:r>
          </a:p>
          <a:p>
            <a:pPr algn="l" fontAlgn="base">
              <a:buFont typeface="Arial" panose="020B0604020202020204" pitchFamily="34" charset="0"/>
              <a:buChar char="•"/>
            </a:pPr>
            <a:r>
              <a:rPr lang="en-US" b="1" i="0" dirty="0">
                <a:solidFill>
                  <a:srgbClr val="273239"/>
                </a:solidFill>
                <a:effectLst/>
                <a:latin typeface="Nunito" pitchFamily="2" charset="0"/>
              </a:rPr>
              <a:t>Not Equal To(!=)</a:t>
            </a:r>
            <a:r>
              <a:rPr lang="en-US" b="0" i="0" dirty="0">
                <a:solidFill>
                  <a:srgbClr val="273239"/>
                </a:solidFill>
                <a:effectLst/>
                <a:latin typeface="Nunito" pitchFamily="2" charset="0"/>
              </a:rPr>
              <a:t> operator checks whether the two given operands are equal or not. If not, it returns true. Otherwise it returns false. It is the exact </a:t>
            </a:r>
            <a:r>
              <a:rPr lang="en-US" b="0" i="0" dirty="0" err="1">
                <a:solidFill>
                  <a:srgbClr val="273239"/>
                </a:solidFill>
                <a:effectLst/>
                <a:latin typeface="Nunito" pitchFamily="2" charset="0"/>
              </a:rPr>
              <a:t>boolean</a:t>
            </a:r>
            <a:r>
              <a:rPr lang="en-US" b="0" i="0" dirty="0">
                <a:solidFill>
                  <a:srgbClr val="273239"/>
                </a:solidFill>
                <a:effectLst/>
                <a:latin typeface="Nunito" pitchFamily="2" charset="0"/>
              </a:rPr>
              <a:t> complement of the </a:t>
            </a:r>
            <a:r>
              <a:rPr lang="en-US" b="1" i="0" dirty="0">
                <a:solidFill>
                  <a:srgbClr val="273239"/>
                </a:solidFill>
                <a:effectLst/>
                <a:latin typeface="Nunito" pitchFamily="2" charset="0"/>
              </a:rPr>
              <a:t>‘==’</a:t>
            </a:r>
            <a:r>
              <a:rPr lang="en-US" b="0" i="0" dirty="0">
                <a:solidFill>
                  <a:srgbClr val="273239"/>
                </a:solidFill>
                <a:effectLst/>
                <a:latin typeface="Nunito" pitchFamily="2" charset="0"/>
              </a:rPr>
              <a:t> operator. </a:t>
            </a:r>
          </a:p>
          <a:p>
            <a:pPr marL="0" indent="0" algn="l" fontAlgn="base">
              <a:buNone/>
            </a:pPr>
            <a:r>
              <a:rPr lang="en-US" dirty="0">
                <a:solidFill>
                  <a:srgbClr val="273239"/>
                </a:solidFill>
                <a:latin typeface="Nunito" pitchFamily="2" charset="0"/>
              </a:rPr>
              <a:t>	</a:t>
            </a:r>
            <a:r>
              <a:rPr lang="en-US" b="0" i="0" dirty="0">
                <a:solidFill>
                  <a:srgbClr val="273239"/>
                </a:solidFill>
                <a:effectLst/>
                <a:latin typeface="Nunito" pitchFamily="2" charset="0"/>
              </a:rPr>
              <a:t>For example, </a:t>
            </a:r>
            <a:r>
              <a:rPr lang="en-US" b="1" i="0" dirty="0">
                <a:solidFill>
                  <a:srgbClr val="273239"/>
                </a:solidFill>
                <a:effectLst/>
                <a:latin typeface="Nunito" pitchFamily="2" charset="0"/>
              </a:rPr>
              <a:t>5!=5</a:t>
            </a:r>
            <a:r>
              <a:rPr lang="en-US" b="0" i="0" dirty="0">
                <a:solidFill>
                  <a:srgbClr val="273239"/>
                </a:solidFill>
                <a:effectLst/>
                <a:latin typeface="Nunito" pitchFamily="2" charset="0"/>
              </a:rPr>
              <a:t> will return false.</a:t>
            </a:r>
          </a:p>
          <a:p>
            <a:pPr algn="l" fontAlgn="base">
              <a:buFont typeface="Arial" panose="020B0604020202020204" pitchFamily="34" charset="0"/>
              <a:buChar char="•"/>
            </a:pPr>
            <a:r>
              <a:rPr lang="en-US" b="1" i="0" dirty="0">
                <a:solidFill>
                  <a:srgbClr val="273239"/>
                </a:solidFill>
                <a:effectLst/>
                <a:latin typeface="Nunito" pitchFamily="2" charset="0"/>
              </a:rPr>
              <a:t>Greater Than(&gt;)</a:t>
            </a:r>
            <a:r>
              <a:rPr lang="en-US" b="0" i="0" dirty="0">
                <a:solidFill>
                  <a:srgbClr val="273239"/>
                </a:solidFill>
                <a:effectLst/>
                <a:latin typeface="Nunito" pitchFamily="2" charset="0"/>
              </a:rPr>
              <a:t> operator checks whether the first operand is greater than the second operand. If so, it returns true. Otherwise it returns false. </a:t>
            </a:r>
          </a:p>
          <a:p>
            <a:pPr marL="0" indent="0" algn="l" fontAlgn="base">
              <a:buNone/>
            </a:pPr>
            <a:r>
              <a:rPr lang="en-US" b="0" i="0" dirty="0">
                <a:solidFill>
                  <a:srgbClr val="273239"/>
                </a:solidFill>
                <a:effectLst/>
                <a:latin typeface="Nunito" pitchFamily="2" charset="0"/>
              </a:rPr>
              <a:t>	For example, </a:t>
            </a:r>
            <a:r>
              <a:rPr lang="en-US" b="1" i="0" dirty="0">
                <a:solidFill>
                  <a:srgbClr val="273239"/>
                </a:solidFill>
                <a:effectLst/>
                <a:latin typeface="Nunito" pitchFamily="2" charset="0"/>
              </a:rPr>
              <a:t>6&gt;5</a:t>
            </a:r>
            <a:r>
              <a:rPr lang="en-US" b="0" i="0" dirty="0">
                <a:solidFill>
                  <a:srgbClr val="273239"/>
                </a:solidFill>
                <a:effectLst/>
                <a:latin typeface="Nunito" pitchFamily="2" charset="0"/>
              </a:rPr>
              <a:t> will return true.</a:t>
            </a:r>
          </a:p>
          <a:p>
            <a:pPr marL="0" indent="0">
              <a:buNone/>
            </a:pPr>
            <a:endParaRPr lang="en-US" dirty="0"/>
          </a:p>
        </p:txBody>
      </p:sp>
    </p:spTree>
    <p:extLst>
      <p:ext uri="{BB962C8B-B14F-4D97-AF65-F5344CB8AC3E}">
        <p14:creationId xmlns:p14="http://schemas.microsoft.com/office/powerpoint/2010/main" val="33313158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D83F2-1CA1-5789-EF5C-9EE94B4A0D53}"/>
              </a:ext>
            </a:extLst>
          </p:cNvPr>
          <p:cNvSpPr>
            <a:spLocks noGrp="1"/>
          </p:cNvSpPr>
          <p:nvPr>
            <p:ph type="title"/>
          </p:nvPr>
        </p:nvSpPr>
        <p:spPr/>
        <p:txBody>
          <a:bodyPr/>
          <a:lstStyle/>
          <a:p>
            <a:r>
              <a:rPr lang="en-US" b="1" i="0" dirty="0">
                <a:solidFill>
                  <a:srgbClr val="273239"/>
                </a:solidFill>
                <a:effectLst/>
                <a:latin typeface="Nunito" pitchFamily="2" charset="0"/>
              </a:rPr>
              <a:t>Relational Operators</a:t>
            </a:r>
            <a:endParaRPr lang="en-US" dirty="0"/>
          </a:p>
        </p:txBody>
      </p:sp>
      <p:sp>
        <p:nvSpPr>
          <p:cNvPr id="3" name="Content Placeholder 2">
            <a:extLst>
              <a:ext uri="{FF2B5EF4-FFF2-40B4-BE49-F238E27FC236}">
                <a16:creationId xmlns:a16="http://schemas.microsoft.com/office/drawing/2014/main" id="{4AFF89D5-8D43-D394-C268-421A3FC2FC1F}"/>
              </a:ext>
            </a:extLst>
          </p:cNvPr>
          <p:cNvSpPr>
            <a:spLocks noGrp="1"/>
          </p:cNvSpPr>
          <p:nvPr>
            <p:ph idx="1"/>
          </p:nvPr>
        </p:nvSpPr>
        <p:spPr/>
        <p:txBody>
          <a:bodyPr>
            <a:normAutofit fontScale="92500" lnSpcReduction="20000"/>
          </a:bodyPr>
          <a:lstStyle/>
          <a:p>
            <a:pPr algn="l" fontAlgn="base">
              <a:buFont typeface="Arial" panose="020B0604020202020204" pitchFamily="34" charset="0"/>
              <a:buChar char="•"/>
            </a:pPr>
            <a:r>
              <a:rPr lang="en-US" b="1" i="0" dirty="0">
                <a:solidFill>
                  <a:srgbClr val="273239"/>
                </a:solidFill>
                <a:effectLst/>
                <a:latin typeface="Nunito" pitchFamily="2" charset="0"/>
              </a:rPr>
              <a:t>Less than(&lt;)</a:t>
            </a:r>
            <a:r>
              <a:rPr lang="en-US" b="0" i="0" dirty="0">
                <a:solidFill>
                  <a:srgbClr val="273239"/>
                </a:solidFill>
                <a:effectLst/>
                <a:latin typeface="Nunito" pitchFamily="2" charset="0"/>
              </a:rPr>
              <a:t> operator checks whether the first operand is lesser than the second operand. If so, it returns true. Otherwise it returns false. </a:t>
            </a:r>
          </a:p>
          <a:p>
            <a:pPr marL="0" indent="0" algn="l" fontAlgn="base">
              <a:buNone/>
            </a:pPr>
            <a:r>
              <a:rPr lang="en-US" b="0" i="0" dirty="0">
                <a:solidFill>
                  <a:srgbClr val="273239"/>
                </a:solidFill>
                <a:effectLst/>
                <a:latin typeface="Nunito" pitchFamily="2" charset="0"/>
              </a:rPr>
              <a:t>	For example, </a:t>
            </a:r>
            <a:r>
              <a:rPr lang="en-US" b="1" i="0" dirty="0">
                <a:solidFill>
                  <a:srgbClr val="273239"/>
                </a:solidFill>
                <a:effectLst/>
                <a:latin typeface="Nunito" pitchFamily="2" charset="0"/>
              </a:rPr>
              <a:t>6&lt;5</a:t>
            </a:r>
            <a:r>
              <a:rPr lang="en-US" b="0" i="0" dirty="0">
                <a:solidFill>
                  <a:srgbClr val="273239"/>
                </a:solidFill>
                <a:effectLst/>
                <a:latin typeface="Nunito" pitchFamily="2" charset="0"/>
              </a:rPr>
              <a:t> will return false.</a:t>
            </a:r>
          </a:p>
          <a:p>
            <a:pPr algn="l" fontAlgn="base">
              <a:buFont typeface="Arial" panose="020B0604020202020204" pitchFamily="34" charset="0"/>
              <a:buChar char="•"/>
            </a:pPr>
            <a:r>
              <a:rPr lang="en-US" b="1" i="0" dirty="0">
                <a:solidFill>
                  <a:srgbClr val="273239"/>
                </a:solidFill>
                <a:effectLst/>
                <a:latin typeface="Nunito" pitchFamily="2" charset="0"/>
              </a:rPr>
              <a:t>Greater Than Equal To(&gt;=)</a:t>
            </a:r>
            <a:r>
              <a:rPr lang="en-US" b="0" i="0" dirty="0">
                <a:solidFill>
                  <a:srgbClr val="273239"/>
                </a:solidFill>
                <a:effectLst/>
                <a:latin typeface="Nunito" pitchFamily="2" charset="0"/>
              </a:rPr>
              <a:t> operator checks whether the first operand is greater than or equal to the second operand. If so, it returns true. Otherwise it returns false. </a:t>
            </a:r>
          </a:p>
          <a:p>
            <a:pPr marL="0" indent="0" algn="l" fontAlgn="base">
              <a:buNone/>
            </a:pPr>
            <a:r>
              <a:rPr lang="en-US" dirty="0">
                <a:solidFill>
                  <a:srgbClr val="273239"/>
                </a:solidFill>
                <a:latin typeface="Nunito" pitchFamily="2" charset="0"/>
              </a:rPr>
              <a:t>	</a:t>
            </a:r>
            <a:r>
              <a:rPr lang="en-US" b="0" i="0" dirty="0">
                <a:solidFill>
                  <a:srgbClr val="273239"/>
                </a:solidFill>
                <a:effectLst/>
                <a:latin typeface="Nunito" pitchFamily="2" charset="0"/>
              </a:rPr>
              <a:t>For example, </a:t>
            </a:r>
            <a:r>
              <a:rPr lang="en-US" b="1" i="0" dirty="0">
                <a:solidFill>
                  <a:srgbClr val="273239"/>
                </a:solidFill>
                <a:effectLst/>
                <a:latin typeface="Nunito" pitchFamily="2" charset="0"/>
              </a:rPr>
              <a:t>5&gt;=5</a:t>
            </a:r>
            <a:r>
              <a:rPr lang="en-US" b="0" i="0" dirty="0">
                <a:solidFill>
                  <a:srgbClr val="273239"/>
                </a:solidFill>
                <a:effectLst/>
                <a:latin typeface="Nunito" pitchFamily="2" charset="0"/>
              </a:rPr>
              <a:t> will return true.</a:t>
            </a:r>
          </a:p>
          <a:p>
            <a:pPr algn="l" fontAlgn="base">
              <a:buFont typeface="Arial" panose="020B0604020202020204" pitchFamily="34" charset="0"/>
              <a:buChar char="•"/>
            </a:pPr>
            <a:r>
              <a:rPr lang="en-US" b="1" i="0" dirty="0">
                <a:solidFill>
                  <a:srgbClr val="273239"/>
                </a:solidFill>
                <a:effectLst/>
                <a:latin typeface="Nunito" pitchFamily="2" charset="0"/>
              </a:rPr>
              <a:t>Less Than Equal To(&lt;=)</a:t>
            </a:r>
            <a:r>
              <a:rPr lang="en-US" b="0" i="0" dirty="0">
                <a:solidFill>
                  <a:srgbClr val="273239"/>
                </a:solidFill>
                <a:effectLst/>
                <a:latin typeface="Nunito" pitchFamily="2" charset="0"/>
              </a:rPr>
              <a:t> operator checks whether the first operand is lesser than or equal to the second operand. If so, it returns true. Otherwise it returns false. </a:t>
            </a:r>
          </a:p>
          <a:p>
            <a:pPr marL="0" indent="0" algn="l" fontAlgn="base">
              <a:buNone/>
            </a:pPr>
            <a:r>
              <a:rPr lang="en-US" b="0" i="0" dirty="0">
                <a:solidFill>
                  <a:srgbClr val="273239"/>
                </a:solidFill>
                <a:effectLst/>
                <a:latin typeface="Nunito" pitchFamily="2" charset="0"/>
              </a:rPr>
              <a:t>	For example, </a:t>
            </a:r>
            <a:r>
              <a:rPr lang="en-US" b="1" i="0" dirty="0">
                <a:solidFill>
                  <a:srgbClr val="273239"/>
                </a:solidFill>
                <a:effectLst/>
                <a:latin typeface="Nunito" pitchFamily="2" charset="0"/>
              </a:rPr>
              <a:t>5&lt;=5</a:t>
            </a:r>
            <a:r>
              <a:rPr lang="en-US" b="0" i="0" dirty="0">
                <a:solidFill>
                  <a:srgbClr val="273239"/>
                </a:solidFill>
                <a:effectLst/>
                <a:latin typeface="Nunito" pitchFamily="2" charset="0"/>
              </a:rPr>
              <a:t> will also return true.</a:t>
            </a:r>
          </a:p>
          <a:p>
            <a:endParaRPr lang="en-US" dirty="0"/>
          </a:p>
        </p:txBody>
      </p:sp>
    </p:spTree>
    <p:extLst>
      <p:ext uri="{BB962C8B-B14F-4D97-AF65-F5344CB8AC3E}">
        <p14:creationId xmlns:p14="http://schemas.microsoft.com/office/powerpoint/2010/main" val="25686332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8D301-5FCF-F953-76CE-B1281DCEC208}"/>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D2F64EDE-67A7-A123-C2FD-12A1341BB449}"/>
              </a:ext>
            </a:extLst>
          </p:cNvPr>
          <p:cNvSpPr>
            <a:spLocks noGrp="1"/>
          </p:cNvSpPr>
          <p:nvPr>
            <p:ph idx="1"/>
          </p:nvPr>
        </p:nvSpPr>
        <p:spPr/>
        <p:txBody>
          <a:bodyPr/>
          <a:lstStyle/>
          <a:p>
            <a:r>
              <a:rPr lang="en-US" dirty="0"/>
              <a:t>Relational Operators:</a:t>
            </a:r>
          </a:p>
          <a:p>
            <a:pPr marL="914400" lvl="2" indent="0">
              <a:buNone/>
            </a:pPr>
            <a:r>
              <a:rPr lang="en-US" dirty="0"/>
              <a:t>Val operand1=10</a:t>
            </a:r>
          </a:p>
          <a:p>
            <a:pPr marL="914400" lvl="2" indent="0">
              <a:buNone/>
            </a:pPr>
            <a:r>
              <a:rPr lang="en-US" dirty="0"/>
              <a:t>Val operand2=7</a:t>
            </a:r>
          </a:p>
          <a:p>
            <a:pPr marL="914400" lvl="2" indent="0">
              <a:buNone/>
            </a:pPr>
            <a:endParaRPr lang="en-US" dirty="0"/>
          </a:p>
          <a:p>
            <a:pPr marL="914400" lvl="2" indent="0">
              <a:buNone/>
            </a:pPr>
            <a:r>
              <a:rPr lang="en-US" dirty="0" err="1"/>
              <a:t>Println</a:t>
            </a:r>
            <a:r>
              <a:rPr lang="en-US" dirty="0"/>
              <a:t>(operand1 &gt; operand2)</a:t>
            </a:r>
          </a:p>
          <a:p>
            <a:pPr marL="914400" lvl="2" indent="0">
              <a:buNone/>
            </a:pPr>
            <a:r>
              <a:rPr lang="en-US" dirty="0" err="1"/>
              <a:t>Println</a:t>
            </a:r>
            <a:r>
              <a:rPr lang="en-US" dirty="0"/>
              <a:t>(operand1 &lt; operand2)</a:t>
            </a:r>
          </a:p>
          <a:p>
            <a:pPr marL="914400" lvl="2" indent="0">
              <a:buNone/>
            </a:pPr>
            <a:r>
              <a:rPr lang="en-US" dirty="0" err="1"/>
              <a:t>Println</a:t>
            </a:r>
            <a:r>
              <a:rPr lang="en-US" dirty="0"/>
              <a:t>(operand1 &gt;= operand2)</a:t>
            </a:r>
          </a:p>
          <a:p>
            <a:pPr marL="914400" lvl="2" indent="0">
              <a:buNone/>
            </a:pPr>
            <a:r>
              <a:rPr lang="en-US" dirty="0" err="1"/>
              <a:t>Println</a:t>
            </a:r>
            <a:r>
              <a:rPr lang="en-US" dirty="0"/>
              <a:t>(operand1 &lt;= operand2)</a:t>
            </a:r>
          </a:p>
          <a:p>
            <a:pPr marL="914400" lvl="2" indent="0">
              <a:buNone/>
            </a:pPr>
            <a:r>
              <a:rPr lang="en-US" dirty="0" err="1"/>
              <a:t>Println</a:t>
            </a:r>
            <a:r>
              <a:rPr lang="en-US" dirty="0"/>
              <a:t>(operand1 != operand2)</a:t>
            </a:r>
          </a:p>
          <a:p>
            <a:endParaRPr lang="en-US" dirty="0"/>
          </a:p>
        </p:txBody>
      </p:sp>
    </p:spTree>
    <p:extLst>
      <p:ext uri="{BB962C8B-B14F-4D97-AF65-F5344CB8AC3E}">
        <p14:creationId xmlns:p14="http://schemas.microsoft.com/office/powerpoint/2010/main" val="77300220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AF207-E1A9-799E-04E7-005A343D531A}"/>
              </a:ext>
            </a:extLst>
          </p:cNvPr>
          <p:cNvSpPr>
            <a:spLocks noGrp="1"/>
          </p:cNvSpPr>
          <p:nvPr>
            <p:ph type="title"/>
          </p:nvPr>
        </p:nvSpPr>
        <p:spPr/>
        <p:txBody>
          <a:bodyPr/>
          <a:lstStyle/>
          <a:p>
            <a:r>
              <a:rPr lang="en-US" b="1" i="0" dirty="0">
                <a:solidFill>
                  <a:srgbClr val="273239"/>
                </a:solidFill>
                <a:effectLst/>
                <a:latin typeface="Nunito" pitchFamily="2" charset="0"/>
              </a:rPr>
              <a:t>Logical Operators</a:t>
            </a:r>
            <a:endParaRPr lang="en-US" dirty="0"/>
          </a:p>
        </p:txBody>
      </p:sp>
      <p:sp>
        <p:nvSpPr>
          <p:cNvPr id="3" name="Content Placeholder 2">
            <a:extLst>
              <a:ext uri="{FF2B5EF4-FFF2-40B4-BE49-F238E27FC236}">
                <a16:creationId xmlns:a16="http://schemas.microsoft.com/office/drawing/2014/main" id="{F92A9904-7219-452F-4EBA-562F7E79988F}"/>
              </a:ext>
            </a:extLst>
          </p:cNvPr>
          <p:cNvSpPr>
            <a:spLocks noGrp="1"/>
          </p:cNvSpPr>
          <p:nvPr>
            <p:ph idx="1"/>
          </p:nvPr>
        </p:nvSpPr>
        <p:spPr/>
        <p:txBody>
          <a:bodyPr/>
          <a:lstStyle/>
          <a:p>
            <a:pPr marL="0" indent="0" algn="l" fontAlgn="base">
              <a:buNone/>
            </a:pPr>
            <a:r>
              <a:rPr lang="en-US" b="0" i="0" dirty="0">
                <a:solidFill>
                  <a:srgbClr val="273239"/>
                </a:solidFill>
                <a:effectLst/>
                <a:latin typeface="Nunito" pitchFamily="2" charset="0"/>
              </a:rPr>
              <a:t>They are used to combine two or more conditions/constraints or to complement the evaluation of the original condition in consideration. They are described below:</a:t>
            </a:r>
          </a:p>
          <a:p>
            <a:pPr algn="l" fontAlgn="base">
              <a:buFont typeface="Arial" panose="020B0604020202020204" pitchFamily="34" charset="0"/>
              <a:buChar char="•"/>
            </a:pPr>
            <a:r>
              <a:rPr lang="en-US" b="1" i="0" dirty="0">
                <a:solidFill>
                  <a:srgbClr val="273239"/>
                </a:solidFill>
                <a:effectLst/>
                <a:latin typeface="Nunito" pitchFamily="2" charset="0"/>
              </a:rPr>
              <a:t>Logical AND(&amp;&amp;)</a:t>
            </a:r>
            <a:r>
              <a:rPr lang="en-US" b="0" i="0" dirty="0">
                <a:solidFill>
                  <a:srgbClr val="273239"/>
                </a:solidFill>
                <a:effectLst/>
                <a:latin typeface="Nunito" pitchFamily="2" charset="0"/>
              </a:rPr>
              <a:t> operator returns true when both the conditions in consideration are satisfied. Otherwise it returns false. Using “</a:t>
            </a:r>
            <a:r>
              <a:rPr lang="en-US" b="0" i="1" dirty="0">
                <a:solidFill>
                  <a:srgbClr val="273239"/>
                </a:solidFill>
                <a:effectLst/>
                <a:latin typeface="Nunito" pitchFamily="2" charset="0"/>
              </a:rPr>
              <a:t>and</a:t>
            </a:r>
            <a:r>
              <a:rPr lang="en-US" b="0" i="0" dirty="0">
                <a:solidFill>
                  <a:srgbClr val="273239"/>
                </a:solidFill>
                <a:effectLst/>
                <a:latin typeface="Nunito" pitchFamily="2" charset="0"/>
              </a:rPr>
              <a:t>” is an alternate for &amp;&amp; operator. </a:t>
            </a:r>
          </a:p>
          <a:p>
            <a:pPr marL="0" indent="0" algn="l" fontAlgn="base">
              <a:buNone/>
            </a:pPr>
            <a:r>
              <a:rPr lang="en-US" b="0" i="0" dirty="0">
                <a:solidFill>
                  <a:srgbClr val="273239"/>
                </a:solidFill>
                <a:effectLst/>
                <a:latin typeface="Nunito" pitchFamily="2" charset="0"/>
              </a:rPr>
              <a:t>	For example, </a:t>
            </a:r>
            <a:r>
              <a:rPr lang="en-US" b="1" i="0" dirty="0">
                <a:solidFill>
                  <a:srgbClr val="273239"/>
                </a:solidFill>
                <a:effectLst/>
                <a:latin typeface="Nunito" pitchFamily="2" charset="0"/>
              </a:rPr>
              <a:t>a &amp;&amp; b</a:t>
            </a:r>
            <a:r>
              <a:rPr lang="en-US" b="0" i="0" dirty="0">
                <a:solidFill>
                  <a:srgbClr val="273239"/>
                </a:solidFill>
                <a:effectLst/>
                <a:latin typeface="Nunito" pitchFamily="2" charset="0"/>
              </a:rPr>
              <a:t> returns true when both a and b are 	true (i.e. non-zero).</a:t>
            </a:r>
          </a:p>
          <a:p>
            <a:endParaRPr lang="en-US" dirty="0"/>
          </a:p>
        </p:txBody>
      </p:sp>
    </p:spTree>
    <p:extLst>
      <p:ext uri="{BB962C8B-B14F-4D97-AF65-F5344CB8AC3E}">
        <p14:creationId xmlns:p14="http://schemas.microsoft.com/office/powerpoint/2010/main" val="33348633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6B1BC-D671-B0E1-C653-85470161E5B0}"/>
              </a:ext>
            </a:extLst>
          </p:cNvPr>
          <p:cNvSpPr>
            <a:spLocks noGrp="1"/>
          </p:cNvSpPr>
          <p:nvPr>
            <p:ph type="title"/>
          </p:nvPr>
        </p:nvSpPr>
        <p:spPr/>
        <p:txBody>
          <a:bodyPr/>
          <a:lstStyle/>
          <a:p>
            <a:r>
              <a:rPr lang="en-US" b="1" i="0" dirty="0">
                <a:solidFill>
                  <a:srgbClr val="273239"/>
                </a:solidFill>
                <a:effectLst/>
                <a:latin typeface="Nunito" pitchFamily="2" charset="0"/>
              </a:rPr>
              <a:t>Logical Operators</a:t>
            </a:r>
            <a:endParaRPr lang="en-US" dirty="0"/>
          </a:p>
        </p:txBody>
      </p:sp>
      <p:sp>
        <p:nvSpPr>
          <p:cNvPr id="3" name="Content Placeholder 2">
            <a:extLst>
              <a:ext uri="{FF2B5EF4-FFF2-40B4-BE49-F238E27FC236}">
                <a16:creationId xmlns:a16="http://schemas.microsoft.com/office/drawing/2014/main" id="{05EBF94E-1CB3-3829-C4D7-18027FAA204A}"/>
              </a:ext>
            </a:extLst>
          </p:cNvPr>
          <p:cNvSpPr>
            <a:spLocks noGrp="1"/>
          </p:cNvSpPr>
          <p:nvPr>
            <p:ph idx="1"/>
          </p:nvPr>
        </p:nvSpPr>
        <p:spPr/>
        <p:txBody>
          <a:bodyPr/>
          <a:lstStyle/>
          <a:p>
            <a:pPr algn="l" fontAlgn="base">
              <a:buFont typeface="Arial" panose="020B0604020202020204" pitchFamily="34" charset="0"/>
              <a:buChar char="•"/>
            </a:pPr>
            <a:r>
              <a:rPr lang="en-US" b="1" i="0" dirty="0">
                <a:solidFill>
                  <a:srgbClr val="273239"/>
                </a:solidFill>
                <a:effectLst/>
                <a:latin typeface="Nunito" pitchFamily="2" charset="0"/>
              </a:rPr>
              <a:t>Logical OR(||)</a:t>
            </a:r>
            <a:r>
              <a:rPr lang="en-US" b="0" i="0" dirty="0">
                <a:solidFill>
                  <a:srgbClr val="273239"/>
                </a:solidFill>
                <a:effectLst/>
                <a:latin typeface="Nunito" pitchFamily="2" charset="0"/>
              </a:rPr>
              <a:t> operator returns true when one (or both) of the conditions in consideration is satisfied. Otherwise it returns false. Using “</a:t>
            </a:r>
            <a:r>
              <a:rPr lang="en-US" b="0" i="1" dirty="0">
                <a:solidFill>
                  <a:srgbClr val="273239"/>
                </a:solidFill>
                <a:effectLst/>
                <a:latin typeface="Nunito" pitchFamily="2" charset="0"/>
              </a:rPr>
              <a:t>or</a:t>
            </a:r>
            <a:r>
              <a:rPr lang="en-US" b="0" i="0" dirty="0">
                <a:solidFill>
                  <a:srgbClr val="273239"/>
                </a:solidFill>
                <a:effectLst/>
                <a:latin typeface="Nunito" pitchFamily="2" charset="0"/>
              </a:rPr>
              <a:t>” is an alternate for || operator. </a:t>
            </a:r>
          </a:p>
          <a:p>
            <a:pPr marL="0" indent="0" algn="l" fontAlgn="base">
              <a:buNone/>
            </a:pPr>
            <a:r>
              <a:rPr lang="en-US" b="0" i="0" dirty="0">
                <a:solidFill>
                  <a:srgbClr val="273239"/>
                </a:solidFill>
                <a:effectLst/>
                <a:latin typeface="Nunito" pitchFamily="2" charset="0"/>
              </a:rPr>
              <a:t>	For example, </a:t>
            </a:r>
            <a:r>
              <a:rPr lang="en-US" b="1" i="0" dirty="0">
                <a:solidFill>
                  <a:srgbClr val="273239"/>
                </a:solidFill>
                <a:effectLst/>
                <a:latin typeface="Nunito" pitchFamily="2" charset="0"/>
              </a:rPr>
              <a:t>a || b</a:t>
            </a:r>
            <a:r>
              <a:rPr lang="en-US" b="0" i="0" dirty="0">
                <a:solidFill>
                  <a:srgbClr val="273239"/>
                </a:solidFill>
                <a:effectLst/>
                <a:latin typeface="Nunito" pitchFamily="2" charset="0"/>
              </a:rPr>
              <a:t> returns true if one of a or b is true (i.e. 	non-zero). Of course, it returns true when both a and b are 	true.</a:t>
            </a:r>
          </a:p>
          <a:p>
            <a:pPr algn="l" fontAlgn="base">
              <a:buFont typeface="Arial" panose="020B0604020202020204" pitchFamily="34" charset="0"/>
              <a:buChar char="•"/>
            </a:pPr>
            <a:r>
              <a:rPr lang="en-US" b="1" i="0" dirty="0">
                <a:solidFill>
                  <a:srgbClr val="273239"/>
                </a:solidFill>
                <a:effectLst/>
                <a:latin typeface="Nunito" pitchFamily="2" charset="0"/>
              </a:rPr>
              <a:t>Logical NOT(!)</a:t>
            </a:r>
            <a:r>
              <a:rPr lang="en-US" b="0" i="0" dirty="0">
                <a:solidFill>
                  <a:srgbClr val="273239"/>
                </a:solidFill>
                <a:effectLst/>
                <a:latin typeface="Nunito" pitchFamily="2" charset="0"/>
              </a:rPr>
              <a:t> operator returns true the condition in consideration is not satisfied. Otherwise it returns false. Using “</a:t>
            </a:r>
            <a:r>
              <a:rPr lang="en-US" b="0" i="1" dirty="0">
                <a:solidFill>
                  <a:srgbClr val="273239"/>
                </a:solidFill>
                <a:effectLst/>
                <a:latin typeface="Nunito" pitchFamily="2" charset="0"/>
              </a:rPr>
              <a:t>not</a:t>
            </a:r>
            <a:r>
              <a:rPr lang="en-US" b="0" i="0" dirty="0">
                <a:solidFill>
                  <a:srgbClr val="273239"/>
                </a:solidFill>
                <a:effectLst/>
                <a:latin typeface="Nunito" pitchFamily="2" charset="0"/>
              </a:rPr>
              <a:t>” is an alternate for ! operator. </a:t>
            </a:r>
          </a:p>
          <a:p>
            <a:pPr marL="0" indent="0" algn="l" fontAlgn="base">
              <a:buNone/>
            </a:pPr>
            <a:r>
              <a:rPr lang="en-US" b="0" i="0" dirty="0">
                <a:solidFill>
                  <a:srgbClr val="273239"/>
                </a:solidFill>
                <a:effectLst/>
                <a:latin typeface="Nunito" pitchFamily="2" charset="0"/>
              </a:rPr>
              <a:t>	For example, </a:t>
            </a:r>
            <a:r>
              <a:rPr lang="en-US" b="1" i="0" dirty="0">
                <a:solidFill>
                  <a:srgbClr val="273239"/>
                </a:solidFill>
                <a:effectLst/>
                <a:latin typeface="Nunito" pitchFamily="2" charset="0"/>
              </a:rPr>
              <a:t>!true</a:t>
            </a:r>
            <a:r>
              <a:rPr lang="en-US" b="0" i="0" dirty="0">
                <a:solidFill>
                  <a:srgbClr val="273239"/>
                </a:solidFill>
                <a:effectLst/>
                <a:latin typeface="Nunito" pitchFamily="2" charset="0"/>
              </a:rPr>
              <a:t> returns false.</a:t>
            </a:r>
          </a:p>
          <a:p>
            <a:pPr marL="0" indent="0">
              <a:buNone/>
            </a:pPr>
            <a:endParaRPr lang="en-US" dirty="0"/>
          </a:p>
        </p:txBody>
      </p:sp>
    </p:spTree>
    <p:extLst>
      <p:ext uri="{BB962C8B-B14F-4D97-AF65-F5344CB8AC3E}">
        <p14:creationId xmlns:p14="http://schemas.microsoft.com/office/powerpoint/2010/main" val="21418724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5661D-FB5F-12CB-1A0E-6B891FADA037}"/>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3E76873D-FDDB-8327-787E-23A1CCE5917A}"/>
              </a:ext>
            </a:extLst>
          </p:cNvPr>
          <p:cNvSpPr>
            <a:spLocks noGrp="1"/>
          </p:cNvSpPr>
          <p:nvPr>
            <p:ph idx="1"/>
          </p:nvPr>
        </p:nvSpPr>
        <p:spPr/>
        <p:txBody>
          <a:bodyPr/>
          <a:lstStyle/>
          <a:p>
            <a:r>
              <a:rPr lang="en-US" dirty="0"/>
              <a:t>Logical Operators:</a:t>
            </a:r>
          </a:p>
          <a:p>
            <a:pPr marL="0" indent="0">
              <a:buNone/>
            </a:pPr>
            <a:r>
              <a:rPr lang="en-US" dirty="0"/>
              <a:t>	</a:t>
            </a:r>
            <a:r>
              <a:rPr lang="en-US" dirty="0" err="1"/>
              <a:t>val</a:t>
            </a:r>
            <a:r>
              <a:rPr lang="en-US" dirty="0"/>
              <a:t> A =true</a:t>
            </a:r>
          </a:p>
          <a:p>
            <a:pPr marL="0" indent="0">
              <a:buNone/>
            </a:pPr>
            <a:r>
              <a:rPr lang="en-US" dirty="0"/>
              <a:t>	</a:t>
            </a:r>
            <a:r>
              <a:rPr lang="en-US" dirty="0" err="1"/>
              <a:t>val</a:t>
            </a:r>
            <a:r>
              <a:rPr lang="en-US" dirty="0"/>
              <a:t> B=false</a:t>
            </a:r>
          </a:p>
          <a:p>
            <a:pPr marL="0" indent="0">
              <a:buNone/>
            </a:pPr>
            <a:r>
              <a:rPr lang="en-US" dirty="0"/>
              <a:t>	</a:t>
            </a:r>
            <a:r>
              <a:rPr lang="en-US" dirty="0" err="1"/>
              <a:t>val</a:t>
            </a:r>
            <a:r>
              <a:rPr lang="en-US" dirty="0"/>
              <a:t> exp = A &amp;&amp; B</a:t>
            </a:r>
          </a:p>
        </p:txBody>
      </p:sp>
    </p:spTree>
    <p:extLst>
      <p:ext uri="{BB962C8B-B14F-4D97-AF65-F5344CB8AC3E}">
        <p14:creationId xmlns:p14="http://schemas.microsoft.com/office/powerpoint/2010/main" val="1155753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E3434-5650-A393-CE77-EA580DA46DCB}"/>
              </a:ext>
            </a:extLst>
          </p:cNvPr>
          <p:cNvSpPr>
            <a:spLocks noGrp="1"/>
          </p:cNvSpPr>
          <p:nvPr>
            <p:ph type="title"/>
          </p:nvPr>
        </p:nvSpPr>
        <p:spPr/>
        <p:txBody>
          <a:bodyPr/>
          <a:lstStyle/>
          <a:p>
            <a:r>
              <a:rPr lang="en-US" b="1" i="0" dirty="0">
                <a:solidFill>
                  <a:srgbClr val="273239"/>
                </a:solidFill>
                <a:effectLst/>
                <a:latin typeface="Nunito" pitchFamily="2" charset="0"/>
              </a:rPr>
              <a:t>Assignment Operators</a:t>
            </a:r>
            <a:endParaRPr lang="en-US" dirty="0"/>
          </a:p>
        </p:txBody>
      </p:sp>
      <p:sp>
        <p:nvSpPr>
          <p:cNvPr id="3" name="Content Placeholder 2">
            <a:extLst>
              <a:ext uri="{FF2B5EF4-FFF2-40B4-BE49-F238E27FC236}">
                <a16:creationId xmlns:a16="http://schemas.microsoft.com/office/drawing/2014/main" id="{95E31E1F-2C8F-785E-2A59-2BD773AA9209}"/>
              </a:ext>
            </a:extLst>
          </p:cNvPr>
          <p:cNvSpPr>
            <a:spLocks noGrp="1"/>
          </p:cNvSpPr>
          <p:nvPr>
            <p:ph idx="1"/>
          </p:nvPr>
        </p:nvSpPr>
        <p:spPr/>
        <p:txBody>
          <a:bodyPr/>
          <a:lstStyle/>
          <a:p>
            <a:r>
              <a:rPr lang="en-US" b="0" i="0" dirty="0">
                <a:solidFill>
                  <a:srgbClr val="273239"/>
                </a:solidFill>
                <a:effectLst/>
                <a:latin typeface="Nunito" pitchFamily="2" charset="0"/>
              </a:rPr>
              <a:t>Assignment operators are used to assigning a value to a variable. The left side operand of the assignment operator is a variable and right side operand of the assignment operator is a value. </a:t>
            </a:r>
          </a:p>
          <a:p>
            <a:endParaRPr lang="en-US" dirty="0">
              <a:solidFill>
                <a:srgbClr val="273239"/>
              </a:solidFill>
              <a:latin typeface="Nunito" pitchFamily="2" charset="0"/>
            </a:endParaRPr>
          </a:p>
          <a:p>
            <a:r>
              <a:rPr lang="en-US" b="0" i="0" dirty="0">
                <a:solidFill>
                  <a:srgbClr val="273239"/>
                </a:solidFill>
                <a:effectLst/>
                <a:latin typeface="Nunito" pitchFamily="2" charset="0"/>
              </a:rPr>
              <a:t>The value on the right side must be of the same data-type of the variable on the left side otherwise the compiler will raise an error. </a:t>
            </a:r>
            <a:endParaRPr lang="en-US" dirty="0"/>
          </a:p>
        </p:txBody>
      </p:sp>
    </p:spTree>
    <p:extLst>
      <p:ext uri="{BB962C8B-B14F-4D97-AF65-F5344CB8AC3E}">
        <p14:creationId xmlns:p14="http://schemas.microsoft.com/office/powerpoint/2010/main" val="400896129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7F0DC-4E50-7DCD-FBD3-8D77760386C7}"/>
              </a:ext>
            </a:extLst>
          </p:cNvPr>
          <p:cNvSpPr>
            <a:spLocks noGrp="1"/>
          </p:cNvSpPr>
          <p:nvPr>
            <p:ph type="title"/>
          </p:nvPr>
        </p:nvSpPr>
        <p:spPr/>
        <p:txBody>
          <a:bodyPr/>
          <a:lstStyle/>
          <a:p>
            <a:r>
              <a:rPr lang="en-US" dirty="0"/>
              <a:t>Types of assignment operators</a:t>
            </a:r>
          </a:p>
        </p:txBody>
      </p:sp>
      <p:sp>
        <p:nvSpPr>
          <p:cNvPr id="3" name="Content Placeholder 2">
            <a:extLst>
              <a:ext uri="{FF2B5EF4-FFF2-40B4-BE49-F238E27FC236}">
                <a16:creationId xmlns:a16="http://schemas.microsoft.com/office/drawing/2014/main" id="{7B11B6AC-7AB9-C45E-733C-9A74E90D6946}"/>
              </a:ext>
            </a:extLst>
          </p:cNvPr>
          <p:cNvSpPr>
            <a:spLocks noGrp="1"/>
          </p:cNvSpPr>
          <p:nvPr>
            <p:ph idx="1"/>
          </p:nvPr>
        </p:nvSpPr>
        <p:spPr/>
        <p:txBody>
          <a:bodyPr/>
          <a:lstStyle/>
          <a:p>
            <a:r>
              <a:rPr lang="en-US" i="0" dirty="0">
                <a:solidFill>
                  <a:srgbClr val="273239"/>
                </a:solidFill>
                <a:effectLst/>
                <a:latin typeface="Times New Roman" panose="02020603050405020304" pitchFamily="18" charset="0"/>
                <a:cs typeface="Times New Roman" panose="02020603050405020304" pitchFamily="18" charset="0"/>
              </a:rPr>
              <a:t>Simple Assignment (=) </a:t>
            </a:r>
          </a:p>
          <a:p>
            <a:r>
              <a:rPr lang="en-US" i="0" dirty="0">
                <a:solidFill>
                  <a:srgbClr val="273239"/>
                </a:solidFill>
                <a:effectLst/>
                <a:latin typeface="Times New Roman" panose="02020603050405020304" pitchFamily="18" charset="0"/>
                <a:cs typeface="Times New Roman" panose="02020603050405020304" pitchFamily="18" charset="0"/>
              </a:rPr>
              <a:t>Add AND Assignment (+=)</a:t>
            </a:r>
            <a:endParaRPr lang="en-US" dirty="0">
              <a:solidFill>
                <a:srgbClr val="273239"/>
              </a:solidFill>
              <a:latin typeface="Times New Roman" panose="02020603050405020304" pitchFamily="18" charset="0"/>
              <a:cs typeface="Times New Roman" panose="02020603050405020304" pitchFamily="18" charset="0"/>
            </a:endParaRPr>
          </a:p>
          <a:p>
            <a:r>
              <a:rPr lang="en-US" i="0" dirty="0">
                <a:solidFill>
                  <a:srgbClr val="273239"/>
                </a:solidFill>
                <a:effectLst/>
                <a:latin typeface="Times New Roman" panose="02020603050405020304" pitchFamily="18" charset="0"/>
                <a:cs typeface="Times New Roman" panose="02020603050405020304" pitchFamily="18" charset="0"/>
              </a:rPr>
              <a:t>Subtract AND Assignment (-=)</a:t>
            </a:r>
          </a:p>
          <a:p>
            <a:r>
              <a:rPr lang="en-US" i="0" dirty="0">
                <a:solidFill>
                  <a:srgbClr val="273239"/>
                </a:solidFill>
                <a:effectLst/>
                <a:latin typeface="Times New Roman" panose="02020603050405020304" pitchFamily="18" charset="0"/>
                <a:cs typeface="Times New Roman" panose="02020603050405020304" pitchFamily="18" charset="0"/>
              </a:rPr>
              <a:t>Multiply AND Assignment (*=)</a:t>
            </a:r>
            <a:endParaRPr lang="en-US" dirty="0">
              <a:solidFill>
                <a:srgbClr val="273239"/>
              </a:solidFill>
              <a:latin typeface="Times New Roman" panose="02020603050405020304" pitchFamily="18" charset="0"/>
              <a:cs typeface="Times New Roman" panose="02020603050405020304" pitchFamily="18" charset="0"/>
            </a:endParaRPr>
          </a:p>
          <a:p>
            <a:r>
              <a:rPr lang="en-US" i="0" dirty="0">
                <a:solidFill>
                  <a:srgbClr val="273239"/>
                </a:solidFill>
                <a:effectLst/>
                <a:latin typeface="Times New Roman" panose="02020603050405020304" pitchFamily="18" charset="0"/>
                <a:cs typeface="Times New Roman" panose="02020603050405020304" pitchFamily="18" charset="0"/>
              </a:rPr>
              <a:t>Divide AND Assignment (/=)</a:t>
            </a:r>
          </a:p>
          <a:p>
            <a:r>
              <a:rPr lang="en-US" i="0" dirty="0">
                <a:solidFill>
                  <a:srgbClr val="273239"/>
                </a:solidFill>
                <a:effectLst/>
                <a:latin typeface="Times New Roman" panose="02020603050405020304" pitchFamily="18" charset="0"/>
                <a:cs typeface="Times New Roman" panose="02020603050405020304" pitchFamily="18" charset="0"/>
              </a:rPr>
              <a:t>Modulus AND Assignment (%=)</a:t>
            </a:r>
            <a:endParaRPr lang="en-US" dirty="0">
              <a:solidFill>
                <a:srgbClr val="273239"/>
              </a:solidFill>
              <a:latin typeface="Times New Roman" panose="02020603050405020304" pitchFamily="18" charset="0"/>
              <a:cs typeface="Times New Roman" panose="02020603050405020304" pitchFamily="18" charset="0"/>
            </a:endParaRPr>
          </a:p>
          <a:p>
            <a:r>
              <a:rPr lang="en-US" i="0" dirty="0">
                <a:solidFill>
                  <a:srgbClr val="273239"/>
                </a:solidFill>
                <a:effectLst/>
                <a:latin typeface="Times New Roman" panose="02020603050405020304" pitchFamily="18" charset="0"/>
                <a:cs typeface="Times New Roman" panose="02020603050405020304" pitchFamily="18" charset="0"/>
              </a:rPr>
              <a:t>Exponent AND Assignment (**=)</a:t>
            </a:r>
          </a:p>
          <a:p>
            <a:r>
              <a:rPr lang="en-US" i="0" dirty="0">
                <a:solidFill>
                  <a:srgbClr val="273239"/>
                </a:solidFill>
                <a:effectLst/>
                <a:latin typeface="Times New Roman" panose="02020603050405020304" pitchFamily="18" charset="0"/>
                <a:cs typeface="Times New Roman" panose="02020603050405020304" pitchFamily="18" charset="0"/>
              </a:rPr>
              <a:t>Left shift AND Assignment(&lt;&lt;=)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72807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6DC05-378F-D9E6-B058-CA5283B9290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ED21B99-2E1B-237A-5A25-BA762A050CA6}"/>
              </a:ext>
            </a:extLst>
          </p:cNvPr>
          <p:cNvSpPr>
            <a:spLocks noGrp="1"/>
          </p:cNvSpPr>
          <p:nvPr>
            <p:ph idx="1"/>
          </p:nvPr>
        </p:nvSpPr>
        <p:spPr/>
        <p:txBody>
          <a:bodyPr/>
          <a:lstStyle/>
          <a:p>
            <a:r>
              <a:rPr lang="en-US" i="0" dirty="0">
                <a:solidFill>
                  <a:srgbClr val="273239"/>
                </a:solidFill>
                <a:effectLst/>
                <a:latin typeface="Times New Roman" panose="02020603050405020304" pitchFamily="18" charset="0"/>
                <a:cs typeface="Times New Roman" panose="02020603050405020304" pitchFamily="18" charset="0"/>
              </a:rPr>
              <a:t>Right shift AND Assignment(&gt;&gt;=)</a:t>
            </a:r>
          </a:p>
          <a:p>
            <a:r>
              <a:rPr lang="en-US" i="0" dirty="0">
                <a:solidFill>
                  <a:srgbClr val="273239"/>
                </a:solidFill>
                <a:effectLst/>
                <a:latin typeface="Times New Roman" panose="02020603050405020304" pitchFamily="18" charset="0"/>
                <a:cs typeface="Times New Roman" panose="02020603050405020304" pitchFamily="18" charset="0"/>
              </a:rPr>
              <a:t>Bitwise AND Assignment(&amp;=)</a:t>
            </a:r>
            <a:endParaRPr lang="en-US" dirty="0">
              <a:solidFill>
                <a:srgbClr val="273239"/>
              </a:solidFill>
              <a:latin typeface="Times New Roman" panose="02020603050405020304" pitchFamily="18" charset="0"/>
              <a:cs typeface="Times New Roman" panose="02020603050405020304" pitchFamily="18" charset="0"/>
            </a:endParaRPr>
          </a:p>
          <a:p>
            <a:r>
              <a:rPr lang="en-US" i="0" dirty="0">
                <a:solidFill>
                  <a:srgbClr val="273239"/>
                </a:solidFill>
                <a:effectLst/>
                <a:latin typeface="Times New Roman" panose="02020603050405020304" pitchFamily="18" charset="0"/>
                <a:cs typeface="Times New Roman" panose="02020603050405020304" pitchFamily="18" charset="0"/>
              </a:rPr>
              <a:t>Bitwise exclusive OR and Assignment(^=)</a:t>
            </a:r>
          </a:p>
          <a:p>
            <a:r>
              <a:rPr lang="en-US" i="0" dirty="0">
                <a:solidFill>
                  <a:srgbClr val="273239"/>
                </a:solidFill>
                <a:effectLst/>
                <a:latin typeface="Times New Roman" panose="02020603050405020304" pitchFamily="18" charset="0"/>
                <a:cs typeface="Times New Roman" panose="02020603050405020304" pitchFamily="18" charset="0"/>
              </a:rPr>
              <a:t>Bitwise inclusive OR and Assignment(|=)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078262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60745-ABE9-9C65-C810-7A798C1881D4}"/>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20E1652F-CD35-D5B8-7769-EC6301940A21}"/>
              </a:ext>
            </a:extLst>
          </p:cNvPr>
          <p:cNvSpPr>
            <a:spLocks noGrp="1"/>
          </p:cNvSpPr>
          <p:nvPr>
            <p:ph idx="1"/>
          </p:nvPr>
        </p:nvSpPr>
        <p:spPr/>
        <p:txBody>
          <a:bodyPr/>
          <a:lstStyle/>
          <a:p>
            <a:r>
              <a:rPr lang="en-US" dirty="0"/>
              <a:t>Assignment Operators:</a:t>
            </a:r>
          </a:p>
          <a:p>
            <a:pPr marL="0" indent="0">
              <a:buNone/>
            </a:pPr>
            <a:endParaRPr lang="en-US" dirty="0"/>
          </a:p>
          <a:p>
            <a:pPr marL="0" indent="0">
              <a:buNone/>
            </a:pPr>
            <a:r>
              <a:rPr lang="en-US" dirty="0"/>
              <a:t>	var A=10</a:t>
            </a:r>
          </a:p>
          <a:p>
            <a:pPr marL="0" indent="0">
              <a:buNone/>
            </a:pPr>
            <a:r>
              <a:rPr lang="en-US" dirty="0"/>
              <a:t>	Var B=7</a:t>
            </a:r>
          </a:p>
          <a:p>
            <a:pPr marL="0" indent="0">
              <a:buNone/>
            </a:pPr>
            <a:r>
              <a:rPr lang="en-US" dirty="0"/>
              <a:t>	</a:t>
            </a:r>
            <a:r>
              <a:rPr lang="en-US" dirty="0" err="1"/>
              <a:t>println</a:t>
            </a:r>
            <a:r>
              <a:rPr lang="en-US" dirty="0"/>
              <a:t>(A)	// before using assignment operator</a:t>
            </a:r>
          </a:p>
          <a:p>
            <a:pPr marL="0" indent="0">
              <a:buNone/>
            </a:pPr>
            <a:r>
              <a:rPr lang="en-US" dirty="0"/>
              <a:t>	A+=B</a:t>
            </a:r>
          </a:p>
          <a:p>
            <a:pPr marL="0" indent="0">
              <a:buNone/>
            </a:pPr>
            <a:r>
              <a:rPr lang="en-US" dirty="0"/>
              <a:t>	</a:t>
            </a:r>
            <a:r>
              <a:rPr lang="en-US" dirty="0" err="1"/>
              <a:t>println</a:t>
            </a:r>
            <a:r>
              <a:rPr lang="en-US" dirty="0"/>
              <a:t>(A)	// after using assignment operator</a:t>
            </a:r>
          </a:p>
        </p:txBody>
      </p:sp>
    </p:spTree>
    <p:extLst>
      <p:ext uri="{BB962C8B-B14F-4D97-AF65-F5344CB8AC3E}">
        <p14:creationId xmlns:p14="http://schemas.microsoft.com/office/powerpoint/2010/main" val="205675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55C11-29FE-EE70-5C78-FDE38D70B9C5}"/>
              </a:ext>
            </a:extLst>
          </p:cNvPr>
          <p:cNvSpPr>
            <a:spLocks noGrp="1"/>
          </p:cNvSpPr>
          <p:nvPr>
            <p:ph type="title"/>
          </p:nvPr>
        </p:nvSpPr>
        <p:spPr/>
        <p:txBody>
          <a:bodyPr/>
          <a:lstStyle/>
          <a:p>
            <a:r>
              <a:rPr lang="en-US" dirty="0"/>
              <a:t>Needs to learn Scala</a:t>
            </a:r>
          </a:p>
        </p:txBody>
      </p:sp>
      <p:sp>
        <p:nvSpPr>
          <p:cNvPr id="3" name="Content Placeholder 2">
            <a:extLst>
              <a:ext uri="{FF2B5EF4-FFF2-40B4-BE49-F238E27FC236}">
                <a16:creationId xmlns:a16="http://schemas.microsoft.com/office/drawing/2014/main" id="{9CA4EE72-0A1D-03D0-AADD-2A033A6BBE58}"/>
              </a:ext>
            </a:extLst>
          </p:cNvPr>
          <p:cNvSpPr>
            <a:spLocks noGrp="1"/>
          </p:cNvSpPr>
          <p:nvPr>
            <p:ph idx="1"/>
          </p:nvPr>
        </p:nvSpPr>
        <p:spPr/>
        <p:txBody>
          <a:bodyPr/>
          <a:lstStyle/>
          <a:p>
            <a:r>
              <a:rPr lang="en-US" dirty="0"/>
              <a:t>High in demand</a:t>
            </a:r>
          </a:p>
          <a:p>
            <a:r>
              <a:rPr lang="en-US" dirty="0"/>
              <a:t>Scala syntax is precise</a:t>
            </a:r>
          </a:p>
          <a:p>
            <a:r>
              <a:rPr lang="en-US" dirty="0"/>
              <a:t>Scala pays well</a:t>
            </a:r>
          </a:p>
          <a:p>
            <a:r>
              <a:rPr lang="en-US" dirty="0"/>
              <a:t>The best of both worlds ( Functional &amp; Object-oriented Programming)</a:t>
            </a:r>
          </a:p>
          <a:p>
            <a:r>
              <a:rPr lang="en-US" dirty="0"/>
              <a:t>Scala is growing</a:t>
            </a:r>
          </a:p>
          <a:p>
            <a:r>
              <a:rPr lang="en-US" dirty="0"/>
              <a:t>Scala has some cool features</a:t>
            </a:r>
          </a:p>
        </p:txBody>
      </p:sp>
    </p:spTree>
    <p:extLst>
      <p:ext uri="{BB962C8B-B14F-4D97-AF65-F5344CB8AC3E}">
        <p14:creationId xmlns:p14="http://schemas.microsoft.com/office/powerpoint/2010/main" val="414951600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88E2D-DE26-B7D6-F9C2-C94C745C6ECD}"/>
              </a:ext>
            </a:extLst>
          </p:cNvPr>
          <p:cNvSpPr>
            <a:spLocks noGrp="1"/>
          </p:cNvSpPr>
          <p:nvPr>
            <p:ph type="title"/>
          </p:nvPr>
        </p:nvSpPr>
        <p:spPr/>
        <p:txBody>
          <a:bodyPr/>
          <a:lstStyle/>
          <a:p>
            <a:r>
              <a:rPr lang="en-US" b="1" i="0" dirty="0">
                <a:solidFill>
                  <a:srgbClr val="273239"/>
                </a:solidFill>
                <a:effectLst/>
                <a:latin typeface="Nunito" pitchFamily="2" charset="0"/>
              </a:rPr>
              <a:t>Bitwise Operators</a:t>
            </a:r>
            <a:endParaRPr lang="en-US" dirty="0"/>
          </a:p>
        </p:txBody>
      </p:sp>
      <p:sp>
        <p:nvSpPr>
          <p:cNvPr id="3" name="Content Placeholder 2">
            <a:extLst>
              <a:ext uri="{FF2B5EF4-FFF2-40B4-BE49-F238E27FC236}">
                <a16:creationId xmlns:a16="http://schemas.microsoft.com/office/drawing/2014/main" id="{A3717CA7-1A45-AAF9-CAC6-57384928862F}"/>
              </a:ext>
            </a:extLst>
          </p:cNvPr>
          <p:cNvSpPr>
            <a:spLocks noGrp="1"/>
          </p:cNvSpPr>
          <p:nvPr>
            <p:ph idx="1"/>
          </p:nvPr>
        </p:nvSpPr>
        <p:spPr/>
        <p:txBody>
          <a:bodyPr/>
          <a:lstStyle/>
          <a:p>
            <a:r>
              <a:rPr lang="en-US" i="0" dirty="0">
                <a:solidFill>
                  <a:srgbClr val="273239"/>
                </a:solidFill>
                <a:effectLst/>
                <a:latin typeface="Times New Roman" panose="02020603050405020304" pitchFamily="18" charset="0"/>
                <a:cs typeface="Times New Roman" panose="02020603050405020304" pitchFamily="18" charset="0"/>
              </a:rPr>
              <a:t>Bitwise AND (&amp;)</a:t>
            </a:r>
          </a:p>
          <a:p>
            <a:r>
              <a:rPr lang="en-US" i="0" dirty="0">
                <a:solidFill>
                  <a:srgbClr val="273239"/>
                </a:solidFill>
                <a:effectLst/>
                <a:latin typeface="Times New Roman" panose="02020603050405020304" pitchFamily="18" charset="0"/>
                <a:cs typeface="Times New Roman" panose="02020603050405020304" pitchFamily="18" charset="0"/>
              </a:rPr>
              <a:t>Bitwise OR (|)</a:t>
            </a:r>
            <a:endParaRPr lang="en-US" dirty="0">
              <a:solidFill>
                <a:srgbClr val="273239"/>
              </a:solidFill>
              <a:latin typeface="Times New Roman" panose="02020603050405020304" pitchFamily="18" charset="0"/>
              <a:cs typeface="Times New Roman" panose="02020603050405020304" pitchFamily="18" charset="0"/>
            </a:endParaRPr>
          </a:p>
          <a:p>
            <a:r>
              <a:rPr lang="en-US" i="0" dirty="0">
                <a:solidFill>
                  <a:srgbClr val="273239"/>
                </a:solidFill>
                <a:effectLst/>
                <a:latin typeface="Times New Roman" panose="02020603050405020304" pitchFamily="18" charset="0"/>
                <a:cs typeface="Times New Roman" panose="02020603050405020304" pitchFamily="18" charset="0"/>
              </a:rPr>
              <a:t>Bitwise XOR (^)</a:t>
            </a:r>
          </a:p>
          <a:p>
            <a:r>
              <a:rPr lang="en-US" i="0" dirty="0">
                <a:solidFill>
                  <a:srgbClr val="273239"/>
                </a:solidFill>
                <a:effectLst/>
                <a:latin typeface="Times New Roman" panose="02020603050405020304" pitchFamily="18" charset="0"/>
                <a:cs typeface="Times New Roman" panose="02020603050405020304" pitchFamily="18" charset="0"/>
              </a:rPr>
              <a:t>Bitwise left Shift (&lt;&lt;)</a:t>
            </a:r>
            <a:endParaRPr lang="en-US" dirty="0">
              <a:solidFill>
                <a:srgbClr val="273239"/>
              </a:solidFill>
              <a:latin typeface="Times New Roman" panose="02020603050405020304" pitchFamily="18" charset="0"/>
              <a:cs typeface="Times New Roman" panose="02020603050405020304" pitchFamily="18" charset="0"/>
            </a:endParaRPr>
          </a:p>
          <a:p>
            <a:r>
              <a:rPr lang="en-US" i="0" dirty="0">
                <a:solidFill>
                  <a:srgbClr val="273239"/>
                </a:solidFill>
                <a:effectLst/>
                <a:latin typeface="Times New Roman" panose="02020603050405020304" pitchFamily="18" charset="0"/>
                <a:cs typeface="Times New Roman" panose="02020603050405020304" pitchFamily="18" charset="0"/>
              </a:rPr>
              <a:t>Bitwise right Shift (&gt;&gt;)</a:t>
            </a:r>
          </a:p>
          <a:p>
            <a:r>
              <a:rPr lang="en-US" i="0" dirty="0">
                <a:solidFill>
                  <a:srgbClr val="273239"/>
                </a:solidFill>
                <a:effectLst/>
                <a:latin typeface="Times New Roman" panose="02020603050405020304" pitchFamily="18" charset="0"/>
                <a:cs typeface="Times New Roman" panose="02020603050405020304" pitchFamily="18" charset="0"/>
              </a:rPr>
              <a:t>Bitwise ones Complement (~)</a:t>
            </a:r>
            <a:endParaRPr lang="en-US" dirty="0">
              <a:solidFill>
                <a:srgbClr val="273239"/>
              </a:solidFill>
              <a:latin typeface="Times New Roman" panose="02020603050405020304" pitchFamily="18" charset="0"/>
              <a:cs typeface="Times New Roman" panose="02020603050405020304" pitchFamily="18" charset="0"/>
            </a:endParaRPr>
          </a:p>
          <a:p>
            <a:r>
              <a:rPr lang="en-US" i="0" dirty="0">
                <a:solidFill>
                  <a:srgbClr val="273239"/>
                </a:solidFill>
                <a:effectLst/>
                <a:latin typeface="Times New Roman" panose="02020603050405020304" pitchFamily="18" charset="0"/>
                <a:cs typeface="Times New Roman" panose="02020603050405020304" pitchFamily="18" charset="0"/>
              </a:rPr>
              <a:t>Bitwise shift right zero fill(&gt;&gt;&gt;)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937231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AB641-6AAF-476B-AABD-F599724C9FF8}"/>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B00DB0BB-648B-1B4A-7476-B786A7FCE669}"/>
              </a:ext>
            </a:extLst>
          </p:cNvPr>
          <p:cNvSpPr>
            <a:spLocks noGrp="1"/>
          </p:cNvSpPr>
          <p:nvPr>
            <p:ph idx="1"/>
          </p:nvPr>
        </p:nvSpPr>
        <p:spPr/>
        <p:txBody>
          <a:bodyPr/>
          <a:lstStyle/>
          <a:p>
            <a:r>
              <a:rPr lang="en-US" dirty="0"/>
              <a:t>Bitwise Operators:</a:t>
            </a:r>
          </a:p>
          <a:p>
            <a:endParaRPr lang="en-US" dirty="0"/>
          </a:p>
          <a:p>
            <a:pPr marL="0" indent="0">
              <a:buNone/>
            </a:pPr>
            <a:r>
              <a:rPr lang="en-US" dirty="0"/>
              <a:t>	</a:t>
            </a:r>
            <a:r>
              <a:rPr lang="en-US" dirty="0" err="1"/>
              <a:t>val</a:t>
            </a:r>
            <a:r>
              <a:rPr lang="en-US" dirty="0"/>
              <a:t> A = 12		//  0000 1100</a:t>
            </a:r>
          </a:p>
          <a:p>
            <a:pPr marL="0" indent="0">
              <a:buNone/>
            </a:pPr>
            <a:r>
              <a:rPr lang="en-US" dirty="0"/>
              <a:t>	</a:t>
            </a:r>
            <a:r>
              <a:rPr lang="en-US" dirty="0" err="1"/>
              <a:t>val</a:t>
            </a:r>
            <a:r>
              <a:rPr lang="en-US" dirty="0"/>
              <a:t> B=5		//  0000 0101</a:t>
            </a:r>
          </a:p>
          <a:p>
            <a:pPr marL="0" indent="0">
              <a:buNone/>
            </a:pPr>
            <a:r>
              <a:rPr lang="en-US" dirty="0"/>
              <a:t>	</a:t>
            </a:r>
            <a:r>
              <a:rPr lang="en-US" dirty="0" err="1"/>
              <a:t>println</a:t>
            </a:r>
            <a:r>
              <a:rPr lang="en-US" dirty="0"/>
              <a:t>(A&amp;B)</a:t>
            </a:r>
          </a:p>
        </p:txBody>
      </p:sp>
    </p:spTree>
    <p:extLst>
      <p:ext uri="{BB962C8B-B14F-4D97-AF65-F5344CB8AC3E}">
        <p14:creationId xmlns:p14="http://schemas.microsoft.com/office/powerpoint/2010/main" val="429179350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2C77F-3F49-0F7D-ACD5-246D467B56BE}"/>
              </a:ext>
            </a:extLst>
          </p:cNvPr>
          <p:cNvSpPr>
            <a:spLocks noGrp="1"/>
          </p:cNvSpPr>
          <p:nvPr>
            <p:ph type="title"/>
          </p:nvPr>
        </p:nvSpPr>
        <p:spPr/>
        <p:txBody>
          <a:bodyPr/>
          <a:lstStyle/>
          <a:p>
            <a:r>
              <a:rPr lang="en-US" dirty="0"/>
              <a:t>Literals used in Scala</a:t>
            </a:r>
          </a:p>
        </p:txBody>
      </p:sp>
      <p:sp>
        <p:nvSpPr>
          <p:cNvPr id="3" name="Content Placeholder 2">
            <a:extLst>
              <a:ext uri="{FF2B5EF4-FFF2-40B4-BE49-F238E27FC236}">
                <a16:creationId xmlns:a16="http://schemas.microsoft.com/office/drawing/2014/main" id="{B4830D30-FE63-01B2-E8C0-50467B1ADD26}"/>
              </a:ext>
            </a:extLst>
          </p:cNvPr>
          <p:cNvSpPr>
            <a:spLocks noGrp="1"/>
          </p:cNvSpPr>
          <p:nvPr>
            <p:ph idx="1"/>
          </p:nvPr>
        </p:nvSpPr>
        <p:spPr/>
        <p:txBody>
          <a:bodyPr/>
          <a:lstStyle/>
          <a:p>
            <a:r>
              <a:rPr lang="en-US" dirty="0"/>
              <a:t>In programming, a value written exactly as it’s meant to be interpreted. For Example, “hello world”, 5 , and ‘A’ are all literals.</a:t>
            </a:r>
          </a:p>
          <a:p>
            <a:r>
              <a:rPr lang="en-US" dirty="0"/>
              <a:t>Types of Literals:</a:t>
            </a:r>
          </a:p>
          <a:p>
            <a:pPr marL="514350" indent="-514350">
              <a:buFont typeface="+mj-lt"/>
              <a:buAutoNum type="arabicPeriod"/>
            </a:pPr>
            <a:r>
              <a:rPr lang="en-US" dirty="0"/>
              <a:t>String Literals</a:t>
            </a:r>
          </a:p>
          <a:p>
            <a:pPr marL="514350" indent="-514350">
              <a:buFont typeface="+mj-lt"/>
              <a:buAutoNum type="arabicPeriod"/>
            </a:pPr>
            <a:r>
              <a:rPr lang="en-US" dirty="0"/>
              <a:t>Integer Literals</a:t>
            </a:r>
          </a:p>
          <a:p>
            <a:pPr marL="514350" indent="-514350">
              <a:buFont typeface="+mj-lt"/>
              <a:buAutoNum type="arabicPeriod"/>
            </a:pPr>
            <a:r>
              <a:rPr lang="en-US" dirty="0"/>
              <a:t>Floating-Point Literals</a:t>
            </a:r>
          </a:p>
          <a:p>
            <a:pPr marL="514350" indent="-514350">
              <a:buFont typeface="+mj-lt"/>
              <a:buAutoNum type="arabicPeriod"/>
            </a:pPr>
            <a:r>
              <a:rPr lang="en-US" dirty="0"/>
              <a:t>Character Literals</a:t>
            </a:r>
          </a:p>
          <a:p>
            <a:pPr marL="0" indent="0">
              <a:buNone/>
            </a:pPr>
            <a:endParaRPr lang="en-US" dirty="0"/>
          </a:p>
        </p:txBody>
      </p:sp>
    </p:spTree>
    <p:extLst>
      <p:ext uri="{BB962C8B-B14F-4D97-AF65-F5344CB8AC3E}">
        <p14:creationId xmlns:p14="http://schemas.microsoft.com/office/powerpoint/2010/main" val="15557680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C2E05-B535-9F0E-529E-A601830BBC33}"/>
              </a:ext>
            </a:extLst>
          </p:cNvPr>
          <p:cNvSpPr>
            <a:spLocks noGrp="1"/>
          </p:cNvSpPr>
          <p:nvPr>
            <p:ph type="title"/>
          </p:nvPr>
        </p:nvSpPr>
        <p:spPr/>
        <p:txBody>
          <a:bodyPr/>
          <a:lstStyle/>
          <a:p>
            <a:r>
              <a:rPr lang="en-US" dirty="0"/>
              <a:t>String Literals</a:t>
            </a:r>
          </a:p>
        </p:txBody>
      </p:sp>
      <p:sp>
        <p:nvSpPr>
          <p:cNvPr id="3" name="Content Placeholder 2">
            <a:extLst>
              <a:ext uri="{FF2B5EF4-FFF2-40B4-BE49-F238E27FC236}">
                <a16:creationId xmlns:a16="http://schemas.microsoft.com/office/drawing/2014/main" id="{B08C0634-4A64-134F-2085-3FD38171AB88}"/>
              </a:ext>
            </a:extLst>
          </p:cNvPr>
          <p:cNvSpPr>
            <a:spLocks noGrp="1"/>
          </p:cNvSpPr>
          <p:nvPr>
            <p:ph idx="1"/>
          </p:nvPr>
        </p:nvSpPr>
        <p:spPr/>
        <p:txBody>
          <a:bodyPr/>
          <a:lstStyle/>
          <a:p>
            <a:r>
              <a:rPr lang="en-US" dirty="0"/>
              <a:t>String literals are a combination of characters surrounded by double quotation marks.</a:t>
            </a:r>
          </a:p>
          <a:p>
            <a:endParaRPr lang="en-US" dirty="0"/>
          </a:p>
          <a:p>
            <a:pPr marL="0" indent="0">
              <a:buNone/>
            </a:pPr>
            <a:r>
              <a:rPr lang="en-US" dirty="0"/>
              <a:t>	</a:t>
            </a:r>
            <a:r>
              <a:rPr lang="en-US" dirty="0" err="1"/>
              <a:t>val</a:t>
            </a:r>
            <a:r>
              <a:rPr lang="en-US" dirty="0"/>
              <a:t> </a:t>
            </a:r>
            <a:r>
              <a:rPr lang="en-US" dirty="0" err="1"/>
              <a:t>stringLiteral:String</a:t>
            </a:r>
            <a:r>
              <a:rPr lang="en-US" dirty="0"/>
              <a:t> = “Hello”</a:t>
            </a:r>
          </a:p>
        </p:txBody>
      </p:sp>
    </p:spTree>
    <p:extLst>
      <p:ext uri="{BB962C8B-B14F-4D97-AF65-F5344CB8AC3E}">
        <p14:creationId xmlns:p14="http://schemas.microsoft.com/office/powerpoint/2010/main" val="388840014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59C37-7583-7718-7F93-64DBB67311C7}"/>
              </a:ext>
            </a:extLst>
          </p:cNvPr>
          <p:cNvSpPr>
            <a:spLocks noGrp="1"/>
          </p:cNvSpPr>
          <p:nvPr>
            <p:ph type="title"/>
          </p:nvPr>
        </p:nvSpPr>
        <p:spPr/>
        <p:txBody>
          <a:bodyPr/>
          <a:lstStyle/>
          <a:p>
            <a:r>
              <a:rPr lang="en-US" dirty="0"/>
              <a:t>Integer Literals</a:t>
            </a:r>
          </a:p>
        </p:txBody>
      </p:sp>
      <p:sp>
        <p:nvSpPr>
          <p:cNvPr id="3" name="Content Placeholder 2">
            <a:extLst>
              <a:ext uri="{FF2B5EF4-FFF2-40B4-BE49-F238E27FC236}">
                <a16:creationId xmlns:a16="http://schemas.microsoft.com/office/drawing/2014/main" id="{35445ACB-D4F8-E3A9-B72B-F19D4A095C7F}"/>
              </a:ext>
            </a:extLst>
          </p:cNvPr>
          <p:cNvSpPr>
            <a:spLocks noGrp="1"/>
          </p:cNvSpPr>
          <p:nvPr>
            <p:ph idx="1"/>
          </p:nvPr>
        </p:nvSpPr>
        <p:spPr/>
        <p:txBody>
          <a:bodyPr/>
          <a:lstStyle/>
          <a:p>
            <a:r>
              <a:rPr lang="en-US" dirty="0"/>
              <a:t>Integer Literals are used with the value types Long, Int, Short, and Byte and come in two forms i.e. decimal and hexadecimal.</a:t>
            </a:r>
          </a:p>
          <a:p>
            <a:endParaRPr lang="en-US" dirty="0"/>
          </a:p>
          <a:p>
            <a:pPr marL="0" indent="0">
              <a:buNone/>
            </a:pPr>
            <a:r>
              <a:rPr lang="en-US" dirty="0"/>
              <a:t>	</a:t>
            </a:r>
            <a:r>
              <a:rPr lang="en-US" dirty="0" err="1"/>
              <a:t>val</a:t>
            </a:r>
            <a:r>
              <a:rPr lang="en-US" dirty="0"/>
              <a:t> </a:t>
            </a:r>
            <a:r>
              <a:rPr lang="en-US" dirty="0" err="1"/>
              <a:t>hex:Int</a:t>
            </a:r>
            <a:r>
              <a:rPr lang="en-US" dirty="0"/>
              <a:t> = 0x0F5</a:t>
            </a:r>
          </a:p>
          <a:p>
            <a:pPr marL="0" indent="0">
              <a:buNone/>
            </a:pPr>
            <a:r>
              <a:rPr lang="en-US" dirty="0"/>
              <a:t>	</a:t>
            </a:r>
            <a:r>
              <a:rPr lang="en-US" dirty="0" err="1"/>
              <a:t>val</a:t>
            </a:r>
            <a:r>
              <a:rPr lang="en-US" dirty="0"/>
              <a:t> </a:t>
            </a:r>
            <a:r>
              <a:rPr lang="en-US" dirty="0" err="1"/>
              <a:t>dec:Int</a:t>
            </a:r>
            <a:r>
              <a:rPr lang="en-US" dirty="0"/>
              <a:t> = 245</a:t>
            </a:r>
          </a:p>
        </p:txBody>
      </p:sp>
    </p:spTree>
    <p:extLst>
      <p:ext uri="{BB962C8B-B14F-4D97-AF65-F5344CB8AC3E}">
        <p14:creationId xmlns:p14="http://schemas.microsoft.com/office/powerpoint/2010/main" val="366149159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3618C-39BB-8E13-4484-12E08A232668}"/>
              </a:ext>
            </a:extLst>
          </p:cNvPr>
          <p:cNvSpPr>
            <a:spLocks noGrp="1"/>
          </p:cNvSpPr>
          <p:nvPr>
            <p:ph type="title"/>
          </p:nvPr>
        </p:nvSpPr>
        <p:spPr/>
        <p:txBody>
          <a:bodyPr/>
          <a:lstStyle/>
          <a:p>
            <a:r>
              <a:rPr lang="en-US" dirty="0"/>
              <a:t>Floating-Point Literals</a:t>
            </a:r>
          </a:p>
        </p:txBody>
      </p:sp>
      <p:sp>
        <p:nvSpPr>
          <p:cNvPr id="3" name="Content Placeholder 2">
            <a:extLst>
              <a:ext uri="{FF2B5EF4-FFF2-40B4-BE49-F238E27FC236}">
                <a16:creationId xmlns:a16="http://schemas.microsoft.com/office/drawing/2014/main" id="{28E8C677-2927-AB7B-E668-477E16506099}"/>
              </a:ext>
            </a:extLst>
          </p:cNvPr>
          <p:cNvSpPr>
            <a:spLocks noGrp="1"/>
          </p:cNvSpPr>
          <p:nvPr>
            <p:ph idx="1"/>
          </p:nvPr>
        </p:nvSpPr>
        <p:spPr/>
        <p:txBody>
          <a:bodyPr/>
          <a:lstStyle/>
          <a:p>
            <a:r>
              <a:rPr lang="en-US" dirty="0"/>
              <a:t>Floating-point literals are used with Double and Float.</a:t>
            </a:r>
          </a:p>
          <a:p>
            <a:endParaRPr lang="en-US" dirty="0"/>
          </a:p>
          <a:p>
            <a:pPr marL="457200" lvl="1" indent="0">
              <a:buNone/>
            </a:pPr>
            <a:r>
              <a:rPr lang="en-US" dirty="0"/>
              <a:t>Val </a:t>
            </a:r>
            <a:r>
              <a:rPr lang="en-US" dirty="0" err="1"/>
              <a:t>floatLiteral:Float</a:t>
            </a:r>
            <a:r>
              <a:rPr lang="en-US" dirty="0"/>
              <a:t>=1.2345F</a:t>
            </a:r>
          </a:p>
          <a:p>
            <a:pPr marL="457200" lvl="1" indent="0">
              <a:buNone/>
            </a:pPr>
            <a:r>
              <a:rPr lang="en-US" dirty="0"/>
              <a:t>Val </a:t>
            </a:r>
            <a:r>
              <a:rPr lang="en-US" dirty="0" err="1"/>
              <a:t>evenBigger:Double</a:t>
            </a:r>
            <a:r>
              <a:rPr lang="en-US" dirty="0"/>
              <a:t> = 1.2345e4</a:t>
            </a:r>
          </a:p>
        </p:txBody>
      </p:sp>
    </p:spTree>
    <p:extLst>
      <p:ext uri="{BB962C8B-B14F-4D97-AF65-F5344CB8AC3E}">
        <p14:creationId xmlns:p14="http://schemas.microsoft.com/office/powerpoint/2010/main" val="269328791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15F43-B540-5E1B-297F-FBB9B06E4303}"/>
              </a:ext>
            </a:extLst>
          </p:cNvPr>
          <p:cNvSpPr>
            <a:spLocks noGrp="1"/>
          </p:cNvSpPr>
          <p:nvPr>
            <p:ph type="title"/>
          </p:nvPr>
        </p:nvSpPr>
        <p:spPr/>
        <p:txBody>
          <a:bodyPr/>
          <a:lstStyle/>
          <a:p>
            <a:r>
              <a:rPr lang="en-US" dirty="0"/>
              <a:t>Character Literals</a:t>
            </a:r>
            <a:br>
              <a:rPr lang="en-US" dirty="0"/>
            </a:br>
            <a:endParaRPr lang="en-US" dirty="0"/>
          </a:p>
        </p:txBody>
      </p:sp>
      <p:sp>
        <p:nvSpPr>
          <p:cNvPr id="3" name="Content Placeholder 2">
            <a:extLst>
              <a:ext uri="{FF2B5EF4-FFF2-40B4-BE49-F238E27FC236}">
                <a16:creationId xmlns:a16="http://schemas.microsoft.com/office/drawing/2014/main" id="{F0F85B6C-77C8-EA80-ADFB-7675BDD5B4D0}"/>
              </a:ext>
            </a:extLst>
          </p:cNvPr>
          <p:cNvSpPr>
            <a:spLocks noGrp="1"/>
          </p:cNvSpPr>
          <p:nvPr>
            <p:ph idx="1"/>
          </p:nvPr>
        </p:nvSpPr>
        <p:spPr/>
        <p:txBody>
          <a:bodyPr/>
          <a:lstStyle/>
          <a:p>
            <a:r>
              <a:rPr lang="en-US" dirty="0"/>
              <a:t>Character literals are used with Char and are made up of a single Unicode character surrounded by single quotation marks.</a:t>
            </a:r>
          </a:p>
          <a:p>
            <a:endParaRPr lang="en-US" dirty="0"/>
          </a:p>
          <a:p>
            <a:pPr marL="0" indent="0">
              <a:buNone/>
            </a:pPr>
            <a:r>
              <a:rPr lang="en-US" dirty="0"/>
              <a:t>	</a:t>
            </a:r>
            <a:r>
              <a:rPr lang="en-US" dirty="0" err="1"/>
              <a:t>val</a:t>
            </a:r>
            <a:r>
              <a:rPr lang="en-US" dirty="0"/>
              <a:t> </a:t>
            </a:r>
            <a:r>
              <a:rPr lang="en-US" dirty="0" err="1"/>
              <a:t>charLiteral:Char</a:t>
            </a:r>
            <a:r>
              <a:rPr lang="en-US" dirty="0"/>
              <a:t> = ‘A’</a:t>
            </a:r>
          </a:p>
          <a:p>
            <a:pPr marL="0" indent="0">
              <a:buNone/>
            </a:pPr>
            <a:endParaRPr lang="en-US" dirty="0"/>
          </a:p>
        </p:txBody>
      </p:sp>
    </p:spTree>
    <p:extLst>
      <p:ext uri="{BB962C8B-B14F-4D97-AF65-F5344CB8AC3E}">
        <p14:creationId xmlns:p14="http://schemas.microsoft.com/office/powerpoint/2010/main" val="179575693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DC342-3767-26E6-1915-773E327062CA}"/>
              </a:ext>
            </a:extLst>
          </p:cNvPr>
          <p:cNvSpPr>
            <a:spLocks noGrp="1"/>
          </p:cNvSpPr>
          <p:nvPr>
            <p:ph type="title"/>
          </p:nvPr>
        </p:nvSpPr>
        <p:spPr/>
        <p:txBody>
          <a:bodyPr/>
          <a:lstStyle/>
          <a:p>
            <a:r>
              <a:rPr lang="en-US" dirty="0"/>
              <a:t>Type Inference</a:t>
            </a:r>
          </a:p>
        </p:txBody>
      </p:sp>
      <p:sp>
        <p:nvSpPr>
          <p:cNvPr id="3" name="Content Placeholder 2">
            <a:extLst>
              <a:ext uri="{FF2B5EF4-FFF2-40B4-BE49-F238E27FC236}">
                <a16:creationId xmlns:a16="http://schemas.microsoft.com/office/drawing/2014/main" id="{42D55DC0-CACF-68DC-02F8-B81514FAF8E9}"/>
              </a:ext>
            </a:extLst>
          </p:cNvPr>
          <p:cNvSpPr>
            <a:spLocks noGrp="1"/>
          </p:cNvSpPr>
          <p:nvPr>
            <p:ph idx="1"/>
          </p:nvPr>
        </p:nvSpPr>
        <p:spPr/>
        <p:txBody>
          <a:bodyPr/>
          <a:lstStyle/>
          <a:p>
            <a:r>
              <a:rPr lang="en-US" dirty="0"/>
              <a:t>Type Inference is Scala’s ability to infer types when not specified by the user.</a:t>
            </a:r>
          </a:p>
          <a:p>
            <a:r>
              <a:rPr lang="en-US" dirty="0"/>
              <a:t>Instead of writing like:</a:t>
            </a:r>
          </a:p>
          <a:p>
            <a:pPr marL="0" indent="0">
              <a:buNone/>
            </a:pPr>
            <a:r>
              <a:rPr lang="en-US" dirty="0"/>
              <a:t>	keyword </a:t>
            </a:r>
            <a:r>
              <a:rPr lang="en-US" dirty="0" err="1"/>
              <a:t>variableName:Datatype</a:t>
            </a:r>
            <a:r>
              <a:rPr lang="en-US" dirty="0"/>
              <a:t> = initial Value</a:t>
            </a:r>
          </a:p>
          <a:p>
            <a:r>
              <a:rPr lang="en-US" dirty="0"/>
              <a:t>It can be used as :</a:t>
            </a:r>
          </a:p>
          <a:p>
            <a:pPr marL="0" indent="0">
              <a:buNone/>
            </a:pPr>
            <a:r>
              <a:rPr lang="en-US" dirty="0"/>
              <a:t>	keyword </a:t>
            </a:r>
            <a:r>
              <a:rPr lang="en-US" dirty="0" err="1"/>
              <a:t>variableName</a:t>
            </a:r>
            <a:r>
              <a:rPr lang="en-US" dirty="0"/>
              <a:t> = initial Value</a:t>
            </a:r>
          </a:p>
          <a:p>
            <a:r>
              <a:rPr lang="en-US"/>
              <a:t>As </a:t>
            </a:r>
            <a:r>
              <a:rPr lang="en-US" dirty="0"/>
              <a:t>S</a:t>
            </a:r>
            <a:r>
              <a:rPr lang="en-US"/>
              <a:t>cala </a:t>
            </a:r>
            <a:r>
              <a:rPr lang="en-US" dirty="0"/>
              <a:t>itself identifies the type of the data.</a:t>
            </a:r>
          </a:p>
        </p:txBody>
      </p:sp>
    </p:spTree>
    <p:extLst>
      <p:ext uri="{BB962C8B-B14F-4D97-AF65-F5344CB8AC3E}">
        <p14:creationId xmlns:p14="http://schemas.microsoft.com/office/powerpoint/2010/main" val="95649266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5AAE9E-BD37-6545-6485-D01E40C54AED}"/>
              </a:ext>
            </a:extLst>
          </p:cNvPr>
          <p:cNvSpPr>
            <a:spLocks noGrp="1"/>
          </p:cNvSpPr>
          <p:nvPr>
            <p:ph type="title"/>
          </p:nvPr>
        </p:nvSpPr>
        <p:spPr/>
        <p:txBody>
          <a:bodyPr/>
          <a:lstStyle/>
          <a:p>
            <a:r>
              <a:rPr lang="en-US" dirty="0"/>
              <a:t>Methods and Functions in Scala</a:t>
            </a:r>
          </a:p>
        </p:txBody>
      </p:sp>
      <p:sp>
        <p:nvSpPr>
          <p:cNvPr id="5" name="Text Placeholder 4">
            <a:extLst>
              <a:ext uri="{FF2B5EF4-FFF2-40B4-BE49-F238E27FC236}">
                <a16:creationId xmlns:a16="http://schemas.microsoft.com/office/drawing/2014/main" id="{A98A89BA-537E-5803-A2A5-283AD071C8F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01537820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49CCF-781A-B2EB-9662-45314B51DCC4}"/>
              </a:ext>
            </a:extLst>
          </p:cNvPr>
          <p:cNvSpPr>
            <a:spLocks noGrp="1"/>
          </p:cNvSpPr>
          <p:nvPr>
            <p:ph type="title"/>
          </p:nvPr>
        </p:nvSpPr>
        <p:spPr/>
        <p:txBody>
          <a:bodyPr/>
          <a:lstStyle/>
          <a:p>
            <a:r>
              <a:rPr lang="en-US" dirty="0"/>
              <a:t>Function</a:t>
            </a:r>
          </a:p>
        </p:txBody>
      </p:sp>
      <p:sp>
        <p:nvSpPr>
          <p:cNvPr id="3" name="Content Placeholder 2">
            <a:extLst>
              <a:ext uri="{FF2B5EF4-FFF2-40B4-BE49-F238E27FC236}">
                <a16:creationId xmlns:a16="http://schemas.microsoft.com/office/drawing/2014/main" id="{BAA73C92-922C-0F94-F585-3106B401A4E8}"/>
              </a:ext>
            </a:extLst>
          </p:cNvPr>
          <p:cNvSpPr>
            <a:spLocks noGrp="1"/>
          </p:cNvSpPr>
          <p:nvPr>
            <p:ph idx="1"/>
          </p:nvPr>
        </p:nvSpPr>
        <p:spPr/>
        <p:txBody>
          <a:bodyPr/>
          <a:lstStyle/>
          <a:p>
            <a:r>
              <a:rPr lang="en-US" dirty="0"/>
              <a:t>A function or a method is a block of code that performs a specific task.</a:t>
            </a:r>
          </a:p>
          <a:p>
            <a:r>
              <a:rPr lang="en-US" dirty="0"/>
              <a:t>That block of code is then given a name that is called whenever that specific task needs to be performed.</a:t>
            </a:r>
          </a:p>
          <a:p>
            <a:r>
              <a:rPr lang="en-US" dirty="0"/>
              <a:t>Functions take in an input, known as an argument. Then perform some operations on that input and then resulting output.</a:t>
            </a:r>
          </a:p>
        </p:txBody>
      </p:sp>
    </p:spTree>
    <p:extLst>
      <p:ext uri="{BB962C8B-B14F-4D97-AF65-F5344CB8AC3E}">
        <p14:creationId xmlns:p14="http://schemas.microsoft.com/office/powerpoint/2010/main" val="2476248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F8154-27DA-C835-2D45-0E7D8AE902CD}"/>
              </a:ext>
            </a:extLst>
          </p:cNvPr>
          <p:cNvSpPr>
            <a:spLocks noGrp="1"/>
          </p:cNvSpPr>
          <p:nvPr>
            <p:ph type="title"/>
          </p:nvPr>
        </p:nvSpPr>
        <p:spPr/>
        <p:txBody>
          <a:bodyPr/>
          <a:lstStyle/>
          <a:p>
            <a:r>
              <a:rPr lang="en-US" dirty="0"/>
              <a:t>A ‘Scalable’ Language</a:t>
            </a:r>
          </a:p>
        </p:txBody>
      </p:sp>
      <p:sp>
        <p:nvSpPr>
          <p:cNvPr id="3" name="Content Placeholder 2">
            <a:extLst>
              <a:ext uri="{FF2B5EF4-FFF2-40B4-BE49-F238E27FC236}">
                <a16:creationId xmlns:a16="http://schemas.microsoft.com/office/drawing/2014/main" id="{85FA2951-AFFA-7173-7D24-D7A0A24D35B5}"/>
              </a:ext>
            </a:extLst>
          </p:cNvPr>
          <p:cNvSpPr>
            <a:spLocks noGrp="1"/>
          </p:cNvSpPr>
          <p:nvPr>
            <p:ph idx="1"/>
          </p:nvPr>
        </p:nvSpPr>
        <p:spPr/>
        <p:txBody>
          <a:bodyPr/>
          <a:lstStyle/>
          <a:p>
            <a:r>
              <a:rPr lang="en-US" dirty="0"/>
              <a:t>Scalability is the property of a language to grow with an increase in demands.</a:t>
            </a:r>
          </a:p>
          <a:p>
            <a:endParaRPr lang="en-US" dirty="0"/>
          </a:p>
          <a:p>
            <a:r>
              <a:rPr lang="en-US" dirty="0"/>
              <a:t>Most prominent reason of Scala being a  scalable language is  its combination of being both object-oriented and functional.</a:t>
            </a:r>
          </a:p>
        </p:txBody>
      </p:sp>
    </p:spTree>
    <p:extLst>
      <p:ext uri="{BB962C8B-B14F-4D97-AF65-F5344CB8AC3E}">
        <p14:creationId xmlns:p14="http://schemas.microsoft.com/office/powerpoint/2010/main" val="206108203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060DD-3747-D879-9A9D-16380189D922}"/>
              </a:ext>
            </a:extLst>
          </p:cNvPr>
          <p:cNvSpPr>
            <a:spLocks noGrp="1"/>
          </p:cNvSpPr>
          <p:nvPr>
            <p:ph type="title"/>
          </p:nvPr>
        </p:nvSpPr>
        <p:spPr/>
        <p:txBody>
          <a:bodyPr/>
          <a:lstStyle/>
          <a:p>
            <a:r>
              <a:rPr lang="en-US" dirty="0"/>
              <a:t>Types of functions</a:t>
            </a:r>
          </a:p>
        </p:txBody>
      </p:sp>
      <p:sp>
        <p:nvSpPr>
          <p:cNvPr id="3" name="Content Placeholder 2">
            <a:extLst>
              <a:ext uri="{FF2B5EF4-FFF2-40B4-BE49-F238E27FC236}">
                <a16:creationId xmlns:a16="http://schemas.microsoft.com/office/drawing/2014/main" id="{0D2A8812-7B98-EDDC-1152-FD806B39A279}"/>
              </a:ext>
            </a:extLst>
          </p:cNvPr>
          <p:cNvSpPr>
            <a:spLocks noGrp="1"/>
          </p:cNvSpPr>
          <p:nvPr>
            <p:ph idx="1"/>
          </p:nvPr>
        </p:nvSpPr>
        <p:spPr/>
        <p:txBody>
          <a:bodyPr/>
          <a:lstStyle/>
          <a:p>
            <a:r>
              <a:rPr lang="en-US" dirty="0"/>
              <a:t>Functions can be divided into two broad categories:</a:t>
            </a:r>
          </a:p>
          <a:p>
            <a:pPr marL="514350" indent="-514350">
              <a:buFont typeface="+mj-lt"/>
              <a:buAutoNum type="arabicPeriod"/>
            </a:pPr>
            <a:r>
              <a:rPr lang="en-US" dirty="0"/>
              <a:t>Built-In Functions</a:t>
            </a:r>
          </a:p>
          <a:p>
            <a:pPr marL="514350" indent="-514350">
              <a:buFont typeface="+mj-lt"/>
              <a:buAutoNum type="arabicPeriod"/>
            </a:pPr>
            <a:r>
              <a:rPr lang="en-US" dirty="0"/>
              <a:t>User-Defined Functions</a:t>
            </a:r>
          </a:p>
          <a:p>
            <a:pPr marL="514350" indent="-514350">
              <a:buFont typeface="+mj-lt"/>
              <a:buAutoNum type="arabicPeriod"/>
            </a:pPr>
            <a:endParaRPr lang="en-US" dirty="0"/>
          </a:p>
          <a:p>
            <a:r>
              <a:rPr lang="en-US" dirty="0"/>
              <a:t>Built-In functions are known as methods.</a:t>
            </a:r>
          </a:p>
          <a:p>
            <a:pPr marL="0" indent="0">
              <a:buNone/>
            </a:pPr>
            <a:r>
              <a:rPr lang="en-US" dirty="0"/>
              <a:t>	</a:t>
            </a:r>
            <a:r>
              <a:rPr lang="en-US" dirty="0" err="1"/>
              <a:t>val</a:t>
            </a:r>
            <a:r>
              <a:rPr lang="en-US" dirty="0"/>
              <a:t> </a:t>
            </a:r>
            <a:r>
              <a:rPr lang="en-US" dirty="0" err="1"/>
              <a:t>printMe</a:t>
            </a:r>
            <a:r>
              <a:rPr lang="en-US" dirty="0"/>
              <a:t>=“hello world”</a:t>
            </a:r>
          </a:p>
          <a:p>
            <a:pPr marL="0" indent="0">
              <a:buNone/>
            </a:pPr>
            <a:r>
              <a:rPr lang="en-US" dirty="0"/>
              <a:t>	</a:t>
            </a:r>
            <a:r>
              <a:rPr lang="en-US" dirty="0" err="1"/>
              <a:t>Println</a:t>
            </a:r>
            <a:r>
              <a:rPr lang="en-US" dirty="0"/>
              <a:t>(</a:t>
            </a:r>
            <a:r>
              <a:rPr lang="en-US" dirty="0" err="1"/>
              <a:t>printMe</a:t>
            </a:r>
            <a:r>
              <a:rPr lang="en-US" dirty="0"/>
              <a:t>)</a:t>
            </a:r>
          </a:p>
        </p:txBody>
      </p:sp>
    </p:spTree>
    <p:extLst>
      <p:ext uri="{BB962C8B-B14F-4D97-AF65-F5344CB8AC3E}">
        <p14:creationId xmlns:p14="http://schemas.microsoft.com/office/powerpoint/2010/main" val="99467897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23C53-8117-5BD7-CF8A-333E80A4E0FB}"/>
              </a:ext>
            </a:extLst>
          </p:cNvPr>
          <p:cNvSpPr>
            <a:spLocks noGrp="1"/>
          </p:cNvSpPr>
          <p:nvPr>
            <p:ph type="title"/>
          </p:nvPr>
        </p:nvSpPr>
        <p:spPr/>
        <p:txBody>
          <a:bodyPr/>
          <a:lstStyle/>
          <a:p>
            <a:r>
              <a:rPr lang="en-US" dirty="0"/>
              <a:t>Calling a function</a:t>
            </a:r>
          </a:p>
        </p:txBody>
      </p:sp>
      <p:sp>
        <p:nvSpPr>
          <p:cNvPr id="3" name="Content Placeholder 2">
            <a:extLst>
              <a:ext uri="{FF2B5EF4-FFF2-40B4-BE49-F238E27FC236}">
                <a16:creationId xmlns:a16="http://schemas.microsoft.com/office/drawing/2014/main" id="{046C5443-3354-0765-858D-AC87F327AEDB}"/>
              </a:ext>
            </a:extLst>
          </p:cNvPr>
          <p:cNvSpPr>
            <a:spLocks noGrp="1"/>
          </p:cNvSpPr>
          <p:nvPr>
            <p:ph idx="1"/>
          </p:nvPr>
        </p:nvSpPr>
        <p:spPr/>
        <p:txBody>
          <a:bodyPr/>
          <a:lstStyle/>
          <a:p>
            <a:r>
              <a:rPr lang="en-US" dirty="0"/>
              <a:t>Most methods require you to call them on something,  lets call that something an object.</a:t>
            </a:r>
          </a:p>
          <a:p>
            <a:r>
              <a:rPr lang="en-US" dirty="0"/>
              <a:t>In </a:t>
            </a:r>
            <a:r>
              <a:rPr lang="en-US" dirty="0" err="1"/>
              <a:t>scala</a:t>
            </a:r>
            <a:r>
              <a:rPr lang="en-US" dirty="0"/>
              <a:t> two ways are there to call a function:</a:t>
            </a:r>
          </a:p>
          <a:p>
            <a:pPr marL="0" indent="0">
              <a:buNone/>
            </a:pPr>
            <a:endParaRPr lang="en-US" dirty="0"/>
          </a:p>
          <a:p>
            <a:pPr marL="0" indent="0">
              <a:buNone/>
            </a:pPr>
            <a:r>
              <a:rPr lang="en-US" dirty="0"/>
              <a:t>	</a:t>
            </a:r>
            <a:r>
              <a:rPr lang="en-US" dirty="0" err="1"/>
              <a:t>objectName.methodName</a:t>
            </a:r>
            <a:r>
              <a:rPr lang="en-US" dirty="0"/>
              <a:t>(arguments)</a:t>
            </a:r>
          </a:p>
          <a:p>
            <a:pPr marL="0" indent="0">
              <a:buNone/>
            </a:pPr>
            <a:endParaRPr lang="en-US" dirty="0"/>
          </a:p>
          <a:p>
            <a:pPr marL="0" indent="0">
              <a:buNone/>
            </a:pPr>
            <a:r>
              <a:rPr lang="en-US" dirty="0"/>
              <a:t>	</a:t>
            </a:r>
            <a:r>
              <a:rPr lang="en-US" dirty="0" err="1"/>
              <a:t>objectName</a:t>
            </a:r>
            <a:r>
              <a:rPr lang="en-US" dirty="0"/>
              <a:t> </a:t>
            </a:r>
            <a:r>
              <a:rPr lang="en-US" dirty="0" err="1"/>
              <a:t>methodName</a:t>
            </a:r>
            <a:r>
              <a:rPr lang="en-US" dirty="0"/>
              <a:t> arguments</a:t>
            </a:r>
          </a:p>
        </p:txBody>
      </p:sp>
    </p:spTree>
    <p:extLst>
      <p:ext uri="{BB962C8B-B14F-4D97-AF65-F5344CB8AC3E}">
        <p14:creationId xmlns:p14="http://schemas.microsoft.com/office/powerpoint/2010/main" val="408280915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6FD53-A367-5B46-D35B-F8E1827F95B1}"/>
              </a:ext>
            </a:extLst>
          </p:cNvPr>
          <p:cNvSpPr>
            <a:spLocks noGrp="1"/>
          </p:cNvSpPr>
          <p:nvPr>
            <p:ph type="title"/>
          </p:nvPr>
        </p:nvSpPr>
        <p:spPr/>
        <p:txBody>
          <a:bodyPr/>
          <a:lstStyle/>
          <a:p>
            <a:r>
              <a:rPr lang="en-US" dirty="0"/>
              <a:t>Example 1</a:t>
            </a:r>
          </a:p>
        </p:txBody>
      </p:sp>
      <p:sp>
        <p:nvSpPr>
          <p:cNvPr id="3" name="Content Placeholder 2">
            <a:extLst>
              <a:ext uri="{FF2B5EF4-FFF2-40B4-BE49-F238E27FC236}">
                <a16:creationId xmlns:a16="http://schemas.microsoft.com/office/drawing/2014/main" id="{F0503614-588E-CE52-1D7B-6B9F640B8F64}"/>
              </a:ext>
            </a:extLst>
          </p:cNvPr>
          <p:cNvSpPr>
            <a:spLocks noGrp="1"/>
          </p:cNvSpPr>
          <p:nvPr>
            <p:ph idx="1"/>
          </p:nvPr>
        </p:nvSpPr>
        <p:spPr/>
        <p:txBody>
          <a:bodyPr/>
          <a:lstStyle/>
          <a:p>
            <a:pPr marL="0" indent="0">
              <a:buNone/>
            </a:pPr>
            <a:r>
              <a:rPr lang="en-US" dirty="0"/>
              <a:t>	</a:t>
            </a:r>
            <a:r>
              <a:rPr lang="en-US" dirty="0" err="1"/>
              <a:t>val</a:t>
            </a:r>
            <a:r>
              <a:rPr lang="en-US" dirty="0"/>
              <a:t> string1 = “hello world”</a:t>
            </a:r>
          </a:p>
          <a:p>
            <a:pPr marL="0" indent="0">
              <a:buNone/>
            </a:pPr>
            <a:r>
              <a:rPr lang="en-US" dirty="0"/>
              <a:t>	</a:t>
            </a:r>
            <a:r>
              <a:rPr lang="en-US" dirty="0" err="1"/>
              <a:t>val</a:t>
            </a:r>
            <a:r>
              <a:rPr lang="en-US" dirty="0"/>
              <a:t> result = string1.indexOf(‘w’)</a:t>
            </a:r>
          </a:p>
          <a:p>
            <a:pPr marL="0" indent="0">
              <a:buNone/>
            </a:pPr>
            <a:endParaRPr lang="en-US" dirty="0"/>
          </a:p>
          <a:p>
            <a:pPr marL="0" indent="0">
              <a:buNone/>
            </a:pPr>
            <a:r>
              <a:rPr lang="en-US" dirty="0"/>
              <a:t>	</a:t>
            </a:r>
            <a:r>
              <a:rPr lang="en-US" dirty="0" err="1"/>
              <a:t>println</a:t>
            </a:r>
            <a:r>
              <a:rPr lang="en-US" dirty="0"/>
              <a:t>(result)</a:t>
            </a:r>
          </a:p>
        </p:txBody>
      </p:sp>
    </p:spTree>
    <p:extLst>
      <p:ext uri="{BB962C8B-B14F-4D97-AF65-F5344CB8AC3E}">
        <p14:creationId xmlns:p14="http://schemas.microsoft.com/office/powerpoint/2010/main" val="414189383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7F0E9-C760-B387-146F-A7CC4F1A5B34}"/>
              </a:ext>
            </a:extLst>
          </p:cNvPr>
          <p:cNvSpPr>
            <a:spLocks noGrp="1"/>
          </p:cNvSpPr>
          <p:nvPr>
            <p:ph type="title"/>
          </p:nvPr>
        </p:nvSpPr>
        <p:spPr/>
        <p:txBody>
          <a:bodyPr/>
          <a:lstStyle/>
          <a:p>
            <a:r>
              <a:rPr lang="en-US" dirty="0"/>
              <a:t>Example 2</a:t>
            </a:r>
          </a:p>
        </p:txBody>
      </p:sp>
      <p:sp>
        <p:nvSpPr>
          <p:cNvPr id="3" name="Content Placeholder 2">
            <a:extLst>
              <a:ext uri="{FF2B5EF4-FFF2-40B4-BE49-F238E27FC236}">
                <a16:creationId xmlns:a16="http://schemas.microsoft.com/office/drawing/2014/main" id="{2BC34921-7064-E5EB-69BA-E6D272DBF7C8}"/>
              </a:ext>
            </a:extLst>
          </p:cNvPr>
          <p:cNvSpPr>
            <a:spLocks noGrp="1"/>
          </p:cNvSpPr>
          <p:nvPr>
            <p:ph idx="1"/>
          </p:nvPr>
        </p:nvSpPr>
        <p:spPr/>
        <p:txBody>
          <a:bodyPr/>
          <a:lstStyle/>
          <a:p>
            <a:pPr marL="0" indent="0">
              <a:buNone/>
            </a:pPr>
            <a:r>
              <a:rPr lang="en-US" dirty="0"/>
              <a:t>	</a:t>
            </a:r>
            <a:r>
              <a:rPr lang="en-US" dirty="0" err="1"/>
              <a:t>val</a:t>
            </a:r>
            <a:r>
              <a:rPr lang="en-US" dirty="0"/>
              <a:t> string1 = “hello world”</a:t>
            </a:r>
          </a:p>
          <a:p>
            <a:pPr marL="0" indent="0">
              <a:buNone/>
            </a:pPr>
            <a:r>
              <a:rPr lang="en-US" dirty="0"/>
              <a:t>	</a:t>
            </a:r>
            <a:r>
              <a:rPr lang="en-US" dirty="0" err="1"/>
              <a:t>val</a:t>
            </a:r>
            <a:r>
              <a:rPr lang="en-US" dirty="0"/>
              <a:t> result = string1 </a:t>
            </a:r>
            <a:r>
              <a:rPr lang="en-US" dirty="0" err="1"/>
              <a:t>indexOf</a:t>
            </a:r>
            <a:r>
              <a:rPr lang="en-US" dirty="0"/>
              <a:t> ‘w’</a:t>
            </a:r>
          </a:p>
          <a:p>
            <a:pPr marL="0" indent="0">
              <a:buNone/>
            </a:pPr>
            <a:endParaRPr lang="en-US" dirty="0"/>
          </a:p>
          <a:p>
            <a:pPr marL="0" indent="0">
              <a:buNone/>
            </a:pPr>
            <a:r>
              <a:rPr lang="en-US" dirty="0"/>
              <a:t>	</a:t>
            </a:r>
            <a:r>
              <a:rPr lang="en-US" dirty="0" err="1"/>
              <a:t>println</a:t>
            </a:r>
            <a:r>
              <a:rPr lang="en-US" dirty="0"/>
              <a:t>(result)</a:t>
            </a:r>
          </a:p>
          <a:p>
            <a:pPr marL="0" indent="0">
              <a:buNone/>
            </a:pPr>
            <a:endParaRPr lang="en-US" dirty="0"/>
          </a:p>
        </p:txBody>
      </p:sp>
    </p:spTree>
    <p:extLst>
      <p:ext uri="{BB962C8B-B14F-4D97-AF65-F5344CB8AC3E}">
        <p14:creationId xmlns:p14="http://schemas.microsoft.com/office/powerpoint/2010/main" val="266336320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A3B6F-3590-8B65-D436-CE6589006EFD}"/>
              </a:ext>
            </a:extLst>
          </p:cNvPr>
          <p:cNvSpPr>
            <a:spLocks noGrp="1"/>
          </p:cNvSpPr>
          <p:nvPr>
            <p:ph type="title"/>
          </p:nvPr>
        </p:nvSpPr>
        <p:spPr/>
        <p:txBody>
          <a:bodyPr/>
          <a:lstStyle/>
          <a:p>
            <a:r>
              <a:rPr lang="en-US" dirty="0"/>
              <a:t>Strings in Scala</a:t>
            </a:r>
          </a:p>
        </p:txBody>
      </p:sp>
      <p:sp>
        <p:nvSpPr>
          <p:cNvPr id="3" name="Content Placeholder 2">
            <a:extLst>
              <a:ext uri="{FF2B5EF4-FFF2-40B4-BE49-F238E27FC236}">
                <a16:creationId xmlns:a16="http://schemas.microsoft.com/office/drawing/2014/main" id="{566C41BC-7C05-E365-EBFB-BB2A9373360E}"/>
              </a:ext>
            </a:extLst>
          </p:cNvPr>
          <p:cNvSpPr>
            <a:spLocks noGrp="1"/>
          </p:cNvSpPr>
          <p:nvPr>
            <p:ph idx="1"/>
          </p:nvPr>
        </p:nvSpPr>
        <p:spPr/>
        <p:txBody>
          <a:bodyPr/>
          <a:lstStyle/>
          <a:p>
            <a:r>
              <a:rPr lang="en-US" dirty="0"/>
              <a:t>To declare a string we have two methods i.e.</a:t>
            </a:r>
          </a:p>
          <a:p>
            <a:pPr marL="514350" indent="-514350">
              <a:buFont typeface="+mj-lt"/>
              <a:buAutoNum type="arabicPeriod"/>
            </a:pPr>
            <a:r>
              <a:rPr lang="en-US" dirty="0"/>
              <a:t>Using type inference</a:t>
            </a:r>
          </a:p>
          <a:p>
            <a:pPr marL="514350" indent="-514350">
              <a:buFont typeface="+mj-lt"/>
              <a:buAutoNum type="arabicPeriod"/>
            </a:pPr>
            <a:r>
              <a:rPr lang="en-US" dirty="0"/>
              <a:t>Without using type inference.</a:t>
            </a:r>
          </a:p>
          <a:p>
            <a:pPr marL="0" indent="0">
              <a:buNone/>
            </a:pPr>
            <a:endParaRPr lang="en-US" dirty="0"/>
          </a:p>
        </p:txBody>
      </p:sp>
    </p:spTree>
    <p:extLst>
      <p:ext uri="{BB962C8B-B14F-4D97-AF65-F5344CB8AC3E}">
        <p14:creationId xmlns:p14="http://schemas.microsoft.com/office/powerpoint/2010/main" val="226610922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C91F4-4AF6-87D3-5293-3EB538A82D31}"/>
              </a:ext>
            </a:extLst>
          </p:cNvPr>
          <p:cNvSpPr>
            <a:spLocks noGrp="1"/>
          </p:cNvSpPr>
          <p:nvPr>
            <p:ph type="title"/>
          </p:nvPr>
        </p:nvSpPr>
        <p:spPr/>
        <p:txBody>
          <a:bodyPr/>
          <a:lstStyle/>
          <a:p>
            <a:r>
              <a:rPr lang="en-US" dirty="0"/>
              <a:t>String without type inference</a:t>
            </a:r>
          </a:p>
        </p:txBody>
      </p:sp>
      <p:sp>
        <p:nvSpPr>
          <p:cNvPr id="3" name="Content Placeholder 2">
            <a:extLst>
              <a:ext uri="{FF2B5EF4-FFF2-40B4-BE49-F238E27FC236}">
                <a16:creationId xmlns:a16="http://schemas.microsoft.com/office/drawing/2014/main" id="{8FE1C7E9-C08F-18DF-48A8-55604791061D}"/>
              </a:ext>
            </a:extLst>
          </p:cNvPr>
          <p:cNvSpPr>
            <a:spLocks noGrp="1"/>
          </p:cNvSpPr>
          <p:nvPr>
            <p:ph idx="1"/>
          </p:nvPr>
        </p:nvSpPr>
        <p:spPr/>
        <p:txBody>
          <a:bodyPr/>
          <a:lstStyle/>
          <a:p>
            <a:pPr marL="0" indent="0">
              <a:buNone/>
            </a:pPr>
            <a:r>
              <a:rPr lang="en-US" dirty="0"/>
              <a:t>	 </a:t>
            </a:r>
            <a:r>
              <a:rPr lang="en-US" dirty="0" err="1"/>
              <a:t>val</a:t>
            </a:r>
            <a:r>
              <a:rPr lang="en-US" dirty="0"/>
              <a:t> </a:t>
            </a:r>
            <a:r>
              <a:rPr lang="en-US" dirty="0" err="1"/>
              <a:t>myFirstString</a:t>
            </a:r>
            <a:r>
              <a:rPr lang="en-US" dirty="0"/>
              <a:t>: String = “hello </a:t>
            </a:r>
            <a:r>
              <a:rPr lang="en-US" dirty="0" err="1"/>
              <a:t>scala</a:t>
            </a:r>
            <a:r>
              <a:rPr lang="en-US" dirty="0"/>
              <a:t>”</a:t>
            </a:r>
          </a:p>
          <a:p>
            <a:pPr marL="0" indent="0">
              <a:buNone/>
            </a:pPr>
            <a:r>
              <a:rPr lang="en-US" dirty="0"/>
              <a:t>	</a:t>
            </a:r>
            <a:r>
              <a:rPr lang="en-US" dirty="0" err="1"/>
              <a:t>println</a:t>
            </a:r>
            <a:r>
              <a:rPr lang="en-US" dirty="0"/>
              <a:t>(</a:t>
            </a:r>
            <a:r>
              <a:rPr lang="en-US" dirty="0" err="1"/>
              <a:t>myFirstString</a:t>
            </a:r>
            <a:r>
              <a:rPr lang="en-US" dirty="0"/>
              <a:t>)</a:t>
            </a:r>
          </a:p>
          <a:p>
            <a:r>
              <a:rPr lang="en-US" dirty="0"/>
              <a:t>Here we are specifying the type as string.</a:t>
            </a:r>
          </a:p>
        </p:txBody>
      </p:sp>
    </p:spTree>
    <p:extLst>
      <p:ext uri="{BB962C8B-B14F-4D97-AF65-F5344CB8AC3E}">
        <p14:creationId xmlns:p14="http://schemas.microsoft.com/office/powerpoint/2010/main" val="203405972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08CF5-F20A-103F-1FA9-2971C65BFB26}"/>
              </a:ext>
            </a:extLst>
          </p:cNvPr>
          <p:cNvSpPr>
            <a:spLocks noGrp="1"/>
          </p:cNvSpPr>
          <p:nvPr>
            <p:ph type="title"/>
          </p:nvPr>
        </p:nvSpPr>
        <p:spPr/>
        <p:txBody>
          <a:bodyPr/>
          <a:lstStyle/>
          <a:p>
            <a:r>
              <a:rPr lang="en-US" dirty="0"/>
              <a:t>String with type inference</a:t>
            </a:r>
          </a:p>
        </p:txBody>
      </p:sp>
      <p:sp>
        <p:nvSpPr>
          <p:cNvPr id="3" name="Content Placeholder 2">
            <a:extLst>
              <a:ext uri="{FF2B5EF4-FFF2-40B4-BE49-F238E27FC236}">
                <a16:creationId xmlns:a16="http://schemas.microsoft.com/office/drawing/2014/main" id="{B95B8BD2-0473-B267-7163-93B6D85CC13A}"/>
              </a:ext>
            </a:extLst>
          </p:cNvPr>
          <p:cNvSpPr>
            <a:spLocks noGrp="1"/>
          </p:cNvSpPr>
          <p:nvPr>
            <p:ph idx="1"/>
          </p:nvPr>
        </p:nvSpPr>
        <p:spPr/>
        <p:txBody>
          <a:bodyPr/>
          <a:lstStyle/>
          <a:p>
            <a:pPr marL="0" indent="0">
              <a:buNone/>
            </a:pPr>
            <a:r>
              <a:rPr lang="en-US" dirty="0"/>
              <a:t>	 </a:t>
            </a:r>
            <a:r>
              <a:rPr lang="en-US" dirty="0" err="1"/>
              <a:t>val</a:t>
            </a:r>
            <a:r>
              <a:rPr lang="en-US" dirty="0"/>
              <a:t> </a:t>
            </a:r>
            <a:r>
              <a:rPr lang="en-US" dirty="0" err="1"/>
              <a:t>myFirstString</a:t>
            </a:r>
            <a:r>
              <a:rPr lang="en-US" dirty="0"/>
              <a:t> = “hello </a:t>
            </a:r>
            <a:r>
              <a:rPr lang="en-US" dirty="0" err="1"/>
              <a:t>scala</a:t>
            </a:r>
            <a:r>
              <a:rPr lang="en-US" dirty="0"/>
              <a:t>”</a:t>
            </a:r>
          </a:p>
          <a:p>
            <a:pPr marL="0" indent="0">
              <a:buNone/>
            </a:pPr>
            <a:r>
              <a:rPr lang="en-US" dirty="0"/>
              <a:t>	</a:t>
            </a:r>
            <a:r>
              <a:rPr lang="en-US" dirty="0" err="1"/>
              <a:t>println</a:t>
            </a:r>
            <a:r>
              <a:rPr lang="en-US" dirty="0"/>
              <a:t>(</a:t>
            </a:r>
            <a:r>
              <a:rPr lang="en-US" dirty="0" err="1"/>
              <a:t>myFirstString</a:t>
            </a:r>
            <a:r>
              <a:rPr lang="en-US" dirty="0"/>
              <a:t>)</a:t>
            </a:r>
          </a:p>
          <a:p>
            <a:pPr marL="0" indent="0">
              <a:buNone/>
            </a:pPr>
            <a:endParaRPr lang="en-US" dirty="0"/>
          </a:p>
          <a:p>
            <a:r>
              <a:rPr lang="en-US" dirty="0"/>
              <a:t>Here we are not specifying the type as string so it will automatically recognize the type string.</a:t>
            </a:r>
          </a:p>
          <a:p>
            <a:endParaRPr lang="en-US" dirty="0"/>
          </a:p>
        </p:txBody>
      </p:sp>
    </p:spTree>
    <p:extLst>
      <p:ext uri="{BB962C8B-B14F-4D97-AF65-F5344CB8AC3E}">
        <p14:creationId xmlns:p14="http://schemas.microsoft.com/office/powerpoint/2010/main" val="309685136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C5BCE-42CA-2065-AFF2-AD82D422740F}"/>
              </a:ext>
            </a:extLst>
          </p:cNvPr>
          <p:cNvSpPr>
            <a:spLocks noGrp="1"/>
          </p:cNvSpPr>
          <p:nvPr>
            <p:ph type="title"/>
          </p:nvPr>
        </p:nvSpPr>
        <p:spPr/>
        <p:txBody>
          <a:bodyPr/>
          <a:lstStyle/>
          <a:p>
            <a:r>
              <a:rPr lang="en-US" dirty="0"/>
              <a:t>Scala with Java</a:t>
            </a:r>
          </a:p>
        </p:txBody>
      </p:sp>
      <p:sp>
        <p:nvSpPr>
          <p:cNvPr id="3" name="Content Placeholder 2">
            <a:extLst>
              <a:ext uri="{FF2B5EF4-FFF2-40B4-BE49-F238E27FC236}">
                <a16:creationId xmlns:a16="http://schemas.microsoft.com/office/drawing/2014/main" id="{4090E8AB-1862-63B6-1019-DA86DD731E16}"/>
              </a:ext>
            </a:extLst>
          </p:cNvPr>
          <p:cNvSpPr>
            <a:spLocks noGrp="1"/>
          </p:cNvSpPr>
          <p:nvPr>
            <p:ph idx="1"/>
          </p:nvPr>
        </p:nvSpPr>
        <p:spPr/>
        <p:txBody>
          <a:bodyPr/>
          <a:lstStyle/>
          <a:p>
            <a:r>
              <a:rPr lang="en-US" dirty="0"/>
              <a:t>Scala’s string is  built on java’s String with added unique features.</a:t>
            </a:r>
          </a:p>
          <a:p>
            <a:endParaRPr lang="en-US" dirty="0"/>
          </a:p>
          <a:p>
            <a:r>
              <a:rPr lang="en-US" dirty="0"/>
              <a:t>Example:</a:t>
            </a:r>
          </a:p>
          <a:p>
            <a:pPr marL="0" indent="0">
              <a:buNone/>
            </a:pPr>
            <a:r>
              <a:rPr lang="en-US" dirty="0"/>
              <a:t>	</a:t>
            </a:r>
            <a:r>
              <a:rPr lang="en-US" dirty="0" err="1"/>
              <a:t>val</a:t>
            </a:r>
            <a:r>
              <a:rPr lang="en-US" dirty="0"/>
              <a:t> </a:t>
            </a:r>
            <a:r>
              <a:rPr lang="en-US" dirty="0" err="1"/>
              <a:t>stringVar</a:t>
            </a:r>
            <a:r>
              <a:rPr lang="en-US" dirty="0"/>
              <a:t> = “what is  the length of string”</a:t>
            </a:r>
          </a:p>
          <a:p>
            <a:pPr marL="0" indent="0">
              <a:buNone/>
            </a:pPr>
            <a:r>
              <a:rPr lang="en-US" dirty="0"/>
              <a:t>	</a:t>
            </a:r>
            <a:r>
              <a:rPr lang="en-US" dirty="0" err="1"/>
              <a:t>println</a:t>
            </a:r>
            <a:r>
              <a:rPr lang="en-US" dirty="0"/>
              <a:t>(</a:t>
            </a:r>
            <a:r>
              <a:rPr lang="en-US" dirty="0" err="1"/>
              <a:t>stringVar.length</a:t>
            </a:r>
            <a:r>
              <a:rPr lang="en-US" dirty="0"/>
              <a:t>())</a:t>
            </a:r>
          </a:p>
          <a:p>
            <a:r>
              <a:rPr lang="en-US" dirty="0"/>
              <a:t>Length() is a java’s  method can be  can use in </a:t>
            </a:r>
            <a:r>
              <a:rPr lang="en-US" dirty="0" err="1"/>
              <a:t>scala</a:t>
            </a:r>
            <a:r>
              <a:rPr lang="en-US" dirty="0"/>
              <a:t> as well.</a:t>
            </a:r>
          </a:p>
        </p:txBody>
      </p:sp>
    </p:spTree>
    <p:extLst>
      <p:ext uri="{BB962C8B-B14F-4D97-AF65-F5344CB8AC3E}">
        <p14:creationId xmlns:p14="http://schemas.microsoft.com/office/powerpoint/2010/main" val="185681803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E2614-FEBE-08E5-DAF2-5CE48196ABB9}"/>
              </a:ext>
            </a:extLst>
          </p:cNvPr>
          <p:cNvSpPr>
            <a:spLocks noGrp="1"/>
          </p:cNvSpPr>
          <p:nvPr>
            <p:ph type="title"/>
          </p:nvPr>
        </p:nvSpPr>
        <p:spPr/>
        <p:txBody>
          <a:bodyPr/>
          <a:lstStyle/>
          <a:p>
            <a:r>
              <a:rPr lang="en-US" dirty="0"/>
              <a:t>String concatenation</a:t>
            </a:r>
          </a:p>
        </p:txBody>
      </p:sp>
      <p:sp>
        <p:nvSpPr>
          <p:cNvPr id="3" name="Content Placeholder 2">
            <a:extLst>
              <a:ext uri="{FF2B5EF4-FFF2-40B4-BE49-F238E27FC236}">
                <a16:creationId xmlns:a16="http://schemas.microsoft.com/office/drawing/2014/main" id="{BDBCD9FB-9DFD-3D38-B08E-EE191E9C296A}"/>
              </a:ext>
            </a:extLst>
          </p:cNvPr>
          <p:cNvSpPr>
            <a:spLocks noGrp="1"/>
          </p:cNvSpPr>
          <p:nvPr>
            <p:ph idx="1"/>
          </p:nvPr>
        </p:nvSpPr>
        <p:spPr/>
        <p:txBody>
          <a:bodyPr/>
          <a:lstStyle/>
          <a:p>
            <a:pPr marL="0" indent="0">
              <a:buNone/>
            </a:pPr>
            <a:r>
              <a:rPr lang="en-US" dirty="0"/>
              <a:t>	</a:t>
            </a:r>
          </a:p>
          <a:p>
            <a:pPr marL="0" indent="0">
              <a:buNone/>
            </a:pPr>
            <a:r>
              <a:rPr lang="en-US" dirty="0"/>
              <a:t>	</a:t>
            </a:r>
            <a:r>
              <a:rPr lang="en-US" dirty="0" err="1"/>
              <a:t>println</a:t>
            </a:r>
            <a:r>
              <a:rPr lang="en-US" dirty="0"/>
              <a:t>(“hello” + “world”)</a:t>
            </a:r>
          </a:p>
          <a:p>
            <a:pPr marL="0" indent="0">
              <a:buNone/>
            </a:pPr>
            <a:endParaRPr lang="en-US" dirty="0"/>
          </a:p>
          <a:p>
            <a:pPr marL="0" indent="0">
              <a:buNone/>
            </a:pPr>
            <a:r>
              <a:rPr lang="en-US" dirty="0"/>
              <a:t>	</a:t>
            </a:r>
            <a:r>
              <a:rPr lang="en-US" dirty="0" err="1"/>
              <a:t>val</a:t>
            </a:r>
            <a:r>
              <a:rPr lang="en-US" dirty="0"/>
              <a:t> string1=“hello”</a:t>
            </a:r>
          </a:p>
          <a:p>
            <a:pPr marL="0" indent="0">
              <a:buNone/>
            </a:pPr>
            <a:r>
              <a:rPr lang="en-US" dirty="0"/>
              <a:t>	</a:t>
            </a:r>
            <a:r>
              <a:rPr lang="en-US" dirty="0" err="1"/>
              <a:t>val</a:t>
            </a:r>
            <a:r>
              <a:rPr lang="en-US" dirty="0"/>
              <a:t> string2=“world”</a:t>
            </a:r>
          </a:p>
          <a:p>
            <a:pPr marL="0" indent="0">
              <a:buNone/>
            </a:pPr>
            <a:endParaRPr lang="en-US" dirty="0"/>
          </a:p>
          <a:p>
            <a:pPr marL="0" indent="0">
              <a:buNone/>
            </a:pPr>
            <a:r>
              <a:rPr lang="en-US" dirty="0"/>
              <a:t>	print(string1+string2)</a:t>
            </a:r>
          </a:p>
        </p:txBody>
      </p:sp>
    </p:spTree>
    <p:extLst>
      <p:ext uri="{BB962C8B-B14F-4D97-AF65-F5344CB8AC3E}">
        <p14:creationId xmlns:p14="http://schemas.microsoft.com/office/powerpoint/2010/main" val="70616152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61FEA-3E48-BEDC-8B39-39468CC0DB83}"/>
              </a:ext>
            </a:extLst>
          </p:cNvPr>
          <p:cNvSpPr>
            <a:spLocks noGrp="1"/>
          </p:cNvSpPr>
          <p:nvPr>
            <p:ph type="title"/>
          </p:nvPr>
        </p:nvSpPr>
        <p:spPr/>
        <p:txBody>
          <a:bodyPr/>
          <a:lstStyle/>
          <a:p>
            <a:r>
              <a:rPr lang="en-US" dirty="0"/>
              <a:t>String Interpolation</a:t>
            </a:r>
          </a:p>
        </p:txBody>
      </p:sp>
      <p:sp>
        <p:nvSpPr>
          <p:cNvPr id="3" name="Content Placeholder 2">
            <a:extLst>
              <a:ext uri="{FF2B5EF4-FFF2-40B4-BE49-F238E27FC236}">
                <a16:creationId xmlns:a16="http://schemas.microsoft.com/office/drawing/2014/main" id="{98EE125A-78F0-4231-4023-61291AD69315}"/>
              </a:ext>
            </a:extLst>
          </p:cNvPr>
          <p:cNvSpPr>
            <a:spLocks noGrp="1"/>
          </p:cNvSpPr>
          <p:nvPr>
            <p:ph idx="1"/>
          </p:nvPr>
        </p:nvSpPr>
        <p:spPr/>
        <p:txBody>
          <a:bodyPr/>
          <a:lstStyle/>
          <a:p>
            <a:r>
              <a:rPr lang="en-US" dirty="0"/>
              <a:t>String interpolation is the ability to create new strings or modify existing ones by embedding them with expressions.</a:t>
            </a:r>
          </a:p>
          <a:p>
            <a:r>
              <a:rPr lang="en-US" dirty="0"/>
              <a:t>Three methods for string interpolation i.e. </a:t>
            </a:r>
          </a:p>
          <a:p>
            <a:pPr marL="514350" indent="-514350">
              <a:buFont typeface="+mj-lt"/>
              <a:buAutoNum type="arabicPeriod"/>
            </a:pPr>
            <a:r>
              <a:rPr lang="en-US" dirty="0"/>
              <a:t>String Interpolation with ‘s’:</a:t>
            </a:r>
          </a:p>
          <a:p>
            <a:pPr marL="514350" indent="-514350">
              <a:buFont typeface="+mj-lt"/>
              <a:buAutoNum type="arabicPeriod"/>
            </a:pPr>
            <a:r>
              <a:rPr lang="en-US" dirty="0"/>
              <a:t>String Interpolation with ‘f’:</a:t>
            </a:r>
          </a:p>
          <a:p>
            <a:pPr marL="514350" indent="-514350">
              <a:buFont typeface="+mj-lt"/>
              <a:buAutoNum type="arabicPeriod"/>
            </a:pPr>
            <a:r>
              <a:rPr lang="en-US" dirty="0"/>
              <a:t>String Interpolation with ‘raw’:</a:t>
            </a:r>
          </a:p>
          <a:p>
            <a:pPr marL="514350" indent="-514350">
              <a:buFont typeface="+mj-lt"/>
              <a:buAutoNum type="arabicPeriod"/>
            </a:pPr>
            <a:endParaRPr lang="en-US" dirty="0"/>
          </a:p>
          <a:p>
            <a:pPr marL="0" indent="0">
              <a:buNone/>
            </a:pPr>
            <a:r>
              <a:rPr lang="en-US" dirty="0"/>
              <a:t>	</a:t>
            </a:r>
          </a:p>
        </p:txBody>
      </p:sp>
    </p:spTree>
    <p:extLst>
      <p:ext uri="{BB962C8B-B14F-4D97-AF65-F5344CB8AC3E}">
        <p14:creationId xmlns:p14="http://schemas.microsoft.com/office/powerpoint/2010/main" val="674945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552C0-6D3C-4558-475B-86DD9EBF1BFC}"/>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93530CEC-ABF3-91EC-3E8B-AD446480B45A}"/>
              </a:ext>
            </a:extLst>
          </p:cNvPr>
          <p:cNvSpPr>
            <a:spLocks noGrp="1"/>
          </p:cNvSpPr>
          <p:nvPr>
            <p:ph idx="1"/>
          </p:nvPr>
        </p:nvSpPr>
        <p:spPr/>
        <p:txBody>
          <a:bodyPr/>
          <a:lstStyle/>
          <a:p>
            <a:r>
              <a:rPr lang="en-US" dirty="0"/>
              <a:t>Scala is a pure object-oriented language in the sense that every value is an object and every operation is a method call.</a:t>
            </a:r>
          </a:p>
          <a:p>
            <a:r>
              <a:rPr lang="en-US" dirty="0"/>
              <a:t>While it is a pure object-oriented programming language, </a:t>
            </a:r>
            <a:r>
              <a:rPr lang="en-US" dirty="0" err="1"/>
              <a:t>scala</a:t>
            </a:r>
            <a:r>
              <a:rPr lang="en-US" dirty="0"/>
              <a:t> is also fully functional.</a:t>
            </a:r>
          </a:p>
          <a:p>
            <a:r>
              <a:rPr lang="en-US" dirty="0"/>
              <a:t>Scala is a functional language in the sense that every function is a value.</a:t>
            </a:r>
          </a:p>
        </p:txBody>
      </p:sp>
    </p:spTree>
    <p:extLst>
      <p:ext uri="{BB962C8B-B14F-4D97-AF65-F5344CB8AC3E}">
        <p14:creationId xmlns:p14="http://schemas.microsoft.com/office/powerpoint/2010/main" val="389622137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9D588-8131-DD05-7B23-D148CC75E1FB}"/>
              </a:ext>
            </a:extLst>
          </p:cNvPr>
          <p:cNvSpPr>
            <a:spLocks noGrp="1"/>
          </p:cNvSpPr>
          <p:nvPr>
            <p:ph type="title"/>
          </p:nvPr>
        </p:nvSpPr>
        <p:spPr/>
        <p:txBody>
          <a:bodyPr/>
          <a:lstStyle/>
          <a:p>
            <a:r>
              <a:rPr lang="en-US" b="1" dirty="0"/>
              <a:t>String Interpolation with ‘s’</a:t>
            </a:r>
            <a:endParaRPr lang="en-US" dirty="0"/>
          </a:p>
        </p:txBody>
      </p:sp>
      <p:sp>
        <p:nvSpPr>
          <p:cNvPr id="3" name="Content Placeholder 2">
            <a:extLst>
              <a:ext uri="{FF2B5EF4-FFF2-40B4-BE49-F238E27FC236}">
                <a16:creationId xmlns:a16="http://schemas.microsoft.com/office/drawing/2014/main" id="{C34A10A3-3677-3255-56FD-345592B00BA0}"/>
              </a:ext>
            </a:extLst>
          </p:cNvPr>
          <p:cNvSpPr>
            <a:spLocks noGrp="1"/>
          </p:cNvSpPr>
          <p:nvPr>
            <p:ph idx="1"/>
          </p:nvPr>
        </p:nvSpPr>
        <p:spPr/>
        <p:txBody>
          <a:bodyPr/>
          <a:lstStyle/>
          <a:p>
            <a:pPr marL="0" indent="0">
              <a:buNone/>
            </a:pPr>
            <a:endParaRPr lang="en-US" b="1" dirty="0"/>
          </a:p>
          <a:p>
            <a:r>
              <a:rPr lang="en-US" dirty="0"/>
              <a:t>For String interpolation with s, we prepend an s to any string literal.</a:t>
            </a:r>
          </a:p>
          <a:p>
            <a:r>
              <a:rPr lang="en-US" dirty="0"/>
              <a:t>This allows us to use variables inside a string.</a:t>
            </a:r>
          </a:p>
          <a:p>
            <a:r>
              <a:rPr lang="en-US" dirty="0"/>
              <a:t>Syntax for single variable </a:t>
            </a:r>
            <a:r>
              <a:rPr lang="en-US" dirty="0" err="1"/>
              <a:t>EXpressions</a:t>
            </a:r>
            <a:r>
              <a:rPr lang="en-US" dirty="0"/>
              <a:t>:</a:t>
            </a:r>
          </a:p>
          <a:p>
            <a:pPr marL="0" indent="0">
              <a:buNone/>
            </a:pPr>
            <a:r>
              <a:rPr lang="en-US" dirty="0"/>
              <a:t>	</a:t>
            </a:r>
            <a:r>
              <a:rPr lang="en-US" dirty="0" err="1">
                <a:solidFill>
                  <a:srgbClr val="FF0000"/>
                </a:solidFill>
              </a:rPr>
              <a:t>s”</a:t>
            </a:r>
            <a:r>
              <a:rPr lang="en-US" dirty="0" err="1"/>
              <a:t>optional</a:t>
            </a:r>
            <a:r>
              <a:rPr lang="en-US" dirty="0"/>
              <a:t> String </a:t>
            </a:r>
            <a:r>
              <a:rPr lang="en-US" dirty="0">
                <a:solidFill>
                  <a:srgbClr val="FF0000"/>
                </a:solidFill>
              </a:rPr>
              <a:t>$</a:t>
            </a:r>
            <a:r>
              <a:rPr lang="en-US" dirty="0" err="1"/>
              <a:t>VariableIdentifier</a:t>
            </a:r>
            <a:r>
              <a:rPr lang="en-US" dirty="0"/>
              <a:t> optional String</a:t>
            </a:r>
            <a:r>
              <a:rPr lang="en-US" dirty="0">
                <a:solidFill>
                  <a:srgbClr val="FF0000"/>
                </a:solidFill>
              </a:rPr>
              <a:t>”</a:t>
            </a:r>
          </a:p>
          <a:p>
            <a:endParaRPr lang="en-US" dirty="0"/>
          </a:p>
        </p:txBody>
      </p:sp>
    </p:spTree>
    <p:extLst>
      <p:ext uri="{BB962C8B-B14F-4D97-AF65-F5344CB8AC3E}">
        <p14:creationId xmlns:p14="http://schemas.microsoft.com/office/powerpoint/2010/main" val="278794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E0479-94E4-BC7E-2398-37038E10327A}"/>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18439873-ECEB-2626-8F4B-F09B95C646B7}"/>
              </a:ext>
            </a:extLst>
          </p:cNvPr>
          <p:cNvSpPr>
            <a:spLocks noGrp="1"/>
          </p:cNvSpPr>
          <p:nvPr>
            <p:ph idx="1"/>
          </p:nvPr>
        </p:nvSpPr>
        <p:spPr/>
        <p:txBody>
          <a:bodyPr/>
          <a:lstStyle/>
          <a:p>
            <a:pPr marL="0" indent="0">
              <a:buNone/>
            </a:pPr>
            <a:r>
              <a:rPr lang="en-US" dirty="0"/>
              <a:t>Val name=“</a:t>
            </a:r>
            <a:r>
              <a:rPr lang="en-US" dirty="0" err="1"/>
              <a:t>sam</a:t>
            </a:r>
            <a:r>
              <a:rPr lang="en-US" dirty="0"/>
              <a:t> jones”</a:t>
            </a:r>
          </a:p>
          <a:p>
            <a:pPr marL="0" indent="0">
              <a:buNone/>
            </a:pPr>
            <a:r>
              <a:rPr lang="en-US" dirty="0" err="1"/>
              <a:t>Println</a:t>
            </a:r>
            <a:r>
              <a:rPr lang="en-US" dirty="0"/>
              <a:t>(</a:t>
            </a:r>
            <a:r>
              <a:rPr lang="en-US" dirty="0" err="1"/>
              <a:t>s”my</a:t>
            </a:r>
            <a:r>
              <a:rPr lang="en-US" dirty="0"/>
              <a:t> name is  $name!”)</a:t>
            </a:r>
          </a:p>
        </p:txBody>
      </p:sp>
    </p:spTree>
    <p:extLst>
      <p:ext uri="{BB962C8B-B14F-4D97-AF65-F5344CB8AC3E}">
        <p14:creationId xmlns:p14="http://schemas.microsoft.com/office/powerpoint/2010/main" val="39033404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E8EE9-9F8C-B80B-6751-A9BA82D0A4A2}"/>
              </a:ext>
            </a:extLst>
          </p:cNvPr>
          <p:cNvSpPr>
            <a:spLocks noGrp="1"/>
          </p:cNvSpPr>
          <p:nvPr>
            <p:ph type="title"/>
          </p:nvPr>
        </p:nvSpPr>
        <p:spPr/>
        <p:txBody>
          <a:bodyPr/>
          <a:lstStyle/>
          <a:p>
            <a:r>
              <a:rPr lang="en-US" dirty="0"/>
              <a:t>Syntax for expressions with Non-Identifier Characters</a:t>
            </a:r>
          </a:p>
        </p:txBody>
      </p:sp>
      <p:sp>
        <p:nvSpPr>
          <p:cNvPr id="3" name="Content Placeholder 2">
            <a:extLst>
              <a:ext uri="{FF2B5EF4-FFF2-40B4-BE49-F238E27FC236}">
                <a16:creationId xmlns:a16="http://schemas.microsoft.com/office/drawing/2014/main" id="{96F1D52F-BC25-0EA1-83CA-6721A9AD93BC}"/>
              </a:ext>
            </a:extLst>
          </p:cNvPr>
          <p:cNvSpPr>
            <a:spLocks noGrp="1"/>
          </p:cNvSpPr>
          <p:nvPr>
            <p:ph idx="1"/>
          </p:nvPr>
        </p:nvSpPr>
        <p:spPr/>
        <p:txBody>
          <a:bodyPr/>
          <a:lstStyle/>
          <a:p>
            <a:pPr marL="0" indent="0">
              <a:buNone/>
            </a:pPr>
            <a:endParaRPr lang="en-US" dirty="0"/>
          </a:p>
          <a:p>
            <a:pPr marL="0" indent="0">
              <a:buNone/>
            </a:pPr>
            <a:r>
              <a:rPr lang="en-US" dirty="0"/>
              <a:t>	</a:t>
            </a:r>
            <a:r>
              <a:rPr lang="en-US" dirty="0" err="1">
                <a:solidFill>
                  <a:srgbClr val="FF0000"/>
                </a:solidFill>
              </a:rPr>
              <a:t>s”</a:t>
            </a:r>
            <a:r>
              <a:rPr lang="en-US" dirty="0" err="1"/>
              <a:t>optional</a:t>
            </a:r>
            <a:r>
              <a:rPr lang="en-US" dirty="0"/>
              <a:t> String </a:t>
            </a:r>
            <a:r>
              <a:rPr lang="en-US" dirty="0">
                <a:solidFill>
                  <a:srgbClr val="FF0000"/>
                </a:solidFill>
              </a:rPr>
              <a:t>${</a:t>
            </a:r>
            <a:r>
              <a:rPr lang="en-US" dirty="0"/>
              <a:t>expression</a:t>
            </a:r>
            <a:r>
              <a:rPr lang="en-US" dirty="0">
                <a:solidFill>
                  <a:srgbClr val="FF0000"/>
                </a:solidFill>
              </a:rPr>
              <a:t>}</a:t>
            </a:r>
            <a:r>
              <a:rPr lang="en-US" dirty="0"/>
              <a:t> optional string</a:t>
            </a:r>
            <a:r>
              <a:rPr lang="en-US" dirty="0">
                <a:solidFill>
                  <a:srgbClr val="FF0000"/>
                </a:solidFill>
              </a:rPr>
              <a:t>”</a:t>
            </a:r>
          </a:p>
          <a:p>
            <a:r>
              <a:rPr lang="en-US" dirty="0"/>
              <a:t>Example:</a:t>
            </a:r>
          </a:p>
          <a:p>
            <a:pPr marL="0" indent="0">
              <a:buNone/>
            </a:pPr>
            <a:r>
              <a:rPr lang="en-US" dirty="0"/>
              <a:t>	</a:t>
            </a:r>
            <a:r>
              <a:rPr lang="en-US" dirty="0" err="1"/>
              <a:t>println</a:t>
            </a:r>
            <a:r>
              <a:rPr lang="en-US" dirty="0"/>
              <a:t>(s”3+4=${3+4}”)</a:t>
            </a:r>
          </a:p>
        </p:txBody>
      </p:sp>
    </p:spTree>
    <p:extLst>
      <p:ext uri="{BB962C8B-B14F-4D97-AF65-F5344CB8AC3E}">
        <p14:creationId xmlns:p14="http://schemas.microsoft.com/office/powerpoint/2010/main" val="2725870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EF3D5-344C-C5DF-B14C-9C3B3795AC20}"/>
              </a:ext>
            </a:extLst>
          </p:cNvPr>
          <p:cNvSpPr>
            <a:spLocks noGrp="1"/>
          </p:cNvSpPr>
          <p:nvPr>
            <p:ph type="title"/>
          </p:nvPr>
        </p:nvSpPr>
        <p:spPr/>
        <p:txBody>
          <a:bodyPr/>
          <a:lstStyle/>
          <a:p>
            <a:r>
              <a:rPr lang="en-US" dirty="0"/>
              <a:t>String interpolation with ‘f’</a:t>
            </a:r>
          </a:p>
        </p:txBody>
      </p:sp>
      <p:sp>
        <p:nvSpPr>
          <p:cNvPr id="3" name="Content Placeholder 2">
            <a:extLst>
              <a:ext uri="{FF2B5EF4-FFF2-40B4-BE49-F238E27FC236}">
                <a16:creationId xmlns:a16="http://schemas.microsoft.com/office/drawing/2014/main" id="{D2DB2DD2-B976-5DD0-646B-F8BDCFAD74E0}"/>
              </a:ext>
            </a:extLst>
          </p:cNvPr>
          <p:cNvSpPr>
            <a:spLocks noGrp="1"/>
          </p:cNvSpPr>
          <p:nvPr>
            <p:ph idx="1"/>
          </p:nvPr>
        </p:nvSpPr>
        <p:spPr/>
        <p:txBody>
          <a:bodyPr/>
          <a:lstStyle/>
          <a:p>
            <a:r>
              <a:rPr lang="en-US" dirty="0"/>
              <a:t>For string interpolation with f, we prepend an f to any string literal.</a:t>
            </a:r>
          </a:p>
          <a:p>
            <a:r>
              <a:rPr lang="en-US" dirty="0"/>
              <a:t>The f prepended before the string is letting the compiler know that the string should be processed using the f interpolator.</a:t>
            </a:r>
          </a:p>
          <a:p>
            <a:r>
              <a:rPr lang="en-US" dirty="0"/>
              <a:t>Syntax:</a:t>
            </a:r>
          </a:p>
          <a:p>
            <a:pPr marL="0" indent="0">
              <a:buNone/>
            </a:pPr>
            <a:r>
              <a:rPr lang="en-US" dirty="0"/>
              <a:t>	</a:t>
            </a:r>
            <a:r>
              <a:rPr lang="en-US" dirty="0" err="1">
                <a:solidFill>
                  <a:srgbClr val="FF0000"/>
                </a:solidFill>
              </a:rPr>
              <a:t>f”</a:t>
            </a:r>
            <a:r>
              <a:rPr lang="en-US" dirty="0" err="1"/>
              <a:t>string</a:t>
            </a:r>
            <a:r>
              <a:rPr lang="en-US" dirty="0"/>
              <a:t> </a:t>
            </a:r>
            <a:r>
              <a:rPr lang="en-US" dirty="0">
                <a:solidFill>
                  <a:srgbClr val="FF0000"/>
                </a:solidFill>
              </a:rPr>
              <a:t>$</a:t>
            </a:r>
            <a:r>
              <a:rPr lang="en-US" dirty="0" err="1"/>
              <a:t>variableIdentifier</a:t>
            </a:r>
            <a:r>
              <a:rPr lang="en-US" dirty="0" err="1">
                <a:solidFill>
                  <a:srgbClr val="FF0000"/>
                </a:solidFill>
              </a:rPr>
              <a:t>%Formatspecifier</a:t>
            </a:r>
            <a:r>
              <a:rPr lang="en-US" dirty="0"/>
              <a:t> String</a:t>
            </a:r>
            <a:r>
              <a:rPr lang="en-US" dirty="0">
                <a:solidFill>
                  <a:srgbClr val="FF0000"/>
                </a:solidFill>
              </a:rPr>
              <a:t>”</a:t>
            </a:r>
          </a:p>
        </p:txBody>
      </p:sp>
    </p:spTree>
    <p:extLst>
      <p:ext uri="{BB962C8B-B14F-4D97-AF65-F5344CB8AC3E}">
        <p14:creationId xmlns:p14="http://schemas.microsoft.com/office/powerpoint/2010/main" val="5988704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744B4-09FB-DD8E-DB47-C1E46508E1AA}"/>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CD9014BC-05CF-A7C3-29D9-478F148A6984}"/>
              </a:ext>
            </a:extLst>
          </p:cNvPr>
          <p:cNvSpPr>
            <a:spLocks noGrp="1"/>
          </p:cNvSpPr>
          <p:nvPr>
            <p:ph idx="1"/>
          </p:nvPr>
        </p:nvSpPr>
        <p:spPr/>
        <p:txBody>
          <a:bodyPr/>
          <a:lstStyle/>
          <a:p>
            <a:pPr marL="0" indent="0">
              <a:buNone/>
            </a:pPr>
            <a:r>
              <a:rPr lang="en-US" dirty="0"/>
              <a:t>	</a:t>
            </a:r>
            <a:r>
              <a:rPr lang="en-US" dirty="0" err="1"/>
              <a:t>val</a:t>
            </a:r>
            <a:r>
              <a:rPr lang="en-US" dirty="0"/>
              <a:t> pi=3.14159F</a:t>
            </a:r>
          </a:p>
          <a:p>
            <a:pPr marL="0" indent="0">
              <a:buNone/>
            </a:pPr>
            <a:r>
              <a:rPr lang="en-US" dirty="0"/>
              <a:t>	</a:t>
            </a:r>
            <a:r>
              <a:rPr lang="en-US" dirty="0" err="1"/>
              <a:t>println</a:t>
            </a:r>
            <a:r>
              <a:rPr lang="en-US" dirty="0"/>
              <a:t>(</a:t>
            </a:r>
            <a:r>
              <a:rPr lang="en-US" dirty="0" err="1"/>
              <a:t>f”the</a:t>
            </a:r>
            <a:r>
              <a:rPr lang="en-US" dirty="0"/>
              <a:t> value of pi is $pi%.2f”)</a:t>
            </a:r>
          </a:p>
          <a:p>
            <a:pPr marL="0" indent="0">
              <a:buNone/>
            </a:pPr>
            <a:endParaRPr lang="en-US" dirty="0"/>
          </a:p>
          <a:p>
            <a:r>
              <a:rPr lang="en-US" dirty="0"/>
              <a:t>So it will </a:t>
            </a:r>
            <a:r>
              <a:rPr lang="en-US" dirty="0" err="1"/>
              <a:t>ouput</a:t>
            </a:r>
            <a:r>
              <a:rPr lang="en-US" dirty="0"/>
              <a:t> </a:t>
            </a:r>
            <a:r>
              <a:rPr lang="en-US" dirty="0" err="1"/>
              <a:t>upto</a:t>
            </a:r>
            <a:r>
              <a:rPr lang="en-US" dirty="0"/>
              <a:t> 2 decimal point here.</a:t>
            </a:r>
          </a:p>
        </p:txBody>
      </p:sp>
    </p:spTree>
    <p:extLst>
      <p:ext uri="{BB962C8B-B14F-4D97-AF65-F5344CB8AC3E}">
        <p14:creationId xmlns:p14="http://schemas.microsoft.com/office/powerpoint/2010/main" val="52296085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12A0-99D4-3330-2FEA-499AB1F7D84A}"/>
              </a:ext>
            </a:extLst>
          </p:cNvPr>
          <p:cNvSpPr>
            <a:spLocks noGrp="1"/>
          </p:cNvSpPr>
          <p:nvPr>
            <p:ph type="title"/>
          </p:nvPr>
        </p:nvSpPr>
        <p:spPr/>
        <p:txBody>
          <a:bodyPr/>
          <a:lstStyle/>
          <a:p>
            <a:r>
              <a:rPr lang="en-US" dirty="0"/>
              <a:t>String Interpolation with ‘raw’</a:t>
            </a:r>
          </a:p>
        </p:txBody>
      </p:sp>
      <p:sp>
        <p:nvSpPr>
          <p:cNvPr id="3" name="Content Placeholder 2">
            <a:extLst>
              <a:ext uri="{FF2B5EF4-FFF2-40B4-BE49-F238E27FC236}">
                <a16:creationId xmlns:a16="http://schemas.microsoft.com/office/drawing/2014/main" id="{4BA14D68-3A3C-7B94-3B7C-43B09726ECEE}"/>
              </a:ext>
            </a:extLst>
          </p:cNvPr>
          <p:cNvSpPr>
            <a:spLocks noGrp="1"/>
          </p:cNvSpPr>
          <p:nvPr>
            <p:ph idx="1"/>
          </p:nvPr>
        </p:nvSpPr>
        <p:spPr/>
        <p:txBody>
          <a:bodyPr/>
          <a:lstStyle/>
          <a:p>
            <a:r>
              <a:rPr lang="en-US" dirty="0"/>
              <a:t>The raw string interpolator doesn’t recognize character literal escape sequences.</a:t>
            </a:r>
          </a:p>
          <a:p>
            <a:r>
              <a:rPr lang="en-US" dirty="0"/>
              <a:t>Example:</a:t>
            </a:r>
          </a:p>
          <a:p>
            <a:pPr marL="0" indent="0">
              <a:buNone/>
            </a:pPr>
            <a:r>
              <a:rPr lang="en-US" dirty="0"/>
              <a:t>1.	</a:t>
            </a:r>
            <a:r>
              <a:rPr lang="en-US" dirty="0" err="1"/>
              <a:t>println</a:t>
            </a:r>
            <a:r>
              <a:rPr lang="en-US" dirty="0"/>
              <a:t>(“without Raw:\</a:t>
            </a:r>
            <a:r>
              <a:rPr lang="en-US" dirty="0" err="1"/>
              <a:t>nFirst</a:t>
            </a:r>
            <a:r>
              <a:rPr lang="en-US" dirty="0"/>
              <a:t>\</a:t>
            </a:r>
            <a:r>
              <a:rPr lang="en-US" dirty="0" err="1"/>
              <a:t>nsecond</a:t>
            </a:r>
            <a:r>
              <a:rPr lang="en-US" dirty="0"/>
              <a:t>”)</a:t>
            </a:r>
          </a:p>
          <a:p>
            <a:pPr marL="0" indent="0">
              <a:buNone/>
            </a:pPr>
            <a:endParaRPr lang="en-US" dirty="0"/>
          </a:p>
          <a:p>
            <a:pPr marL="0" indent="0">
              <a:buNone/>
            </a:pPr>
            <a:r>
              <a:rPr lang="en-US" dirty="0"/>
              <a:t>2. 	 </a:t>
            </a:r>
            <a:r>
              <a:rPr lang="en-US" dirty="0" err="1"/>
              <a:t>println</a:t>
            </a:r>
            <a:r>
              <a:rPr lang="en-US" dirty="0"/>
              <a:t>(</a:t>
            </a:r>
            <a:r>
              <a:rPr lang="en-US" dirty="0" err="1"/>
              <a:t>raw“with</a:t>
            </a:r>
            <a:r>
              <a:rPr lang="en-US" dirty="0"/>
              <a:t> Raw:\</a:t>
            </a:r>
            <a:r>
              <a:rPr lang="en-US" dirty="0" err="1"/>
              <a:t>nFirst</a:t>
            </a:r>
            <a:r>
              <a:rPr lang="en-US" dirty="0"/>
              <a:t>\</a:t>
            </a:r>
            <a:r>
              <a:rPr lang="en-US" dirty="0" err="1"/>
              <a:t>nsecond</a:t>
            </a:r>
            <a:r>
              <a:rPr lang="en-US" dirty="0"/>
              <a:t>”)</a:t>
            </a:r>
          </a:p>
        </p:txBody>
      </p:sp>
    </p:spTree>
    <p:extLst>
      <p:ext uri="{BB962C8B-B14F-4D97-AF65-F5344CB8AC3E}">
        <p14:creationId xmlns:p14="http://schemas.microsoft.com/office/powerpoint/2010/main" val="293963928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405EC-E192-C9C6-A6B8-11256D896B74}"/>
              </a:ext>
            </a:extLst>
          </p:cNvPr>
          <p:cNvSpPr>
            <a:spLocks noGrp="1"/>
          </p:cNvSpPr>
          <p:nvPr>
            <p:ph type="title"/>
          </p:nvPr>
        </p:nvSpPr>
        <p:spPr/>
        <p:txBody>
          <a:bodyPr/>
          <a:lstStyle/>
          <a:p>
            <a:r>
              <a:rPr lang="en-US" dirty="0"/>
              <a:t>Testing String Equality</a:t>
            </a:r>
          </a:p>
        </p:txBody>
      </p:sp>
      <p:sp>
        <p:nvSpPr>
          <p:cNvPr id="3" name="Content Placeholder 2">
            <a:extLst>
              <a:ext uri="{FF2B5EF4-FFF2-40B4-BE49-F238E27FC236}">
                <a16:creationId xmlns:a16="http://schemas.microsoft.com/office/drawing/2014/main" id="{8AE9147D-C68A-AC2E-BC17-431D1E4A1D5F}"/>
              </a:ext>
            </a:extLst>
          </p:cNvPr>
          <p:cNvSpPr>
            <a:spLocks noGrp="1"/>
          </p:cNvSpPr>
          <p:nvPr>
            <p:ph idx="1"/>
          </p:nvPr>
        </p:nvSpPr>
        <p:spPr/>
        <p:txBody>
          <a:bodyPr/>
          <a:lstStyle/>
          <a:p>
            <a:r>
              <a:rPr lang="en-US" dirty="0"/>
              <a:t>When strings are equal, it simply means that both strings are composed of the same characters inn the same order.</a:t>
            </a:r>
          </a:p>
          <a:p>
            <a:r>
              <a:rPr lang="en-US" dirty="0"/>
              <a:t>Example:</a:t>
            </a:r>
          </a:p>
          <a:p>
            <a:pPr marL="0" indent="0">
              <a:buNone/>
            </a:pPr>
            <a:r>
              <a:rPr lang="en-US" dirty="0"/>
              <a:t>	</a:t>
            </a:r>
            <a:r>
              <a:rPr lang="en-US" dirty="0" err="1"/>
              <a:t>val</a:t>
            </a:r>
            <a:r>
              <a:rPr lang="en-US" dirty="0"/>
              <a:t> string1=“hi”</a:t>
            </a:r>
          </a:p>
          <a:p>
            <a:pPr marL="0" indent="0">
              <a:buNone/>
            </a:pPr>
            <a:r>
              <a:rPr lang="en-US" dirty="0"/>
              <a:t>	</a:t>
            </a:r>
            <a:r>
              <a:rPr lang="en-US" dirty="0" err="1"/>
              <a:t>val</a:t>
            </a:r>
            <a:r>
              <a:rPr lang="en-US" dirty="0"/>
              <a:t> string2=“HI”</a:t>
            </a:r>
          </a:p>
          <a:p>
            <a:pPr marL="0" indent="0">
              <a:buNone/>
            </a:pPr>
            <a:r>
              <a:rPr lang="en-US" dirty="0"/>
              <a:t>	</a:t>
            </a:r>
            <a:r>
              <a:rPr lang="en-US" dirty="0" err="1"/>
              <a:t>val</a:t>
            </a:r>
            <a:r>
              <a:rPr lang="en-US" dirty="0"/>
              <a:t> </a:t>
            </a:r>
            <a:r>
              <a:rPr lang="en-US" dirty="0" err="1"/>
              <a:t>areTheyEqual</a:t>
            </a:r>
            <a:r>
              <a:rPr lang="en-US" dirty="0"/>
              <a:t> = string1==string2</a:t>
            </a:r>
          </a:p>
          <a:p>
            <a:pPr marL="0" indent="0">
              <a:buNone/>
            </a:pPr>
            <a:endParaRPr lang="en-US" dirty="0"/>
          </a:p>
          <a:p>
            <a:r>
              <a:rPr lang="en-US" dirty="0"/>
              <a:t>Boolean value will be provided as a result.</a:t>
            </a:r>
          </a:p>
        </p:txBody>
      </p:sp>
    </p:spTree>
    <p:extLst>
      <p:ext uri="{BB962C8B-B14F-4D97-AF65-F5344CB8AC3E}">
        <p14:creationId xmlns:p14="http://schemas.microsoft.com/office/powerpoint/2010/main" val="1962118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FE08D-479B-7C13-76EC-FF856BE247D9}"/>
              </a:ext>
            </a:extLst>
          </p:cNvPr>
          <p:cNvSpPr>
            <a:spLocks noGrp="1"/>
          </p:cNvSpPr>
          <p:nvPr>
            <p:ph type="title"/>
          </p:nvPr>
        </p:nvSpPr>
        <p:spPr/>
        <p:txBody>
          <a:bodyPr/>
          <a:lstStyle/>
          <a:p>
            <a:r>
              <a:rPr lang="en-US" dirty="0"/>
              <a:t>Creating Multiline Strings</a:t>
            </a:r>
          </a:p>
        </p:txBody>
      </p:sp>
      <p:sp>
        <p:nvSpPr>
          <p:cNvPr id="3" name="Content Placeholder 2">
            <a:extLst>
              <a:ext uri="{FF2B5EF4-FFF2-40B4-BE49-F238E27FC236}">
                <a16:creationId xmlns:a16="http://schemas.microsoft.com/office/drawing/2014/main" id="{16218025-2A0A-748C-304A-F501C45E1484}"/>
              </a:ext>
            </a:extLst>
          </p:cNvPr>
          <p:cNvSpPr>
            <a:spLocks noGrp="1"/>
          </p:cNvSpPr>
          <p:nvPr>
            <p:ph idx="1"/>
          </p:nvPr>
        </p:nvSpPr>
        <p:spPr/>
        <p:txBody>
          <a:bodyPr/>
          <a:lstStyle/>
          <a:p>
            <a:r>
              <a:rPr lang="en-US" dirty="0"/>
              <a:t>When strings are equal, it simply means that both strings are composed of the same characters in the same order.</a:t>
            </a:r>
          </a:p>
          <a:p>
            <a:r>
              <a:rPr lang="en-US" dirty="0"/>
              <a:t>Syntax:</a:t>
            </a:r>
          </a:p>
          <a:p>
            <a:pPr marL="0" indent="0">
              <a:buNone/>
            </a:pPr>
            <a:r>
              <a:rPr lang="en-US" dirty="0"/>
              <a:t>	keyword </a:t>
            </a:r>
            <a:r>
              <a:rPr lang="en-US" dirty="0" err="1"/>
              <a:t>variableName</a:t>
            </a:r>
            <a:r>
              <a:rPr lang="en-US" dirty="0"/>
              <a:t>=“””StringPart1</a:t>
            </a:r>
          </a:p>
          <a:p>
            <a:pPr marL="0" indent="0">
              <a:buNone/>
            </a:pPr>
            <a:r>
              <a:rPr lang="en-US" dirty="0"/>
              <a:t>	StringPart2</a:t>
            </a:r>
          </a:p>
          <a:p>
            <a:pPr marL="0" indent="0">
              <a:buNone/>
            </a:pPr>
            <a:r>
              <a:rPr lang="en-US" dirty="0"/>
              <a:t>	 StringPart3</a:t>
            </a:r>
          </a:p>
          <a:p>
            <a:pPr marL="0" indent="0">
              <a:buNone/>
            </a:pPr>
            <a:r>
              <a:rPr lang="en-US" dirty="0"/>
              <a:t>	…</a:t>
            </a:r>
          </a:p>
          <a:p>
            <a:pPr marL="0" indent="0">
              <a:buNone/>
            </a:pPr>
            <a:r>
              <a:rPr lang="en-US" dirty="0"/>
              <a:t>	 </a:t>
            </a:r>
            <a:r>
              <a:rPr lang="en-US" dirty="0" err="1"/>
              <a:t>StringPartn</a:t>
            </a:r>
            <a:r>
              <a:rPr lang="en-US" dirty="0"/>
              <a:t>”””</a:t>
            </a:r>
          </a:p>
        </p:txBody>
      </p:sp>
    </p:spTree>
    <p:extLst>
      <p:ext uri="{BB962C8B-B14F-4D97-AF65-F5344CB8AC3E}">
        <p14:creationId xmlns:p14="http://schemas.microsoft.com/office/powerpoint/2010/main" val="356270400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888FA-9673-BD22-B3E3-1DCF9927DAD3}"/>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AD672010-BB11-2370-173C-B9883324403E}"/>
              </a:ext>
            </a:extLst>
          </p:cNvPr>
          <p:cNvSpPr>
            <a:spLocks noGrp="1"/>
          </p:cNvSpPr>
          <p:nvPr>
            <p:ph idx="1"/>
          </p:nvPr>
        </p:nvSpPr>
        <p:spPr/>
        <p:txBody>
          <a:bodyPr/>
          <a:lstStyle/>
          <a:p>
            <a:pPr marL="0" indent="0">
              <a:buNone/>
            </a:pPr>
            <a:r>
              <a:rPr lang="en-US" dirty="0"/>
              <a:t>Val </a:t>
            </a:r>
            <a:r>
              <a:rPr lang="en-US" dirty="0" err="1"/>
              <a:t>MultilineString</a:t>
            </a:r>
            <a:r>
              <a:rPr lang="en-US" dirty="0"/>
              <a:t>=“””this is a</a:t>
            </a:r>
          </a:p>
          <a:p>
            <a:pPr marL="0" indent="0">
              <a:buNone/>
            </a:pPr>
            <a:r>
              <a:rPr lang="en-US" dirty="0"/>
              <a:t>Multiline string</a:t>
            </a:r>
          </a:p>
          <a:p>
            <a:pPr marL="0" indent="0">
              <a:buNone/>
            </a:pPr>
            <a:r>
              <a:rPr lang="en-US" dirty="0"/>
              <a:t>Consisting of</a:t>
            </a:r>
          </a:p>
          <a:p>
            <a:pPr marL="0" indent="0">
              <a:buNone/>
            </a:pPr>
            <a:r>
              <a:rPr lang="en-US" dirty="0"/>
              <a:t>Multiple lines”””</a:t>
            </a:r>
          </a:p>
          <a:p>
            <a:pPr marL="0" indent="0">
              <a:buNone/>
            </a:pPr>
            <a:endParaRPr lang="en-US" dirty="0"/>
          </a:p>
          <a:p>
            <a:pPr marL="0" indent="0">
              <a:buNone/>
            </a:pPr>
            <a:endParaRPr lang="en-US" dirty="0"/>
          </a:p>
          <a:p>
            <a:pPr marL="0" indent="0">
              <a:buNone/>
            </a:pPr>
            <a:r>
              <a:rPr lang="en-US" dirty="0" err="1"/>
              <a:t>Println</a:t>
            </a:r>
            <a:r>
              <a:rPr lang="en-US" dirty="0"/>
              <a:t>(</a:t>
            </a:r>
            <a:r>
              <a:rPr lang="en-US" dirty="0" err="1"/>
              <a:t>multilineString</a:t>
            </a:r>
            <a:r>
              <a:rPr lang="en-US" dirty="0"/>
              <a:t>)</a:t>
            </a:r>
          </a:p>
        </p:txBody>
      </p:sp>
    </p:spTree>
    <p:extLst>
      <p:ext uri="{BB962C8B-B14F-4D97-AF65-F5344CB8AC3E}">
        <p14:creationId xmlns:p14="http://schemas.microsoft.com/office/powerpoint/2010/main" val="309442469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D6C73-F3A1-A139-7B8B-0C18150C19CE}"/>
              </a:ext>
            </a:extLst>
          </p:cNvPr>
          <p:cNvSpPr>
            <a:spLocks noGrp="1"/>
          </p:cNvSpPr>
          <p:nvPr>
            <p:ph type="title"/>
          </p:nvPr>
        </p:nvSpPr>
        <p:spPr/>
        <p:txBody>
          <a:bodyPr/>
          <a:lstStyle/>
          <a:p>
            <a:r>
              <a:rPr lang="en-US" dirty="0"/>
              <a:t>Splitting Strings</a:t>
            </a:r>
          </a:p>
        </p:txBody>
      </p:sp>
      <p:sp>
        <p:nvSpPr>
          <p:cNvPr id="3" name="Content Placeholder 2">
            <a:extLst>
              <a:ext uri="{FF2B5EF4-FFF2-40B4-BE49-F238E27FC236}">
                <a16:creationId xmlns:a16="http://schemas.microsoft.com/office/drawing/2014/main" id="{91E8D090-4F64-47AB-6FF0-1FAB4612E673}"/>
              </a:ext>
            </a:extLst>
          </p:cNvPr>
          <p:cNvSpPr>
            <a:spLocks noGrp="1"/>
          </p:cNvSpPr>
          <p:nvPr>
            <p:ph idx="1"/>
          </p:nvPr>
        </p:nvSpPr>
        <p:spPr/>
        <p:txBody>
          <a:bodyPr/>
          <a:lstStyle/>
          <a:p>
            <a:r>
              <a:rPr lang="en-US" dirty="0"/>
              <a:t>Pizza Dough, Tomato sauce, Cheese, Toppings of choice</a:t>
            </a:r>
          </a:p>
          <a:p>
            <a:endParaRPr lang="en-US" dirty="0"/>
          </a:p>
          <a:p>
            <a:endParaRPr lang="en-US" dirty="0"/>
          </a:p>
          <a:p>
            <a:pPr marL="0" indent="0">
              <a:buNone/>
            </a:pPr>
            <a:r>
              <a:rPr lang="en-US" dirty="0"/>
              <a:t>			 Pizza Dough</a:t>
            </a:r>
          </a:p>
          <a:p>
            <a:pPr marL="0" indent="0">
              <a:buNone/>
            </a:pPr>
            <a:r>
              <a:rPr lang="en-US" dirty="0"/>
              <a:t>			Tomato sauce </a:t>
            </a:r>
          </a:p>
          <a:p>
            <a:pPr marL="0" indent="0">
              <a:buNone/>
            </a:pPr>
            <a:r>
              <a:rPr lang="en-US" dirty="0"/>
              <a:t>			Cheese </a:t>
            </a:r>
          </a:p>
          <a:p>
            <a:pPr marL="0" indent="0">
              <a:buNone/>
            </a:pPr>
            <a:r>
              <a:rPr lang="en-US" dirty="0"/>
              <a:t>			Toppings of choice</a:t>
            </a:r>
          </a:p>
          <a:p>
            <a:pPr marL="0" indent="0">
              <a:buNone/>
            </a:pPr>
            <a:r>
              <a:rPr lang="en-US" dirty="0"/>
              <a:t>				</a:t>
            </a:r>
          </a:p>
        </p:txBody>
      </p:sp>
      <p:cxnSp>
        <p:nvCxnSpPr>
          <p:cNvPr id="5" name="Straight Arrow Connector 4">
            <a:extLst>
              <a:ext uri="{FF2B5EF4-FFF2-40B4-BE49-F238E27FC236}">
                <a16:creationId xmlns:a16="http://schemas.microsoft.com/office/drawing/2014/main" id="{742460E9-C4DF-C3DF-92C0-A77988B0117C}"/>
              </a:ext>
            </a:extLst>
          </p:cNvPr>
          <p:cNvCxnSpPr/>
          <p:nvPr/>
        </p:nvCxnSpPr>
        <p:spPr>
          <a:xfrm>
            <a:off x="4969565" y="2279374"/>
            <a:ext cx="0" cy="834887"/>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728379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31B74-663E-EDBB-DBB6-9F7FDA91144B}"/>
              </a:ext>
            </a:extLst>
          </p:cNvPr>
          <p:cNvSpPr>
            <a:spLocks noGrp="1"/>
          </p:cNvSpPr>
          <p:nvPr>
            <p:ph type="title"/>
          </p:nvPr>
        </p:nvSpPr>
        <p:spPr/>
        <p:txBody>
          <a:bodyPr/>
          <a:lstStyle/>
          <a:p>
            <a:r>
              <a:rPr lang="en-US" dirty="0"/>
              <a:t>Features of Scala</a:t>
            </a:r>
          </a:p>
        </p:txBody>
      </p:sp>
      <p:sp>
        <p:nvSpPr>
          <p:cNvPr id="3" name="Content Placeholder 2">
            <a:extLst>
              <a:ext uri="{FF2B5EF4-FFF2-40B4-BE49-F238E27FC236}">
                <a16:creationId xmlns:a16="http://schemas.microsoft.com/office/drawing/2014/main" id="{4EAD538F-C007-DC62-28FA-E982C06779F5}"/>
              </a:ext>
            </a:extLst>
          </p:cNvPr>
          <p:cNvSpPr>
            <a:spLocks noGrp="1"/>
          </p:cNvSpPr>
          <p:nvPr>
            <p:ph idx="1"/>
          </p:nvPr>
        </p:nvSpPr>
        <p:spPr/>
        <p:txBody>
          <a:bodyPr>
            <a:normAutofit fontScale="85000" lnSpcReduction="20000"/>
          </a:bodyPr>
          <a:lstStyle/>
          <a:p>
            <a:pPr marL="0" indent="0">
              <a:buNone/>
            </a:pPr>
            <a:r>
              <a:rPr lang="en-US" b="0" i="0" dirty="0">
                <a:solidFill>
                  <a:srgbClr val="333333"/>
                </a:solidFill>
                <a:effectLst/>
                <a:latin typeface="inter-regular"/>
              </a:rPr>
              <a:t>There are following features of </a:t>
            </a:r>
            <a:r>
              <a:rPr lang="en-US" dirty="0">
                <a:solidFill>
                  <a:srgbClr val="333333"/>
                </a:solidFill>
                <a:latin typeface="inter-regular"/>
              </a:rPr>
              <a:t>S</a:t>
            </a:r>
            <a:r>
              <a:rPr lang="en-US" b="0" i="0" dirty="0">
                <a:solidFill>
                  <a:srgbClr val="333333"/>
                </a:solidFill>
                <a:effectLst/>
                <a:latin typeface="inter-regular"/>
              </a:rPr>
              <a:t>cala:</a:t>
            </a:r>
          </a:p>
          <a:p>
            <a:pPr algn="just">
              <a:buFont typeface="Arial" panose="020B0604020202020204" pitchFamily="34" charset="0"/>
              <a:buChar char="•"/>
            </a:pPr>
            <a:r>
              <a:rPr lang="en-US" b="0" i="0" dirty="0">
                <a:solidFill>
                  <a:srgbClr val="000000"/>
                </a:solidFill>
                <a:effectLst/>
                <a:latin typeface="inter-regular"/>
              </a:rPr>
              <a:t>Type inference</a:t>
            </a:r>
          </a:p>
          <a:p>
            <a:pPr algn="just">
              <a:buFont typeface="Arial" panose="020B0604020202020204" pitchFamily="34" charset="0"/>
              <a:buChar char="•"/>
            </a:pPr>
            <a:r>
              <a:rPr lang="en-US" b="0" i="0" dirty="0">
                <a:solidFill>
                  <a:srgbClr val="000000"/>
                </a:solidFill>
                <a:effectLst/>
                <a:latin typeface="inter-regular"/>
              </a:rPr>
              <a:t>Singleton object</a:t>
            </a:r>
          </a:p>
          <a:p>
            <a:pPr algn="just">
              <a:buFont typeface="Arial" panose="020B0604020202020204" pitchFamily="34" charset="0"/>
              <a:buChar char="•"/>
            </a:pPr>
            <a:r>
              <a:rPr lang="en-US" b="0" i="0" dirty="0">
                <a:solidFill>
                  <a:srgbClr val="000000"/>
                </a:solidFill>
                <a:effectLst/>
                <a:latin typeface="inter-regular"/>
              </a:rPr>
              <a:t>Immutability</a:t>
            </a:r>
          </a:p>
          <a:p>
            <a:pPr algn="just">
              <a:buFont typeface="Arial" panose="020B0604020202020204" pitchFamily="34" charset="0"/>
              <a:buChar char="•"/>
            </a:pPr>
            <a:r>
              <a:rPr lang="en-US" b="0" i="0" dirty="0">
                <a:solidFill>
                  <a:srgbClr val="000000"/>
                </a:solidFill>
                <a:effectLst/>
                <a:latin typeface="inter-regular"/>
              </a:rPr>
              <a:t>Lazy computation</a:t>
            </a:r>
          </a:p>
          <a:p>
            <a:pPr algn="just">
              <a:buFont typeface="Arial" panose="020B0604020202020204" pitchFamily="34" charset="0"/>
              <a:buChar char="•"/>
            </a:pPr>
            <a:r>
              <a:rPr lang="en-US" b="0" i="0" dirty="0">
                <a:solidFill>
                  <a:srgbClr val="000000"/>
                </a:solidFill>
                <a:effectLst/>
                <a:latin typeface="inter-regular"/>
              </a:rPr>
              <a:t>Case classes and Pattern matching</a:t>
            </a:r>
          </a:p>
          <a:p>
            <a:pPr algn="just">
              <a:buFont typeface="Arial" panose="020B0604020202020204" pitchFamily="34" charset="0"/>
              <a:buChar char="•"/>
            </a:pPr>
            <a:r>
              <a:rPr lang="en-US" b="0" i="0" dirty="0">
                <a:solidFill>
                  <a:srgbClr val="000000"/>
                </a:solidFill>
                <a:effectLst/>
                <a:latin typeface="inter-regular"/>
              </a:rPr>
              <a:t>Concurrency control</a:t>
            </a:r>
          </a:p>
          <a:p>
            <a:pPr algn="just">
              <a:buFont typeface="Arial" panose="020B0604020202020204" pitchFamily="34" charset="0"/>
              <a:buChar char="•"/>
            </a:pPr>
            <a:r>
              <a:rPr lang="en-US" b="0" i="0" dirty="0">
                <a:solidFill>
                  <a:srgbClr val="000000"/>
                </a:solidFill>
                <a:effectLst/>
                <a:latin typeface="inter-regular"/>
              </a:rPr>
              <a:t>String interpolation</a:t>
            </a:r>
          </a:p>
          <a:p>
            <a:pPr algn="just">
              <a:buFont typeface="Arial" panose="020B0604020202020204" pitchFamily="34" charset="0"/>
              <a:buChar char="•"/>
            </a:pPr>
            <a:r>
              <a:rPr lang="en-US" b="0" i="0" dirty="0">
                <a:solidFill>
                  <a:srgbClr val="000000"/>
                </a:solidFill>
                <a:effectLst/>
                <a:latin typeface="inter-regular"/>
              </a:rPr>
              <a:t>Higher order function</a:t>
            </a:r>
          </a:p>
          <a:p>
            <a:pPr algn="just">
              <a:buFont typeface="Arial" panose="020B0604020202020204" pitchFamily="34" charset="0"/>
              <a:buChar char="•"/>
            </a:pPr>
            <a:r>
              <a:rPr lang="en-US" b="0" i="0" dirty="0">
                <a:solidFill>
                  <a:srgbClr val="000000"/>
                </a:solidFill>
                <a:effectLst/>
                <a:latin typeface="inter-regular"/>
              </a:rPr>
              <a:t>Traits</a:t>
            </a:r>
          </a:p>
          <a:p>
            <a:pPr algn="just">
              <a:buFont typeface="Arial" panose="020B0604020202020204" pitchFamily="34" charset="0"/>
              <a:buChar char="•"/>
            </a:pPr>
            <a:r>
              <a:rPr lang="en-US" b="0" i="0" dirty="0">
                <a:solidFill>
                  <a:srgbClr val="000000"/>
                </a:solidFill>
                <a:effectLst/>
                <a:latin typeface="inter-regular"/>
              </a:rPr>
              <a:t>Rich collection set</a:t>
            </a:r>
          </a:p>
        </p:txBody>
      </p:sp>
    </p:spTree>
    <p:extLst>
      <p:ext uri="{BB962C8B-B14F-4D97-AF65-F5344CB8AC3E}">
        <p14:creationId xmlns:p14="http://schemas.microsoft.com/office/powerpoint/2010/main" val="116238060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1F2CB-7477-7F1D-6E82-D3FCAE869DFB}"/>
              </a:ext>
            </a:extLst>
          </p:cNvPr>
          <p:cNvSpPr>
            <a:spLocks noGrp="1"/>
          </p:cNvSpPr>
          <p:nvPr>
            <p:ph type="title"/>
          </p:nvPr>
        </p:nvSpPr>
        <p:spPr/>
        <p:txBody>
          <a:bodyPr/>
          <a:lstStyle/>
          <a:p>
            <a:r>
              <a:rPr lang="en-US" dirty="0"/>
              <a:t>Syntax:</a:t>
            </a:r>
          </a:p>
        </p:txBody>
      </p:sp>
      <p:sp>
        <p:nvSpPr>
          <p:cNvPr id="3" name="Content Placeholder 2">
            <a:extLst>
              <a:ext uri="{FF2B5EF4-FFF2-40B4-BE49-F238E27FC236}">
                <a16:creationId xmlns:a16="http://schemas.microsoft.com/office/drawing/2014/main" id="{69DD2E3F-4144-7452-9146-0CBED7DC0FF3}"/>
              </a:ext>
            </a:extLst>
          </p:cNvPr>
          <p:cNvSpPr>
            <a:spLocks noGrp="1"/>
          </p:cNvSpPr>
          <p:nvPr>
            <p:ph idx="1"/>
          </p:nvPr>
        </p:nvSpPr>
        <p:spPr/>
        <p:txBody>
          <a:bodyPr>
            <a:normAutofit lnSpcReduction="10000"/>
          </a:bodyPr>
          <a:lstStyle/>
          <a:p>
            <a:endParaRPr lang="en-US" dirty="0"/>
          </a:p>
          <a:p>
            <a:pPr marL="0" indent="0">
              <a:buNone/>
            </a:pPr>
            <a:r>
              <a:rPr lang="en-US" dirty="0"/>
              <a:t>	</a:t>
            </a:r>
            <a:r>
              <a:rPr lang="en-US" dirty="0">
                <a:solidFill>
                  <a:srgbClr val="FF0000"/>
                </a:solidFill>
              </a:rPr>
              <a:t>keyword </a:t>
            </a:r>
            <a:r>
              <a:rPr lang="en-US" dirty="0" err="1">
                <a:solidFill>
                  <a:srgbClr val="FF0000"/>
                </a:solidFill>
              </a:rPr>
              <a:t>variableName</a:t>
            </a:r>
            <a:r>
              <a:rPr lang="en-US" dirty="0">
                <a:solidFill>
                  <a:srgbClr val="FF0000"/>
                </a:solidFill>
              </a:rPr>
              <a:t>=“</a:t>
            </a:r>
            <a:r>
              <a:rPr lang="en-US" dirty="0"/>
              <a:t>str1,str2,….,</a:t>
            </a:r>
            <a:r>
              <a:rPr lang="en-US" dirty="0" err="1"/>
              <a:t>strn</a:t>
            </a:r>
            <a:r>
              <a:rPr lang="en-US" dirty="0">
                <a:solidFill>
                  <a:srgbClr val="FF0000"/>
                </a:solidFill>
              </a:rPr>
              <a:t>”.split(“,”)</a:t>
            </a:r>
          </a:p>
          <a:p>
            <a:r>
              <a:rPr lang="en-US" dirty="0"/>
              <a:t>Example:</a:t>
            </a:r>
          </a:p>
          <a:p>
            <a:endParaRPr lang="en-US" dirty="0"/>
          </a:p>
          <a:p>
            <a:pPr marL="0" indent="0">
              <a:buNone/>
            </a:pPr>
            <a:r>
              <a:rPr lang="en-US" dirty="0"/>
              <a:t>	</a:t>
            </a:r>
            <a:r>
              <a:rPr lang="en-US" dirty="0" err="1"/>
              <a:t>val</a:t>
            </a:r>
            <a:r>
              <a:rPr lang="en-US" dirty="0"/>
              <a:t> </a:t>
            </a:r>
            <a:r>
              <a:rPr lang="en-US" dirty="0" err="1"/>
              <a:t>splitPizza</a:t>
            </a:r>
            <a:r>
              <a:rPr lang="en-US" dirty="0"/>
              <a:t> = “Pizza Dough, Tomato sauce, Cheese, Toppings of </a:t>
            </a:r>
            <a:r>
              <a:rPr lang="en-US" dirty="0" err="1"/>
              <a:t>choice”.split</a:t>
            </a:r>
            <a:r>
              <a:rPr lang="en-US" dirty="0"/>
              <a:t>(“,”)</a:t>
            </a:r>
          </a:p>
          <a:p>
            <a:pPr marL="0" indent="0">
              <a:buNone/>
            </a:pPr>
            <a:endParaRPr lang="en-US" dirty="0"/>
          </a:p>
          <a:p>
            <a:pPr marL="0" indent="0">
              <a:buNone/>
            </a:pPr>
            <a:r>
              <a:rPr lang="en-US" dirty="0"/>
              <a:t>	</a:t>
            </a:r>
            <a:r>
              <a:rPr lang="en-US" dirty="0" err="1"/>
              <a:t>splitPizza.foreach</a:t>
            </a:r>
            <a:r>
              <a:rPr lang="en-US" dirty="0"/>
              <a:t>(</a:t>
            </a:r>
            <a:r>
              <a:rPr lang="en-US" dirty="0" err="1"/>
              <a:t>println</a:t>
            </a:r>
            <a:r>
              <a:rPr lang="en-US" dirty="0"/>
              <a:t>)</a:t>
            </a:r>
          </a:p>
          <a:p>
            <a:pPr marL="0" indent="0">
              <a:buNone/>
            </a:pPr>
            <a:r>
              <a:rPr lang="en-US" dirty="0"/>
              <a:t>	 </a:t>
            </a:r>
          </a:p>
        </p:txBody>
      </p:sp>
    </p:spTree>
    <p:extLst>
      <p:ext uri="{BB962C8B-B14F-4D97-AF65-F5344CB8AC3E}">
        <p14:creationId xmlns:p14="http://schemas.microsoft.com/office/powerpoint/2010/main" val="250139825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5EA2E-C9F2-9C54-DF3E-FD16C96ECDCD}"/>
              </a:ext>
            </a:extLst>
          </p:cNvPr>
          <p:cNvSpPr>
            <a:spLocks noGrp="1"/>
          </p:cNvSpPr>
          <p:nvPr>
            <p:ph type="title"/>
          </p:nvPr>
        </p:nvSpPr>
        <p:spPr/>
        <p:txBody>
          <a:bodyPr/>
          <a:lstStyle/>
          <a:p>
            <a:r>
              <a:rPr lang="en-US" dirty="0"/>
              <a:t>Finding Patterns in Strings</a:t>
            </a:r>
          </a:p>
        </p:txBody>
      </p:sp>
      <p:pic>
        <p:nvPicPr>
          <p:cNvPr id="5" name="Content Placeholder 4">
            <a:extLst>
              <a:ext uri="{FF2B5EF4-FFF2-40B4-BE49-F238E27FC236}">
                <a16:creationId xmlns:a16="http://schemas.microsoft.com/office/drawing/2014/main" id="{380D5A72-CF4C-EC21-F6ED-18C84E5DBC7A}"/>
              </a:ext>
            </a:extLst>
          </p:cNvPr>
          <p:cNvPicPr>
            <a:picLocks noGrp="1" noChangeAspect="1"/>
          </p:cNvPicPr>
          <p:nvPr>
            <p:ph idx="1"/>
          </p:nvPr>
        </p:nvPicPr>
        <p:blipFill>
          <a:blip r:embed="rId2"/>
          <a:stretch>
            <a:fillRect/>
          </a:stretch>
        </p:blipFill>
        <p:spPr>
          <a:xfrm>
            <a:off x="2239617" y="1934817"/>
            <a:ext cx="7620000" cy="2961952"/>
          </a:xfrm>
        </p:spPr>
      </p:pic>
    </p:spTree>
    <p:extLst>
      <p:ext uri="{BB962C8B-B14F-4D97-AF65-F5344CB8AC3E}">
        <p14:creationId xmlns:p14="http://schemas.microsoft.com/office/powerpoint/2010/main" val="148993498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BD023-A4FD-4A12-A35A-BE655CEA7F59}"/>
              </a:ext>
            </a:extLst>
          </p:cNvPr>
          <p:cNvSpPr>
            <a:spLocks noGrp="1"/>
          </p:cNvSpPr>
          <p:nvPr>
            <p:ph type="title"/>
          </p:nvPr>
        </p:nvSpPr>
        <p:spPr/>
        <p:txBody>
          <a:bodyPr/>
          <a:lstStyle/>
          <a:p>
            <a:r>
              <a:rPr lang="en-US" dirty="0"/>
              <a:t>Implementing Regular Expressions in Scala</a:t>
            </a:r>
          </a:p>
        </p:txBody>
      </p:sp>
      <p:sp>
        <p:nvSpPr>
          <p:cNvPr id="3" name="Content Placeholder 2">
            <a:extLst>
              <a:ext uri="{FF2B5EF4-FFF2-40B4-BE49-F238E27FC236}">
                <a16:creationId xmlns:a16="http://schemas.microsoft.com/office/drawing/2014/main" id="{C97DCFC2-FD58-6442-DF62-492312AB156E}"/>
              </a:ext>
            </a:extLst>
          </p:cNvPr>
          <p:cNvSpPr>
            <a:spLocks noGrp="1"/>
          </p:cNvSpPr>
          <p:nvPr>
            <p:ph idx="1"/>
          </p:nvPr>
        </p:nvSpPr>
        <p:spPr/>
        <p:txBody>
          <a:bodyPr/>
          <a:lstStyle/>
          <a:p>
            <a:endParaRPr lang="en-US" dirty="0"/>
          </a:p>
          <a:p>
            <a:pPr marL="0" indent="0">
              <a:buNone/>
            </a:pPr>
            <a:r>
              <a:rPr lang="en-US" dirty="0"/>
              <a:t>	“ab*</a:t>
            </a:r>
            <a:r>
              <a:rPr lang="en-US" dirty="0" err="1"/>
              <a:t>c”.r</a:t>
            </a:r>
            <a:endParaRPr lang="en-US" dirty="0"/>
          </a:p>
        </p:txBody>
      </p:sp>
    </p:spTree>
    <p:extLst>
      <p:ext uri="{BB962C8B-B14F-4D97-AF65-F5344CB8AC3E}">
        <p14:creationId xmlns:p14="http://schemas.microsoft.com/office/powerpoint/2010/main" val="384198001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1378E-2E00-B155-04B0-82FEC67DC659}"/>
              </a:ext>
            </a:extLst>
          </p:cNvPr>
          <p:cNvSpPr>
            <a:spLocks noGrp="1"/>
          </p:cNvSpPr>
          <p:nvPr>
            <p:ph type="title"/>
          </p:nvPr>
        </p:nvSpPr>
        <p:spPr/>
        <p:txBody>
          <a:bodyPr/>
          <a:lstStyle/>
          <a:p>
            <a:r>
              <a:rPr lang="en-US" dirty="0"/>
              <a:t>Replacing patterns in strings</a:t>
            </a:r>
          </a:p>
        </p:txBody>
      </p:sp>
      <p:pic>
        <p:nvPicPr>
          <p:cNvPr id="5" name="Content Placeholder 4">
            <a:extLst>
              <a:ext uri="{FF2B5EF4-FFF2-40B4-BE49-F238E27FC236}">
                <a16:creationId xmlns:a16="http://schemas.microsoft.com/office/drawing/2014/main" id="{675494A9-1FAA-D347-B217-74930E2A94E9}"/>
              </a:ext>
            </a:extLst>
          </p:cNvPr>
          <p:cNvPicPr>
            <a:picLocks noGrp="1" noChangeAspect="1"/>
          </p:cNvPicPr>
          <p:nvPr>
            <p:ph idx="1"/>
          </p:nvPr>
        </p:nvPicPr>
        <p:blipFill>
          <a:blip r:embed="rId2"/>
          <a:stretch>
            <a:fillRect/>
          </a:stretch>
        </p:blipFill>
        <p:spPr>
          <a:xfrm>
            <a:off x="2213114" y="2186609"/>
            <a:ext cx="6612180" cy="2822713"/>
          </a:xfrm>
        </p:spPr>
      </p:pic>
    </p:spTree>
    <p:extLst>
      <p:ext uri="{BB962C8B-B14F-4D97-AF65-F5344CB8AC3E}">
        <p14:creationId xmlns:p14="http://schemas.microsoft.com/office/powerpoint/2010/main" val="233027589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21B01-5430-1D5A-164B-106AE248F88C}"/>
              </a:ext>
            </a:extLst>
          </p:cNvPr>
          <p:cNvSpPr>
            <a:spLocks noGrp="1"/>
          </p:cNvSpPr>
          <p:nvPr>
            <p:ph type="title"/>
          </p:nvPr>
        </p:nvSpPr>
        <p:spPr/>
        <p:txBody>
          <a:bodyPr/>
          <a:lstStyle/>
          <a:p>
            <a:r>
              <a:rPr lang="en-US"/>
              <a:t>Replacing patterns in strings</a:t>
            </a:r>
          </a:p>
        </p:txBody>
      </p:sp>
      <p:sp>
        <p:nvSpPr>
          <p:cNvPr id="3" name="Content Placeholder 2">
            <a:extLst>
              <a:ext uri="{FF2B5EF4-FFF2-40B4-BE49-F238E27FC236}">
                <a16:creationId xmlns:a16="http://schemas.microsoft.com/office/drawing/2014/main" id="{308BA9F3-9C73-7F37-949F-46CE0FC61129}"/>
              </a:ext>
            </a:extLst>
          </p:cNvPr>
          <p:cNvSpPr>
            <a:spLocks noGrp="1"/>
          </p:cNvSpPr>
          <p:nvPr>
            <p:ph idx="1"/>
          </p:nvPr>
        </p:nvSpPr>
        <p:spPr/>
        <p:txBody>
          <a:bodyPr/>
          <a:lstStyle/>
          <a:p>
            <a:r>
              <a:rPr lang="en-US" dirty="0"/>
              <a:t>String </a:t>
            </a:r>
            <a:r>
              <a:rPr lang="en-US" dirty="0" err="1"/>
              <a:t>Literal</a:t>
            </a:r>
            <a:r>
              <a:rPr lang="en-US" dirty="0" err="1">
                <a:solidFill>
                  <a:srgbClr val="FF0000"/>
                </a:solidFill>
              </a:rPr>
              <a:t>.replaceFirst</a:t>
            </a:r>
            <a:r>
              <a:rPr lang="en-US" dirty="0">
                <a:solidFill>
                  <a:srgbClr val="FF0000"/>
                </a:solidFill>
              </a:rPr>
              <a:t>(“</a:t>
            </a:r>
            <a:r>
              <a:rPr lang="en-US" dirty="0"/>
              <a:t> </a:t>
            </a:r>
            <a:r>
              <a:rPr lang="en-US" dirty="0" err="1"/>
              <a:t>searchExpression</a:t>
            </a:r>
            <a:r>
              <a:rPr lang="en-US" dirty="0">
                <a:solidFill>
                  <a:srgbClr val="FF0000"/>
                </a:solidFill>
              </a:rPr>
              <a:t>”, “</a:t>
            </a:r>
            <a:r>
              <a:rPr lang="en-US" dirty="0" err="1"/>
              <a:t>ReplaceExpression</a:t>
            </a:r>
            <a:r>
              <a:rPr lang="en-US" dirty="0">
                <a:solidFill>
                  <a:srgbClr val="FF0000"/>
                </a:solidFill>
              </a:rPr>
              <a:t>”)</a:t>
            </a:r>
          </a:p>
          <a:p>
            <a:endParaRPr lang="en-US" dirty="0">
              <a:solidFill>
                <a:srgbClr val="FF0000"/>
              </a:solidFill>
            </a:endParaRPr>
          </a:p>
          <a:p>
            <a:r>
              <a:rPr lang="en-US" dirty="0" err="1"/>
              <a:t>Regex</a:t>
            </a:r>
            <a:r>
              <a:rPr lang="en-US" dirty="0" err="1">
                <a:solidFill>
                  <a:srgbClr val="FF0000"/>
                </a:solidFill>
              </a:rPr>
              <a:t>.replaceFirstIn</a:t>
            </a:r>
            <a:r>
              <a:rPr lang="en-US" dirty="0">
                <a:solidFill>
                  <a:srgbClr val="FF0000"/>
                </a:solidFill>
              </a:rPr>
              <a:t>(“</a:t>
            </a:r>
            <a:r>
              <a:rPr lang="en-US" dirty="0"/>
              <a:t> </a:t>
            </a:r>
            <a:r>
              <a:rPr lang="en-US" dirty="0" err="1"/>
              <a:t>searchString</a:t>
            </a:r>
            <a:r>
              <a:rPr lang="en-US" dirty="0">
                <a:solidFill>
                  <a:srgbClr val="FF0000"/>
                </a:solidFill>
              </a:rPr>
              <a:t>”, “</a:t>
            </a:r>
            <a:r>
              <a:rPr lang="en-US" dirty="0" err="1"/>
              <a:t>ReplaceExpression</a:t>
            </a:r>
            <a:r>
              <a:rPr lang="en-US" dirty="0">
                <a:solidFill>
                  <a:srgbClr val="FF0000"/>
                </a:solidFill>
              </a:rPr>
              <a:t>”)</a:t>
            </a:r>
          </a:p>
          <a:p>
            <a:endParaRPr lang="en-US" dirty="0">
              <a:solidFill>
                <a:srgbClr val="FF0000"/>
              </a:solidFill>
            </a:endParaRPr>
          </a:p>
          <a:p>
            <a:r>
              <a:rPr lang="en-US" dirty="0"/>
              <a:t>String </a:t>
            </a:r>
            <a:r>
              <a:rPr lang="en-US" dirty="0" err="1"/>
              <a:t>Literal</a:t>
            </a:r>
            <a:r>
              <a:rPr lang="en-US" dirty="0" err="1">
                <a:solidFill>
                  <a:srgbClr val="FF0000"/>
                </a:solidFill>
              </a:rPr>
              <a:t>.replaceAll</a:t>
            </a:r>
            <a:r>
              <a:rPr lang="en-US" dirty="0">
                <a:solidFill>
                  <a:srgbClr val="FF0000"/>
                </a:solidFill>
              </a:rPr>
              <a:t>(“</a:t>
            </a:r>
            <a:r>
              <a:rPr lang="en-US" dirty="0"/>
              <a:t> </a:t>
            </a:r>
            <a:r>
              <a:rPr lang="en-US" dirty="0" err="1"/>
              <a:t>searchExpression</a:t>
            </a:r>
            <a:r>
              <a:rPr lang="en-US" dirty="0">
                <a:solidFill>
                  <a:srgbClr val="FF0000"/>
                </a:solidFill>
              </a:rPr>
              <a:t>”, “</a:t>
            </a:r>
            <a:r>
              <a:rPr lang="en-US" dirty="0" err="1"/>
              <a:t>ReplaceExpression</a:t>
            </a:r>
            <a:r>
              <a:rPr lang="en-US" dirty="0">
                <a:solidFill>
                  <a:srgbClr val="FF0000"/>
                </a:solidFill>
              </a:rPr>
              <a:t>”)</a:t>
            </a:r>
          </a:p>
          <a:p>
            <a:endParaRPr lang="en-US" dirty="0">
              <a:solidFill>
                <a:srgbClr val="FF0000"/>
              </a:solidFill>
            </a:endParaRPr>
          </a:p>
          <a:p>
            <a:r>
              <a:rPr lang="en-US" dirty="0" err="1"/>
              <a:t>Regex</a:t>
            </a:r>
            <a:r>
              <a:rPr lang="en-US" dirty="0" err="1">
                <a:solidFill>
                  <a:srgbClr val="FF0000"/>
                </a:solidFill>
              </a:rPr>
              <a:t>.replaceAllIn</a:t>
            </a:r>
            <a:r>
              <a:rPr lang="en-US" dirty="0">
                <a:solidFill>
                  <a:srgbClr val="FF0000"/>
                </a:solidFill>
              </a:rPr>
              <a:t>(“</a:t>
            </a:r>
            <a:r>
              <a:rPr lang="en-US" dirty="0"/>
              <a:t> </a:t>
            </a:r>
            <a:r>
              <a:rPr lang="en-US" dirty="0" err="1"/>
              <a:t>searchString</a:t>
            </a:r>
            <a:r>
              <a:rPr lang="en-US" dirty="0">
                <a:solidFill>
                  <a:srgbClr val="FF0000"/>
                </a:solidFill>
              </a:rPr>
              <a:t>”, “</a:t>
            </a:r>
            <a:r>
              <a:rPr lang="en-US" dirty="0" err="1"/>
              <a:t>ReplaceExpression</a:t>
            </a:r>
            <a:r>
              <a:rPr lang="en-US" dirty="0">
                <a:solidFill>
                  <a:srgbClr val="FF0000"/>
                </a:solidFill>
              </a:rPr>
              <a:t>”)</a:t>
            </a:r>
          </a:p>
        </p:txBody>
      </p:sp>
    </p:spTree>
    <p:extLst>
      <p:ext uri="{BB962C8B-B14F-4D97-AF65-F5344CB8AC3E}">
        <p14:creationId xmlns:p14="http://schemas.microsoft.com/office/powerpoint/2010/main" val="25924772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208B7-FB1E-F8D1-930E-20A11004FA08}"/>
              </a:ext>
            </a:extLst>
          </p:cNvPr>
          <p:cNvSpPr>
            <a:spLocks noGrp="1"/>
          </p:cNvSpPr>
          <p:nvPr>
            <p:ph type="title"/>
          </p:nvPr>
        </p:nvSpPr>
        <p:spPr/>
        <p:txBody>
          <a:bodyPr/>
          <a:lstStyle/>
          <a:p>
            <a:r>
              <a:rPr lang="en-US" dirty="0"/>
              <a:t>Pattern matching Example </a:t>
            </a:r>
          </a:p>
        </p:txBody>
      </p:sp>
      <p:sp>
        <p:nvSpPr>
          <p:cNvPr id="3" name="Content Placeholder 2">
            <a:extLst>
              <a:ext uri="{FF2B5EF4-FFF2-40B4-BE49-F238E27FC236}">
                <a16:creationId xmlns:a16="http://schemas.microsoft.com/office/drawing/2014/main" id="{71BA89AF-AE4A-0FDD-A636-67AD76955A46}"/>
              </a:ext>
            </a:extLst>
          </p:cNvPr>
          <p:cNvSpPr>
            <a:spLocks noGrp="1"/>
          </p:cNvSpPr>
          <p:nvPr>
            <p:ph idx="1"/>
          </p:nvPr>
        </p:nvSpPr>
        <p:spPr/>
        <p:txBody>
          <a:bodyPr/>
          <a:lstStyle/>
          <a:p>
            <a:pPr marL="0" indent="0">
              <a:buNone/>
            </a:pPr>
            <a:r>
              <a:rPr lang="en-US" dirty="0"/>
              <a:t>var var1 = "</a:t>
            </a:r>
            <a:r>
              <a:rPr lang="en-US" dirty="0" err="1"/>
              <a:t>the".r</a:t>
            </a:r>
            <a:r>
              <a:rPr lang="en-US" dirty="0"/>
              <a:t>		//expression</a:t>
            </a:r>
          </a:p>
          <a:p>
            <a:pPr marL="0" indent="0">
              <a:buNone/>
            </a:pPr>
            <a:endParaRPr lang="en-US" dirty="0"/>
          </a:p>
          <a:p>
            <a:pPr marL="0" indent="0">
              <a:buNone/>
            </a:pPr>
            <a:r>
              <a:rPr lang="en-US" dirty="0"/>
              <a:t>var var2 = "the big data </a:t>
            </a:r>
            <a:r>
              <a:rPr lang="en-US" dirty="0" err="1"/>
              <a:t>channnel</a:t>
            </a:r>
            <a:r>
              <a:rPr lang="en-US" dirty="0"/>
              <a:t>“		//String to find from</a:t>
            </a:r>
          </a:p>
          <a:p>
            <a:pPr marL="0" indent="0">
              <a:buNone/>
            </a:pPr>
            <a:endParaRPr lang="en-US" dirty="0"/>
          </a:p>
          <a:p>
            <a:pPr marL="0" indent="0">
              <a:buNone/>
            </a:pPr>
            <a:r>
              <a:rPr lang="en-US" dirty="0"/>
              <a:t>var var3 = var1.findFirstIn(var2)			//stores the match</a:t>
            </a:r>
          </a:p>
          <a:p>
            <a:pPr marL="0" indent="0">
              <a:buNone/>
            </a:pPr>
            <a:endParaRPr lang="en-US" dirty="0"/>
          </a:p>
          <a:p>
            <a:pPr marL="0" indent="0">
              <a:buNone/>
            </a:pPr>
            <a:r>
              <a:rPr lang="en-US" dirty="0"/>
              <a:t>var3.foreach(</a:t>
            </a:r>
            <a:r>
              <a:rPr lang="en-US" dirty="0" err="1"/>
              <a:t>println</a:t>
            </a:r>
            <a:r>
              <a:rPr lang="en-US" dirty="0"/>
              <a:t>)</a:t>
            </a:r>
          </a:p>
          <a:p>
            <a:pPr marL="0" indent="0">
              <a:buNone/>
            </a:pPr>
            <a:endParaRPr lang="en-US" dirty="0"/>
          </a:p>
        </p:txBody>
      </p:sp>
    </p:spTree>
    <p:extLst>
      <p:ext uri="{BB962C8B-B14F-4D97-AF65-F5344CB8AC3E}">
        <p14:creationId xmlns:p14="http://schemas.microsoft.com/office/powerpoint/2010/main" val="331802697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4C1B6-3026-1F9A-B4BF-00CE2CDAD6C3}"/>
              </a:ext>
            </a:extLst>
          </p:cNvPr>
          <p:cNvSpPr>
            <a:spLocks noGrp="1"/>
          </p:cNvSpPr>
          <p:nvPr>
            <p:ph type="title"/>
          </p:nvPr>
        </p:nvSpPr>
        <p:spPr/>
        <p:txBody>
          <a:bodyPr/>
          <a:lstStyle/>
          <a:p>
            <a:r>
              <a:rPr lang="en-US" dirty="0"/>
              <a:t>Pattern matching Example 2</a:t>
            </a:r>
          </a:p>
        </p:txBody>
      </p:sp>
      <p:sp>
        <p:nvSpPr>
          <p:cNvPr id="3" name="Content Placeholder 2">
            <a:extLst>
              <a:ext uri="{FF2B5EF4-FFF2-40B4-BE49-F238E27FC236}">
                <a16:creationId xmlns:a16="http://schemas.microsoft.com/office/drawing/2014/main" id="{32D6792B-DFA2-0667-CEF0-9562FD053BD8}"/>
              </a:ext>
            </a:extLst>
          </p:cNvPr>
          <p:cNvSpPr>
            <a:spLocks noGrp="1"/>
          </p:cNvSpPr>
          <p:nvPr>
            <p:ph idx="1"/>
          </p:nvPr>
        </p:nvSpPr>
        <p:spPr/>
        <p:txBody>
          <a:bodyPr/>
          <a:lstStyle/>
          <a:p>
            <a:pPr marL="0" indent="0">
              <a:buNone/>
            </a:pPr>
            <a:r>
              <a:rPr lang="en-US" dirty="0"/>
              <a:t>var var1 = "[1-5]+".r</a:t>
            </a:r>
          </a:p>
          <a:p>
            <a:pPr marL="0" indent="0">
              <a:buNone/>
            </a:pPr>
            <a:r>
              <a:rPr lang="en-US" dirty="0"/>
              <a:t>var var2 = "12 67 93 48 51“</a:t>
            </a:r>
          </a:p>
          <a:p>
            <a:pPr marL="0" indent="0">
              <a:buNone/>
            </a:pPr>
            <a:r>
              <a:rPr lang="en-US" dirty="0"/>
              <a:t>var var3 = var1.findAllIn(var2)</a:t>
            </a:r>
          </a:p>
          <a:p>
            <a:pPr marL="0" indent="0">
              <a:buNone/>
            </a:pPr>
            <a:r>
              <a:rPr lang="en-US" dirty="0"/>
              <a:t>var3.foreach(</a:t>
            </a:r>
            <a:r>
              <a:rPr lang="en-US" dirty="0" err="1"/>
              <a:t>println</a:t>
            </a:r>
            <a:r>
              <a:rPr lang="en-US" dirty="0"/>
              <a:t>)</a:t>
            </a:r>
          </a:p>
          <a:p>
            <a:pPr marL="0" indent="0">
              <a:buNone/>
            </a:pPr>
            <a:endParaRPr lang="en-US" dirty="0"/>
          </a:p>
          <a:p>
            <a:r>
              <a:rPr lang="en-US" dirty="0"/>
              <a:t>This will match will all the values containing numbers from 1-5 or any combinations of these.</a:t>
            </a:r>
          </a:p>
        </p:txBody>
      </p:sp>
    </p:spTree>
    <p:extLst>
      <p:ext uri="{BB962C8B-B14F-4D97-AF65-F5344CB8AC3E}">
        <p14:creationId xmlns:p14="http://schemas.microsoft.com/office/powerpoint/2010/main" val="419709086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23FC8-03A3-CDB2-BB46-C5BF8836939E}"/>
              </a:ext>
            </a:extLst>
          </p:cNvPr>
          <p:cNvSpPr>
            <a:spLocks noGrp="1"/>
          </p:cNvSpPr>
          <p:nvPr>
            <p:ph type="title"/>
          </p:nvPr>
        </p:nvSpPr>
        <p:spPr/>
        <p:txBody>
          <a:bodyPr/>
          <a:lstStyle/>
          <a:p>
            <a:r>
              <a:rPr lang="en-US" dirty="0"/>
              <a:t>Pattern matching Example 3</a:t>
            </a:r>
          </a:p>
        </p:txBody>
      </p:sp>
      <p:sp>
        <p:nvSpPr>
          <p:cNvPr id="3" name="Content Placeholder 2">
            <a:extLst>
              <a:ext uri="{FF2B5EF4-FFF2-40B4-BE49-F238E27FC236}">
                <a16:creationId xmlns:a16="http://schemas.microsoft.com/office/drawing/2014/main" id="{2A342246-2FD7-64C7-28C1-92AB537E22AE}"/>
              </a:ext>
            </a:extLst>
          </p:cNvPr>
          <p:cNvSpPr>
            <a:spLocks noGrp="1"/>
          </p:cNvSpPr>
          <p:nvPr>
            <p:ph idx="1"/>
          </p:nvPr>
        </p:nvSpPr>
        <p:spPr/>
        <p:txBody>
          <a:bodyPr/>
          <a:lstStyle/>
          <a:p>
            <a:pPr marL="0" indent="0">
              <a:buNone/>
            </a:pPr>
            <a:r>
              <a:rPr lang="en-US" dirty="0"/>
              <a:t>var var1 = "[1-5]{2}+".r</a:t>
            </a:r>
          </a:p>
          <a:p>
            <a:pPr marL="0" indent="0">
              <a:buNone/>
            </a:pPr>
            <a:r>
              <a:rPr lang="en-US" dirty="0"/>
              <a:t>var var2 = "12 67 93 48 51“</a:t>
            </a:r>
          </a:p>
          <a:p>
            <a:pPr marL="0" indent="0">
              <a:buNone/>
            </a:pPr>
            <a:r>
              <a:rPr lang="en-US" dirty="0"/>
              <a:t>var var3 = var1.findAllIn(var2)</a:t>
            </a:r>
          </a:p>
          <a:p>
            <a:pPr marL="0" indent="0">
              <a:buNone/>
            </a:pPr>
            <a:r>
              <a:rPr lang="en-US" dirty="0"/>
              <a:t>var3.foreach(</a:t>
            </a:r>
            <a:r>
              <a:rPr lang="en-US" dirty="0" err="1"/>
              <a:t>println</a:t>
            </a:r>
            <a:r>
              <a:rPr lang="en-US" dirty="0"/>
              <a:t>)</a:t>
            </a:r>
          </a:p>
          <a:p>
            <a:pPr marL="0" indent="0">
              <a:buNone/>
            </a:pPr>
            <a:endParaRPr lang="en-US" dirty="0"/>
          </a:p>
          <a:p>
            <a:r>
              <a:rPr lang="en-US" dirty="0"/>
              <a:t>Here it will only match those patterns where length will be 2.</a:t>
            </a:r>
          </a:p>
        </p:txBody>
      </p:sp>
    </p:spTree>
    <p:extLst>
      <p:ext uri="{BB962C8B-B14F-4D97-AF65-F5344CB8AC3E}">
        <p14:creationId xmlns:p14="http://schemas.microsoft.com/office/powerpoint/2010/main" val="416206645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67765-CFA3-AFFA-5EA0-B5709B80FF1C}"/>
              </a:ext>
            </a:extLst>
          </p:cNvPr>
          <p:cNvSpPr>
            <a:spLocks noGrp="1"/>
          </p:cNvSpPr>
          <p:nvPr>
            <p:ph type="title"/>
          </p:nvPr>
        </p:nvSpPr>
        <p:spPr/>
        <p:txBody>
          <a:bodyPr/>
          <a:lstStyle/>
          <a:p>
            <a:r>
              <a:rPr lang="en-US" dirty="0"/>
              <a:t>Replacing Strings Example (numbers)</a:t>
            </a:r>
          </a:p>
        </p:txBody>
      </p:sp>
      <p:sp>
        <p:nvSpPr>
          <p:cNvPr id="3" name="Content Placeholder 2">
            <a:extLst>
              <a:ext uri="{FF2B5EF4-FFF2-40B4-BE49-F238E27FC236}">
                <a16:creationId xmlns:a16="http://schemas.microsoft.com/office/drawing/2014/main" id="{63DACF9D-0CEE-467C-81F4-D3086013B78A}"/>
              </a:ext>
            </a:extLst>
          </p:cNvPr>
          <p:cNvSpPr>
            <a:spLocks noGrp="1"/>
          </p:cNvSpPr>
          <p:nvPr>
            <p:ph idx="1"/>
          </p:nvPr>
        </p:nvSpPr>
        <p:spPr/>
        <p:txBody>
          <a:bodyPr/>
          <a:lstStyle/>
          <a:p>
            <a:pPr marL="0" indent="0">
              <a:buNone/>
            </a:pPr>
            <a:r>
              <a:rPr lang="en-US" dirty="0"/>
              <a:t>var var1 = "8201530“</a:t>
            </a:r>
          </a:p>
          <a:p>
            <a:pPr marL="0" indent="0">
              <a:buNone/>
            </a:pPr>
            <a:r>
              <a:rPr lang="en-US" dirty="0"/>
              <a:t>var var2 = var1.replaceFirst("[01]","x")</a:t>
            </a:r>
          </a:p>
          <a:p>
            <a:pPr marL="0" indent="0">
              <a:buNone/>
            </a:pPr>
            <a:endParaRPr lang="en-US" dirty="0"/>
          </a:p>
          <a:p>
            <a:pPr marL="0" indent="0">
              <a:buNone/>
            </a:pPr>
            <a:r>
              <a:rPr lang="en-US" dirty="0" err="1"/>
              <a:t>println</a:t>
            </a:r>
            <a:r>
              <a:rPr lang="en-US" dirty="0"/>
              <a:t>(var2)</a:t>
            </a:r>
          </a:p>
          <a:p>
            <a:pPr marL="0" indent="0">
              <a:buNone/>
            </a:pPr>
            <a:endParaRPr lang="en-US" dirty="0"/>
          </a:p>
          <a:p>
            <a:r>
              <a:rPr lang="en-US" dirty="0"/>
              <a:t>It will replace the first 0 or 1 to X.</a:t>
            </a:r>
          </a:p>
        </p:txBody>
      </p:sp>
    </p:spTree>
    <p:extLst>
      <p:ext uri="{BB962C8B-B14F-4D97-AF65-F5344CB8AC3E}">
        <p14:creationId xmlns:p14="http://schemas.microsoft.com/office/powerpoint/2010/main" val="1103551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A9514-260E-290B-9A65-388269DD07CB}"/>
              </a:ext>
            </a:extLst>
          </p:cNvPr>
          <p:cNvSpPr>
            <a:spLocks noGrp="1"/>
          </p:cNvSpPr>
          <p:nvPr>
            <p:ph type="title"/>
          </p:nvPr>
        </p:nvSpPr>
        <p:spPr/>
        <p:txBody>
          <a:bodyPr/>
          <a:lstStyle/>
          <a:p>
            <a:r>
              <a:rPr lang="en-US" dirty="0"/>
              <a:t>Replacing Strings Example (strings sequence)</a:t>
            </a:r>
          </a:p>
        </p:txBody>
      </p:sp>
      <p:sp>
        <p:nvSpPr>
          <p:cNvPr id="3" name="Content Placeholder 2">
            <a:extLst>
              <a:ext uri="{FF2B5EF4-FFF2-40B4-BE49-F238E27FC236}">
                <a16:creationId xmlns:a16="http://schemas.microsoft.com/office/drawing/2014/main" id="{C7A8C305-F898-FC47-3150-233798D01EAB}"/>
              </a:ext>
            </a:extLst>
          </p:cNvPr>
          <p:cNvSpPr>
            <a:spLocks noGrp="1"/>
          </p:cNvSpPr>
          <p:nvPr>
            <p:ph idx="1"/>
          </p:nvPr>
        </p:nvSpPr>
        <p:spPr/>
        <p:txBody>
          <a:bodyPr/>
          <a:lstStyle/>
          <a:p>
            <a:pPr marL="0" indent="0">
              <a:buNone/>
            </a:pPr>
            <a:r>
              <a:rPr lang="en-US" dirty="0"/>
              <a:t>var var1 = "</a:t>
            </a:r>
            <a:r>
              <a:rPr lang="en-US" dirty="0" err="1"/>
              <a:t>H".r</a:t>
            </a:r>
            <a:endParaRPr lang="en-US" dirty="0"/>
          </a:p>
          <a:p>
            <a:pPr marL="0" indent="0">
              <a:buNone/>
            </a:pPr>
            <a:r>
              <a:rPr lang="en-US" dirty="0"/>
              <a:t>var var2 = "Hello world“</a:t>
            </a:r>
          </a:p>
          <a:p>
            <a:pPr marL="0" indent="0">
              <a:buNone/>
            </a:pPr>
            <a:r>
              <a:rPr lang="en-US" dirty="0"/>
              <a:t>var var3 = var1.replaceFirstIn(var2,"J")</a:t>
            </a:r>
          </a:p>
          <a:p>
            <a:pPr marL="0" indent="0">
              <a:buNone/>
            </a:pPr>
            <a:endParaRPr lang="en-US" dirty="0"/>
          </a:p>
          <a:p>
            <a:pPr marL="0" indent="0">
              <a:buNone/>
            </a:pPr>
            <a:r>
              <a:rPr lang="en-US" dirty="0"/>
              <a:t>var3.foreach(</a:t>
            </a:r>
            <a:r>
              <a:rPr lang="en-US" dirty="0" err="1"/>
              <a:t>println</a:t>
            </a:r>
            <a:r>
              <a:rPr lang="en-US" dirty="0"/>
              <a:t>)</a:t>
            </a:r>
          </a:p>
          <a:p>
            <a:r>
              <a:rPr lang="en-US" dirty="0"/>
              <a:t>It will replace h to j in hello.</a:t>
            </a:r>
          </a:p>
        </p:txBody>
      </p:sp>
    </p:spTree>
    <p:extLst>
      <p:ext uri="{BB962C8B-B14F-4D97-AF65-F5344CB8AC3E}">
        <p14:creationId xmlns:p14="http://schemas.microsoft.com/office/powerpoint/2010/main" val="32417474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838</TotalTime>
  <Words>6928</Words>
  <Application>Microsoft Office PowerPoint</Application>
  <PresentationFormat>Widescreen</PresentationFormat>
  <Paragraphs>908</Paragraphs>
  <Slides>169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169</vt:i4>
      </vt:variant>
    </vt:vector>
  </HeadingPairs>
  <TitlesOfParts>
    <vt:vector size="177" baseType="lpstr">
      <vt:lpstr>Arial</vt:lpstr>
      <vt:lpstr>Calibri</vt:lpstr>
      <vt:lpstr>Calibri Light</vt:lpstr>
      <vt:lpstr>erdana</vt:lpstr>
      <vt:lpstr>inter-regular</vt:lpstr>
      <vt:lpstr>Nunito</vt:lpstr>
      <vt:lpstr>Times New Roman</vt:lpstr>
      <vt:lpstr>Office Theme</vt:lpstr>
      <vt:lpstr>Introduction to Scala</vt:lpstr>
      <vt:lpstr>What is SCALA?</vt:lpstr>
      <vt:lpstr>PowerPoint Presentation</vt:lpstr>
      <vt:lpstr>Applications of scala</vt:lpstr>
      <vt:lpstr>PowerPoint Presentation</vt:lpstr>
      <vt:lpstr>Needs to learn Scala</vt:lpstr>
      <vt:lpstr>A ‘Scalable’ Language</vt:lpstr>
      <vt:lpstr>PowerPoint Presentation</vt:lpstr>
      <vt:lpstr>Features of Scala</vt:lpstr>
      <vt:lpstr>Type Inference</vt:lpstr>
      <vt:lpstr>Singleton object </vt:lpstr>
      <vt:lpstr>Immutability</vt:lpstr>
      <vt:lpstr>Lazy Computation </vt:lpstr>
      <vt:lpstr>Case classes and Pattern matching</vt:lpstr>
      <vt:lpstr>Concurrency control</vt:lpstr>
      <vt:lpstr>Higher Order Functions</vt:lpstr>
      <vt:lpstr>Rich Set of Collection</vt:lpstr>
      <vt:lpstr>Variable in Scala</vt:lpstr>
      <vt:lpstr>Declaring a Variable</vt:lpstr>
      <vt:lpstr>PowerPoint Presentation</vt:lpstr>
      <vt:lpstr>How to choose right keyword ?</vt:lpstr>
      <vt:lpstr>Hello world in Scala</vt:lpstr>
      <vt:lpstr>Printing methods in Scala</vt:lpstr>
      <vt:lpstr>print</vt:lpstr>
      <vt:lpstr>println</vt:lpstr>
      <vt:lpstr>printf</vt:lpstr>
      <vt:lpstr>Paste mode</vt:lpstr>
      <vt:lpstr>Immutable Variables in Scala</vt:lpstr>
      <vt:lpstr>Mutable Variables</vt:lpstr>
      <vt:lpstr>Example</vt:lpstr>
      <vt:lpstr>Data Types in Scala</vt:lpstr>
      <vt:lpstr>Scala Type Hierarchy</vt:lpstr>
      <vt:lpstr>Scala Type Hierarchy</vt:lpstr>
      <vt:lpstr>Value Types in Scala</vt:lpstr>
      <vt:lpstr>PowerPoint Presentation</vt:lpstr>
      <vt:lpstr>Value Type VS Reference Type</vt:lpstr>
      <vt:lpstr>Value Type VS Reference Type</vt:lpstr>
      <vt:lpstr>Value Type VS Reference Type</vt:lpstr>
      <vt:lpstr>Using Value Types</vt:lpstr>
      <vt:lpstr>Type Casting in Scala</vt:lpstr>
      <vt:lpstr>PowerPoint Presentation</vt:lpstr>
      <vt:lpstr>Type Casting Examples</vt:lpstr>
      <vt:lpstr>Example</vt:lpstr>
      <vt:lpstr>Operators in Scala</vt:lpstr>
      <vt:lpstr>Operators in Scala</vt:lpstr>
      <vt:lpstr>PowerPoint Presentation</vt:lpstr>
      <vt:lpstr>Arithmetic Operators</vt:lpstr>
      <vt:lpstr>Arithmetic Operators</vt:lpstr>
      <vt:lpstr>Example</vt:lpstr>
      <vt:lpstr>Relational Operators</vt:lpstr>
      <vt:lpstr>Relational Operators</vt:lpstr>
      <vt:lpstr>Example</vt:lpstr>
      <vt:lpstr>Logical Operators</vt:lpstr>
      <vt:lpstr>Logical Operators</vt:lpstr>
      <vt:lpstr>Example</vt:lpstr>
      <vt:lpstr>Assignment Operators</vt:lpstr>
      <vt:lpstr>Types of assignment operators</vt:lpstr>
      <vt:lpstr>PowerPoint Presentation</vt:lpstr>
      <vt:lpstr>Example</vt:lpstr>
      <vt:lpstr>Bitwise Operators</vt:lpstr>
      <vt:lpstr>Example</vt:lpstr>
      <vt:lpstr>Literals used in Scala</vt:lpstr>
      <vt:lpstr>String Literals</vt:lpstr>
      <vt:lpstr>Integer Literals</vt:lpstr>
      <vt:lpstr>Floating-Point Literals</vt:lpstr>
      <vt:lpstr>Character Literals </vt:lpstr>
      <vt:lpstr>Type Inference</vt:lpstr>
      <vt:lpstr>Methods and Functions in Scala</vt:lpstr>
      <vt:lpstr>Function</vt:lpstr>
      <vt:lpstr>Types of functions</vt:lpstr>
      <vt:lpstr>Calling a function</vt:lpstr>
      <vt:lpstr>Example 1</vt:lpstr>
      <vt:lpstr>Example 2</vt:lpstr>
      <vt:lpstr>Strings in Scala</vt:lpstr>
      <vt:lpstr>String without type inference</vt:lpstr>
      <vt:lpstr>String with type inference</vt:lpstr>
      <vt:lpstr>Scala with Java</vt:lpstr>
      <vt:lpstr>String concatenation</vt:lpstr>
      <vt:lpstr>String Interpolation</vt:lpstr>
      <vt:lpstr>String Interpolation with ‘s’</vt:lpstr>
      <vt:lpstr>Example</vt:lpstr>
      <vt:lpstr>Syntax for expressions with Non-Identifier Characters</vt:lpstr>
      <vt:lpstr>String interpolation with ‘f’</vt:lpstr>
      <vt:lpstr>Example</vt:lpstr>
      <vt:lpstr>String Interpolation with ‘raw’</vt:lpstr>
      <vt:lpstr>Testing String Equality</vt:lpstr>
      <vt:lpstr>Creating Multiline Strings</vt:lpstr>
      <vt:lpstr>Example</vt:lpstr>
      <vt:lpstr>Splitting Strings</vt:lpstr>
      <vt:lpstr>Syntax:</vt:lpstr>
      <vt:lpstr>Finding Patterns in Strings</vt:lpstr>
      <vt:lpstr>Implementing Regular Expressions in Scala</vt:lpstr>
      <vt:lpstr>Replacing patterns in strings</vt:lpstr>
      <vt:lpstr>Replacing patterns in strings</vt:lpstr>
      <vt:lpstr>Pattern matching Example </vt:lpstr>
      <vt:lpstr>Pattern matching Example 2</vt:lpstr>
      <vt:lpstr>Pattern matching Example 3</vt:lpstr>
      <vt:lpstr>Replacing Strings Example (numbers)</vt:lpstr>
      <vt:lpstr>Replacing Strings Example (strings sequence)</vt:lpstr>
      <vt:lpstr>Replace All Example</vt:lpstr>
      <vt:lpstr>Example</vt:lpstr>
      <vt:lpstr>Methods for Comparing Strings</vt:lpstr>
      <vt:lpstr>Example ComparingString</vt:lpstr>
      <vt:lpstr>Example</vt:lpstr>
      <vt:lpstr>PowerPoint Presentation</vt:lpstr>
      <vt:lpstr>Example equalsIgnoreCase</vt:lpstr>
      <vt:lpstr>Classes and object</vt:lpstr>
      <vt:lpstr>Classes are Blueprints</vt:lpstr>
      <vt:lpstr>PowerPoint Presentation</vt:lpstr>
      <vt:lpstr>Built in Classes</vt:lpstr>
      <vt:lpstr>Collection Library in Scala</vt:lpstr>
      <vt:lpstr>Mutable collections</vt:lpstr>
      <vt:lpstr>Immutable collection</vt:lpstr>
      <vt:lpstr>Sequences, Sets and Maps</vt:lpstr>
      <vt:lpstr>PowerPoint Presentation</vt:lpstr>
      <vt:lpstr>Sequences</vt:lpstr>
      <vt:lpstr>Sequences</vt:lpstr>
      <vt:lpstr>Sets</vt:lpstr>
      <vt:lpstr>Maps</vt:lpstr>
      <vt:lpstr>Difference b/w Sequences, Set, &amp; Map</vt:lpstr>
      <vt:lpstr>Sequences Example</vt:lpstr>
      <vt:lpstr>Set Example</vt:lpstr>
      <vt:lpstr>Map Example</vt:lpstr>
      <vt:lpstr>Foreach : A collection method in Scala</vt:lpstr>
      <vt:lpstr>Example</vt:lpstr>
      <vt:lpstr>Array collections in Scala</vt:lpstr>
      <vt:lpstr>Creating and Populating an Array</vt:lpstr>
      <vt:lpstr>With New</vt:lpstr>
      <vt:lpstr>Example</vt:lpstr>
      <vt:lpstr>How  to populate an array</vt:lpstr>
      <vt:lpstr>Using range</vt:lpstr>
      <vt:lpstr>Using fill</vt:lpstr>
      <vt:lpstr>Using toArray</vt:lpstr>
      <vt:lpstr>Accessing elements of an Array</vt:lpstr>
      <vt:lpstr>Length of an array</vt:lpstr>
      <vt:lpstr>Sequence class operations on arrays Example</vt:lpstr>
      <vt:lpstr>ArrayBuffers</vt:lpstr>
      <vt:lpstr>Creating an ArrayBuffer</vt:lpstr>
      <vt:lpstr>Adding Elements</vt:lpstr>
      <vt:lpstr>Example of ArrayBuffer creation</vt:lpstr>
      <vt:lpstr>Example (Add element in ArrayBuffer)</vt:lpstr>
      <vt:lpstr>Deleting Elements</vt:lpstr>
      <vt:lpstr>Example </vt:lpstr>
      <vt:lpstr>Lists in Scala</vt:lpstr>
      <vt:lpstr>Create a list</vt:lpstr>
      <vt:lpstr>Example</vt:lpstr>
      <vt:lpstr>Create a list using fill method</vt:lpstr>
      <vt:lpstr>Constructing Lists Using :: and nil</vt:lpstr>
      <vt:lpstr>Syntax</vt:lpstr>
      <vt:lpstr>Appending Elements</vt:lpstr>
      <vt:lpstr>Prepending Elements</vt:lpstr>
      <vt:lpstr>List Concatenation</vt:lpstr>
      <vt:lpstr>Head &amp; Tail</vt:lpstr>
      <vt:lpstr>Vector in Scala</vt:lpstr>
      <vt:lpstr>Vector in Scala</vt:lpstr>
      <vt:lpstr>Vector creation</vt:lpstr>
      <vt:lpstr>Example</vt:lpstr>
      <vt:lpstr>Lazy List in Scala</vt:lpstr>
      <vt:lpstr>LazyList Syntax</vt:lpstr>
      <vt:lpstr>Example</vt:lpstr>
      <vt:lpstr>List vs LazyList</vt:lpstr>
      <vt:lpstr>Streams</vt:lpstr>
      <vt:lpstr>Stream Example</vt:lpstr>
      <vt:lpstr>Functions in Scala</vt:lpstr>
      <vt:lpstr>PowerPoint Presentation</vt:lpstr>
      <vt:lpstr>Calling functions within function</vt:lpstr>
      <vt:lpstr>Call by value</vt:lpstr>
      <vt:lpstr>Call by Name</vt:lpstr>
      <vt:lpstr>Recursive Function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Scala</dc:title>
  <dc:creator>Dell</dc:creator>
  <cp:lastModifiedBy>Dell</cp:lastModifiedBy>
  <cp:revision>28</cp:revision>
  <dcterms:created xsi:type="dcterms:W3CDTF">2023-11-03T06:15:33Z</dcterms:created>
  <dcterms:modified xsi:type="dcterms:W3CDTF">2023-11-24T08:28:51Z</dcterms:modified>
</cp:coreProperties>
</file>