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80"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94" r:id="rId31"/>
    <p:sldId id="286" r:id="rId32"/>
    <p:sldId id="287" r:id="rId33"/>
    <p:sldId id="288" r:id="rId34"/>
    <p:sldId id="289" r:id="rId35"/>
    <p:sldId id="290" r:id="rId36"/>
    <p:sldId id="291" r:id="rId37"/>
    <p:sldId id="292" r:id="rId38"/>
    <p:sldId id="293" r:id="rId39"/>
    <p:sldId id="295"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AA8F-71FA-234B-1805-58F173E8C3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4141B3-315F-38B5-A730-FE9ACDAE36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62071D-5A73-B9C8-08B6-A544F2A0F748}"/>
              </a:ext>
            </a:extLst>
          </p:cNvPr>
          <p:cNvSpPr>
            <a:spLocks noGrp="1"/>
          </p:cNvSpPr>
          <p:nvPr>
            <p:ph type="dt" sz="half" idx="10"/>
          </p:nvPr>
        </p:nvSpPr>
        <p:spPr/>
        <p:txBody>
          <a:bodyPr/>
          <a:lstStyle/>
          <a:p>
            <a:fld id="{B7641510-1432-40BA-9BF6-31E696E7FD5C}" type="datetimeFigureOut">
              <a:rPr lang="en-US" smtClean="0"/>
              <a:t>3/19/2024</a:t>
            </a:fld>
            <a:endParaRPr lang="en-US"/>
          </a:p>
        </p:txBody>
      </p:sp>
      <p:sp>
        <p:nvSpPr>
          <p:cNvPr id="5" name="Footer Placeholder 4">
            <a:extLst>
              <a:ext uri="{FF2B5EF4-FFF2-40B4-BE49-F238E27FC236}">
                <a16:creationId xmlns:a16="http://schemas.microsoft.com/office/drawing/2014/main" id="{1D33BDCC-81FD-7CB8-A3FC-DD4037DD8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86E7F-AC4B-D2B9-28A1-8BC8C6F9E0E7}"/>
              </a:ext>
            </a:extLst>
          </p:cNvPr>
          <p:cNvSpPr>
            <a:spLocks noGrp="1"/>
          </p:cNvSpPr>
          <p:nvPr>
            <p:ph type="sldNum" sz="quarter" idx="12"/>
          </p:nvPr>
        </p:nvSpPr>
        <p:spPr/>
        <p:txBody>
          <a:bodyPr/>
          <a:lstStyle/>
          <a:p>
            <a:fld id="{EEFFE634-4971-4823-8155-0D883264F6E8}" type="slidenum">
              <a:rPr lang="en-US" smtClean="0"/>
              <a:t>‹#›</a:t>
            </a:fld>
            <a:endParaRPr lang="en-US"/>
          </a:p>
        </p:txBody>
      </p:sp>
    </p:spTree>
    <p:extLst>
      <p:ext uri="{BB962C8B-B14F-4D97-AF65-F5344CB8AC3E}">
        <p14:creationId xmlns:p14="http://schemas.microsoft.com/office/powerpoint/2010/main" val="984805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81B22-E4AA-F98E-B24F-E37FD2FBFF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670B1A-E694-8524-F217-B509CB6C6A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1BD3C-2343-E69C-4CB8-3DE527090E02}"/>
              </a:ext>
            </a:extLst>
          </p:cNvPr>
          <p:cNvSpPr>
            <a:spLocks noGrp="1"/>
          </p:cNvSpPr>
          <p:nvPr>
            <p:ph type="dt" sz="half" idx="10"/>
          </p:nvPr>
        </p:nvSpPr>
        <p:spPr/>
        <p:txBody>
          <a:bodyPr/>
          <a:lstStyle/>
          <a:p>
            <a:fld id="{B7641510-1432-40BA-9BF6-31E696E7FD5C}" type="datetimeFigureOut">
              <a:rPr lang="en-US" smtClean="0"/>
              <a:t>3/19/2024</a:t>
            </a:fld>
            <a:endParaRPr lang="en-US"/>
          </a:p>
        </p:txBody>
      </p:sp>
      <p:sp>
        <p:nvSpPr>
          <p:cNvPr id="5" name="Footer Placeholder 4">
            <a:extLst>
              <a:ext uri="{FF2B5EF4-FFF2-40B4-BE49-F238E27FC236}">
                <a16:creationId xmlns:a16="http://schemas.microsoft.com/office/drawing/2014/main" id="{A294C125-AD41-8CBB-1E49-2C0011747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A14EC-448C-FB03-61F9-D62FF64A7138}"/>
              </a:ext>
            </a:extLst>
          </p:cNvPr>
          <p:cNvSpPr>
            <a:spLocks noGrp="1"/>
          </p:cNvSpPr>
          <p:nvPr>
            <p:ph type="sldNum" sz="quarter" idx="12"/>
          </p:nvPr>
        </p:nvSpPr>
        <p:spPr/>
        <p:txBody>
          <a:bodyPr/>
          <a:lstStyle/>
          <a:p>
            <a:fld id="{EEFFE634-4971-4823-8155-0D883264F6E8}" type="slidenum">
              <a:rPr lang="en-US" smtClean="0"/>
              <a:t>‹#›</a:t>
            </a:fld>
            <a:endParaRPr lang="en-US"/>
          </a:p>
        </p:txBody>
      </p:sp>
    </p:spTree>
    <p:extLst>
      <p:ext uri="{BB962C8B-B14F-4D97-AF65-F5344CB8AC3E}">
        <p14:creationId xmlns:p14="http://schemas.microsoft.com/office/powerpoint/2010/main" val="152492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841644-A7F8-B857-77F8-7BBA010667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4D29DC-A0A5-B9B4-D74B-EF58BB895D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E48AD-4C4D-FD31-2E80-9459E9192468}"/>
              </a:ext>
            </a:extLst>
          </p:cNvPr>
          <p:cNvSpPr>
            <a:spLocks noGrp="1"/>
          </p:cNvSpPr>
          <p:nvPr>
            <p:ph type="dt" sz="half" idx="10"/>
          </p:nvPr>
        </p:nvSpPr>
        <p:spPr/>
        <p:txBody>
          <a:bodyPr/>
          <a:lstStyle/>
          <a:p>
            <a:fld id="{B7641510-1432-40BA-9BF6-31E696E7FD5C}" type="datetimeFigureOut">
              <a:rPr lang="en-US" smtClean="0"/>
              <a:t>3/19/2024</a:t>
            </a:fld>
            <a:endParaRPr lang="en-US"/>
          </a:p>
        </p:txBody>
      </p:sp>
      <p:sp>
        <p:nvSpPr>
          <p:cNvPr id="5" name="Footer Placeholder 4">
            <a:extLst>
              <a:ext uri="{FF2B5EF4-FFF2-40B4-BE49-F238E27FC236}">
                <a16:creationId xmlns:a16="http://schemas.microsoft.com/office/drawing/2014/main" id="{F7D2D917-84E1-6C2C-4ED4-F934CCA83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93A401-CAED-1175-3360-CA21B36B724D}"/>
              </a:ext>
            </a:extLst>
          </p:cNvPr>
          <p:cNvSpPr>
            <a:spLocks noGrp="1"/>
          </p:cNvSpPr>
          <p:nvPr>
            <p:ph type="sldNum" sz="quarter" idx="12"/>
          </p:nvPr>
        </p:nvSpPr>
        <p:spPr/>
        <p:txBody>
          <a:bodyPr/>
          <a:lstStyle/>
          <a:p>
            <a:fld id="{EEFFE634-4971-4823-8155-0D883264F6E8}" type="slidenum">
              <a:rPr lang="en-US" smtClean="0"/>
              <a:t>‹#›</a:t>
            </a:fld>
            <a:endParaRPr lang="en-US"/>
          </a:p>
        </p:txBody>
      </p:sp>
    </p:spTree>
    <p:extLst>
      <p:ext uri="{BB962C8B-B14F-4D97-AF65-F5344CB8AC3E}">
        <p14:creationId xmlns:p14="http://schemas.microsoft.com/office/powerpoint/2010/main" val="3064977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798D-96B3-63A6-0347-F5CC25FD51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DFF04-A91F-3B31-A99F-F3068493BB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B763F-471A-31E4-5079-9AE616253896}"/>
              </a:ext>
            </a:extLst>
          </p:cNvPr>
          <p:cNvSpPr>
            <a:spLocks noGrp="1"/>
          </p:cNvSpPr>
          <p:nvPr>
            <p:ph type="dt" sz="half" idx="10"/>
          </p:nvPr>
        </p:nvSpPr>
        <p:spPr/>
        <p:txBody>
          <a:bodyPr/>
          <a:lstStyle/>
          <a:p>
            <a:fld id="{B7641510-1432-40BA-9BF6-31E696E7FD5C}" type="datetimeFigureOut">
              <a:rPr lang="en-US" smtClean="0"/>
              <a:t>3/19/2024</a:t>
            </a:fld>
            <a:endParaRPr lang="en-US"/>
          </a:p>
        </p:txBody>
      </p:sp>
      <p:sp>
        <p:nvSpPr>
          <p:cNvPr id="5" name="Footer Placeholder 4">
            <a:extLst>
              <a:ext uri="{FF2B5EF4-FFF2-40B4-BE49-F238E27FC236}">
                <a16:creationId xmlns:a16="http://schemas.microsoft.com/office/drawing/2014/main" id="{27ACF68C-3E34-0DD9-E727-A57C196A2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16A6B-D299-5665-1CF7-7E6FAD0D2A76}"/>
              </a:ext>
            </a:extLst>
          </p:cNvPr>
          <p:cNvSpPr>
            <a:spLocks noGrp="1"/>
          </p:cNvSpPr>
          <p:nvPr>
            <p:ph type="sldNum" sz="quarter" idx="12"/>
          </p:nvPr>
        </p:nvSpPr>
        <p:spPr/>
        <p:txBody>
          <a:bodyPr/>
          <a:lstStyle/>
          <a:p>
            <a:fld id="{EEFFE634-4971-4823-8155-0D883264F6E8}" type="slidenum">
              <a:rPr lang="en-US" smtClean="0"/>
              <a:t>‹#›</a:t>
            </a:fld>
            <a:endParaRPr lang="en-US"/>
          </a:p>
        </p:txBody>
      </p:sp>
    </p:spTree>
    <p:extLst>
      <p:ext uri="{BB962C8B-B14F-4D97-AF65-F5344CB8AC3E}">
        <p14:creationId xmlns:p14="http://schemas.microsoft.com/office/powerpoint/2010/main" val="115275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AF969-3158-8EF9-C639-7916ED1944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3B7655-6789-A278-FB22-304104DEA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F6546C-45E2-DC03-60AF-5A157222E72B}"/>
              </a:ext>
            </a:extLst>
          </p:cNvPr>
          <p:cNvSpPr>
            <a:spLocks noGrp="1"/>
          </p:cNvSpPr>
          <p:nvPr>
            <p:ph type="dt" sz="half" idx="10"/>
          </p:nvPr>
        </p:nvSpPr>
        <p:spPr/>
        <p:txBody>
          <a:bodyPr/>
          <a:lstStyle/>
          <a:p>
            <a:fld id="{B7641510-1432-40BA-9BF6-31E696E7FD5C}" type="datetimeFigureOut">
              <a:rPr lang="en-US" smtClean="0"/>
              <a:t>3/19/2024</a:t>
            </a:fld>
            <a:endParaRPr lang="en-US"/>
          </a:p>
        </p:txBody>
      </p:sp>
      <p:sp>
        <p:nvSpPr>
          <p:cNvPr id="5" name="Footer Placeholder 4">
            <a:extLst>
              <a:ext uri="{FF2B5EF4-FFF2-40B4-BE49-F238E27FC236}">
                <a16:creationId xmlns:a16="http://schemas.microsoft.com/office/drawing/2014/main" id="{190C1995-FF44-E4F0-DA0D-E671B200B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3521F-8757-7722-91E1-963DE26D81B3}"/>
              </a:ext>
            </a:extLst>
          </p:cNvPr>
          <p:cNvSpPr>
            <a:spLocks noGrp="1"/>
          </p:cNvSpPr>
          <p:nvPr>
            <p:ph type="sldNum" sz="quarter" idx="12"/>
          </p:nvPr>
        </p:nvSpPr>
        <p:spPr/>
        <p:txBody>
          <a:bodyPr/>
          <a:lstStyle/>
          <a:p>
            <a:fld id="{EEFFE634-4971-4823-8155-0D883264F6E8}" type="slidenum">
              <a:rPr lang="en-US" smtClean="0"/>
              <a:t>‹#›</a:t>
            </a:fld>
            <a:endParaRPr lang="en-US"/>
          </a:p>
        </p:txBody>
      </p:sp>
    </p:spTree>
    <p:extLst>
      <p:ext uri="{BB962C8B-B14F-4D97-AF65-F5344CB8AC3E}">
        <p14:creationId xmlns:p14="http://schemas.microsoft.com/office/powerpoint/2010/main" val="3361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6FAC-6BF9-444D-3C7D-45690F606B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19CB22-B6D8-B85F-0C6D-A689FBF6E3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54AFFF-EFFA-3491-0E5F-0C6E2BD677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F6D04-01DB-E008-40B7-A8CFD1B4B575}"/>
              </a:ext>
            </a:extLst>
          </p:cNvPr>
          <p:cNvSpPr>
            <a:spLocks noGrp="1"/>
          </p:cNvSpPr>
          <p:nvPr>
            <p:ph type="dt" sz="half" idx="10"/>
          </p:nvPr>
        </p:nvSpPr>
        <p:spPr/>
        <p:txBody>
          <a:bodyPr/>
          <a:lstStyle/>
          <a:p>
            <a:fld id="{B7641510-1432-40BA-9BF6-31E696E7FD5C}" type="datetimeFigureOut">
              <a:rPr lang="en-US" smtClean="0"/>
              <a:t>3/19/2024</a:t>
            </a:fld>
            <a:endParaRPr lang="en-US"/>
          </a:p>
        </p:txBody>
      </p:sp>
      <p:sp>
        <p:nvSpPr>
          <p:cNvPr id="6" name="Footer Placeholder 5">
            <a:extLst>
              <a:ext uri="{FF2B5EF4-FFF2-40B4-BE49-F238E27FC236}">
                <a16:creationId xmlns:a16="http://schemas.microsoft.com/office/drawing/2014/main" id="{94F08A49-EB18-A6A2-1BA7-DB6CDEAA4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3A65C-90B3-468C-35F3-52917EA15662}"/>
              </a:ext>
            </a:extLst>
          </p:cNvPr>
          <p:cNvSpPr>
            <a:spLocks noGrp="1"/>
          </p:cNvSpPr>
          <p:nvPr>
            <p:ph type="sldNum" sz="quarter" idx="12"/>
          </p:nvPr>
        </p:nvSpPr>
        <p:spPr/>
        <p:txBody>
          <a:bodyPr/>
          <a:lstStyle/>
          <a:p>
            <a:fld id="{EEFFE634-4971-4823-8155-0D883264F6E8}" type="slidenum">
              <a:rPr lang="en-US" smtClean="0"/>
              <a:t>‹#›</a:t>
            </a:fld>
            <a:endParaRPr lang="en-US"/>
          </a:p>
        </p:txBody>
      </p:sp>
    </p:spTree>
    <p:extLst>
      <p:ext uri="{BB962C8B-B14F-4D97-AF65-F5344CB8AC3E}">
        <p14:creationId xmlns:p14="http://schemas.microsoft.com/office/powerpoint/2010/main" val="251516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AD22-7454-21AD-EC36-DA3D2F8209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89666D-C4FC-6C72-EA03-0EAEE535BB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629CA1-A501-A2F9-91BE-65578050B5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98FDB-CDBF-F97E-F3CC-161FC3E99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C696D8-DF3E-407C-6F43-9852756AC2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BBC968-4255-B1C6-C14B-D13F9B6E5E5C}"/>
              </a:ext>
            </a:extLst>
          </p:cNvPr>
          <p:cNvSpPr>
            <a:spLocks noGrp="1"/>
          </p:cNvSpPr>
          <p:nvPr>
            <p:ph type="dt" sz="half" idx="10"/>
          </p:nvPr>
        </p:nvSpPr>
        <p:spPr/>
        <p:txBody>
          <a:bodyPr/>
          <a:lstStyle/>
          <a:p>
            <a:fld id="{B7641510-1432-40BA-9BF6-31E696E7FD5C}" type="datetimeFigureOut">
              <a:rPr lang="en-US" smtClean="0"/>
              <a:t>3/19/2024</a:t>
            </a:fld>
            <a:endParaRPr lang="en-US"/>
          </a:p>
        </p:txBody>
      </p:sp>
      <p:sp>
        <p:nvSpPr>
          <p:cNvPr id="8" name="Footer Placeholder 7">
            <a:extLst>
              <a:ext uri="{FF2B5EF4-FFF2-40B4-BE49-F238E27FC236}">
                <a16:creationId xmlns:a16="http://schemas.microsoft.com/office/drawing/2014/main" id="{558C58A6-9423-A716-D359-0BC6176A51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C596C2-E893-961F-7AE9-9CDD6DFAC185}"/>
              </a:ext>
            </a:extLst>
          </p:cNvPr>
          <p:cNvSpPr>
            <a:spLocks noGrp="1"/>
          </p:cNvSpPr>
          <p:nvPr>
            <p:ph type="sldNum" sz="quarter" idx="12"/>
          </p:nvPr>
        </p:nvSpPr>
        <p:spPr/>
        <p:txBody>
          <a:bodyPr/>
          <a:lstStyle/>
          <a:p>
            <a:fld id="{EEFFE634-4971-4823-8155-0D883264F6E8}" type="slidenum">
              <a:rPr lang="en-US" smtClean="0"/>
              <a:t>‹#›</a:t>
            </a:fld>
            <a:endParaRPr lang="en-US"/>
          </a:p>
        </p:txBody>
      </p:sp>
    </p:spTree>
    <p:extLst>
      <p:ext uri="{BB962C8B-B14F-4D97-AF65-F5344CB8AC3E}">
        <p14:creationId xmlns:p14="http://schemas.microsoft.com/office/powerpoint/2010/main" val="60400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1D0F-FB8E-DE39-3773-B6A52FD44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F1BFE9-B4F1-43C5-5051-A5D570FE4960}"/>
              </a:ext>
            </a:extLst>
          </p:cNvPr>
          <p:cNvSpPr>
            <a:spLocks noGrp="1"/>
          </p:cNvSpPr>
          <p:nvPr>
            <p:ph type="dt" sz="half" idx="10"/>
          </p:nvPr>
        </p:nvSpPr>
        <p:spPr/>
        <p:txBody>
          <a:bodyPr/>
          <a:lstStyle/>
          <a:p>
            <a:fld id="{B7641510-1432-40BA-9BF6-31E696E7FD5C}" type="datetimeFigureOut">
              <a:rPr lang="en-US" smtClean="0"/>
              <a:t>3/19/2024</a:t>
            </a:fld>
            <a:endParaRPr lang="en-US"/>
          </a:p>
        </p:txBody>
      </p:sp>
      <p:sp>
        <p:nvSpPr>
          <p:cNvPr id="4" name="Footer Placeholder 3">
            <a:extLst>
              <a:ext uri="{FF2B5EF4-FFF2-40B4-BE49-F238E27FC236}">
                <a16:creationId xmlns:a16="http://schemas.microsoft.com/office/drawing/2014/main" id="{FC345A25-43CD-BD00-8D36-CDFC9B93FA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0CF53-6416-8C59-9C23-CE7D7A6EAE4A}"/>
              </a:ext>
            </a:extLst>
          </p:cNvPr>
          <p:cNvSpPr>
            <a:spLocks noGrp="1"/>
          </p:cNvSpPr>
          <p:nvPr>
            <p:ph type="sldNum" sz="quarter" idx="12"/>
          </p:nvPr>
        </p:nvSpPr>
        <p:spPr/>
        <p:txBody>
          <a:bodyPr/>
          <a:lstStyle/>
          <a:p>
            <a:fld id="{EEFFE634-4971-4823-8155-0D883264F6E8}" type="slidenum">
              <a:rPr lang="en-US" smtClean="0"/>
              <a:t>‹#›</a:t>
            </a:fld>
            <a:endParaRPr lang="en-US"/>
          </a:p>
        </p:txBody>
      </p:sp>
    </p:spTree>
    <p:extLst>
      <p:ext uri="{BB962C8B-B14F-4D97-AF65-F5344CB8AC3E}">
        <p14:creationId xmlns:p14="http://schemas.microsoft.com/office/powerpoint/2010/main" val="2382935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8F9C3A-B048-F87F-AF5F-BD160FC54236}"/>
              </a:ext>
            </a:extLst>
          </p:cNvPr>
          <p:cNvSpPr>
            <a:spLocks noGrp="1"/>
          </p:cNvSpPr>
          <p:nvPr>
            <p:ph type="dt" sz="half" idx="10"/>
          </p:nvPr>
        </p:nvSpPr>
        <p:spPr/>
        <p:txBody>
          <a:bodyPr/>
          <a:lstStyle/>
          <a:p>
            <a:fld id="{B7641510-1432-40BA-9BF6-31E696E7FD5C}" type="datetimeFigureOut">
              <a:rPr lang="en-US" smtClean="0"/>
              <a:t>3/19/2024</a:t>
            </a:fld>
            <a:endParaRPr lang="en-US"/>
          </a:p>
        </p:txBody>
      </p:sp>
      <p:sp>
        <p:nvSpPr>
          <p:cNvPr id="3" name="Footer Placeholder 2">
            <a:extLst>
              <a:ext uri="{FF2B5EF4-FFF2-40B4-BE49-F238E27FC236}">
                <a16:creationId xmlns:a16="http://schemas.microsoft.com/office/drawing/2014/main" id="{F89B0348-26DF-5B86-A518-3F6254D4C8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715930-2FAC-6E16-C9FD-04730D5F73B8}"/>
              </a:ext>
            </a:extLst>
          </p:cNvPr>
          <p:cNvSpPr>
            <a:spLocks noGrp="1"/>
          </p:cNvSpPr>
          <p:nvPr>
            <p:ph type="sldNum" sz="quarter" idx="12"/>
          </p:nvPr>
        </p:nvSpPr>
        <p:spPr/>
        <p:txBody>
          <a:bodyPr/>
          <a:lstStyle/>
          <a:p>
            <a:fld id="{EEFFE634-4971-4823-8155-0D883264F6E8}" type="slidenum">
              <a:rPr lang="en-US" smtClean="0"/>
              <a:t>‹#›</a:t>
            </a:fld>
            <a:endParaRPr lang="en-US"/>
          </a:p>
        </p:txBody>
      </p:sp>
    </p:spTree>
    <p:extLst>
      <p:ext uri="{BB962C8B-B14F-4D97-AF65-F5344CB8AC3E}">
        <p14:creationId xmlns:p14="http://schemas.microsoft.com/office/powerpoint/2010/main" val="22380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28E5-BE1A-D2E8-77E1-D0B2EC2B8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6E013C-BB1C-DD2E-F7B9-C6476C1A7A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6BA281-FA90-F735-F432-C21BF725B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B734A6-CA60-F28B-67E5-D02546D08682}"/>
              </a:ext>
            </a:extLst>
          </p:cNvPr>
          <p:cNvSpPr>
            <a:spLocks noGrp="1"/>
          </p:cNvSpPr>
          <p:nvPr>
            <p:ph type="dt" sz="half" idx="10"/>
          </p:nvPr>
        </p:nvSpPr>
        <p:spPr/>
        <p:txBody>
          <a:bodyPr/>
          <a:lstStyle/>
          <a:p>
            <a:fld id="{B7641510-1432-40BA-9BF6-31E696E7FD5C}" type="datetimeFigureOut">
              <a:rPr lang="en-US" smtClean="0"/>
              <a:t>3/19/2024</a:t>
            </a:fld>
            <a:endParaRPr lang="en-US"/>
          </a:p>
        </p:txBody>
      </p:sp>
      <p:sp>
        <p:nvSpPr>
          <p:cNvPr id="6" name="Footer Placeholder 5">
            <a:extLst>
              <a:ext uri="{FF2B5EF4-FFF2-40B4-BE49-F238E27FC236}">
                <a16:creationId xmlns:a16="http://schemas.microsoft.com/office/drawing/2014/main" id="{71523260-0997-C679-5AB6-AE314D7EF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FD712-D515-0351-52FF-7275354DB08F}"/>
              </a:ext>
            </a:extLst>
          </p:cNvPr>
          <p:cNvSpPr>
            <a:spLocks noGrp="1"/>
          </p:cNvSpPr>
          <p:nvPr>
            <p:ph type="sldNum" sz="quarter" idx="12"/>
          </p:nvPr>
        </p:nvSpPr>
        <p:spPr/>
        <p:txBody>
          <a:bodyPr/>
          <a:lstStyle/>
          <a:p>
            <a:fld id="{EEFFE634-4971-4823-8155-0D883264F6E8}" type="slidenum">
              <a:rPr lang="en-US" smtClean="0"/>
              <a:t>‹#›</a:t>
            </a:fld>
            <a:endParaRPr lang="en-US"/>
          </a:p>
        </p:txBody>
      </p:sp>
    </p:spTree>
    <p:extLst>
      <p:ext uri="{BB962C8B-B14F-4D97-AF65-F5344CB8AC3E}">
        <p14:creationId xmlns:p14="http://schemas.microsoft.com/office/powerpoint/2010/main" val="2392682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E3DFE-1DEF-92E3-9A25-5AE5045E4C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DDA52F-E742-64EE-EFE4-2D8FA8BA61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81FA79-1D19-8CBC-1DD8-22E7A7E4DF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6E5DE-3267-EE42-36AC-97A1C6098520}"/>
              </a:ext>
            </a:extLst>
          </p:cNvPr>
          <p:cNvSpPr>
            <a:spLocks noGrp="1"/>
          </p:cNvSpPr>
          <p:nvPr>
            <p:ph type="dt" sz="half" idx="10"/>
          </p:nvPr>
        </p:nvSpPr>
        <p:spPr/>
        <p:txBody>
          <a:bodyPr/>
          <a:lstStyle/>
          <a:p>
            <a:fld id="{B7641510-1432-40BA-9BF6-31E696E7FD5C}" type="datetimeFigureOut">
              <a:rPr lang="en-US" smtClean="0"/>
              <a:t>3/19/2024</a:t>
            </a:fld>
            <a:endParaRPr lang="en-US"/>
          </a:p>
        </p:txBody>
      </p:sp>
      <p:sp>
        <p:nvSpPr>
          <p:cNvPr id="6" name="Footer Placeholder 5">
            <a:extLst>
              <a:ext uri="{FF2B5EF4-FFF2-40B4-BE49-F238E27FC236}">
                <a16:creationId xmlns:a16="http://schemas.microsoft.com/office/drawing/2014/main" id="{E2A0028E-57ED-C434-A73D-A82CA2544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20BDA-9177-0861-5B2D-6C1B0211C65A}"/>
              </a:ext>
            </a:extLst>
          </p:cNvPr>
          <p:cNvSpPr>
            <a:spLocks noGrp="1"/>
          </p:cNvSpPr>
          <p:nvPr>
            <p:ph type="sldNum" sz="quarter" idx="12"/>
          </p:nvPr>
        </p:nvSpPr>
        <p:spPr/>
        <p:txBody>
          <a:bodyPr/>
          <a:lstStyle/>
          <a:p>
            <a:fld id="{EEFFE634-4971-4823-8155-0D883264F6E8}" type="slidenum">
              <a:rPr lang="en-US" smtClean="0"/>
              <a:t>‹#›</a:t>
            </a:fld>
            <a:endParaRPr lang="en-US"/>
          </a:p>
        </p:txBody>
      </p:sp>
    </p:spTree>
    <p:extLst>
      <p:ext uri="{BB962C8B-B14F-4D97-AF65-F5344CB8AC3E}">
        <p14:creationId xmlns:p14="http://schemas.microsoft.com/office/powerpoint/2010/main" val="1978288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1E6B90-BD98-B922-B1AB-69B20587A8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FD447C-C93D-78A2-CAFE-3CAB90B7F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377799-0410-7E7B-898D-80914B21FD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41510-1432-40BA-9BF6-31E696E7FD5C}" type="datetimeFigureOut">
              <a:rPr lang="en-US" smtClean="0"/>
              <a:t>3/19/2024</a:t>
            </a:fld>
            <a:endParaRPr lang="en-US"/>
          </a:p>
        </p:txBody>
      </p:sp>
      <p:sp>
        <p:nvSpPr>
          <p:cNvPr id="5" name="Footer Placeholder 4">
            <a:extLst>
              <a:ext uri="{FF2B5EF4-FFF2-40B4-BE49-F238E27FC236}">
                <a16:creationId xmlns:a16="http://schemas.microsoft.com/office/drawing/2014/main" id="{F048B320-7E06-5E8A-16FF-16FE8493E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B952A7-FB91-7A06-7A84-897BE936A3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FE634-4971-4823-8155-0D883264F6E8}" type="slidenum">
              <a:rPr lang="en-US" smtClean="0"/>
              <a:t>‹#›</a:t>
            </a:fld>
            <a:endParaRPr lang="en-US"/>
          </a:p>
        </p:txBody>
      </p:sp>
    </p:spTree>
    <p:extLst>
      <p:ext uri="{BB962C8B-B14F-4D97-AF65-F5344CB8AC3E}">
        <p14:creationId xmlns:p14="http://schemas.microsoft.com/office/powerpoint/2010/main" val="221843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BE57-C18A-BC2C-89B8-68439BC99849}"/>
              </a:ext>
            </a:extLst>
          </p:cNvPr>
          <p:cNvSpPr>
            <a:spLocks noGrp="1"/>
          </p:cNvSpPr>
          <p:nvPr>
            <p:ph type="ctrTitle"/>
          </p:nvPr>
        </p:nvSpPr>
        <p:spPr/>
        <p:txBody>
          <a:bodyPr/>
          <a:lstStyle/>
          <a:p>
            <a:r>
              <a:rPr lang="en-US" dirty="0"/>
              <a:t>Spark SQL</a:t>
            </a:r>
          </a:p>
        </p:txBody>
      </p:sp>
      <p:sp>
        <p:nvSpPr>
          <p:cNvPr id="3" name="Subtitle 2">
            <a:extLst>
              <a:ext uri="{FF2B5EF4-FFF2-40B4-BE49-F238E27FC236}">
                <a16:creationId xmlns:a16="http://schemas.microsoft.com/office/drawing/2014/main" id="{94BCBD17-FA4D-5562-5E65-EF531F432B8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3996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9DF40-1EDF-7904-42A1-8D4F0304AD90}"/>
              </a:ext>
            </a:extLst>
          </p:cNvPr>
          <p:cNvSpPr>
            <a:spLocks noGrp="1"/>
          </p:cNvSpPr>
          <p:nvPr>
            <p:ph type="title"/>
          </p:nvPr>
        </p:nvSpPr>
        <p:spPr/>
        <p:txBody>
          <a:bodyPr/>
          <a:lstStyle/>
          <a:p>
            <a:r>
              <a:rPr lang="en-US" dirty="0"/>
              <a:t>Spark SQL Architecture</a:t>
            </a:r>
          </a:p>
        </p:txBody>
      </p:sp>
      <p:sp>
        <p:nvSpPr>
          <p:cNvPr id="3" name="Content Placeholder 2">
            <a:extLst>
              <a:ext uri="{FF2B5EF4-FFF2-40B4-BE49-F238E27FC236}">
                <a16:creationId xmlns:a16="http://schemas.microsoft.com/office/drawing/2014/main" id="{3E696CC9-697E-D855-22C7-C6D2A275B83D}"/>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This architecture contains three layers namely, </a:t>
            </a:r>
            <a:r>
              <a:rPr lang="en-US" b="0" i="0" dirty="0">
                <a:solidFill>
                  <a:srgbClr val="FF0000"/>
                </a:solidFill>
                <a:effectLst/>
                <a:latin typeface="Verdana" panose="020B0604030504040204" pitchFamily="34" charset="0"/>
              </a:rPr>
              <a:t>Language API</a:t>
            </a:r>
            <a:r>
              <a:rPr lang="en-US" b="0" i="0" dirty="0">
                <a:solidFill>
                  <a:srgbClr val="000000"/>
                </a:solidFill>
                <a:effectLst/>
                <a:latin typeface="Verdana" panose="020B0604030504040204" pitchFamily="34" charset="0"/>
              </a:rPr>
              <a:t>, </a:t>
            </a:r>
            <a:r>
              <a:rPr lang="en-US" b="0" i="0" dirty="0">
                <a:solidFill>
                  <a:srgbClr val="FF0000"/>
                </a:solidFill>
                <a:effectLst/>
                <a:latin typeface="Verdana" panose="020B0604030504040204" pitchFamily="34" charset="0"/>
              </a:rPr>
              <a:t>Schema RDD</a:t>
            </a:r>
            <a:r>
              <a:rPr lang="en-US" b="0" i="0" dirty="0">
                <a:solidFill>
                  <a:srgbClr val="000000"/>
                </a:solidFill>
                <a:effectLst/>
                <a:latin typeface="Verdana" panose="020B0604030504040204" pitchFamily="34" charset="0"/>
              </a:rPr>
              <a:t>, and </a:t>
            </a:r>
            <a:r>
              <a:rPr lang="en-US" b="0" i="0" dirty="0">
                <a:solidFill>
                  <a:srgbClr val="FF0000"/>
                </a:solidFill>
                <a:effectLst/>
                <a:latin typeface="Verdana" panose="020B0604030504040204" pitchFamily="34" charset="0"/>
              </a:rPr>
              <a:t>Data Sources</a:t>
            </a:r>
            <a:r>
              <a:rPr lang="en-US" b="0" i="0" dirty="0">
                <a:solidFill>
                  <a:srgbClr val="000000"/>
                </a:solidFill>
                <a:effectLst/>
                <a:latin typeface="Verdana" panose="020B0604030504040204" pitchFamily="34" charset="0"/>
              </a:rPr>
              <a:t>.</a:t>
            </a:r>
          </a:p>
          <a:p>
            <a:endParaRPr lang="en-US" dirty="0">
              <a:solidFill>
                <a:srgbClr val="000000"/>
              </a:solidFill>
              <a:latin typeface="Verdana" panose="020B0604030504040204" pitchFamily="34" charset="0"/>
            </a:endParaRPr>
          </a:p>
          <a:p>
            <a:r>
              <a:rPr lang="en-US" b="1" i="0" dirty="0">
                <a:solidFill>
                  <a:srgbClr val="000000"/>
                </a:solidFill>
                <a:effectLst/>
                <a:latin typeface="inherit"/>
              </a:rPr>
              <a:t>Language API</a:t>
            </a:r>
            <a:r>
              <a:rPr lang="en-US" b="0" i="0" dirty="0">
                <a:solidFill>
                  <a:srgbClr val="000000"/>
                </a:solidFill>
                <a:effectLst/>
                <a:latin typeface="Verdana" panose="020B0604030504040204" pitchFamily="34" charset="0"/>
              </a:rPr>
              <a:t> − Spark is compatible with different languages and Spark SQL. It is also, supported by these languages- API (python, scala, java, HiveQL).</a:t>
            </a:r>
          </a:p>
          <a:p>
            <a:pPr marL="0" indent="0">
              <a:buNone/>
            </a:pPr>
            <a:endParaRPr lang="en-US" dirty="0"/>
          </a:p>
        </p:txBody>
      </p:sp>
    </p:spTree>
    <p:extLst>
      <p:ext uri="{BB962C8B-B14F-4D97-AF65-F5344CB8AC3E}">
        <p14:creationId xmlns:p14="http://schemas.microsoft.com/office/powerpoint/2010/main" val="4247180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2587-EAE1-EEBD-E127-922EEE4FD6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6FE93D-0A60-F5F0-D18D-DD717AE40BBE}"/>
              </a:ext>
            </a:extLst>
          </p:cNvPr>
          <p:cNvSpPr>
            <a:spLocks noGrp="1"/>
          </p:cNvSpPr>
          <p:nvPr>
            <p:ph idx="1"/>
          </p:nvPr>
        </p:nvSpPr>
        <p:spPr/>
        <p:txBody>
          <a:bodyPr/>
          <a:lstStyle/>
          <a:p>
            <a:pPr algn="l">
              <a:buFont typeface="Arial" panose="020B0604020202020204" pitchFamily="34" charset="0"/>
              <a:buChar char="•"/>
            </a:pPr>
            <a:r>
              <a:rPr lang="en-US" b="1" i="0" dirty="0">
                <a:solidFill>
                  <a:srgbClr val="000000"/>
                </a:solidFill>
                <a:effectLst/>
                <a:latin typeface="inherit"/>
              </a:rPr>
              <a:t>Schema RDD</a:t>
            </a:r>
            <a:r>
              <a:rPr lang="en-US" b="0" i="0" dirty="0">
                <a:solidFill>
                  <a:srgbClr val="000000"/>
                </a:solidFill>
                <a:effectLst/>
                <a:latin typeface="Verdana" panose="020B0604030504040204" pitchFamily="34" charset="0"/>
              </a:rPr>
              <a:t> − Spark Core is designed with special data structure called RDD. Generally, Spark SQL works on schemas, tables, and records. Therefore, we can use the Schema RDD as temporary table. We can call this Schema RDD as Data Frame.</a:t>
            </a:r>
          </a:p>
          <a:p>
            <a:pPr algn="l">
              <a:buFont typeface="Arial" panose="020B0604020202020204" pitchFamily="34" charset="0"/>
              <a:buChar char="•"/>
            </a:pPr>
            <a:r>
              <a:rPr lang="en-US" b="1" i="0" dirty="0">
                <a:solidFill>
                  <a:srgbClr val="000000"/>
                </a:solidFill>
                <a:effectLst/>
                <a:latin typeface="inherit"/>
              </a:rPr>
              <a:t>Data Sources</a:t>
            </a:r>
            <a:r>
              <a:rPr lang="en-US" b="0" i="0" dirty="0">
                <a:solidFill>
                  <a:srgbClr val="000000"/>
                </a:solidFill>
                <a:effectLst/>
                <a:latin typeface="Verdana" panose="020B0604030504040204" pitchFamily="34" charset="0"/>
              </a:rPr>
              <a:t> − Usually the Data source for spark-core is a text file, Avro file, etc. However, the Data Sources for Spark SQL is different. Those are Parquet file, JSON document, HIVE tables, and Cassandra database.</a:t>
            </a:r>
          </a:p>
          <a:p>
            <a:pPr marL="0" indent="0">
              <a:buNone/>
            </a:pPr>
            <a:endParaRPr lang="en-US" dirty="0"/>
          </a:p>
        </p:txBody>
      </p:sp>
    </p:spTree>
    <p:extLst>
      <p:ext uri="{BB962C8B-B14F-4D97-AF65-F5344CB8AC3E}">
        <p14:creationId xmlns:p14="http://schemas.microsoft.com/office/powerpoint/2010/main" val="410898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432C-1ABA-ECD6-98E5-3596FD84F395}"/>
              </a:ext>
            </a:extLst>
          </p:cNvPr>
          <p:cNvSpPr>
            <a:spLocks noGrp="1"/>
          </p:cNvSpPr>
          <p:nvPr>
            <p:ph type="title"/>
          </p:nvPr>
        </p:nvSpPr>
        <p:spPr/>
        <p:txBody>
          <a:bodyPr/>
          <a:lstStyle/>
          <a:p>
            <a:r>
              <a:rPr lang="en-US" dirty="0"/>
              <a:t>Introduction to Data Frame</a:t>
            </a:r>
          </a:p>
        </p:txBody>
      </p:sp>
      <p:sp>
        <p:nvSpPr>
          <p:cNvPr id="3" name="Content Placeholder 2">
            <a:extLst>
              <a:ext uri="{FF2B5EF4-FFF2-40B4-BE49-F238E27FC236}">
                <a16:creationId xmlns:a16="http://schemas.microsoft.com/office/drawing/2014/main" id="{546FE61E-4999-6AC7-36CF-82D24B139BB5}"/>
              </a:ext>
            </a:extLst>
          </p:cNvPr>
          <p:cNvSpPr>
            <a:spLocks noGrp="1"/>
          </p:cNvSpPr>
          <p:nvPr>
            <p:ph idx="1"/>
          </p:nvPr>
        </p:nvSpPr>
        <p:spPr/>
        <p:txBody>
          <a:bodyPr/>
          <a:lstStyle/>
          <a:p>
            <a:r>
              <a:rPr lang="en-US" dirty="0" err="1"/>
              <a:t>Dataframe</a:t>
            </a:r>
            <a:r>
              <a:rPr lang="en-US" dirty="0"/>
              <a:t> is a distributed collection of tabular data organized into rows and named columns.</a:t>
            </a:r>
          </a:p>
          <a:p>
            <a:endParaRPr lang="en-US" dirty="0"/>
          </a:p>
          <a:p>
            <a:r>
              <a:rPr lang="en-US" dirty="0"/>
              <a:t>It is conceptually equivalent to a table in a relational database.</a:t>
            </a:r>
          </a:p>
        </p:txBody>
      </p:sp>
    </p:spTree>
    <p:extLst>
      <p:ext uri="{BB962C8B-B14F-4D97-AF65-F5344CB8AC3E}">
        <p14:creationId xmlns:p14="http://schemas.microsoft.com/office/powerpoint/2010/main" val="2263836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0376-2022-D6FE-5198-C58ADF0DCB63}"/>
              </a:ext>
            </a:extLst>
          </p:cNvPr>
          <p:cNvSpPr>
            <a:spLocks noGrp="1"/>
          </p:cNvSpPr>
          <p:nvPr>
            <p:ph type="title"/>
          </p:nvPr>
        </p:nvSpPr>
        <p:spPr/>
        <p:txBody>
          <a:bodyPr/>
          <a:lstStyle/>
          <a:p>
            <a:r>
              <a:rPr lang="en-US" dirty="0"/>
              <a:t>Ways to create a </a:t>
            </a:r>
            <a:r>
              <a:rPr lang="en-US" dirty="0" err="1"/>
              <a:t>dataframe</a:t>
            </a:r>
            <a:endParaRPr lang="en-US" dirty="0"/>
          </a:p>
        </p:txBody>
      </p:sp>
      <p:sp>
        <p:nvSpPr>
          <p:cNvPr id="3" name="Content Placeholder 2">
            <a:extLst>
              <a:ext uri="{FF2B5EF4-FFF2-40B4-BE49-F238E27FC236}">
                <a16:creationId xmlns:a16="http://schemas.microsoft.com/office/drawing/2014/main" id="{65AB2377-D573-DEA1-8DED-859CBE20874B}"/>
              </a:ext>
            </a:extLst>
          </p:cNvPr>
          <p:cNvSpPr>
            <a:spLocks noGrp="1"/>
          </p:cNvSpPr>
          <p:nvPr>
            <p:ph idx="1"/>
          </p:nvPr>
        </p:nvSpPr>
        <p:spPr/>
        <p:txBody>
          <a:bodyPr/>
          <a:lstStyle/>
          <a:p>
            <a:pPr marL="514350" indent="-514350">
              <a:buFont typeface="+mj-lt"/>
              <a:buAutoNum type="arabicPeriod"/>
            </a:pPr>
            <a:r>
              <a:rPr lang="en-US" dirty="0"/>
              <a:t>The most basic way is to transform another </a:t>
            </a:r>
            <a:r>
              <a:rPr lang="en-US" dirty="0" err="1"/>
              <a:t>dataframe</a:t>
            </a:r>
            <a:r>
              <a:rPr lang="en-US" dirty="0"/>
              <a:t>.</a:t>
            </a:r>
          </a:p>
          <a:p>
            <a:pPr marL="514350" indent="-514350">
              <a:buFont typeface="+mj-lt"/>
              <a:buAutoNum type="arabicPeriod"/>
            </a:pPr>
            <a:r>
              <a:rPr lang="en-US" dirty="0"/>
              <a:t>One can also create a </a:t>
            </a:r>
            <a:r>
              <a:rPr lang="en-US" dirty="0" err="1"/>
              <a:t>dataframe</a:t>
            </a:r>
            <a:r>
              <a:rPr lang="en-US" dirty="0"/>
              <a:t> from an RDD.</a:t>
            </a:r>
          </a:p>
          <a:p>
            <a:pPr marL="514350" indent="-514350">
              <a:buFont typeface="+mj-lt"/>
              <a:buAutoNum type="arabicPeriod"/>
            </a:pPr>
            <a:r>
              <a:rPr lang="en-US" dirty="0"/>
              <a:t>The next way is to create a </a:t>
            </a:r>
            <a:r>
              <a:rPr lang="en-US" dirty="0" err="1"/>
              <a:t>dataframe</a:t>
            </a:r>
            <a:r>
              <a:rPr lang="en-US" dirty="0"/>
              <a:t> from a local collection.</a:t>
            </a:r>
          </a:p>
          <a:p>
            <a:pPr marL="514350" indent="-514350">
              <a:buFont typeface="+mj-lt"/>
              <a:buAutoNum type="arabicPeriod"/>
            </a:pPr>
            <a:r>
              <a:rPr lang="en-US" dirty="0"/>
              <a:t>We can also create a </a:t>
            </a:r>
            <a:r>
              <a:rPr lang="en-US" dirty="0" err="1"/>
              <a:t>dataframe</a:t>
            </a:r>
            <a:r>
              <a:rPr lang="en-US" dirty="0"/>
              <a:t> using SQL as well.</a:t>
            </a:r>
          </a:p>
          <a:p>
            <a:pPr marL="514350" indent="-514350">
              <a:buFont typeface="+mj-lt"/>
              <a:buAutoNum type="arabicPeriod"/>
            </a:pPr>
            <a:r>
              <a:rPr lang="en-US" dirty="0"/>
              <a:t>Create a </a:t>
            </a:r>
            <a:r>
              <a:rPr lang="en-US" dirty="0" err="1"/>
              <a:t>dataframe</a:t>
            </a:r>
            <a:r>
              <a:rPr lang="en-US" dirty="0"/>
              <a:t> by reading the data from  a source. Source can be csv file or </a:t>
            </a:r>
            <a:r>
              <a:rPr lang="en-US" dirty="0" err="1"/>
              <a:t>json</a:t>
            </a:r>
            <a:r>
              <a:rPr lang="en-US" dirty="0"/>
              <a:t> file </a:t>
            </a:r>
            <a:r>
              <a:rPr lang="en-US" dirty="0" err="1"/>
              <a:t>etc</a:t>
            </a:r>
            <a:r>
              <a:rPr lang="en-US" dirty="0"/>
              <a:t>…</a:t>
            </a:r>
          </a:p>
          <a:p>
            <a:pPr marL="514350" indent="-514350">
              <a:buFont typeface="+mj-lt"/>
              <a:buAutoNum type="arabicPeriod"/>
            </a:pPr>
            <a:endParaRPr lang="en-US" dirty="0"/>
          </a:p>
        </p:txBody>
      </p:sp>
    </p:spTree>
    <p:extLst>
      <p:ext uri="{BB962C8B-B14F-4D97-AF65-F5344CB8AC3E}">
        <p14:creationId xmlns:p14="http://schemas.microsoft.com/office/powerpoint/2010/main" val="399262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45A5-A296-C7BE-13A6-3E3C0B0B890D}"/>
              </a:ext>
            </a:extLst>
          </p:cNvPr>
          <p:cNvSpPr>
            <a:spLocks noGrp="1"/>
          </p:cNvSpPr>
          <p:nvPr>
            <p:ph type="title"/>
          </p:nvPr>
        </p:nvSpPr>
        <p:spPr/>
        <p:txBody>
          <a:bodyPr/>
          <a:lstStyle/>
          <a:p>
            <a:r>
              <a:rPr lang="en-US" dirty="0"/>
              <a:t>Syntax</a:t>
            </a:r>
          </a:p>
        </p:txBody>
      </p:sp>
      <p:pic>
        <p:nvPicPr>
          <p:cNvPr id="5" name="Content Placeholder 4">
            <a:extLst>
              <a:ext uri="{FF2B5EF4-FFF2-40B4-BE49-F238E27FC236}">
                <a16:creationId xmlns:a16="http://schemas.microsoft.com/office/drawing/2014/main" id="{B6D30D4C-E62D-8A43-AC35-88E9443307BC}"/>
              </a:ext>
            </a:extLst>
          </p:cNvPr>
          <p:cNvPicPr>
            <a:picLocks noGrp="1" noChangeAspect="1"/>
          </p:cNvPicPr>
          <p:nvPr>
            <p:ph idx="1"/>
          </p:nvPr>
        </p:nvPicPr>
        <p:blipFill>
          <a:blip r:embed="rId2"/>
          <a:stretch>
            <a:fillRect/>
          </a:stretch>
        </p:blipFill>
        <p:spPr>
          <a:xfrm>
            <a:off x="1311965" y="1457739"/>
            <a:ext cx="8693426" cy="4651514"/>
          </a:xfrm>
        </p:spPr>
      </p:pic>
    </p:spTree>
    <p:extLst>
      <p:ext uri="{BB962C8B-B14F-4D97-AF65-F5344CB8AC3E}">
        <p14:creationId xmlns:p14="http://schemas.microsoft.com/office/powerpoint/2010/main" val="341641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8ACE-32F2-1BAB-104C-E0441A1E761B}"/>
              </a:ext>
            </a:extLst>
          </p:cNvPr>
          <p:cNvSpPr>
            <a:spLocks noGrp="1"/>
          </p:cNvSpPr>
          <p:nvPr>
            <p:ph type="title"/>
          </p:nvPr>
        </p:nvSpPr>
        <p:spPr/>
        <p:txBody>
          <a:bodyPr/>
          <a:lstStyle/>
          <a:p>
            <a:r>
              <a:rPr lang="en-US" dirty="0"/>
              <a:t>Data Frame Operations</a:t>
            </a:r>
          </a:p>
        </p:txBody>
      </p:sp>
      <p:sp>
        <p:nvSpPr>
          <p:cNvPr id="3" name="Content Placeholder 2">
            <a:extLst>
              <a:ext uri="{FF2B5EF4-FFF2-40B4-BE49-F238E27FC236}">
                <a16:creationId xmlns:a16="http://schemas.microsoft.com/office/drawing/2014/main" id="{6D80FDED-350C-04F2-F8C9-027D8516D92C}"/>
              </a:ext>
            </a:extLst>
          </p:cNvPr>
          <p:cNvSpPr>
            <a:spLocks noGrp="1"/>
          </p:cNvSpPr>
          <p:nvPr>
            <p:ph idx="1"/>
          </p:nvPr>
        </p:nvSpPr>
        <p:spPr/>
        <p:txBody>
          <a:bodyPr/>
          <a:lstStyle/>
          <a:p>
            <a:r>
              <a:rPr lang="en-US" dirty="0" err="1"/>
              <a:t>Dataframes</a:t>
            </a:r>
            <a:r>
              <a:rPr lang="en-US" dirty="0"/>
              <a:t> are inspired from RDD in spark so whatever operations are supported by RDD, all those operations are also supported by data frames as well.</a:t>
            </a:r>
          </a:p>
          <a:p>
            <a:r>
              <a:rPr lang="en-US" dirty="0"/>
              <a:t>Data Frame Operations:</a:t>
            </a:r>
          </a:p>
          <a:p>
            <a:pPr lvl="1">
              <a:buFont typeface="Wingdings" panose="05000000000000000000" pitchFamily="2" charset="2"/>
              <a:buChar char="v"/>
            </a:pPr>
            <a:r>
              <a:rPr lang="en-US" dirty="0"/>
              <a:t>Transformation</a:t>
            </a:r>
          </a:p>
          <a:p>
            <a:pPr lvl="1">
              <a:buFont typeface="Wingdings" panose="05000000000000000000" pitchFamily="2" charset="2"/>
              <a:buChar char="v"/>
            </a:pPr>
            <a:r>
              <a:rPr lang="en-US" dirty="0"/>
              <a:t>Actions</a:t>
            </a:r>
          </a:p>
          <a:p>
            <a:pPr lvl="1">
              <a:buFont typeface="Wingdings" panose="05000000000000000000" pitchFamily="2" charset="2"/>
              <a:buChar char="v"/>
            </a:pPr>
            <a:endParaRPr lang="en-US" dirty="0"/>
          </a:p>
          <a:p>
            <a:pPr marL="0" indent="0">
              <a:buNone/>
            </a:pPr>
            <a:endParaRPr lang="en-US" dirty="0"/>
          </a:p>
        </p:txBody>
      </p:sp>
    </p:spTree>
    <p:extLst>
      <p:ext uri="{BB962C8B-B14F-4D97-AF65-F5344CB8AC3E}">
        <p14:creationId xmlns:p14="http://schemas.microsoft.com/office/powerpoint/2010/main" val="1735164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AA-9B33-AAF6-EB30-07532B146BC9}"/>
              </a:ext>
            </a:extLst>
          </p:cNvPr>
          <p:cNvSpPr>
            <a:spLocks noGrp="1"/>
          </p:cNvSpPr>
          <p:nvPr>
            <p:ph type="title"/>
          </p:nvPr>
        </p:nvSpPr>
        <p:spPr/>
        <p:txBody>
          <a:bodyPr/>
          <a:lstStyle/>
          <a:p>
            <a:r>
              <a:rPr lang="en-US" dirty="0"/>
              <a:t>Operations </a:t>
            </a:r>
          </a:p>
        </p:txBody>
      </p:sp>
      <p:pic>
        <p:nvPicPr>
          <p:cNvPr id="5" name="Content Placeholder 4">
            <a:extLst>
              <a:ext uri="{FF2B5EF4-FFF2-40B4-BE49-F238E27FC236}">
                <a16:creationId xmlns:a16="http://schemas.microsoft.com/office/drawing/2014/main" id="{B38F694C-9E9F-A8D9-E70A-F634B022CA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713" y="1690688"/>
            <a:ext cx="8799444" cy="4015368"/>
          </a:xfrm>
        </p:spPr>
      </p:pic>
    </p:spTree>
    <p:extLst>
      <p:ext uri="{BB962C8B-B14F-4D97-AF65-F5344CB8AC3E}">
        <p14:creationId xmlns:p14="http://schemas.microsoft.com/office/powerpoint/2010/main" val="970847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85E5-F22A-B150-83E7-3F90AF9108BB}"/>
              </a:ext>
            </a:extLst>
          </p:cNvPr>
          <p:cNvSpPr>
            <a:spLocks noGrp="1"/>
          </p:cNvSpPr>
          <p:nvPr>
            <p:ph type="title"/>
          </p:nvPr>
        </p:nvSpPr>
        <p:spPr/>
        <p:txBody>
          <a:bodyPr/>
          <a:lstStyle/>
          <a:p>
            <a:r>
              <a:rPr lang="en-US" dirty="0"/>
              <a:t>Methods to create Data Frame</a:t>
            </a:r>
          </a:p>
        </p:txBody>
      </p:sp>
      <p:sp>
        <p:nvSpPr>
          <p:cNvPr id="3" name="Text Placeholder 2">
            <a:extLst>
              <a:ext uri="{FF2B5EF4-FFF2-40B4-BE49-F238E27FC236}">
                <a16:creationId xmlns:a16="http://schemas.microsoft.com/office/drawing/2014/main" id="{68607277-92BC-F1E9-C4D0-6E02D4C93B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7592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94A2-87B2-4E0A-AEBD-8BEEDBF5B92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1A40764-910F-5770-54E1-F91074F423A5}"/>
              </a:ext>
            </a:extLst>
          </p:cNvPr>
          <p:cNvSpPr>
            <a:spLocks noGrp="1"/>
          </p:cNvSpPr>
          <p:nvPr>
            <p:ph idx="1"/>
          </p:nvPr>
        </p:nvSpPr>
        <p:spPr>
          <a:xfrm>
            <a:off x="745435" y="1812372"/>
            <a:ext cx="10515600" cy="4351338"/>
          </a:xfrm>
        </p:spPr>
        <p:txBody>
          <a:bodyPr/>
          <a:lstStyle/>
          <a:p>
            <a:pPr marL="0" indent="0">
              <a:buNone/>
            </a:pPr>
            <a:r>
              <a:rPr lang="en-US" dirty="0"/>
              <a:t>	import </a:t>
            </a:r>
            <a:r>
              <a:rPr lang="en-US" dirty="0" err="1"/>
              <a:t>spark.implicits</a:t>
            </a:r>
            <a:r>
              <a:rPr lang="en-US" dirty="0"/>
              <a:t>._		--import package</a:t>
            </a:r>
          </a:p>
          <a:p>
            <a:pPr marL="0" indent="0">
              <a:buNone/>
            </a:pPr>
            <a:r>
              <a:rPr lang="en-US" dirty="0"/>
              <a:t>	</a:t>
            </a:r>
          </a:p>
          <a:p>
            <a:pPr marL="0" indent="0">
              <a:buNone/>
            </a:pPr>
            <a:r>
              <a:rPr lang="en-US" dirty="0"/>
              <a:t>	</a:t>
            </a:r>
            <a:r>
              <a:rPr lang="en-US" dirty="0" err="1"/>
              <a:t>val</a:t>
            </a:r>
            <a:r>
              <a:rPr lang="en-US" dirty="0"/>
              <a:t> col = Seq(“team”, “matches”)		--create data</a:t>
            </a:r>
          </a:p>
          <a:p>
            <a:pPr marL="0" indent="0">
              <a:buNone/>
            </a:pPr>
            <a:endParaRPr lang="en-US" dirty="0"/>
          </a:p>
          <a:p>
            <a:pPr marL="0" indent="0">
              <a:buNone/>
            </a:pPr>
            <a:r>
              <a:rPr lang="en-US" dirty="0"/>
              <a:t>	</a:t>
            </a:r>
            <a:r>
              <a:rPr lang="en-US" dirty="0" err="1"/>
              <a:t>val</a:t>
            </a:r>
            <a:r>
              <a:rPr lang="en-US" dirty="0"/>
              <a:t> data = Seq((“India”, 300),(“Australia”, 280),(“England”,275))</a:t>
            </a:r>
          </a:p>
          <a:p>
            <a:pPr marL="0" indent="0">
              <a:buNone/>
            </a:pPr>
            <a:endParaRPr lang="en-US" dirty="0"/>
          </a:p>
          <a:p>
            <a:pPr marL="0" indent="0">
              <a:buNone/>
            </a:pPr>
            <a:r>
              <a:rPr lang="en-US" dirty="0"/>
              <a:t>Lets create RDD from the above data</a:t>
            </a:r>
          </a:p>
          <a:p>
            <a:pPr marL="0" indent="0">
              <a:buNone/>
            </a:pPr>
            <a:r>
              <a:rPr lang="en-US" dirty="0"/>
              <a:t>	</a:t>
            </a:r>
            <a:r>
              <a:rPr lang="en-US" dirty="0" err="1"/>
              <a:t>val</a:t>
            </a:r>
            <a:r>
              <a:rPr lang="en-US" dirty="0"/>
              <a:t> </a:t>
            </a:r>
            <a:r>
              <a:rPr lang="en-US" dirty="0" err="1"/>
              <a:t>rdd</a:t>
            </a:r>
            <a:r>
              <a:rPr lang="en-US" dirty="0"/>
              <a:t> = </a:t>
            </a:r>
            <a:r>
              <a:rPr lang="en-US" dirty="0" err="1"/>
              <a:t>spark.sparkContext.parallelize</a:t>
            </a:r>
            <a:r>
              <a:rPr lang="en-US" dirty="0"/>
              <a:t>(data)</a:t>
            </a:r>
          </a:p>
        </p:txBody>
      </p:sp>
    </p:spTree>
    <p:extLst>
      <p:ext uri="{BB962C8B-B14F-4D97-AF65-F5344CB8AC3E}">
        <p14:creationId xmlns:p14="http://schemas.microsoft.com/office/powerpoint/2010/main" val="2390385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B52E-0BE9-01F0-6895-2D1F1E765C90}"/>
              </a:ext>
            </a:extLst>
          </p:cNvPr>
          <p:cNvSpPr>
            <a:spLocks noGrp="1"/>
          </p:cNvSpPr>
          <p:nvPr>
            <p:ph type="title"/>
          </p:nvPr>
        </p:nvSpPr>
        <p:spPr/>
        <p:txBody>
          <a:bodyPr/>
          <a:lstStyle/>
          <a:p>
            <a:r>
              <a:rPr lang="en-US" dirty="0"/>
              <a:t>Method1 </a:t>
            </a:r>
            <a:r>
              <a:rPr lang="en-US" dirty="0" err="1"/>
              <a:t>toDF</a:t>
            </a:r>
            <a:r>
              <a:rPr lang="en-US" dirty="0"/>
              <a:t>()</a:t>
            </a:r>
          </a:p>
        </p:txBody>
      </p:sp>
      <p:sp>
        <p:nvSpPr>
          <p:cNvPr id="3" name="Content Placeholder 2">
            <a:extLst>
              <a:ext uri="{FF2B5EF4-FFF2-40B4-BE49-F238E27FC236}">
                <a16:creationId xmlns:a16="http://schemas.microsoft.com/office/drawing/2014/main" id="{8A06B010-74B8-4AD1-F816-488821A6213D}"/>
              </a:ext>
            </a:extLst>
          </p:cNvPr>
          <p:cNvSpPr>
            <a:spLocks noGrp="1"/>
          </p:cNvSpPr>
          <p:nvPr>
            <p:ph idx="1"/>
          </p:nvPr>
        </p:nvSpPr>
        <p:spPr/>
        <p:txBody>
          <a:bodyPr/>
          <a:lstStyle/>
          <a:p>
            <a:pPr marL="0" indent="0">
              <a:buNone/>
            </a:pPr>
            <a:r>
              <a:rPr lang="en-US" dirty="0"/>
              <a:t>	</a:t>
            </a:r>
            <a:r>
              <a:rPr lang="en-US" dirty="0" err="1"/>
              <a:t>val</a:t>
            </a:r>
            <a:r>
              <a:rPr lang="en-US" dirty="0"/>
              <a:t> df1 = </a:t>
            </a:r>
            <a:r>
              <a:rPr lang="en-US" dirty="0" err="1"/>
              <a:t>rdd.toDF</a:t>
            </a:r>
            <a:r>
              <a:rPr lang="en-US" dirty="0"/>
              <a:t>()		-- convert </a:t>
            </a:r>
            <a:r>
              <a:rPr lang="en-US" dirty="0" err="1"/>
              <a:t>rdd</a:t>
            </a:r>
            <a:r>
              <a:rPr lang="en-US" dirty="0"/>
              <a:t> to </a:t>
            </a:r>
            <a:r>
              <a:rPr lang="en-US" dirty="0" err="1"/>
              <a:t>dataframe</a:t>
            </a:r>
            <a:endParaRPr lang="en-US" dirty="0"/>
          </a:p>
          <a:p>
            <a:pPr marL="0" indent="0">
              <a:buNone/>
            </a:pPr>
            <a:endParaRPr lang="en-US" dirty="0"/>
          </a:p>
          <a:p>
            <a:pPr marL="0" indent="0">
              <a:buNone/>
            </a:pPr>
            <a:r>
              <a:rPr lang="en-US" dirty="0"/>
              <a:t>	df1.show()				-- </a:t>
            </a:r>
            <a:r>
              <a:rPr lang="en-US" sz="2400" dirty="0"/>
              <a:t>show the data similar to take of </a:t>
            </a:r>
            <a:r>
              <a:rPr lang="en-US" sz="2400" dirty="0" err="1"/>
              <a:t>rdd</a:t>
            </a:r>
            <a:endParaRPr lang="en-US" sz="2400" dirty="0"/>
          </a:p>
          <a:p>
            <a:pPr marL="0" indent="0">
              <a:buNone/>
            </a:pPr>
            <a:endParaRPr lang="en-US" sz="2400" dirty="0"/>
          </a:p>
          <a:p>
            <a:pPr marL="0" indent="0">
              <a:buNone/>
            </a:pPr>
            <a:r>
              <a:rPr lang="en-US" sz="2400" dirty="0"/>
              <a:t>This will give us the output in the form of rows and column but column names are not provided as we have not mentioned.</a:t>
            </a:r>
          </a:p>
          <a:p>
            <a:pPr marL="0" indent="0">
              <a:buNone/>
            </a:pPr>
            <a:r>
              <a:rPr lang="en-US" sz="2400" dirty="0"/>
              <a:t>	</a:t>
            </a:r>
            <a:r>
              <a:rPr lang="en-US" sz="2400" dirty="0" err="1"/>
              <a:t>val</a:t>
            </a:r>
            <a:r>
              <a:rPr lang="en-US" sz="2400" dirty="0"/>
              <a:t> df1 = </a:t>
            </a:r>
            <a:r>
              <a:rPr lang="en-US" sz="2400" dirty="0" err="1"/>
              <a:t>rdd.toDF</a:t>
            </a:r>
            <a:r>
              <a:rPr lang="en-US" sz="2400" dirty="0"/>
              <a:t>(“team”, “matches”)	</a:t>
            </a:r>
          </a:p>
          <a:p>
            <a:pPr marL="0" indent="0">
              <a:buNone/>
            </a:pPr>
            <a:endParaRPr lang="en-US" sz="2400" dirty="0"/>
          </a:p>
          <a:p>
            <a:pPr marL="0" indent="0">
              <a:buNone/>
            </a:pPr>
            <a:r>
              <a:rPr lang="en-US" sz="2400" dirty="0"/>
              <a:t>	df1.show()					 -- DF with col names</a:t>
            </a:r>
          </a:p>
        </p:txBody>
      </p:sp>
    </p:spTree>
    <p:extLst>
      <p:ext uri="{BB962C8B-B14F-4D97-AF65-F5344CB8AC3E}">
        <p14:creationId xmlns:p14="http://schemas.microsoft.com/office/powerpoint/2010/main" val="148918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AD86-D225-065C-E7ED-279370A7945F}"/>
              </a:ext>
            </a:extLst>
          </p:cNvPr>
          <p:cNvSpPr>
            <a:spLocks noGrp="1"/>
          </p:cNvSpPr>
          <p:nvPr>
            <p:ph type="title"/>
          </p:nvPr>
        </p:nvSpPr>
        <p:spPr/>
        <p:txBody>
          <a:bodyPr/>
          <a:lstStyle/>
          <a:p>
            <a:r>
              <a:rPr lang="en-US" dirty="0"/>
              <a:t>Spark SQL</a:t>
            </a:r>
          </a:p>
        </p:txBody>
      </p:sp>
      <p:sp>
        <p:nvSpPr>
          <p:cNvPr id="3" name="Content Placeholder 2">
            <a:extLst>
              <a:ext uri="{FF2B5EF4-FFF2-40B4-BE49-F238E27FC236}">
                <a16:creationId xmlns:a16="http://schemas.microsoft.com/office/drawing/2014/main" id="{CA06D0C7-ECBA-3374-7284-7366459A1D04}"/>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Spark introduces a programming module for structured data processing called Spark SQL. </a:t>
            </a:r>
          </a:p>
          <a:p>
            <a:r>
              <a:rPr lang="en-US" b="0" i="0" dirty="0">
                <a:solidFill>
                  <a:srgbClr val="000000"/>
                </a:solidFill>
                <a:effectLst/>
                <a:latin typeface="Verdana" panose="020B0604030504040204" pitchFamily="34" charset="0"/>
              </a:rPr>
              <a:t>It provides a programming abstraction called Data Frame and can act as distributed SQL query engine.</a:t>
            </a:r>
            <a:endParaRPr lang="en-US" dirty="0"/>
          </a:p>
        </p:txBody>
      </p:sp>
    </p:spTree>
    <p:extLst>
      <p:ext uri="{BB962C8B-B14F-4D97-AF65-F5344CB8AC3E}">
        <p14:creationId xmlns:p14="http://schemas.microsoft.com/office/powerpoint/2010/main" val="25524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EE86-4C15-9243-AB3D-053D29BB3DB7}"/>
              </a:ext>
            </a:extLst>
          </p:cNvPr>
          <p:cNvSpPr>
            <a:spLocks noGrp="1"/>
          </p:cNvSpPr>
          <p:nvPr>
            <p:ph type="title"/>
          </p:nvPr>
        </p:nvSpPr>
        <p:spPr/>
        <p:txBody>
          <a:bodyPr/>
          <a:lstStyle/>
          <a:p>
            <a:r>
              <a:rPr lang="en-US" dirty="0"/>
              <a:t>Method2 </a:t>
            </a:r>
            <a:r>
              <a:rPr lang="en-US" dirty="0" err="1"/>
              <a:t>createDataFrame</a:t>
            </a:r>
            <a:r>
              <a:rPr lang="en-US" dirty="0"/>
              <a:t>()</a:t>
            </a:r>
          </a:p>
        </p:txBody>
      </p:sp>
      <p:sp>
        <p:nvSpPr>
          <p:cNvPr id="3" name="Content Placeholder 2">
            <a:extLst>
              <a:ext uri="{FF2B5EF4-FFF2-40B4-BE49-F238E27FC236}">
                <a16:creationId xmlns:a16="http://schemas.microsoft.com/office/drawing/2014/main" id="{55A9F94F-07F2-CABB-5449-B79D326A9202}"/>
              </a:ext>
            </a:extLst>
          </p:cNvPr>
          <p:cNvSpPr>
            <a:spLocks noGrp="1"/>
          </p:cNvSpPr>
          <p:nvPr>
            <p:ph idx="1"/>
          </p:nvPr>
        </p:nvSpPr>
        <p:spPr/>
        <p:txBody>
          <a:bodyPr/>
          <a:lstStyle/>
          <a:p>
            <a:pPr marL="0" indent="0">
              <a:buNone/>
            </a:pPr>
            <a:r>
              <a:rPr lang="en-US" dirty="0"/>
              <a:t>	</a:t>
            </a:r>
            <a:r>
              <a:rPr lang="en-US" dirty="0" err="1"/>
              <a:t>val</a:t>
            </a:r>
            <a:r>
              <a:rPr lang="en-US" dirty="0"/>
              <a:t> df2 = </a:t>
            </a:r>
            <a:r>
              <a:rPr lang="en-US" dirty="0" err="1"/>
              <a:t>spark.createDataFrame</a:t>
            </a:r>
            <a:r>
              <a:rPr lang="en-US" dirty="0"/>
              <a:t>(</a:t>
            </a:r>
            <a:r>
              <a:rPr lang="en-US" dirty="0" err="1"/>
              <a:t>rdd</a:t>
            </a:r>
            <a:r>
              <a:rPr lang="en-US" dirty="0"/>
              <a:t>).</a:t>
            </a:r>
            <a:r>
              <a:rPr lang="en-US" dirty="0" err="1"/>
              <a:t>toDF</a:t>
            </a:r>
            <a:r>
              <a:rPr lang="en-US" dirty="0"/>
              <a:t>(col:_*)</a:t>
            </a:r>
          </a:p>
          <a:p>
            <a:pPr marL="0" indent="0">
              <a:buNone/>
            </a:pPr>
            <a:endParaRPr lang="en-US" dirty="0"/>
          </a:p>
          <a:p>
            <a:pPr marL="0" indent="0">
              <a:buNone/>
            </a:pPr>
            <a:r>
              <a:rPr lang="en-US" dirty="0"/>
              <a:t>Where </a:t>
            </a:r>
            <a:r>
              <a:rPr lang="en-US" dirty="0" err="1"/>
              <a:t>rdd</a:t>
            </a:r>
            <a:r>
              <a:rPr lang="en-US" dirty="0"/>
              <a:t> is input data and col is  passed to </a:t>
            </a:r>
            <a:r>
              <a:rPr lang="en-US" dirty="0" err="1"/>
              <a:t>toDF</a:t>
            </a:r>
            <a:r>
              <a:rPr lang="en-US" dirty="0"/>
              <a:t>()</a:t>
            </a:r>
          </a:p>
          <a:p>
            <a:pPr marL="0" indent="0">
              <a:buNone/>
            </a:pPr>
            <a:endParaRPr lang="en-US" dirty="0"/>
          </a:p>
          <a:p>
            <a:pPr marL="0" indent="0">
              <a:buNone/>
            </a:pPr>
            <a:r>
              <a:rPr lang="en-US" dirty="0"/>
              <a:t>	df2.show() 	will result into another </a:t>
            </a:r>
            <a:r>
              <a:rPr lang="en-US" dirty="0" err="1"/>
              <a:t>dataframe</a:t>
            </a:r>
            <a:r>
              <a:rPr lang="en-US" dirty="0"/>
              <a:t>.</a:t>
            </a:r>
          </a:p>
        </p:txBody>
      </p:sp>
    </p:spTree>
    <p:extLst>
      <p:ext uri="{BB962C8B-B14F-4D97-AF65-F5344CB8AC3E}">
        <p14:creationId xmlns:p14="http://schemas.microsoft.com/office/powerpoint/2010/main" val="862773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FFF9-725B-7E04-AEEC-6BBD7A07BE0B}"/>
              </a:ext>
            </a:extLst>
          </p:cNvPr>
          <p:cNvSpPr>
            <a:spLocks noGrp="1"/>
          </p:cNvSpPr>
          <p:nvPr>
            <p:ph type="title"/>
          </p:nvPr>
        </p:nvSpPr>
        <p:spPr/>
        <p:txBody>
          <a:bodyPr/>
          <a:lstStyle/>
          <a:p>
            <a:r>
              <a:rPr lang="en-US" dirty="0"/>
              <a:t>Method 3 Create a DF using CSV File</a:t>
            </a:r>
          </a:p>
        </p:txBody>
      </p:sp>
      <p:sp>
        <p:nvSpPr>
          <p:cNvPr id="3" name="Content Placeholder 2">
            <a:extLst>
              <a:ext uri="{FF2B5EF4-FFF2-40B4-BE49-F238E27FC236}">
                <a16:creationId xmlns:a16="http://schemas.microsoft.com/office/drawing/2014/main" id="{AA990BB4-C328-65D7-D289-DC818A47DF82}"/>
              </a:ext>
            </a:extLst>
          </p:cNvPr>
          <p:cNvSpPr>
            <a:spLocks noGrp="1"/>
          </p:cNvSpPr>
          <p:nvPr>
            <p:ph idx="1"/>
          </p:nvPr>
        </p:nvSpPr>
        <p:spPr/>
        <p:txBody>
          <a:bodyPr/>
          <a:lstStyle/>
          <a:p>
            <a:pPr marL="0" indent="0">
              <a:buNone/>
            </a:pPr>
            <a:r>
              <a:rPr lang="en-US" dirty="0"/>
              <a:t>	</a:t>
            </a:r>
            <a:r>
              <a:rPr lang="en-US" dirty="0" err="1"/>
              <a:t>val</a:t>
            </a:r>
            <a:r>
              <a:rPr lang="en-US" dirty="0"/>
              <a:t> df3 = spark.read.csv(“file path”) </a:t>
            </a:r>
          </a:p>
          <a:p>
            <a:pPr marL="0" indent="0">
              <a:buNone/>
            </a:pPr>
            <a:r>
              <a:rPr lang="en-US" dirty="0"/>
              <a:t>Example:</a:t>
            </a:r>
          </a:p>
          <a:p>
            <a:pPr marL="0" indent="0">
              <a:buNone/>
            </a:pPr>
            <a:r>
              <a:rPr lang="en-US" dirty="0"/>
              <a:t>	</a:t>
            </a:r>
            <a:r>
              <a:rPr lang="en-US" dirty="0" err="1"/>
              <a:t>val</a:t>
            </a:r>
            <a:r>
              <a:rPr lang="en-US" dirty="0"/>
              <a:t> </a:t>
            </a:r>
            <a:r>
              <a:rPr lang="en-US" dirty="0" err="1"/>
              <a:t>df</a:t>
            </a:r>
            <a:r>
              <a:rPr lang="en-US" dirty="0"/>
              <a:t>=spark.read.csv("C:/Users/Dell/Desktop/a.csv")</a:t>
            </a:r>
          </a:p>
          <a:p>
            <a:pPr marL="0" indent="0">
              <a:buNone/>
            </a:pPr>
            <a:r>
              <a:rPr lang="en-US" dirty="0"/>
              <a:t>	df3.show()</a:t>
            </a:r>
          </a:p>
          <a:p>
            <a:r>
              <a:rPr lang="en-US" dirty="0"/>
              <a:t>Note:</a:t>
            </a:r>
          </a:p>
          <a:p>
            <a:pPr marL="0" indent="0">
              <a:buNone/>
            </a:pPr>
            <a:r>
              <a:rPr lang="en-US" dirty="0"/>
              <a:t>In order to create a data frame from a </a:t>
            </a:r>
            <a:r>
              <a:rPr lang="en-US" dirty="0" err="1"/>
              <a:t>json</a:t>
            </a:r>
            <a:r>
              <a:rPr lang="en-US" dirty="0"/>
              <a:t> file we will use .</a:t>
            </a:r>
            <a:r>
              <a:rPr lang="en-US" dirty="0" err="1"/>
              <a:t>json</a:t>
            </a:r>
            <a:r>
              <a:rPr lang="en-US" dirty="0"/>
              <a:t> instead of .csv in the above syntax. For text file we have to use .text</a:t>
            </a:r>
          </a:p>
          <a:p>
            <a:pPr marL="0" indent="0">
              <a:buNone/>
            </a:pPr>
            <a:endParaRPr lang="en-US" dirty="0"/>
          </a:p>
        </p:txBody>
      </p:sp>
    </p:spTree>
    <p:extLst>
      <p:ext uri="{BB962C8B-B14F-4D97-AF65-F5344CB8AC3E}">
        <p14:creationId xmlns:p14="http://schemas.microsoft.com/office/powerpoint/2010/main" val="4038624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11D5-2F9E-C73E-1ABC-07A133EC66B9}"/>
              </a:ext>
            </a:extLst>
          </p:cNvPr>
          <p:cNvSpPr>
            <a:spLocks noGrp="1"/>
          </p:cNvSpPr>
          <p:nvPr>
            <p:ph type="title"/>
          </p:nvPr>
        </p:nvSpPr>
        <p:spPr/>
        <p:txBody>
          <a:bodyPr/>
          <a:lstStyle/>
          <a:p>
            <a:r>
              <a:rPr lang="en-US" b="1" i="0" dirty="0">
                <a:effectLst/>
                <a:latin typeface="Open Sans" panose="020B0606030504020204" pitchFamily="34" charset="0"/>
              </a:rPr>
              <a:t>Running SQL Queries in Spark</a:t>
            </a:r>
            <a:br>
              <a:rPr lang="en-US" b="1" i="0" dirty="0">
                <a:effectLst/>
                <a:latin typeface="Open Sans" panose="020B0606030504020204" pitchFamily="34" charset="0"/>
              </a:rPr>
            </a:br>
            <a:endParaRPr lang="en-US" dirty="0"/>
          </a:p>
        </p:txBody>
      </p:sp>
      <p:sp>
        <p:nvSpPr>
          <p:cNvPr id="5" name="Text Placeholder 4">
            <a:extLst>
              <a:ext uri="{FF2B5EF4-FFF2-40B4-BE49-F238E27FC236}">
                <a16:creationId xmlns:a16="http://schemas.microsoft.com/office/drawing/2014/main" id="{B36331A8-819A-1E7D-B497-7CDF7AEAAB0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64107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5AA0-2563-87AA-7A92-5A0432212811}"/>
              </a:ext>
            </a:extLst>
          </p:cNvPr>
          <p:cNvSpPr>
            <a:spLocks noGrp="1"/>
          </p:cNvSpPr>
          <p:nvPr>
            <p:ph type="title"/>
          </p:nvPr>
        </p:nvSpPr>
        <p:spPr/>
        <p:txBody>
          <a:bodyPr/>
          <a:lstStyle/>
          <a:p>
            <a:r>
              <a:rPr lang="en-US" dirty="0"/>
              <a:t>SQL in Spark</a:t>
            </a:r>
          </a:p>
        </p:txBody>
      </p:sp>
      <p:sp>
        <p:nvSpPr>
          <p:cNvPr id="3" name="Content Placeholder 2">
            <a:extLst>
              <a:ext uri="{FF2B5EF4-FFF2-40B4-BE49-F238E27FC236}">
                <a16:creationId xmlns:a16="http://schemas.microsoft.com/office/drawing/2014/main" id="{21016FD6-0329-4486-9D8F-8C4C357AF6C1}"/>
              </a:ext>
            </a:extLst>
          </p:cNvPr>
          <p:cNvSpPr>
            <a:spLocks noGrp="1"/>
          </p:cNvSpPr>
          <p:nvPr>
            <p:ph idx="1"/>
          </p:nvPr>
        </p:nvSpPr>
        <p:spPr/>
        <p:txBody>
          <a:bodyPr/>
          <a:lstStyle/>
          <a:p>
            <a:pPr marL="0" indent="0">
              <a:buNone/>
            </a:pPr>
            <a:r>
              <a:rPr lang="en-US" b="0" i="0" dirty="0" err="1">
                <a:solidFill>
                  <a:srgbClr val="000000"/>
                </a:solidFill>
                <a:effectLst/>
                <a:latin typeface="Open Sans" panose="020B0606030504020204" pitchFamily="34" charset="0"/>
              </a:rPr>
              <a:t>SparkSQL</a:t>
            </a:r>
            <a:r>
              <a:rPr lang="en-US" b="0" i="0" dirty="0">
                <a:solidFill>
                  <a:srgbClr val="000000"/>
                </a:solidFill>
                <a:effectLst/>
                <a:latin typeface="Open Sans" panose="020B0606030504020204" pitchFamily="34" charset="0"/>
              </a:rPr>
              <a:t> is one of the most used </a:t>
            </a:r>
            <a:r>
              <a:rPr lang="en-US" b="1" i="0" dirty="0">
                <a:solidFill>
                  <a:srgbClr val="000000"/>
                </a:solidFill>
                <a:effectLst/>
                <a:latin typeface="Open Sans" panose="020B0606030504020204" pitchFamily="34" charset="0"/>
              </a:rPr>
              <a:t>Spark</a:t>
            </a:r>
            <a:r>
              <a:rPr lang="en-US" b="0" i="0" dirty="0">
                <a:solidFill>
                  <a:srgbClr val="000000"/>
                </a:solidFill>
                <a:effectLst/>
                <a:latin typeface="Open Sans" panose="020B0606030504020204" pitchFamily="34" charset="0"/>
              </a:rPr>
              <a:t> modules which is used for processing structured columnar data format. </a:t>
            </a:r>
          </a:p>
          <a:p>
            <a:pPr marL="0" indent="0">
              <a:buNone/>
            </a:pPr>
            <a:endParaRPr lang="en-US" dirty="0">
              <a:solidFill>
                <a:srgbClr val="000000"/>
              </a:solidFill>
              <a:latin typeface="Open Sans" panose="020B0606030504020204" pitchFamily="34" charset="0"/>
            </a:endParaRPr>
          </a:p>
          <a:p>
            <a:pPr marL="0" indent="0">
              <a:buNone/>
            </a:pPr>
            <a:r>
              <a:rPr lang="en-US" b="0" i="0" dirty="0">
                <a:solidFill>
                  <a:srgbClr val="000000"/>
                </a:solidFill>
                <a:effectLst/>
                <a:latin typeface="Open Sans" panose="020B0606030504020204" pitchFamily="34" charset="0"/>
              </a:rPr>
              <a:t>Once you have a </a:t>
            </a:r>
            <a:r>
              <a:rPr lang="en-US" b="0" i="0" dirty="0" err="1">
                <a:solidFill>
                  <a:srgbClr val="000000"/>
                </a:solidFill>
                <a:effectLst/>
                <a:latin typeface="Open Sans" panose="020B0606030504020204" pitchFamily="34" charset="0"/>
              </a:rPr>
              <a:t>DataFrame</a:t>
            </a:r>
            <a:r>
              <a:rPr lang="en-US" b="0" i="0" dirty="0">
                <a:solidFill>
                  <a:srgbClr val="000000"/>
                </a:solidFill>
                <a:effectLst/>
                <a:latin typeface="Open Sans" panose="020B0606030504020204" pitchFamily="34" charset="0"/>
              </a:rPr>
              <a:t> created, you can interact with the data by using SQL syntax</a:t>
            </a:r>
            <a:endParaRPr lang="en-US" dirty="0"/>
          </a:p>
        </p:txBody>
      </p:sp>
    </p:spTree>
    <p:extLst>
      <p:ext uri="{BB962C8B-B14F-4D97-AF65-F5344CB8AC3E}">
        <p14:creationId xmlns:p14="http://schemas.microsoft.com/office/powerpoint/2010/main" val="3071816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F2F64-2259-33AC-D59D-20DC3E1E5B22}"/>
              </a:ext>
            </a:extLst>
          </p:cNvPr>
          <p:cNvSpPr>
            <a:spLocks noGrp="1"/>
          </p:cNvSpPr>
          <p:nvPr>
            <p:ph type="title"/>
          </p:nvPr>
        </p:nvSpPr>
        <p:spPr/>
        <p:txBody>
          <a:bodyPr/>
          <a:lstStyle/>
          <a:p>
            <a:r>
              <a:rPr lang="en-US" dirty="0"/>
              <a:t>Steps to Run SQL Queries</a:t>
            </a:r>
          </a:p>
        </p:txBody>
      </p:sp>
      <p:sp>
        <p:nvSpPr>
          <p:cNvPr id="3" name="Content Placeholder 2">
            <a:extLst>
              <a:ext uri="{FF2B5EF4-FFF2-40B4-BE49-F238E27FC236}">
                <a16:creationId xmlns:a16="http://schemas.microsoft.com/office/drawing/2014/main" id="{8B104B42-C206-E6E5-400D-FA6181A09867}"/>
              </a:ext>
            </a:extLst>
          </p:cNvPr>
          <p:cNvSpPr>
            <a:spLocks noGrp="1"/>
          </p:cNvSpPr>
          <p:nvPr>
            <p:ph idx="1"/>
          </p:nvPr>
        </p:nvSpPr>
        <p:spPr/>
        <p:txBody>
          <a:bodyPr/>
          <a:lstStyle/>
          <a:p>
            <a:pPr marL="514350" indent="-514350">
              <a:buFont typeface="+mj-lt"/>
              <a:buAutoNum type="arabicPeriod"/>
            </a:pPr>
            <a:r>
              <a:rPr lang="en-US" dirty="0"/>
              <a:t>create </a:t>
            </a:r>
            <a:r>
              <a:rPr lang="en-US" dirty="0" err="1"/>
              <a:t>sparksql</a:t>
            </a:r>
            <a:r>
              <a:rPr lang="en-US" dirty="0"/>
              <a:t> session</a:t>
            </a:r>
          </a:p>
          <a:p>
            <a:pPr marL="514350" indent="-514350">
              <a:buFont typeface="+mj-lt"/>
              <a:buAutoNum type="arabicPeriod"/>
            </a:pPr>
            <a:r>
              <a:rPr lang="en-US" dirty="0"/>
              <a:t>Create a Data Frame from CSV</a:t>
            </a:r>
          </a:p>
          <a:p>
            <a:pPr marL="514350" indent="-514350">
              <a:buFont typeface="+mj-lt"/>
              <a:buAutoNum type="arabicPeriod"/>
            </a:pPr>
            <a:r>
              <a:rPr lang="en-US" dirty="0"/>
              <a:t>Convert CSV File into table</a:t>
            </a:r>
          </a:p>
          <a:p>
            <a:pPr marL="514350" indent="-514350">
              <a:buFont typeface="+mj-lt"/>
              <a:buAutoNum type="arabicPeriod"/>
            </a:pPr>
            <a:r>
              <a:rPr lang="en-US" dirty="0"/>
              <a:t>Use of SQL Queries.</a:t>
            </a:r>
          </a:p>
        </p:txBody>
      </p:sp>
    </p:spTree>
    <p:extLst>
      <p:ext uri="{BB962C8B-B14F-4D97-AF65-F5344CB8AC3E}">
        <p14:creationId xmlns:p14="http://schemas.microsoft.com/office/powerpoint/2010/main" val="3575986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C347-9CA9-2F23-D949-F1B137E9A424}"/>
              </a:ext>
            </a:extLst>
          </p:cNvPr>
          <p:cNvSpPr>
            <a:spLocks noGrp="1"/>
          </p:cNvSpPr>
          <p:nvPr>
            <p:ph type="title"/>
          </p:nvPr>
        </p:nvSpPr>
        <p:spPr/>
        <p:txBody>
          <a:bodyPr/>
          <a:lstStyle/>
          <a:p>
            <a:r>
              <a:rPr lang="en-US" dirty="0"/>
              <a:t>create </a:t>
            </a:r>
            <a:r>
              <a:rPr lang="en-US" dirty="0" err="1"/>
              <a:t>sparksql</a:t>
            </a:r>
            <a:r>
              <a:rPr lang="en-US" dirty="0"/>
              <a:t> session</a:t>
            </a:r>
          </a:p>
        </p:txBody>
      </p:sp>
      <p:sp>
        <p:nvSpPr>
          <p:cNvPr id="3" name="Content Placeholder 2">
            <a:extLst>
              <a:ext uri="{FF2B5EF4-FFF2-40B4-BE49-F238E27FC236}">
                <a16:creationId xmlns:a16="http://schemas.microsoft.com/office/drawing/2014/main" id="{0F41B0D8-3DD5-73F3-4D63-ADF680A6B4F6}"/>
              </a:ext>
            </a:extLst>
          </p:cNvPr>
          <p:cNvSpPr>
            <a:spLocks noGrp="1"/>
          </p:cNvSpPr>
          <p:nvPr>
            <p:ph idx="1"/>
          </p:nvPr>
        </p:nvSpPr>
        <p:spPr/>
        <p:txBody>
          <a:bodyPr>
            <a:normAutofit lnSpcReduction="10000"/>
          </a:bodyPr>
          <a:lstStyle/>
          <a:p>
            <a:pPr marL="0" indent="0">
              <a:buNone/>
            </a:pPr>
            <a:r>
              <a:rPr lang="en-US" dirty="0"/>
              <a:t># Import </a:t>
            </a:r>
            <a:r>
              <a:rPr lang="en-US" dirty="0" err="1"/>
              <a:t>SparkSession</a:t>
            </a:r>
            <a:endParaRPr lang="en-US" dirty="0"/>
          </a:p>
          <a:p>
            <a:pPr marL="0" indent="0">
              <a:buNone/>
            </a:pPr>
            <a:r>
              <a:rPr lang="en-US" dirty="0"/>
              <a:t>import </a:t>
            </a:r>
            <a:r>
              <a:rPr lang="en-US" dirty="0" err="1"/>
              <a:t>org.apache.spark.sql.SparkSession</a:t>
            </a:r>
            <a:endParaRPr lang="en-US" dirty="0"/>
          </a:p>
          <a:p>
            <a:pPr marL="0" indent="0">
              <a:buNone/>
            </a:pPr>
            <a:endParaRPr lang="en-US" dirty="0"/>
          </a:p>
          <a:p>
            <a:pPr marL="0" indent="0">
              <a:buNone/>
            </a:pPr>
            <a:r>
              <a:rPr lang="en-US" dirty="0"/>
              <a:t>Go to paste mode using :paste</a:t>
            </a:r>
          </a:p>
          <a:p>
            <a:pPr marL="0" indent="0">
              <a:buNone/>
            </a:pPr>
            <a:endParaRPr lang="en-US" dirty="0"/>
          </a:p>
          <a:p>
            <a:pPr marL="0" indent="0">
              <a:buNone/>
            </a:pPr>
            <a:r>
              <a:rPr lang="en-US" dirty="0"/>
              <a:t># Create </a:t>
            </a:r>
            <a:r>
              <a:rPr lang="en-US" dirty="0" err="1"/>
              <a:t>SparkSession</a:t>
            </a:r>
            <a:r>
              <a:rPr lang="en-US" dirty="0"/>
              <a:t> </a:t>
            </a:r>
          </a:p>
          <a:p>
            <a:pPr marL="0" indent="0">
              <a:buNone/>
            </a:pPr>
            <a:r>
              <a:rPr lang="en-US" dirty="0" err="1"/>
              <a:t>val</a:t>
            </a:r>
            <a:r>
              <a:rPr lang="en-US" dirty="0"/>
              <a:t> spark = </a:t>
            </a:r>
            <a:r>
              <a:rPr lang="en-US" dirty="0" err="1"/>
              <a:t>SparkSession.builder</a:t>
            </a:r>
            <a:r>
              <a:rPr lang="en-US" dirty="0"/>
              <a:t>().master("local[1]")</a:t>
            </a:r>
          </a:p>
          <a:p>
            <a:pPr marL="0" indent="0">
              <a:buNone/>
            </a:pPr>
            <a:r>
              <a:rPr lang="en-US" dirty="0"/>
              <a:t>                        .</a:t>
            </a:r>
            <a:r>
              <a:rPr lang="en-US" dirty="0" err="1"/>
              <a:t>appName</a:t>
            </a:r>
            <a:r>
              <a:rPr lang="en-US" dirty="0"/>
              <a:t>("SparkByExamples.com")</a:t>
            </a:r>
          </a:p>
          <a:p>
            <a:pPr marL="0" indent="0">
              <a:buNone/>
            </a:pPr>
            <a:r>
              <a:rPr lang="en-US" dirty="0"/>
              <a:t>                        .</a:t>
            </a:r>
            <a:r>
              <a:rPr lang="en-US" dirty="0" err="1"/>
              <a:t>getOrCreate</a:t>
            </a:r>
            <a:r>
              <a:rPr lang="en-US" dirty="0"/>
              <a:t>()</a:t>
            </a:r>
          </a:p>
        </p:txBody>
      </p:sp>
    </p:spTree>
    <p:extLst>
      <p:ext uri="{BB962C8B-B14F-4D97-AF65-F5344CB8AC3E}">
        <p14:creationId xmlns:p14="http://schemas.microsoft.com/office/powerpoint/2010/main" val="1894347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A8D4-0105-3280-20C8-A3C65F266E74}"/>
              </a:ext>
            </a:extLst>
          </p:cNvPr>
          <p:cNvSpPr>
            <a:spLocks noGrp="1"/>
          </p:cNvSpPr>
          <p:nvPr>
            <p:ph type="title"/>
          </p:nvPr>
        </p:nvSpPr>
        <p:spPr/>
        <p:txBody>
          <a:bodyPr/>
          <a:lstStyle/>
          <a:p>
            <a:r>
              <a:rPr lang="en-US" dirty="0"/>
              <a:t>Create a Data Frame from CSV</a:t>
            </a:r>
          </a:p>
        </p:txBody>
      </p:sp>
      <p:sp>
        <p:nvSpPr>
          <p:cNvPr id="3" name="Content Placeholder 2">
            <a:extLst>
              <a:ext uri="{FF2B5EF4-FFF2-40B4-BE49-F238E27FC236}">
                <a16:creationId xmlns:a16="http://schemas.microsoft.com/office/drawing/2014/main" id="{0B9467C9-E12A-0ADA-4946-D03E043B2629}"/>
              </a:ext>
            </a:extLst>
          </p:cNvPr>
          <p:cNvSpPr>
            <a:spLocks noGrp="1"/>
          </p:cNvSpPr>
          <p:nvPr>
            <p:ph idx="1"/>
          </p:nvPr>
        </p:nvSpPr>
        <p:spPr/>
        <p:txBody>
          <a:bodyPr/>
          <a:lstStyle/>
          <a:p>
            <a:pPr marL="0" indent="0">
              <a:buNone/>
            </a:pPr>
            <a:endParaRPr lang="en-US" dirty="0"/>
          </a:p>
          <a:p>
            <a:pPr marL="0" indent="0">
              <a:buNone/>
            </a:pPr>
            <a:r>
              <a:rPr lang="en-US" dirty="0"/>
              <a:t>Execute below code in paste mode </a:t>
            </a:r>
          </a:p>
          <a:p>
            <a:pPr marL="0" indent="0">
              <a:buNone/>
            </a:pPr>
            <a:endParaRPr lang="en-US" dirty="0"/>
          </a:p>
          <a:p>
            <a:pPr marL="0" indent="0">
              <a:buNone/>
            </a:pPr>
            <a:r>
              <a:rPr lang="en-US" dirty="0" err="1"/>
              <a:t>val</a:t>
            </a:r>
            <a:r>
              <a:rPr lang="en-US" dirty="0"/>
              <a:t> </a:t>
            </a:r>
            <a:r>
              <a:rPr lang="en-US" dirty="0" err="1"/>
              <a:t>df</a:t>
            </a:r>
            <a:r>
              <a:rPr lang="en-US" dirty="0"/>
              <a:t> = </a:t>
            </a:r>
            <a:r>
              <a:rPr lang="en-US" dirty="0" err="1"/>
              <a:t>spark.read.option</a:t>
            </a:r>
            <a:r>
              <a:rPr lang="en-US" dirty="0"/>
              <a:t>("</a:t>
            </a:r>
            <a:r>
              <a:rPr lang="en-US" dirty="0" err="1"/>
              <a:t>header",true</a:t>
            </a:r>
            <a:r>
              <a:rPr lang="en-US" dirty="0"/>
              <a:t>) </a:t>
            </a:r>
          </a:p>
          <a:p>
            <a:pPr marL="0" indent="0">
              <a:buNone/>
            </a:pPr>
            <a:r>
              <a:rPr lang="en-US" dirty="0"/>
              <a:t>          .csv(“D:/OneDrive/Desktop/a.csv")</a:t>
            </a:r>
          </a:p>
          <a:p>
            <a:pPr marL="0" indent="0">
              <a:buNone/>
            </a:pPr>
            <a:r>
              <a:rPr lang="en-US" dirty="0" err="1"/>
              <a:t>df.printSchema</a:t>
            </a:r>
            <a:r>
              <a:rPr lang="en-US" dirty="0"/>
              <a:t>()</a:t>
            </a:r>
          </a:p>
          <a:p>
            <a:pPr marL="0" indent="0">
              <a:buNone/>
            </a:pPr>
            <a:r>
              <a:rPr lang="en-US" dirty="0" err="1"/>
              <a:t>df.show</a:t>
            </a:r>
            <a:r>
              <a:rPr lang="en-US" dirty="0"/>
              <a:t>()</a:t>
            </a:r>
          </a:p>
        </p:txBody>
      </p:sp>
    </p:spTree>
    <p:extLst>
      <p:ext uri="{BB962C8B-B14F-4D97-AF65-F5344CB8AC3E}">
        <p14:creationId xmlns:p14="http://schemas.microsoft.com/office/powerpoint/2010/main" val="2087528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A634-E20A-3D56-B989-240D3FB0F233}"/>
              </a:ext>
            </a:extLst>
          </p:cNvPr>
          <p:cNvSpPr>
            <a:spLocks noGrp="1"/>
          </p:cNvSpPr>
          <p:nvPr>
            <p:ph type="title"/>
          </p:nvPr>
        </p:nvSpPr>
        <p:spPr/>
        <p:txBody>
          <a:bodyPr/>
          <a:lstStyle/>
          <a:p>
            <a:r>
              <a:rPr lang="en-US" dirty="0"/>
              <a:t>Convert CSV File into table using Views</a:t>
            </a:r>
          </a:p>
        </p:txBody>
      </p:sp>
      <p:sp>
        <p:nvSpPr>
          <p:cNvPr id="3" name="Content Placeholder 2">
            <a:extLst>
              <a:ext uri="{FF2B5EF4-FFF2-40B4-BE49-F238E27FC236}">
                <a16:creationId xmlns:a16="http://schemas.microsoft.com/office/drawing/2014/main" id="{CC4463BC-2273-55D5-075E-CA4785D807CB}"/>
              </a:ext>
            </a:extLst>
          </p:cNvPr>
          <p:cNvSpPr>
            <a:spLocks noGrp="1"/>
          </p:cNvSpPr>
          <p:nvPr>
            <p:ph idx="1"/>
          </p:nvPr>
        </p:nvSpPr>
        <p:spPr/>
        <p:txBody>
          <a:bodyPr/>
          <a:lstStyle/>
          <a:p>
            <a:r>
              <a:rPr lang="en-US" dirty="0"/>
              <a:t>Execute below code in paste mode </a:t>
            </a:r>
          </a:p>
          <a:p>
            <a:endParaRPr lang="en-US" dirty="0"/>
          </a:p>
          <a:p>
            <a:pPr marL="0" indent="0">
              <a:buNone/>
            </a:pPr>
            <a:r>
              <a:rPr lang="en-US" dirty="0" err="1"/>
              <a:t>spark.read.option</a:t>
            </a:r>
            <a:r>
              <a:rPr lang="en-US" dirty="0"/>
              <a:t>("</a:t>
            </a:r>
            <a:r>
              <a:rPr lang="en-US" dirty="0" err="1"/>
              <a:t>header",true</a:t>
            </a:r>
            <a:r>
              <a:rPr lang="en-US" dirty="0"/>
              <a:t>) </a:t>
            </a:r>
          </a:p>
          <a:p>
            <a:pPr marL="0" indent="0">
              <a:buNone/>
            </a:pPr>
            <a:r>
              <a:rPr lang="en-US" dirty="0"/>
              <a:t>          .csv(“D:/OneDrive/Desktop/a.csv") </a:t>
            </a:r>
          </a:p>
          <a:p>
            <a:pPr marL="0" indent="0">
              <a:buNone/>
            </a:pPr>
            <a:r>
              <a:rPr lang="en-US" dirty="0"/>
              <a:t>          .</a:t>
            </a:r>
            <a:r>
              <a:rPr lang="en-US" dirty="0" err="1"/>
              <a:t>createOrReplaceTempView</a:t>
            </a:r>
            <a:r>
              <a:rPr lang="en-US" dirty="0"/>
              <a:t>("</a:t>
            </a:r>
            <a:r>
              <a:rPr lang="en-US" dirty="0" err="1"/>
              <a:t>Zipcodes</a:t>
            </a:r>
            <a:r>
              <a:rPr lang="en-US" dirty="0"/>
              <a:t>")</a:t>
            </a:r>
          </a:p>
        </p:txBody>
      </p:sp>
    </p:spTree>
    <p:extLst>
      <p:ext uri="{BB962C8B-B14F-4D97-AF65-F5344CB8AC3E}">
        <p14:creationId xmlns:p14="http://schemas.microsoft.com/office/powerpoint/2010/main" val="345881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EFC6A-940E-2E7A-F1D1-E71A095AE096}"/>
              </a:ext>
            </a:extLst>
          </p:cNvPr>
          <p:cNvSpPr>
            <a:spLocks noGrp="1"/>
          </p:cNvSpPr>
          <p:nvPr>
            <p:ph type="title"/>
          </p:nvPr>
        </p:nvSpPr>
        <p:spPr/>
        <p:txBody>
          <a:bodyPr/>
          <a:lstStyle/>
          <a:p>
            <a:r>
              <a:rPr lang="en-US" dirty="0"/>
              <a:t>Use of SQL Queries in Spark</a:t>
            </a:r>
          </a:p>
        </p:txBody>
      </p:sp>
      <p:sp>
        <p:nvSpPr>
          <p:cNvPr id="3" name="Content Placeholder 2">
            <a:extLst>
              <a:ext uri="{FF2B5EF4-FFF2-40B4-BE49-F238E27FC236}">
                <a16:creationId xmlns:a16="http://schemas.microsoft.com/office/drawing/2014/main" id="{11A8DE85-ED2A-C5C5-CAFF-D0F7FE7F0D59}"/>
              </a:ext>
            </a:extLst>
          </p:cNvPr>
          <p:cNvSpPr>
            <a:spLocks noGrp="1"/>
          </p:cNvSpPr>
          <p:nvPr>
            <p:ph idx="1"/>
          </p:nvPr>
        </p:nvSpPr>
        <p:spPr/>
        <p:txBody>
          <a:bodyPr/>
          <a:lstStyle/>
          <a:p>
            <a:r>
              <a:rPr lang="en-US" dirty="0"/>
              <a:t>Execute below code in paste mode </a:t>
            </a:r>
          </a:p>
          <a:p>
            <a:pPr marL="0" indent="0">
              <a:buNone/>
            </a:pPr>
            <a:endParaRPr lang="en-US" dirty="0"/>
          </a:p>
          <a:p>
            <a:pPr marL="0" indent="0">
              <a:buNone/>
            </a:pPr>
            <a:r>
              <a:rPr lang="en-US" dirty="0" err="1"/>
              <a:t>spark.sql</a:t>
            </a:r>
            <a:r>
              <a:rPr lang="en-US" dirty="0"/>
              <a:t>("SELECT country, city, </a:t>
            </a:r>
            <a:r>
              <a:rPr lang="en-US" dirty="0" err="1"/>
              <a:t>zipcode</a:t>
            </a:r>
            <a:r>
              <a:rPr lang="en-US" dirty="0"/>
              <a:t> FROM ZIPCODES") </a:t>
            </a:r>
          </a:p>
          <a:p>
            <a:pPr marL="0" indent="0">
              <a:buNone/>
            </a:pPr>
            <a:r>
              <a:rPr lang="en-US" dirty="0"/>
              <a:t>     .show(5)</a:t>
            </a:r>
          </a:p>
          <a:p>
            <a:pPr marL="0" indent="0">
              <a:buNone/>
            </a:pPr>
            <a:endParaRPr lang="en-US" dirty="0"/>
          </a:p>
          <a:p>
            <a:pPr marL="0" indent="0">
              <a:buNone/>
            </a:pPr>
            <a:r>
              <a:rPr lang="en-US" dirty="0" err="1"/>
              <a:t>spark.sql</a:t>
            </a:r>
            <a:r>
              <a:rPr lang="en-US" dirty="0"/>
              <a:t>(""" SELECT  country, city, </a:t>
            </a:r>
            <a:r>
              <a:rPr lang="en-US" dirty="0" err="1"/>
              <a:t>zipcode</a:t>
            </a:r>
            <a:r>
              <a:rPr lang="en-US" dirty="0"/>
              <a:t> FROM ZIPCODES </a:t>
            </a:r>
          </a:p>
          <a:p>
            <a:pPr marL="0" indent="0">
              <a:buNone/>
            </a:pPr>
            <a:r>
              <a:rPr lang="en-US" dirty="0"/>
              <a:t>          WHERE country = 'US' """) </a:t>
            </a:r>
          </a:p>
          <a:p>
            <a:pPr marL="0" indent="0">
              <a:buNone/>
            </a:pPr>
            <a:r>
              <a:rPr lang="en-US" dirty="0"/>
              <a:t>     .show(5)</a:t>
            </a:r>
          </a:p>
          <a:p>
            <a:pPr marL="0" indent="0">
              <a:buNone/>
            </a:pPr>
            <a:endParaRPr lang="en-US" dirty="0"/>
          </a:p>
        </p:txBody>
      </p:sp>
    </p:spTree>
    <p:extLst>
      <p:ext uri="{BB962C8B-B14F-4D97-AF65-F5344CB8AC3E}">
        <p14:creationId xmlns:p14="http://schemas.microsoft.com/office/powerpoint/2010/main" val="3917183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07BF8-F016-56A2-9888-BD94246C45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7C54FC-3BEA-2090-8638-D0627EFFE0B9}"/>
              </a:ext>
            </a:extLst>
          </p:cNvPr>
          <p:cNvSpPr>
            <a:spLocks noGrp="1"/>
          </p:cNvSpPr>
          <p:nvPr>
            <p:ph idx="1"/>
          </p:nvPr>
        </p:nvSpPr>
        <p:spPr/>
        <p:txBody>
          <a:bodyPr/>
          <a:lstStyle/>
          <a:p>
            <a:pPr marL="0" indent="0">
              <a:buNone/>
            </a:pPr>
            <a:r>
              <a:rPr lang="en-US" dirty="0" err="1"/>
              <a:t>spark.sql</a:t>
            </a:r>
            <a:r>
              <a:rPr lang="en-US" dirty="0"/>
              <a:t>(""" SELECT  country, city, </a:t>
            </a:r>
            <a:r>
              <a:rPr lang="en-US" dirty="0" err="1"/>
              <a:t>zipcode</a:t>
            </a:r>
            <a:r>
              <a:rPr lang="en-US" dirty="0"/>
              <a:t> FROM ZIPCODES </a:t>
            </a:r>
          </a:p>
          <a:p>
            <a:pPr marL="0" indent="0">
              <a:buNone/>
            </a:pPr>
            <a:r>
              <a:rPr lang="en-US" dirty="0"/>
              <a:t>          WHERE country in ('IND') order by city """) </a:t>
            </a:r>
          </a:p>
          <a:p>
            <a:pPr marL="0" indent="0">
              <a:buNone/>
            </a:pPr>
            <a:r>
              <a:rPr lang="en-US" dirty="0"/>
              <a:t>     .show(5)</a:t>
            </a:r>
          </a:p>
          <a:p>
            <a:pPr marL="0" indent="0">
              <a:buNone/>
            </a:pPr>
            <a:endParaRPr lang="en-US" dirty="0"/>
          </a:p>
          <a:p>
            <a:pPr marL="0" indent="0">
              <a:buNone/>
            </a:pPr>
            <a:r>
              <a:rPr lang="en-US" dirty="0" err="1"/>
              <a:t>spark.sql</a:t>
            </a:r>
            <a:r>
              <a:rPr lang="en-US" dirty="0"/>
              <a:t>(""" SELECT city, count(*) as count FROM ZIPCODES </a:t>
            </a:r>
          </a:p>
          <a:p>
            <a:pPr marL="0" indent="0">
              <a:buNone/>
            </a:pPr>
            <a:r>
              <a:rPr lang="en-US" dirty="0"/>
              <a:t>          GROUP BY city""") </a:t>
            </a:r>
          </a:p>
          <a:p>
            <a:pPr marL="0" indent="0">
              <a:buNone/>
            </a:pPr>
            <a:r>
              <a:rPr lang="en-US" dirty="0"/>
              <a:t>     .show()</a:t>
            </a:r>
          </a:p>
        </p:txBody>
      </p:sp>
    </p:spTree>
    <p:extLst>
      <p:ext uri="{BB962C8B-B14F-4D97-AF65-F5344CB8AC3E}">
        <p14:creationId xmlns:p14="http://schemas.microsoft.com/office/powerpoint/2010/main" val="57579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2A0C-478B-8A99-A8AA-6AFA0AD2BCEC}"/>
              </a:ext>
            </a:extLst>
          </p:cNvPr>
          <p:cNvSpPr>
            <a:spLocks noGrp="1"/>
          </p:cNvSpPr>
          <p:nvPr>
            <p:ph type="title"/>
          </p:nvPr>
        </p:nvSpPr>
        <p:spPr/>
        <p:txBody>
          <a:bodyPr/>
          <a:lstStyle/>
          <a:p>
            <a:r>
              <a:rPr lang="en-US" b="0" i="0" dirty="0">
                <a:solidFill>
                  <a:srgbClr val="000000"/>
                </a:solidFill>
                <a:effectLst/>
                <a:latin typeface="var(--ff-lato)"/>
              </a:rPr>
              <a:t>Features of Spark SQL</a:t>
            </a:r>
            <a:endParaRPr lang="en-US" dirty="0"/>
          </a:p>
        </p:txBody>
      </p:sp>
      <p:sp>
        <p:nvSpPr>
          <p:cNvPr id="3" name="Content Placeholder 2">
            <a:extLst>
              <a:ext uri="{FF2B5EF4-FFF2-40B4-BE49-F238E27FC236}">
                <a16:creationId xmlns:a16="http://schemas.microsoft.com/office/drawing/2014/main" id="{F38DF6D1-014D-5524-D004-07FE79258952}"/>
              </a:ext>
            </a:extLst>
          </p:cNvPr>
          <p:cNvSpPr>
            <a:spLocks noGrp="1"/>
          </p:cNvSpPr>
          <p:nvPr>
            <p:ph idx="1"/>
          </p:nvPr>
        </p:nvSpPr>
        <p:spPr/>
        <p:txBody>
          <a:bodyPr/>
          <a:lstStyle/>
          <a:p>
            <a:pPr marL="0" indent="0">
              <a:buNone/>
            </a:pPr>
            <a:r>
              <a:rPr lang="en-US" b="0" i="0" dirty="0">
                <a:solidFill>
                  <a:srgbClr val="000000"/>
                </a:solidFill>
                <a:effectLst/>
                <a:latin typeface="Verdana" panose="020B0604030504040204" pitchFamily="34" charset="0"/>
              </a:rPr>
              <a:t>The following are the features of Spark SQL :</a:t>
            </a:r>
          </a:p>
          <a:p>
            <a:r>
              <a:rPr lang="en-US" i="0" dirty="0">
                <a:solidFill>
                  <a:srgbClr val="000000"/>
                </a:solidFill>
                <a:effectLst/>
                <a:latin typeface="Verdana" panose="020B0604030504040204" pitchFamily="34" charset="0"/>
              </a:rPr>
              <a:t>Integrated</a:t>
            </a:r>
            <a:endParaRPr lang="en-US" dirty="0">
              <a:solidFill>
                <a:srgbClr val="000000"/>
              </a:solidFill>
              <a:latin typeface="Verdana" panose="020B0604030504040204" pitchFamily="34" charset="0"/>
            </a:endParaRPr>
          </a:p>
          <a:p>
            <a:r>
              <a:rPr lang="en-US" i="0" dirty="0">
                <a:solidFill>
                  <a:srgbClr val="000000"/>
                </a:solidFill>
                <a:effectLst/>
                <a:latin typeface="Verdana" panose="020B0604030504040204" pitchFamily="34" charset="0"/>
              </a:rPr>
              <a:t>Unified Data Access</a:t>
            </a:r>
          </a:p>
          <a:p>
            <a:r>
              <a:rPr lang="en-US" i="0" dirty="0">
                <a:solidFill>
                  <a:srgbClr val="000000"/>
                </a:solidFill>
                <a:effectLst/>
                <a:latin typeface="Verdana" panose="020B0604030504040204" pitchFamily="34" charset="0"/>
              </a:rPr>
              <a:t>Hive Compatibility </a:t>
            </a:r>
            <a:endParaRPr lang="en-US" dirty="0">
              <a:solidFill>
                <a:srgbClr val="000000"/>
              </a:solidFill>
              <a:latin typeface="Verdana" panose="020B0604030504040204" pitchFamily="34" charset="0"/>
            </a:endParaRPr>
          </a:p>
          <a:p>
            <a:r>
              <a:rPr lang="en-US" i="0" dirty="0">
                <a:solidFill>
                  <a:srgbClr val="000000"/>
                </a:solidFill>
                <a:effectLst/>
                <a:latin typeface="Verdana" panose="020B0604030504040204" pitchFamily="34" charset="0"/>
              </a:rPr>
              <a:t>Standard Connectivity</a:t>
            </a:r>
          </a:p>
          <a:p>
            <a:r>
              <a:rPr lang="en-US" i="0" dirty="0">
                <a:solidFill>
                  <a:srgbClr val="000000"/>
                </a:solidFill>
                <a:effectLst/>
                <a:latin typeface="Verdana" panose="020B0604030504040204" pitchFamily="34" charset="0"/>
              </a:rPr>
              <a:t>Scalability</a:t>
            </a:r>
            <a:endParaRPr lang="en-US" dirty="0"/>
          </a:p>
        </p:txBody>
      </p:sp>
    </p:spTree>
    <p:extLst>
      <p:ext uri="{BB962C8B-B14F-4D97-AF65-F5344CB8AC3E}">
        <p14:creationId xmlns:p14="http://schemas.microsoft.com/office/powerpoint/2010/main" val="139195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4DED-26BA-DB15-3ECF-57EAE059472E}"/>
              </a:ext>
            </a:extLst>
          </p:cNvPr>
          <p:cNvSpPr>
            <a:spLocks noGrp="1"/>
          </p:cNvSpPr>
          <p:nvPr>
            <p:ph type="title"/>
          </p:nvPr>
        </p:nvSpPr>
        <p:spPr/>
        <p:txBody>
          <a:bodyPr/>
          <a:lstStyle/>
          <a:p>
            <a:r>
              <a:rPr lang="en-US" dirty="0"/>
              <a:t>Joins in Spark SQL</a:t>
            </a:r>
          </a:p>
        </p:txBody>
      </p:sp>
      <p:sp>
        <p:nvSpPr>
          <p:cNvPr id="3" name="Text Placeholder 2">
            <a:extLst>
              <a:ext uri="{FF2B5EF4-FFF2-40B4-BE49-F238E27FC236}">
                <a16:creationId xmlns:a16="http://schemas.microsoft.com/office/drawing/2014/main" id="{FE344891-34ED-0EBF-B324-0CBA422B21B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37009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24AE-F3F6-C3CC-6CD7-C73B4BE9C676}"/>
              </a:ext>
            </a:extLst>
          </p:cNvPr>
          <p:cNvSpPr>
            <a:spLocks noGrp="1"/>
          </p:cNvSpPr>
          <p:nvPr>
            <p:ph type="title"/>
          </p:nvPr>
        </p:nvSpPr>
        <p:spPr/>
        <p:txBody>
          <a:bodyPr/>
          <a:lstStyle/>
          <a:p>
            <a:r>
              <a:rPr lang="en-US" dirty="0"/>
              <a:t>Joins</a:t>
            </a:r>
          </a:p>
        </p:txBody>
      </p:sp>
      <p:sp>
        <p:nvSpPr>
          <p:cNvPr id="3" name="Content Placeholder 2">
            <a:extLst>
              <a:ext uri="{FF2B5EF4-FFF2-40B4-BE49-F238E27FC236}">
                <a16:creationId xmlns:a16="http://schemas.microsoft.com/office/drawing/2014/main" id="{4E5B3884-23D7-D1C3-A753-3B349696C4F8}"/>
              </a:ext>
            </a:extLst>
          </p:cNvPr>
          <p:cNvSpPr>
            <a:spLocks noGrp="1"/>
          </p:cNvSpPr>
          <p:nvPr>
            <p:ph idx="1"/>
          </p:nvPr>
        </p:nvSpPr>
        <p:spPr/>
        <p:txBody>
          <a:bodyPr/>
          <a:lstStyle/>
          <a:p>
            <a:r>
              <a:rPr lang="en-US" dirty="0"/>
              <a:t>An SQL Join clause combine records from two or more tables. This operation is very common in data processing and understanding of what happens under the hood is important.</a:t>
            </a:r>
          </a:p>
          <a:p>
            <a:endParaRPr lang="en-US" dirty="0"/>
          </a:p>
          <a:p>
            <a:r>
              <a:rPr lang="en-US" dirty="0"/>
              <a:t>There are several common join types such as INNER, LEFT OUTER, RIGHT OUTER, FULL OUTER and CROSS or CARTESIAN JOINS.</a:t>
            </a:r>
          </a:p>
        </p:txBody>
      </p:sp>
    </p:spTree>
    <p:extLst>
      <p:ext uri="{BB962C8B-B14F-4D97-AF65-F5344CB8AC3E}">
        <p14:creationId xmlns:p14="http://schemas.microsoft.com/office/powerpoint/2010/main" val="2487281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445A-71E7-ABB4-70FF-4362347C46A2}"/>
              </a:ext>
            </a:extLst>
          </p:cNvPr>
          <p:cNvSpPr>
            <a:spLocks noGrp="1"/>
          </p:cNvSpPr>
          <p:nvPr>
            <p:ph type="title"/>
          </p:nvPr>
        </p:nvSpPr>
        <p:spPr/>
        <p:txBody>
          <a:bodyPr/>
          <a:lstStyle/>
          <a:p>
            <a:r>
              <a:rPr lang="en-US" dirty="0"/>
              <a:t>Joins in SQL</a:t>
            </a:r>
          </a:p>
        </p:txBody>
      </p:sp>
      <p:pic>
        <p:nvPicPr>
          <p:cNvPr id="5" name="Content Placeholder 4">
            <a:extLst>
              <a:ext uri="{FF2B5EF4-FFF2-40B4-BE49-F238E27FC236}">
                <a16:creationId xmlns:a16="http://schemas.microsoft.com/office/drawing/2014/main" id="{049A813B-FC3E-09EE-892C-50068865370E}"/>
              </a:ext>
            </a:extLst>
          </p:cNvPr>
          <p:cNvPicPr>
            <a:picLocks noGrp="1" noChangeAspect="1"/>
          </p:cNvPicPr>
          <p:nvPr>
            <p:ph idx="1"/>
          </p:nvPr>
        </p:nvPicPr>
        <p:blipFill>
          <a:blip r:embed="rId2"/>
          <a:stretch>
            <a:fillRect/>
          </a:stretch>
        </p:blipFill>
        <p:spPr>
          <a:xfrm>
            <a:off x="1683026" y="1961321"/>
            <a:ext cx="8666921" cy="4028661"/>
          </a:xfrm>
        </p:spPr>
      </p:pic>
    </p:spTree>
    <p:extLst>
      <p:ext uri="{BB962C8B-B14F-4D97-AF65-F5344CB8AC3E}">
        <p14:creationId xmlns:p14="http://schemas.microsoft.com/office/powerpoint/2010/main" val="3145262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F310-08A8-DEA5-2965-BFBAD4285C31}"/>
              </a:ext>
            </a:extLst>
          </p:cNvPr>
          <p:cNvSpPr>
            <a:spLocks noGrp="1"/>
          </p:cNvSpPr>
          <p:nvPr>
            <p:ph type="title"/>
          </p:nvPr>
        </p:nvSpPr>
        <p:spPr/>
        <p:txBody>
          <a:bodyPr/>
          <a:lstStyle/>
          <a:p>
            <a:r>
              <a:rPr lang="en-US" dirty="0"/>
              <a:t>Joins supported by </a:t>
            </a:r>
            <a:r>
              <a:rPr lang="en-US" dirty="0" err="1"/>
              <a:t>SparkSQL</a:t>
            </a:r>
            <a:endParaRPr lang="en-US" dirty="0"/>
          </a:p>
        </p:txBody>
      </p:sp>
      <p:sp>
        <p:nvSpPr>
          <p:cNvPr id="3" name="Content Placeholder 2">
            <a:extLst>
              <a:ext uri="{FF2B5EF4-FFF2-40B4-BE49-F238E27FC236}">
                <a16:creationId xmlns:a16="http://schemas.microsoft.com/office/drawing/2014/main" id="{538A5178-4B71-27ED-830A-8A457B559C55}"/>
              </a:ext>
            </a:extLst>
          </p:cNvPr>
          <p:cNvSpPr>
            <a:spLocks noGrp="1"/>
          </p:cNvSpPr>
          <p:nvPr>
            <p:ph idx="1"/>
          </p:nvPr>
        </p:nvSpPr>
        <p:spPr/>
        <p:txBody>
          <a:bodyPr/>
          <a:lstStyle/>
          <a:p>
            <a:pPr marL="0" indent="0">
              <a:buNone/>
            </a:pPr>
            <a:r>
              <a:rPr lang="en-US" dirty="0"/>
              <a:t>Spark allows using following join types:</a:t>
            </a:r>
          </a:p>
          <a:p>
            <a:r>
              <a:rPr lang="en-US" dirty="0"/>
              <a:t>Inner</a:t>
            </a:r>
          </a:p>
          <a:p>
            <a:r>
              <a:rPr lang="en-US" dirty="0"/>
              <a:t>Outer</a:t>
            </a:r>
          </a:p>
          <a:p>
            <a:r>
              <a:rPr lang="en-US" dirty="0"/>
              <a:t>Left outer</a:t>
            </a:r>
          </a:p>
          <a:p>
            <a:r>
              <a:rPr lang="en-US" dirty="0"/>
              <a:t>Right outer</a:t>
            </a:r>
          </a:p>
          <a:p>
            <a:r>
              <a:rPr lang="en-US" dirty="0"/>
              <a:t>Left semi</a:t>
            </a:r>
          </a:p>
          <a:p>
            <a:r>
              <a:rPr lang="en-US" dirty="0"/>
              <a:t>Cross join</a:t>
            </a:r>
          </a:p>
        </p:txBody>
      </p:sp>
    </p:spTree>
    <p:extLst>
      <p:ext uri="{BB962C8B-B14F-4D97-AF65-F5344CB8AC3E}">
        <p14:creationId xmlns:p14="http://schemas.microsoft.com/office/powerpoint/2010/main" val="260306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0388-1A1C-4E03-21E4-4D7F4A1E2F2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9780BCE-E7A9-C81A-8269-01D3AC743E91}"/>
              </a:ext>
            </a:extLst>
          </p:cNvPr>
          <p:cNvSpPr>
            <a:spLocks noGrp="1"/>
          </p:cNvSpPr>
          <p:nvPr>
            <p:ph idx="1"/>
          </p:nvPr>
        </p:nvSpPr>
        <p:spPr/>
        <p:txBody>
          <a:bodyPr/>
          <a:lstStyle/>
          <a:p>
            <a:r>
              <a:rPr lang="en-US" dirty="0"/>
              <a:t>Lets create first DF:</a:t>
            </a:r>
          </a:p>
          <a:p>
            <a:pPr marL="0" indent="0">
              <a:buNone/>
            </a:pPr>
            <a:endParaRPr lang="en-US" dirty="0"/>
          </a:p>
          <a:p>
            <a:pPr marL="0" indent="0">
              <a:buNone/>
            </a:pPr>
            <a:r>
              <a:rPr lang="en-US" dirty="0"/>
              <a:t>	</a:t>
            </a:r>
            <a:r>
              <a:rPr lang="en-US" dirty="0" err="1"/>
              <a:t>val</a:t>
            </a:r>
            <a:r>
              <a:rPr lang="en-US" dirty="0"/>
              <a:t> emp1 = </a:t>
            </a:r>
            <a:r>
              <a:rPr lang="en-US" dirty="0" err="1"/>
              <a:t>sc.parallelize</a:t>
            </a:r>
            <a:r>
              <a:rPr lang="en-US" dirty="0"/>
              <a:t>(Array((10,”Inventory”,”Hybd”), (20,”Finance”,”bglr”), (30,”HR”,”Mumbai”), (40,”Admin”,”che”))).</a:t>
            </a:r>
            <a:r>
              <a:rPr lang="en-US" dirty="0" err="1"/>
              <a:t>toDF</a:t>
            </a:r>
            <a:r>
              <a:rPr lang="en-US" dirty="0"/>
              <a:t>(“</a:t>
            </a:r>
            <a:r>
              <a:rPr lang="en-US" dirty="0" err="1"/>
              <a:t>Deptno</a:t>
            </a:r>
            <a:r>
              <a:rPr lang="en-US" dirty="0"/>
              <a:t>”,”</a:t>
            </a:r>
            <a:r>
              <a:rPr lang="en-US" dirty="0" err="1"/>
              <a:t>Dname</a:t>
            </a:r>
            <a:r>
              <a:rPr lang="en-US" dirty="0"/>
              <a:t>”,”Loc”)</a:t>
            </a:r>
          </a:p>
          <a:p>
            <a:pPr marL="0" indent="0">
              <a:buNone/>
            </a:pPr>
            <a:endParaRPr lang="en-US" dirty="0"/>
          </a:p>
          <a:p>
            <a:pPr marL="0" indent="0">
              <a:buNone/>
            </a:pPr>
            <a:r>
              <a:rPr lang="en-US" dirty="0"/>
              <a:t>	emp1.show()</a:t>
            </a:r>
          </a:p>
        </p:txBody>
      </p:sp>
    </p:spTree>
    <p:extLst>
      <p:ext uri="{BB962C8B-B14F-4D97-AF65-F5344CB8AC3E}">
        <p14:creationId xmlns:p14="http://schemas.microsoft.com/office/powerpoint/2010/main" val="1783155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C5BEC-574A-CC43-8112-EBE72DF3D4CD}"/>
              </a:ext>
            </a:extLst>
          </p:cNvPr>
          <p:cNvSpPr>
            <a:spLocks noGrp="1"/>
          </p:cNvSpPr>
          <p:nvPr>
            <p:ph type="title"/>
          </p:nvPr>
        </p:nvSpPr>
        <p:spPr/>
        <p:txBody>
          <a:bodyPr/>
          <a:lstStyle/>
          <a:p>
            <a:r>
              <a:rPr lang="en-US" dirty="0"/>
              <a:t>Example (continues)</a:t>
            </a:r>
          </a:p>
        </p:txBody>
      </p:sp>
      <p:sp>
        <p:nvSpPr>
          <p:cNvPr id="3" name="Content Placeholder 2">
            <a:extLst>
              <a:ext uri="{FF2B5EF4-FFF2-40B4-BE49-F238E27FC236}">
                <a16:creationId xmlns:a16="http://schemas.microsoft.com/office/drawing/2014/main" id="{1DA12E23-951D-DE74-7FD5-436CCDB556E2}"/>
              </a:ext>
            </a:extLst>
          </p:cNvPr>
          <p:cNvSpPr>
            <a:spLocks noGrp="1"/>
          </p:cNvSpPr>
          <p:nvPr>
            <p:ph idx="1"/>
          </p:nvPr>
        </p:nvSpPr>
        <p:spPr/>
        <p:txBody>
          <a:bodyPr/>
          <a:lstStyle/>
          <a:p>
            <a:r>
              <a:rPr lang="en-US" dirty="0"/>
              <a:t>Lets create second table</a:t>
            </a:r>
          </a:p>
          <a:p>
            <a:endParaRPr lang="en-US" dirty="0"/>
          </a:p>
          <a:p>
            <a:pPr marL="0" indent="0">
              <a:buNone/>
            </a:pPr>
            <a:r>
              <a:rPr lang="en-US" dirty="0" err="1"/>
              <a:t>val</a:t>
            </a:r>
            <a:r>
              <a:rPr lang="en-US" dirty="0"/>
              <a:t> emp2 = </a:t>
            </a:r>
            <a:r>
              <a:rPr lang="en-US" dirty="0" err="1"/>
              <a:t>sc.parallelize</a:t>
            </a:r>
            <a:r>
              <a:rPr lang="en-US" dirty="0"/>
              <a:t>(Array((111,”Saketh”,”analyst”,444,10), (222,”Sudha”,”clerk”,333,20), (333,”Jagan”,”Manager”,111,10), (444,”madhu”,”engineer”,222,40))).</a:t>
            </a:r>
            <a:r>
              <a:rPr lang="en-US" dirty="0" err="1"/>
              <a:t>toDF</a:t>
            </a:r>
            <a:r>
              <a:rPr lang="en-US" dirty="0"/>
              <a:t>(“</a:t>
            </a:r>
            <a:r>
              <a:rPr lang="en-US" dirty="0" err="1"/>
              <a:t>Empno</a:t>
            </a:r>
            <a:r>
              <a:rPr lang="en-US" dirty="0"/>
              <a:t>”,”</a:t>
            </a:r>
            <a:r>
              <a:rPr lang="en-US" dirty="0" err="1"/>
              <a:t>Ename</a:t>
            </a:r>
            <a:r>
              <a:rPr lang="en-US" dirty="0"/>
              <a:t>”,”job”,”</a:t>
            </a:r>
            <a:r>
              <a:rPr lang="en-US" dirty="0" err="1"/>
              <a:t>Mgr</a:t>
            </a:r>
            <a:r>
              <a:rPr lang="en-US" dirty="0"/>
              <a:t>”,”</a:t>
            </a:r>
            <a:r>
              <a:rPr lang="en-US" dirty="0" err="1"/>
              <a:t>DeptNo</a:t>
            </a:r>
            <a:r>
              <a:rPr lang="en-US" dirty="0"/>
              <a:t>”)</a:t>
            </a:r>
          </a:p>
          <a:p>
            <a:pPr marL="0" indent="0">
              <a:buNone/>
            </a:pPr>
            <a:endParaRPr lang="en-US" dirty="0"/>
          </a:p>
          <a:p>
            <a:pPr marL="0" indent="0">
              <a:buNone/>
            </a:pPr>
            <a:r>
              <a:rPr lang="en-US" dirty="0"/>
              <a:t>	emp2.show()</a:t>
            </a:r>
          </a:p>
          <a:p>
            <a:pPr marL="0" indent="0">
              <a:buNone/>
            </a:pPr>
            <a:endParaRPr lang="en-US" dirty="0"/>
          </a:p>
        </p:txBody>
      </p:sp>
    </p:spTree>
    <p:extLst>
      <p:ext uri="{BB962C8B-B14F-4D97-AF65-F5344CB8AC3E}">
        <p14:creationId xmlns:p14="http://schemas.microsoft.com/office/powerpoint/2010/main" val="599915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4F791-298C-D1FA-F4F4-5B940219FD50}"/>
              </a:ext>
            </a:extLst>
          </p:cNvPr>
          <p:cNvSpPr>
            <a:spLocks noGrp="1"/>
          </p:cNvSpPr>
          <p:nvPr>
            <p:ph type="title"/>
          </p:nvPr>
        </p:nvSpPr>
        <p:spPr/>
        <p:txBody>
          <a:bodyPr/>
          <a:lstStyle/>
          <a:p>
            <a:r>
              <a:rPr lang="en-US" dirty="0"/>
              <a:t>Inner Join</a:t>
            </a:r>
          </a:p>
        </p:txBody>
      </p:sp>
      <p:sp>
        <p:nvSpPr>
          <p:cNvPr id="3" name="Content Placeholder 2">
            <a:extLst>
              <a:ext uri="{FF2B5EF4-FFF2-40B4-BE49-F238E27FC236}">
                <a16:creationId xmlns:a16="http://schemas.microsoft.com/office/drawing/2014/main" id="{C05886D9-CAAE-3A42-BABA-175D0CB0D839}"/>
              </a:ext>
            </a:extLst>
          </p:cNvPr>
          <p:cNvSpPr>
            <a:spLocks noGrp="1"/>
          </p:cNvSpPr>
          <p:nvPr>
            <p:ph idx="1"/>
          </p:nvPr>
        </p:nvSpPr>
        <p:spPr/>
        <p:txBody>
          <a:bodyPr>
            <a:normAutofit lnSpcReduction="10000"/>
          </a:bodyPr>
          <a:lstStyle/>
          <a:p>
            <a:r>
              <a:rPr lang="en-US" dirty="0"/>
              <a:t>Inner join can be performed on two tables emp1 and emp2 using below code to get the common of both table:</a:t>
            </a:r>
          </a:p>
          <a:p>
            <a:pPr marL="0" indent="0">
              <a:buNone/>
            </a:pPr>
            <a:endParaRPr lang="en-US" dirty="0"/>
          </a:p>
          <a:p>
            <a:pPr marL="0" indent="0">
              <a:buNone/>
            </a:pPr>
            <a:r>
              <a:rPr lang="en-US" dirty="0"/>
              <a:t>	emp1.join(emp2,”Deptno”).show()</a:t>
            </a:r>
          </a:p>
          <a:p>
            <a:pPr marL="0" indent="0">
              <a:buNone/>
            </a:pPr>
            <a:endParaRPr lang="en-US" dirty="0"/>
          </a:p>
          <a:p>
            <a:pPr marL="0" indent="0">
              <a:buNone/>
            </a:pPr>
            <a:r>
              <a:rPr lang="en-US" dirty="0"/>
              <a:t>			OR</a:t>
            </a:r>
          </a:p>
          <a:p>
            <a:pPr marL="0" indent="0">
              <a:buNone/>
            </a:pPr>
            <a:endParaRPr lang="en-US" dirty="0"/>
          </a:p>
          <a:p>
            <a:pPr marL="0" indent="0">
              <a:buNone/>
            </a:pPr>
            <a:r>
              <a:rPr lang="en-US" dirty="0"/>
              <a:t>	emp1.join(emp2,Seq(“</a:t>
            </a:r>
            <a:r>
              <a:rPr lang="en-US" dirty="0" err="1"/>
              <a:t>Deptno</a:t>
            </a:r>
            <a:r>
              <a:rPr lang="en-US" dirty="0"/>
              <a:t>”),”inner”).show()</a:t>
            </a:r>
          </a:p>
          <a:p>
            <a:r>
              <a:rPr lang="en-US" dirty="0"/>
              <a:t>Both the ways are for inner joins.</a:t>
            </a:r>
          </a:p>
        </p:txBody>
      </p:sp>
    </p:spTree>
    <p:extLst>
      <p:ext uri="{BB962C8B-B14F-4D97-AF65-F5344CB8AC3E}">
        <p14:creationId xmlns:p14="http://schemas.microsoft.com/office/powerpoint/2010/main" val="2028874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0BB9-66CB-2632-51F2-9607BD241BB6}"/>
              </a:ext>
            </a:extLst>
          </p:cNvPr>
          <p:cNvSpPr>
            <a:spLocks noGrp="1"/>
          </p:cNvSpPr>
          <p:nvPr>
            <p:ph type="title"/>
          </p:nvPr>
        </p:nvSpPr>
        <p:spPr/>
        <p:txBody>
          <a:bodyPr/>
          <a:lstStyle/>
          <a:p>
            <a:r>
              <a:rPr lang="en-US" dirty="0"/>
              <a:t>Left Outer join</a:t>
            </a:r>
          </a:p>
        </p:txBody>
      </p:sp>
      <p:sp>
        <p:nvSpPr>
          <p:cNvPr id="3" name="Content Placeholder 2">
            <a:extLst>
              <a:ext uri="{FF2B5EF4-FFF2-40B4-BE49-F238E27FC236}">
                <a16:creationId xmlns:a16="http://schemas.microsoft.com/office/drawing/2014/main" id="{B810C998-04D6-3FAE-24CE-2664C0997493}"/>
              </a:ext>
            </a:extLst>
          </p:cNvPr>
          <p:cNvSpPr>
            <a:spLocks noGrp="1"/>
          </p:cNvSpPr>
          <p:nvPr>
            <p:ph idx="1"/>
          </p:nvPr>
        </p:nvSpPr>
        <p:spPr/>
        <p:txBody>
          <a:bodyPr/>
          <a:lstStyle/>
          <a:p>
            <a:r>
              <a:rPr lang="en-US" dirty="0"/>
              <a:t>It will display the content of left table along with common.</a:t>
            </a:r>
          </a:p>
          <a:p>
            <a:pPr marL="0" indent="0">
              <a:buNone/>
            </a:pPr>
            <a:endParaRPr lang="en-US" dirty="0"/>
          </a:p>
          <a:p>
            <a:pPr marL="0" indent="0">
              <a:buNone/>
            </a:pPr>
            <a:r>
              <a:rPr lang="en-US" dirty="0"/>
              <a:t>	 emp1.join(emp2,Seq(“</a:t>
            </a:r>
            <a:r>
              <a:rPr lang="en-US" dirty="0" err="1"/>
              <a:t>Deptno</a:t>
            </a:r>
            <a:r>
              <a:rPr lang="en-US" dirty="0"/>
              <a:t>”),”</a:t>
            </a:r>
            <a:r>
              <a:rPr lang="en-US" dirty="0" err="1"/>
              <a:t>left_outer</a:t>
            </a:r>
            <a:r>
              <a:rPr lang="en-US" dirty="0"/>
              <a:t>”).show()</a:t>
            </a:r>
          </a:p>
          <a:p>
            <a:pPr marL="0" indent="0">
              <a:buNone/>
            </a:pPr>
            <a:endParaRPr lang="en-US" dirty="0"/>
          </a:p>
          <a:p>
            <a:r>
              <a:rPr lang="en-US" dirty="0"/>
              <a:t>This will display the inner join result along with extra content of left table.</a:t>
            </a:r>
          </a:p>
        </p:txBody>
      </p:sp>
    </p:spTree>
    <p:extLst>
      <p:ext uri="{BB962C8B-B14F-4D97-AF65-F5344CB8AC3E}">
        <p14:creationId xmlns:p14="http://schemas.microsoft.com/office/powerpoint/2010/main" val="3703209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045A0-57F7-1573-1FF0-2899B1EDE9FE}"/>
              </a:ext>
            </a:extLst>
          </p:cNvPr>
          <p:cNvSpPr>
            <a:spLocks noGrp="1"/>
          </p:cNvSpPr>
          <p:nvPr>
            <p:ph type="title"/>
          </p:nvPr>
        </p:nvSpPr>
        <p:spPr/>
        <p:txBody>
          <a:bodyPr/>
          <a:lstStyle/>
          <a:p>
            <a:r>
              <a:rPr lang="en-US" dirty="0"/>
              <a:t>Right Outer join</a:t>
            </a:r>
          </a:p>
        </p:txBody>
      </p:sp>
      <p:sp>
        <p:nvSpPr>
          <p:cNvPr id="3" name="Content Placeholder 2">
            <a:extLst>
              <a:ext uri="{FF2B5EF4-FFF2-40B4-BE49-F238E27FC236}">
                <a16:creationId xmlns:a16="http://schemas.microsoft.com/office/drawing/2014/main" id="{BA9AB1D7-0796-2E3A-2101-2968E4D99686}"/>
              </a:ext>
            </a:extLst>
          </p:cNvPr>
          <p:cNvSpPr>
            <a:spLocks noGrp="1"/>
          </p:cNvSpPr>
          <p:nvPr>
            <p:ph idx="1"/>
          </p:nvPr>
        </p:nvSpPr>
        <p:spPr/>
        <p:txBody>
          <a:bodyPr/>
          <a:lstStyle/>
          <a:p>
            <a:r>
              <a:rPr lang="en-US" dirty="0"/>
              <a:t>It will display the content of right table along with common.</a:t>
            </a:r>
          </a:p>
          <a:p>
            <a:pPr marL="0" indent="0">
              <a:buNone/>
            </a:pPr>
            <a:endParaRPr lang="en-US" dirty="0"/>
          </a:p>
          <a:p>
            <a:pPr marL="0" indent="0">
              <a:buNone/>
            </a:pPr>
            <a:r>
              <a:rPr lang="en-US" dirty="0"/>
              <a:t>	 emp1.join(emp2,Seq(“</a:t>
            </a:r>
            <a:r>
              <a:rPr lang="en-US" dirty="0" err="1"/>
              <a:t>Deptno</a:t>
            </a:r>
            <a:r>
              <a:rPr lang="en-US" dirty="0"/>
              <a:t>”),”</a:t>
            </a:r>
            <a:r>
              <a:rPr lang="en-US" dirty="0" err="1"/>
              <a:t>right_outer</a:t>
            </a:r>
            <a:r>
              <a:rPr lang="en-US" dirty="0"/>
              <a:t>”).show()</a:t>
            </a:r>
          </a:p>
          <a:p>
            <a:pPr marL="0" indent="0">
              <a:buNone/>
            </a:pPr>
            <a:endParaRPr lang="en-US" dirty="0"/>
          </a:p>
          <a:p>
            <a:r>
              <a:rPr lang="en-US" dirty="0"/>
              <a:t>This will display the inner join result along with extra content of right table.</a:t>
            </a:r>
          </a:p>
          <a:p>
            <a:endParaRPr lang="en-US" dirty="0"/>
          </a:p>
        </p:txBody>
      </p:sp>
    </p:spTree>
    <p:extLst>
      <p:ext uri="{BB962C8B-B14F-4D97-AF65-F5344CB8AC3E}">
        <p14:creationId xmlns:p14="http://schemas.microsoft.com/office/powerpoint/2010/main" val="978817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0A68-6D30-4393-E5C1-55A525117C7F}"/>
              </a:ext>
            </a:extLst>
          </p:cNvPr>
          <p:cNvSpPr>
            <a:spLocks noGrp="1"/>
          </p:cNvSpPr>
          <p:nvPr>
            <p:ph type="title"/>
          </p:nvPr>
        </p:nvSpPr>
        <p:spPr/>
        <p:txBody>
          <a:bodyPr/>
          <a:lstStyle/>
          <a:p>
            <a:r>
              <a:rPr lang="en-US" dirty="0"/>
              <a:t>Full Outer Join</a:t>
            </a:r>
          </a:p>
        </p:txBody>
      </p:sp>
      <p:sp>
        <p:nvSpPr>
          <p:cNvPr id="3" name="Content Placeholder 2">
            <a:extLst>
              <a:ext uri="{FF2B5EF4-FFF2-40B4-BE49-F238E27FC236}">
                <a16:creationId xmlns:a16="http://schemas.microsoft.com/office/drawing/2014/main" id="{C8BC4DE4-E082-13DB-4694-80C1C894B9CF}"/>
              </a:ext>
            </a:extLst>
          </p:cNvPr>
          <p:cNvSpPr>
            <a:spLocks noGrp="1"/>
          </p:cNvSpPr>
          <p:nvPr>
            <p:ph idx="1"/>
          </p:nvPr>
        </p:nvSpPr>
        <p:spPr/>
        <p:txBody>
          <a:bodyPr/>
          <a:lstStyle/>
          <a:p>
            <a:r>
              <a:rPr lang="en-US" dirty="0"/>
              <a:t>It will display the content of both the tables</a:t>
            </a:r>
          </a:p>
          <a:p>
            <a:pPr marL="0" indent="0">
              <a:buNone/>
            </a:pPr>
            <a:endParaRPr lang="en-US" dirty="0"/>
          </a:p>
          <a:p>
            <a:pPr marL="0" indent="0">
              <a:buNone/>
            </a:pPr>
            <a:r>
              <a:rPr lang="en-US" dirty="0"/>
              <a:t>	 emp1.join(emp2,Seq(“</a:t>
            </a:r>
            <a:r>
              <a:rPr lang="en-US" dirty="0" err="1"/>
              <a:t>Deptno</a:t>
            </a:r>
            <a:r>
              <a:rPr lang="en-US" dirty="0"/>
              <a:t>”),”</a:t>
            </a:r>
            <a:r>
              <a:rPr lang="en-US" dirty="0" err="1"/>
              <a:t>full_outer</a:t>
            </a:r>
            <a:r>
              <a:rPr lang="en-US" dirty="0"/>
              <a:t>”).show()</a:t>
            </a:r>
          </a:p>
          <a:p>
            <a:pPr marL="0" indent="0">
              <a:buNone/>
            </a:pPr>
            <a:endParaRPr lang="en-US" dirty="0"/>
          </a:p>
          <a:p>
            <a:r>
              <a:rPr lang="en-US" dirty="0"/>
              <a:t>This will display the content of both emp1 and emp2.</a:t>
            </a:r>
          </a:p>
          <a:p>
            <a:endParaRPr lang="en-US" dirty="0"/>
          </a:p>
          <a:p>
            <a:pPr marL="0" indent="0">
              <a:buNone/>
            </a:pPr>
            <a:endParaRPr lang="en-US" dirty="0"/>
          </a:p>
        </p:txBody>
      </p:sp>
    </p:spTree>
    <p:extLst>
      <p:ext uri="{BB962C8B-B14F-4D97-AF65-F5344CB8AC3E}">
        <p14:creationId xmlns:p14="http://schemas.microsoft.com/office/powerpoint/2010/main" val="11707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EFA4-73E7-817D-3C37-C88249FF83FB}"/>
              </a:ext>
            </a:extLst>
          </p:cNvPr>
          <p:cNvSpPr>
            <a:spLocks noGrp="1"/>
          </p:cNvSpPr>
          <p:nvPr>
            <p:ph type="title"/>
          </p:nvPr>
        </p:nvSpPr>
        <p:spPr/>
        <p:txBody>
          <a:bodyPr/>
          <a:lstStyle/>
          <a:p>
            <a:r>
              <a:rPr lang="en-US" i="0" dirty="0">
                <a:solidFill>
                  <a:srgbClr val="000000"/>
                </a:solidFill>
                <a:effectLst/>
                <a:latin typeface="Verdana" panose="020B0604030504040204" pitchFamily="34" charset="0"/>
              </a:rPr>
              <a:t>Integrated</a:t>
            </a:r>
            <a:endParaRPr lang="en-US" dirty="0"/>
          </a:p>
        </p:txBody>
      </p:sp>
      <p:sp>
        <p:nvSpPr>
          <p:cNvPr id="3" name="Content Placeholder 2">
            <a:extLst>
              <a:ext uri="{FF2B5EF4-FFF2-40B4-BE49-F238E27FC236}">
                <a16:creationId xmlns:a16="http://schemas.microsoft.com/office/drawing/2014/main" id="{E79A8515-6E4F-FABF-87E7-24870BA3DB19}"/>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Seamlessly mix SQL queries with Spark programs. Spark SQL lets you query structured data as a distributed dataset (RDD) in Spark, with integrated APIs in Python, Scala and Java. This tight integration makes it easy to run SQL queries alongside complex analytic algorithms.</a:t>
            </a:r>
            <a:endParaRPr lang="en-US" dirty="0"/>
          </a:p>
        </p:txBody>
      </p:sp>
    </p:spTree>
    <p:extLst>
      <p:ext uri="{BB962C8B-B14F-4D97-AF65-F5344CB8AC3E}">
        <p14:creationId xmlns:p14="http://schemas.microsoft.com/office/powerpoint/2010/main" val="2847826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0EAE-96D1-0537-5DC3-6C362F8F7A19}"/>
              </a:ext>
            </a:extLst>
          </p:cNvPr>
          <p:cNvSpPr>
            <a:spLocks noGrp="1"/>
          </p:cNvSpPr>
          <p:nvPr>
            <p:ph type="title"/>
          </p:nvPr>
        </p:nvSpPr>
        <p:spPr/>
        <p:txBody>
          <a:bodyPr/>
          <a:lstStyle/>
          <a:p>
            <a:r>
              <a:rPr lang="en-US" dirty="0"/>
              <a:t>Cross Join</a:t>
            </a:r>
          </a:p>
        </p:txBody>
      </p:sp>
      <p:sp>
        <p:nvSpPr>
          <p:cNvPr id="3" name="Content Placeholder 2">
            <a:extLst>
              <a:ext uri="{FF2B5EF4-FFF2-40B4-BE49-F238E27FC236}">
                <a16:creationId xmlns:a16="http://schemas.microsoft.com/office/drawing/2014/main" id="{EC8FE1F2-16EC-7724-7C9E-8DC1D8C16A96}"/>
              </a:ext>
            </a:extLst>
          </p:cNvPr>
          <p:cNvSpPr>
            <a:spLocks noGrp="1"/>
          </p:cNvSpPr>
          <p:nvPr>
            <p:ph idx="1"/>
          </p:nvPr>
        </p:nvSpPr>
        <p:spPr/>
        <p:txBody>
          <a:bodyPr/>
          <a:lstStyle/>
          <a:p>
            <a:r>
              <a:rPr lang="en-US" dirty="0"/>
              <a:t>Cross join is not recommended to use because of complexity over large tables.</a:t>
            </a:r>
          </a:p>
          <a:p>
            <a:endParaRPr lang="en-US" dirty="0"/>
          </a:p>
          <a:p>
            <a:pPr marL="0" indent="0">
              <a:buNone/>
            </a:pPr>
            <a:r>
              <a:rPr lang="en-US" dirty="0"/>
              <a:t>	emp1.crossJoin(emp2).show()</a:t>
            </a:r>
          </a:p>
          <a:p>
            <a:pPr marL="0" indent="0">
              <a:buNone/>
            </a:pPr>
            <a:endParaRPr lang="en-US" dirty="0"/>
          </a:p>
          <a:p>
            <a:r>
              <a:rPr lang="en-US" dirty="0"/>
              <a:t>This join multiplies all the rows of one table with other table and shows unnecessary result</a:t>
            </a:r>
          </a:p>
        </p:txBody>
      </p:sp>
    </p:spTree>
    <p:extLst>
      <p:ext uri="{BB962C8B-B14F-4D97-AF65-F5344CB8AC3E}">
        <p14:creationId xmlns:p14="http://schemas.microsoft.com/office/powerpoint/2010/main" val="3991739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9EA-BB93-A4FE-ECE4-B8C261F8AEAE}"/>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8EC1EC43-3963-C60A-01EE-5BEC9141BD59}"/>
              </a:ext>
            </a:extLst>
          </p:cNvPr>
          <p:cNvSpPr>
            <a:spLocks noGrp="1"/>
          </p:cNvSpPr>
          <p:nvPr>
            <p:ph idx="1"/>
          </p:nvPr>
        </p:nvSpPr>
        <p:spPr/>
        <p:txBody>
          <a:bodyPr/>
          <a:lstStyle/>
          <a:p>
            <a:r>
              <a:rPr lang="en-US" dirty="0"/>
              <a:t>All these previous join works with common column In both the tables.</a:t>
            </a:r>
          </a:p>
          <a:p>
            <a:endParaRPr lang="en-US" dirty="0"/>
          </a:p>
          <a:p>
            <a:r>
              <a:rPr lang="en-US" dirty="0"/>
              <a:t>If there isn’t any common column in any two tables then we cannot perform join on those tables using inner, outer or cross join. Hence we need to join these tables based on any condition.</a:t>
            </a:r>
          </a:p>
          <a:p>
            <a:endParaRPr lang="en-US" dirty="0"/>
          </a:p>
          <a:p>
            <a:r>
              <a:rPr lang="en-US" dirty="0"/>
              <a:t>In Self join a table will be joined </a:t>
            </a:r>
            <a:r>
              <a:rPr lang="en-US"/>
              <a:t>to itself.</a:t>
            </a:r>
            <a:endParaRPr lang="en-US" dirty="0"/>
          </a:p>
          <a:p>
            <a:pPr marL="0" indent="0">
              <a:buNone/>
            </a:pPr>
            <a:endParaRPr lang="en-US" dirty="0"/>
          </a:p>
        </p:txBody>
      </p:sp>
    </p:spTree>
    <p:extLst>
      <p:ext uri="{BB962C8B-B14F-4D97-AF65-F5344CB8AC3E}">
        <p14:creationId xmlns:p14="http://schemas.microsoft.com/office/powerpoint/2010/main" val="133362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A240-935B-2930-951E-D6FE1F1E7231}"/>
              </a:ext>
            </a:extLst>
          </p:cNvPr>
          <p:cNvSpPr>
            <a:spLocks noGrp="1"/>
          </p:cNvSpPr>
          <p:nvPr>
            <p:ph type="title"/>
          </p:nvPr>
        </p:nvSpPr>
        <p:spPr/>
        <p:txBody>
          <a:bodyPr/>
          <a:lstStyle/>
          <a:p>
            <a:r>
              <a:rPr lang="en-US" i="0" dirty="0">
                <a:solidFill>
                  <a:srgbClr val="000000"/>
                </a:solidFill>
                <a:effectLst/>
                <a:latin typeface="Verdana" panose="020B0604030504040204" pitchFamily="34" charset="0"/>
              </a:rPr>
              <a:t>Unified Data Access</a:t>
            </a:r>
            <a:endParaRPr lang="en-US" dirty="0"/>
          </a:p>
        </p:txBody>
      </p:sp>
      <p:sp>
        <p:nvSpPr>
          <p:cNvPr id="3" name="Content Placeholder 2">
            <a:extLst>
              <a:ext uri="{FF2B5EF4-FFF2-40B4-BE49-F238E27FC236}">
                <a16:creationId xmlns:a16="http://schemas.microsoft.com/office/drawing/2014/main" id="{E847BFA6-1B33-DB8C-88CB-B78C13737E54}"/>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Load and query data from a variety of sources. Schema-RDDs provide a single interface for efficiently working with structured data, including Apache Hive tables, parquet files and JSON files.</a:t>
            </a:r>
            <a:endParaRPr lang="en-US" dirty="0"/>
          </a:p>
        </p:txBody>
      </p:sp>
    </p:spTree>
    <p:extLst>
      <p:ext uri="{BB962C8B-B14F-4D97-AF65-F5344CB8AC3E}">
        <p14:creationId xmlns:p14="http://schemas.microsoft.com/office/powerpoint/2010/main" val="235207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39A86-3521-58A5-4F7B-499DC24A7FCC}"/>
              </a:ext>
            </a:extLst>
          </p:cNvPr>
          <p:cNvSpPr>
            <a:spLocks noGrp="1"/>
          </p:cNvSpPr>
          <p:nvPr>
            <p:ph type="title"/>
          </p:nvPr>
        </p:nvSpPr>
        <p:spPr/>
        <p:txBody>
          <a:bodyPr/>
          <a:lstStyle/>
          <a:p>
            <a:r>
              <a:rPr lang="en-US" i="0" dirty="0">
                <a:solidFill>
                  <a:srgbClr val="000000"/>
                </a:solidFill>
                <a:effectLst/>
                <a:latin typeface="Verdana" panose="020B0604030504040204" pitchFamily="34" charset="0"/>
              </a:rPr>
              <a:t>Hive Compatibility </a:t>
            </a:r>
            <a:endParaRPr lang="en-US" dirty="0"/>
          </a:p>
        </p:txBody>
      </p:sp>
      <p:sp>
        <p:nvSpPr>
          <p:cNvPr id="3" name="Content Placeholder 2">
            <a:extLst>
              <a:ext uri="{FF2B5EF4-FFF2-40B4-BE49-F238E27FC236}">
                <a16:creationId xmlns:a16="http://schemas.microsoft.com/office/drawing/2014/main" id="{0E02772B-4E41-FC19-33BD-AD4B77213A37}"/>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Run unmodified Hive queries on existing warehouses. Spark SQL reuses the Hive frontend and </a:t>
            </a:r>
            <a:r>
              <a:rPr lang="en-US" b="0" i="0" dirty="0" err="1">
                <a:solidFill>
                  <a:srgbClr val="000000"/>
                </a:solidFill>
                <a:effectLst/>
                <a:latin typeface="Verdana" panose="020B0604030504040204" pitchFamily="34" charset="0"/>
              </a:rPr>
              <a:t>MetaStore</a:t>
            </a:r>
            <a:r>
              <a:rPr lang="en-US" b="0" i="0" dirty="0">
                <a:solidFill>
                  <a:srgbClr val="000000"/>
                </a:solidFill>
                <a:effectLst/>
                <a:latin typeface="Verdana" panose="020B0604030504040204" pitchFamily="34" charset="0"/>
              </a:rPr>
              <a:t>, giving you full compatibility with existing Hive data, queries, and UDFs. Simply install it alongside Hive.</a:t>
            </a:r>
            <a:endParaRPr lang="en-US" dirty="0"/>
          </a:p>
        </p:txBody>
      </p:sp>
    </p:spTree>
    <p:extLst>
      <p:ext uri="{BB962C8B-B14F-4D97-AF65-F5344CB8AC3E}">
        <p14:creationId xmlns:p14="http://schemas.microsoft.com/office/powerpoint/2010/main" val="11481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F683-048F-FF19-E247-CFAFDC4EFF26}"/>
              </a:ext>
            </a:extLst>
          </p:cNvPr>
          <p:cNvSpPr>
            <a:spLocks noGrp="1"/>
          </p:cNvSpPr>
          <p:nvPr>
            <p:ph type="title"/>
          </p:nvPr>
        </p:nvSpPr>
        <p:spPr/>
        <p:txBody>
          <a:bodyPr/>
          <a:lstStyle/>
          <a:p>
            <a:r>
              <a:rPr lang="en-US" i="0" dirty="0">
                <a:solidFill>
                  <a:srgbClr val="000000"/>
                </a:solidFill>
                <a:effectLst/>
                <a:latin typeface="Verdana" panose="020B0604030504040204" pitchFamily="34" charset="0"/>
              </a:rPr>
              <a:t>Standard Connectivity</a:t>
            </a:r>
            <a:endParaRPr lang="en-US" dirty="0"/>
          </a:p>
        </p:txBody>
      </p:sp>
      <p:sp>
        <p:nvSpPr>
          <p:cNvPr id="3" name="Content Placeholder 2">
            <a:extLst>
              <a:ext uri="{FF2B5EF4-FFF2-40B4-BE49-F238E27FC236}">
                <a16:creationId xmlns:a16="http://schemas.microsoft.com/office/drawing/2014/main" id="{8C9B60EB-D15D-4D43-CEF1-7DBAF6F19930}"/>
              </a:ext>
            </a:extLst>
          </p:cNvPr>
          <p:cNvSpPr>
            <a:spLocks noGrp="1"/>
          </p:cNvSpPr>
          <p:nvPr>
            <p:ph idx="1"/>
          </p:nvPr>
        </p:nvSpPr>
        <p:spPr/>
        <p:txBody>
          <a:bodyPr/>
          <a:lstStyle/>
          <a:p>
            <a:r>
              <a:rPr lang="en-US" b="0" i="0">
                <a:solidFill>
                  <a:srgbClr val="000000"/>
                </a:solidFill>
                <a:effectLst/>
                <a:latin typeface="Verdana" panose="020B0604030504040204" pitchFamily="34" charset="0"/>
              </a:rPr>
              <a:t>Connect through JDBC or ODBC. Spark SQL includes a server mode with industry standard JDBC and ODBC connectivity.</a:t>
            </a:r>
            <a:endParaRPr lang="en-US"/>
          </a:p>
        </p:txBody>
      </p:sp>
    </p:spTree>
    <p:extLst>
      <p:ext uri="{BB962C8B-B14F-4D97-AF65-F5344CB8AC3E}">
        <p14:creationId xmlns:p14="http://schemas.microsoft.com/office/powerpoint/2010/main" val="600564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99F5A-8DEE-921E-D9FA-061AC676FC99}"/>
              </a:ext>
            </a:extLst>
          </p:cNvPr>
          <p:cNvSpPr>
            <a:spLocks noGrp="1"/>
          </p:cNvSpPr>
          <p:nvPr>
            <p:ph type="title"/>
          </p:nvPr>
        </p:nvSpPr>
        <p:spPr/>
        <p:txBody>
          <a:bodyPr/>
          <a:lstStyle/>
          <a:p>
            <a:r>
              <a:rPr lang="en-US" i="0" dirty="0">
                <a:solidFill>
                  <a:srgbClr val="000000"/>
                </a:solidFill>
                <a:effectLst/>
                <a:latin typeface="Verdana" panose="020B0604030504040204" pitchFamily="34" charset="0"/>
              </a:rPr>
              <a:t>Scalability</a:t>
            </a:r>
            <a:endParaRPr lang="en-US" dirty="0"/>
          </a:p>
        </p:txBody>
      </p:sp>
      <p:sp>
        <p:nvSpPr>
          <p:cNvPr id="3" name="Content Placeholder 2">
            <a:extLst>
              <a:ext uri="{FF2B5EF4-FFF2-40B4-BE49-F238E27FC236}">
                <a16:creationId xmlns:a16="http://schemas.microsoft.com/office/drawing/2014/main" id="{D5DB4638-0CE1-5264-85AF-39220932C3C1}"/>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Use the same engine for both interactive and long queries. Spark SQL takes advantage of the RDD model to support mid-query fault tolerance, letting it scale to large jobs too. Do not worry about using a different engine for historical data.</a:t>
            </a:r>
            <a:endParaRPr lang="en-US" dirty="0"/>
          </a:p>
        </p:txBody>
      </p:sp>
    </p:spTree>
    <p:extLst>
      <p:ext uri="{BB962C8B-B14F-4D97-AF65-F5344CB8AC3E}">
        <p14:creationId xmlns:p14="http://schemas.microsoft.com/office/powerpoint/2010/main" val="3101978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F9F5-3046-A821-3517-CD6885E32088}"/>
              </a:ext>
            </a:extLst>
          </p:cNvPr>
          <p:cNvSpPr>
            <a:spLocks noGrp="1"/>
          </p:cNvSpPr>
          <p:nvPr>
            <p:ph type="title"/>
          </p:nvPr>
        </p:nvSpPr>
        <p:spPr/>
        <p:txBody>
          <a:bodyPr/>
          <a:lstStyle/>
          <a:p>
            <a:r>
              <a:rPr lang="en-US" b="0" i="0" dirty="0">
                <a:solidFill>
                  <a:srgbClr val="000000"/>
                </a:solidFill>
                <a:effectLst/>
                <a:latin typeface="var(--ff-lato)"/>
              </a:rPr>
              <a:t>Spark SQL Architecture</a:t>
            </a:r>
            <a:endParaRPr lang="en-US" dirty="0"/>
          </a:p>
        </p:txBody>
      </p:sp>
      <p:pic>
        <p:nvPicPr>
          <p:cNvPr id="5" name="Content Placeholder 4">
            <a:extLst>
              <a:ext uri="{FF2B5EF4-FFF2-40B4-BE49-F238E27FC236}">
                <a16:creationId xmlns:a16="http://schemas.microsoft.com/office/drawing/2014/main" id="{5939BE4F-EAAC-5F50-A3ED-532CA613E3F1}"/>
              </a:ext>
            </a:extLst>
          </p:cNvPr>
          <p:cNvPicPr>
            <a:picLocks noGrp="1" noChangeAspect="1"/>
          </p:cNvPicPr>
          <p:nvPr>
            <p:ph idx="1"/>
          </p:nvPr>
        </p:nvPicPr>
        <p:blipFill>
          <a:blip r:embed="rId2"/>
          <a:stretch>
            <a:fillRect/>
          </a:stretch>
        </p:blipFill>
        <p:spPr>
          <a:xfrm>
            <a:off x="1431235" y="1690687"/>
            <a:ext cx="8653669" cy="4484825"/>
          </a:xfrm>
        </p:spPr>
      </p:pic>
    </p:spTree>
    <p:extLst>
      <p:ext uri="{BB962C8B-B14F-4D97-AF65-F5344CB8AC3E}">
        <p14:creationId xmlns:p14="http://schemas.microsoft.com/office/powerpoint/2010/main" val="2786297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TotalTime>
  <Words>1655</Words>
  <Application>Microsoft Office PowerPoint</Application>
  <PresentationFormat>Widescreen</PresentationFormat>
  <Paragraphs>192</Paragraphs>
  <Slides>41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Calibri Light</vt:lpstr>
      <vt:lpstr>inherit</vt:lpstr>
      <vt:lpstr>Open Sans</vt:lpstr>
      <vt:lpstr>var(--ff-lato)</vt:lpstr>
      <vt:lpstr>Verdana</vt:lpstr>
      <vt:lpstr>Wingdings</vt:lpstr>
      <vt:lpstr>Office Theme</vt:lpstr>
      <vt:lpstr>Spark SQL</vt:lpstr>
      <vt:lpstr>Spark SQL</vt:lpstr>
      <vt:lpstr>Features of Spark SQL</vt:lpstr>
      <vt:lpstr>Integrated</vt:lpstr>
      <vt:lpstr>Unified Data Access</vt:lpstr>
      <vt:lpstr>Hive Compatibility </vt:lpstr>
      <vt:lpstr>Standard Connectivity</vt:lpstr>
      <vt:lpstr>Scalability</vt:lpstr>
      <vt:lpstr>Spark SQL Architecture</vt:lpstr>
      <vt:lpstr>Spark SQL Architecture</vt:lpstr>
      <vt:lpstr>PowerPoint Presentation</vt:lpstr>
      <vt:lpstr>Introduction to Data Frame</vt:lpstr>
      <vt:lpstr>Ways to create a dataframe</vt:lpstr>
      <vt:lpstr>Syntax</vt:lpstr>
      <vt:lpstr>Data Frame Operations</vt:lpstr>
      <vt:lpstr>Operations </vt:lpstr>
      <vt:lpstr>Methods to create Data Frame</vt:lpstr>
      <vt:lpstr>Example</vt:lpstr>
      <vt:lpstr>Method1 toDF()</vt:lpstr>
      <vt:lpstr>Method2 createDataFrame()</vt:lpstr>
      <vt:lpstr>Method 3 Create a DF using CSV File</vt:lpstr>
      <vt:lpstr>Running SQL Queries in Spark </vt:lpstr>
      <vt:lpstr>SQL in Spark</vt:lpstr>
      <vt:lpstr>Steps to Run SQL Queries</vt:lpstr>
      <vt:lpstr>create sparksql session</vt:lpstr>
      <vt:lpstr>Create a Data Frame from CSV</vt:lpstr>
      <vt:lpstr>Convert CSV File into table using Views</vt:lpstr>
      <vt:lpstr>Use of SQL Queries in Spark</vt:lpstr>
      <vt:lpstr>PowerPoint Presentation</vt:lpstr>
      <vt:lpstr>Joins in Spark SQL</vt:lpstr>
      <vt:lpstr>Joins</vt:lpstr>
      <vt:lpstr>Joins in SQL</vt:lpstr>
      <vt:lpstr>Joins supported by SparkSQL</vt:lpstr>
      <vt:lpstr>Example</vt:lpstr>
      <vt:lpstr>Example (continues)</vt:lpstr>
      <vt:lpstr>Inner Join</vt:lpstr>
      <vt:lpstr>Left Outer join</vt:lpstr>
      <vt:lpstr>Right Outer join</vt:lpstr>
      <vt:lpstr>Full Outer Join</vt:lpstr>
      <vt:lpstr>Cross Join</vt:lpstr>
      <vt:lpstr>NOTE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SQL</dc:title>
  <dc:creator>Dell</dc:creator>
  <cp:lastModifiedBy>Shivani bhardwaj</cp:lastModifiedBy>
  <cp:revision>8</cp:revision>
  <dcterms:created xsi:type="dcterms:W3CDTF">2023-12-12T08:32:52Z</dcterms:created>
  <dcterms:modified xsi:type="dcterms:W3CDTF">2024-03-19T09:39:00Z</dcterms:modified>
</cp:coreProperties>
</file>