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82" r:id="rId26"/>
    <p:sldId id="283" r:id="rId27"/>
    <p:sldId id="284" r:id="rId28"/>
    <p:sldId id="285" r:id="rId29"/>
    <p:sldId id="278" r:id="rId30"/>
    <p:sldId id="286" r:id="rId31"/>
    <p:sldId id="290"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58BE-7319-0795-DFD1-A0A884A391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E60C6-C607-BD53-7B77-3EFE4F83DE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0583C5-CFF9-4C23-2254-24138A5D52EB}"/>
              </a:ext>
            </a:extLst>
          </p:cNvPr>
          <p:cNvSpPr>
            <a:spLocks noGrp="1"/>
          </p:cNvSpPr>
          <p:nvPr>
            <p:ph type="dt" sz="half" idx="10"/>
          </p:nvPr>
        </p:nvSpPr>
        <p:spPr/>
        <p:txBody>
          <a:bodyPr/>
          <a:lstStyle/>
          <a:p>
            <a:fld id="{0731C42C-E9CC-428E-AAF2-56B25431634B}" type="datetimeFigureOut">
              <a:rPr lang="en-US" smtClean="0"/>
              <a:t>1/15/2024</a:t>
            </a:fld>
            <a:endParaRPr lang="en-US"/>
          </a:p>
        </p:txBody>
      </p:sp>
      <p:sp>
        <p:nvSpPr>
          <p:cNvPr id="5" name="Footer Placeholder 4">
            <a:extLst>
              <a:ext uri="{FF2B5EF4-FFF2-40B4-BE49-F238E27FC236}">
                <a16:creationId xmlns:a16="http://schemas.microsoft.com/office/drawing/2014/main" id="{F4995F9E-31CE-06BC-6685-81AA261EE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3C8D8-5EBE-94AC-2BB1-4E97235234C4}"/>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3582083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E52B-D610-9DA7-9935-E3B331C5DC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7BB45D-17CC-3FB1-B808-B998F5A51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0ADA7-8C6E-E103-DD5D-F6FD5086C5A7}"/>
              </a:ext>
            </a:extLst>
          </p:cNvPr>
          <p:cNvSpPr>
            <a:spLocks noGrp="1"/>
          </p:cNvSpPr>
          <p:nvPr>
            <p:ph type="dt" sz="half" idx="10"/>
          </p:nvPr>
        </p:nvSpPr>
        <p:spPr/>
        <p:txBody>
          <a:bodyPr/>
          <a:lstStyle/>
          <a:p>
            <a:fld id="{0731C42C-E9CC-428E-AAF2-56B25431634B}" type="datetimeFigureOut">
              <a:rPr lang="en-US" smtClean="0"/>
              <a:t>1/15/2024</a:t>
            </a:fld>
            <a:endParaRPr lang="en-US"/>
          </a:p>
        </p:txBody>
      </p:sp>
      <p:sp>
        <p:nvSpPr>
          <p:cNvPr id="5" name="Footer Placeholder 4">
            <a:extLst>
              <a:ext uri="{FF2B5EF4-FFF2-40B4-BE49-F238E27FC236}">
                <a16:creationId xmlns:a16="http://schemas.microsoft.com/office/drawing/2014/main" id="{4E03ECC1-8838-E284-BB62-DBC52DFD1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A405F-9B97-F254-726A-060AFEC3257F}"/>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70491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6516FD-140C-E2B7-CE35-0C950CAD1C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2798F1-E7E6-2D9E-D37F-BA7EB76EE2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98E5A-87E5-05D0-A999-559A20F96921}"/>
              </a:ext>
            </a:extLst>
          </p:cNvPr>
          <p:cNvSpPr>
            <a:spLocks noGrp="1"/>
          </p:cNvSpPr>
          <p:nvPr>
            <p:ph type="dt" sz="half" idx="10"/>
          </p:nvPr>
        </p:nvSpPr>
        <p:spPr/>
        <p:txBody>
          <a:bodyPr/>
          <a:lstStyle/>
          <a:p>
            <a:fld id="{0731C42C-E9CC-428E-AAF2-56B25431634B}" type="datetimeFigureOut">
              <a:rPr lang="en-US" smtClean="0"/>
              <a:t>1/15/2024</a:t>
            </a:fld>
            <a:endParaRPr lang="en-US"/>
          </a:p>
        </p:txBody>
      </p:sp>
      <p:sp>
        <p:nvSpPr>
          <p:cNvPr id="5" name="Footer Placeholder 4">
            <a:extLst>
              <a:ext uri="{FF2B5EF4-FFF2-40B4-BE49-F238E27FC236}">
                <a16:creationId xmlns:a16="http://schemas.microsoft.com/office/drawing/2014/main" id="{E6525262-580D-E14D-BE03-728A8FCB1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11614-637F-F0EC-C133-045011E41F2C}"/>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48711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3752-5089-4B3D-E656-5641FEEEE4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DB1B1-72C7-A666-88C3-A34FC4C74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A48CD-3EA5-ADDD-FD0F-986F17F5C58E}"/>
              </a:ext>
            </a:extLst>
          </p:cNvPr>
          <p:cNvSpPr>
            <a:spLocks noGrp="1"/>
          </p:cNvSpPr>
          <p:nvPr>
            <p:ph type="dt" sz="half" idx="10"/>
          </p:nvPr>
        </p:nvSpPr>
        <p:spPr/>
        <p:txBody>
          <a:bodyPr/>
          <a:lstStyle/>
          <a:p>
            <a:fld id="{0731C42C-E9CC-428E-AAF2-56B25431634B}" type="datetimeFigureOut">
              <a:rPr lang="en-US" smtClean="0"/>
              <a:t>1/15/2024</a:t>
            </a:fld>
            <a:endParaRPr lang="en-US"/>
          </a:p>
        </p:txBody>
      </p:sp>
      <p:sp>
        <p:nvSpPr>
          <p:cNvPr id="5" name="Footer Placeholder 4">
            <a:extLst>
              <a:ext uri="{FF2B5EF4-FFF2-40B4-BE49-F238E27FC236}">
                <a16:creationId xmlns:a16="http://schemas.microsoft.com/office/drawing/2014/main" id="{C45FA74C-0E77-5487-AC6E-6C39A03BA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B1BC7-B0EA-F85E-5444-EE18F3DF7232}"/>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234014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7E40-FAD2-290F-E7C5-4E2B5303E1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2C50C7-41A1-201F-86BD-5DCAA2F13C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18C3F9-97AB-0BD3-06A1-B557C9FB56DD}"/>
              </a:ext>
            </a:extLst>
          </p:cNvPr>
          <p:cNvSpPr>
            <a:spLocks noGrp="1"/>
          </p:cNvSpPr>
          <p:nvPr>
            <p:ph type="dt" sz="half" idx="10"/>
          </p:nvPr>
        </p:nvSpPr>
        <p:spPr/>
        <p:txBody>
          <a:bodyPr/>
          <a:lstStyle/>
          <a:p>
            <a:fld id="{0731C42C-E9CC-428E-AAF2-56B25431634B}" type="datetimeFigureOut">
              <a:rPr lang="en-US" smtClean="0"/>
              <a:t>1/15/2024</a:t>
            </a:fld>
            <a:endParaRPr lang="en-US"/>
          </a:p>
        </p:txBody>
      </p:sp>
      <p:sp>
        <p:nvSpPr>
          <p:cNvPr id="5" name="Footer Placeholder 4">
            <a:extLst>
              <a:ext uri="{FF2B5EF4-FFF2-40B4-BE49-F238E27FC236}">
                <a16:creationId xmlns:a16="http://schemas.microsoft.com/office/drawing/2014/main" id="{E6835BD0-0F1F-DD73-B09D-65975A584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5EE7B-9416-2DC9-3739-0214F600D0BC}"/>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364347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9E0C-7477-F94E-FDE0-EFEF0A85C2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9A8B96-E707-0285-DA45-CF46AE7A0B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7462CD-3FAD-4978-30DA-D901E005DE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C63E69-790D-EFF2-940F-12CCDD393991}"/>
              </a:ext>
            </a:extLst>
          </p:cNvPr>
          <p:cNvSpPr>
            <a:spLocks noGrp="1"/>
          </p:cNvSpPr>
          <p:nvPr>
            <p:ph type="dt" sz="half" idx="10"/>
          </p:nvPr>
        </p:nvSpPr>
        <p:spPr/>
        <p:txBody>
          <a:bodyPr/>
          <a:lstStyle/>
          <a:p>
            <a:fld id="{0731C42C-E9CC-428E-AAF2-56B25431634B}" type="datetimeFigureOut">
              <a:rPr lang="en-US" smtClean="0"/>
              <a:t>1/15/2024</a:t>
            </a:fld>
            <a:endParaRPr lang="en-US"/>
          </a:p>
        </p:txBody>
      </p:sp>
      <p:sp>
        <p:nvSpPr>
          <p:cNvPr id="6" name="Footer Placeholder 5">
            <a:extLst>
              <a:ext uri="{FF2B5EF4-FFF2-40B4-BE49-F238E27FC236}">
                <a16:creationId xmlns:a16="http://schemas.microsoft.com/office/drawing/2014/main" id="{BD383614-77AA-772B-DCBC-F87A86EFD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A93D4-3B22-1CC1-112C-C912FF145DCA}"/>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362380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C6AE-A39F-5324-2B9E-920716C11E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8629D-CDD6-B743-9CC5-9335029B4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0375BE-2983-AE63-27C0-0911D50B1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A3F422-6455-A41F-D0CD-AD06A6D58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F1DDC9-8A34-185B-B1C9-51C718B89A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EA7130-0B46-DEA0-31A4-F8B17C10BAF5}"/>
              </a:ext>
            </a:extLst>
          </p:cNvPr>
          <p:cNvSpPr>
            <a:spLocks noGrp="1"/>
          </p:cNvSpPr>
          <p:nvPr>
            <p:ph type="dt" sz="half" idx="10"/>
          </p:nvPr>
        </p:nvSpPr>
        <p:spPr/>
        <p:txBody>
          <a:bodyPr/>
          <a:lstStyle/>
          <a:p>
            <a:fld id="{0731C42C-E9CC-428E-AAF2-56B25431634B}" type="datetimeFigureOut">
              <a:rPr lang="en-US" smtClean="0"/>
              <a:t>1/15/2024</a:t>
            </a:fld>
            <a:endParaRPr lang="en-US"/>
          </a:p>
        </p:txBody>
      </p:sp>
      <p:sp>
        <p:nvSpPr>
          <p:cNvPr id="8" name="Footer Placeholder 7">
            <a:extLst>
              <a:ext uri="{FF2B5EF4-FFF2-40B4-BE49-F238E27FC236}">
                <a16:creationId xmlns:a16="http://schemas.microsoft.com/office/drawing/2014/main" id="{D1CBB506-985B-72A9-ABCD-FF050C24A8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3AF0BB-4DD0-9E12-55F7-C7BDD84BFB07}"/>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167380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5BCA-EB8B-7EA4-B8CE-F82838B7A8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3155F7-2E6C-46DE-1230-3C90B5DC0B78}"/>
              </a:ext>
            </a:extLst>
          </p:cNvPr>
          <p:cNvSpPr>
            <a:spLocks noGrp="1"/>
          </p:cNvSpPr>
          <p:nvPr>
            <p:ph type="dt" sz="half" idx="10"/>
          </p:nvPr>
        </p:nvSpPr>
        <p:spPr/>
        <p:txBody>
          <a:bodyPr/>
          <a:lstStyle/>
          <a:p>
            <a:fld id="{0731C42C-E9CC-428E-AAF2-56B25431634B}" type="datetimeFigureOut">
              <a:rPr lang="en-US" smtClean="0"/>
              <a:t>1/15/2024</a:t>
            </a:fld>
            <a:endParaRPr lang="en-US"/>
          </a:p>
        </p:txBody>
      </p:sp>
      <p:sp>
        <p:nvSpPr>
          <p:cNvPr id="4" name="Footer Placeholder 3">
            <a:extLst>
              <a:ext uri="{FF2B5EF4-FFF2-40B4-BE49-F238E27FC236}">
                <a16:creationId xmlns:a16="http://schemas.microsoft.com/office/drawing/2014/main" id="{D3AF1942-5BC8-6CD6-DDF3-4BCB5997A3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359725-D17E-4270-F6A0-623C541B78F1}"/>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351219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11248-E494-76A0-EDEE-4C2998C1BF4D}"/>
              </a:ext>
            </a:extLst>
          </p:cNvPr>
          <p:cNvSpPr>
            <a:spLocks noGrp="1"/>
          </p:cNvSpPr>
          <p:nvPr>
            <p:ph type="dt" sz="half" idx="10"/>
          </p:nvPr>
        </p:nvSpPr>
        <p:spPr/>
        <p:txBody>
          <a:bodyPr/>
          <a:lstStyle/>
          <a:p>
            <a:fld id="{0731C42C-E9CC-428E-AAF2-56B25431634B}" type="datetimeFigureOut">
              <a:rPr lang="en-US" smtClean="0"/>
              <a:t>1/15/2024</a:t>
            </a:fld>
            <a:endParaRPr lang="en-US"/>
          </a:p>
        </p:txBody>
      </p:sp>
      <p:sp>
        <p:nvSpPr>
          <p:cNvPr id="3" name="Footer Placeholder 2">
            <a:extLst>
              <a:ext uri="{FF2B5EF4-FFF2-40B4-BE49-F238E27FC236}">
                <a16:creationId xmlns:a16="http://schemas.microsoft.com/office/drawing/2014/main" id="{00782951-A804-DD1F-5E5B-0C518BC30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1FF289-B377-80F9-6CD1-58511596A8E2}"/>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44688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D957-81B2-5C32-429D-A4D6841F2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6B4629-343C-9A0A-DF22-28FB0383D5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5B136C-08CF-EAD1-F47A-4F85A37F4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DAD96-5633-0AC7-586F-91160B91F989}"/>
              </a:ext>
            </a:extLst>
          </p:cNvPr>
          <p:cNvSpPr>
            <a:spLocks noGrp="1"/>
          </p:cNvSpPr>
          <p:nvPr>
            <p:ph type="dt" sz="half" idx="10"/>
          </p:nvPr>
        </p:nvSpPr>
        <p:spPr/>
        <p:txBody>
          <a:bodyPr/>
          <a:lstStyle/>
          <a:p>
            <a:fld id="{0731C42C-E9CC-428E-AAF2-56B25431634B}" type="datetimeFigureOut">
              <a:rPr lang="en-US" smtClean="0"/>
              <a:t>1/15/2024</a:t>
            </a:fld>
            <a:endParaRPr lang="en-US"/>
          </a:p>
        </p:txBody>
      </p:sp>
      <p:sp>
        <p:nvSpPr>
          <p:cNvPr id="6" name="Footer Placeholder 5">
            <a:extLst>
              <a:ext uri="{FF2B5EF4-FFF2-40B4-BE49-F238E27FC236}">
                <a16:creationId xmlns:a16="http://schemas.microsoft.com/office/drawing/2014/main" id="{80960E1A-3A32-454D-A160-CA71B261B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BB9CE-624D-3C8E-5926-EB914F1D6830}"/>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204303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6E97-00B9-CC67-EA41-4EFF41510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043FD4-147E-5C3A-8852-09DF48FE92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777BB8-0EA9-4E5C-8177-29B82E9DA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1D3F2-E852-67DB-944F-78D230B866DF}"/>
              </a:ext>
            </a:extLst>
          </p:cNvPr>
          <p:cNvSpPr>
            <a:spLocks noGrp="1"/>
          </p:cNvSpPr>
          <p:nvPr>
            <p:ph type="dt" sz="half" idx="10"/>
          </p:nvPr>
        </p:nvSpPr>
        <p:spPr/>
        <p:txBody>
          <a:bodyPr/>
          <a:lstStyle/>
          <a:p>
            <a:fld id="{0731C42C-E9CC-428E-AAF2-56B25431634B}" type="datetimeFigureOut">
              <a:rPr lang="en-US" smtClean="0"/>
              <a:t>1/15/2024</a:t>
            </a:fld>
            <a:endParaRPr lang="en-US"/>
          </a:p>
        </p:txBody>
      </p:sp>
      <p:sp>
        <p:nvSpPr>
          <p:cNvPr id="6" name="Footer Placeholder 5">
            <a:extLst>
              <a:ext uri="{FF2B5EF4-FFF2-40B4-BE49-F238E27FC236}">
                <a16:creationId xmlns:a16="http://schemas.microsoft.com/office/drawing/2014/main" id="{EA1D5906-CBF1-AE5F-6404-36906612A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31066-CA52-4556-01B9-0695EA1EE306}"/>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408320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2B0D2A-6346-B126-82E5-4505DCA48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F1EC17-83E1-27FB-A835-807D7EB13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DC834-0FD6-3A55-6B77-51F382894E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1C42C-E9CC-428E-AAF2-56B25431634B}" type="datetimeFigureOut">
              <a:rPr lang="en-US" smtClean="0"/>
              <a:t>1/15/2024</a:t>
            </a:fld>
            <a:endParaRPr lang="en-US"/>
          </a:p>
        </p:txBody>
      </p:sp>
      <p:sp>
        <p:nvSpPr>
          <p:cNvPr id="5" name="Footer Placeholder 4">
            <a:extLst>
              <a:ext uri="{FF2B5EF4-FFF2-40B4-BE49-F238E27FC236}">
                <a16:creationId xmlns:a16="http://schemas.microsoft.com/office/drawing/2014/main" id="{9396C819-0F75-73B4-64F6-D7FD76D315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33B614-3FAB-3B16-F325-F4F84B62A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C7765-5282-4792-9C6F-D7CBA0134B1E}" type="slidenum">
              <a:rPr lang="en-US" smtClean="0"/>
              <a:t>‹#›</a:t>
            </a:fld>
            <a:endParaRPr lang="en-US"/>
          </a:p>
        </p:txBody>
      </p:sp>
    </p:spTree>
    <p:extLst>
      <p:ext uri="{BB962C8B-B14F-4D97-AF65-F5344CB8AC3E}">
        <p14:creationId xmlns:p14="http://schemas.microsoft.com/office/powerpoint/2010/main" val="245475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eople.csail.mit.edu/matei/papers/2010/hotcloud_spark.pd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18FFBE-3599-83DC-AA67-DF1B1BC9AAC5}"/>
              </a:ext>
            </a:extLst>
          </p:cNvPr>
          <p:cNvPicPr>
            <a:picLocks noGrp="1" noChangeAspect="1"/>
          </p:cNvPicPr>
          <p:nvPr>
            <p:ph idx="1"/>
          </p:nvPr>
        </p:nvPicPr>
        <p:blipFill>
          <a:blip r:embed="rId2"/>
          <a:stretch>
            <a:fillRect/>
          </a:stretch>
        </p:blipFill>
        <p:spPr>
          <a:xfrm>
            <a:off x="1510748" y="940904"/>
            <a:ext cx="9236765" cy="5327374"/>
          </a:xfrm>
        </p:spPr>
      </p:pic>
    </p:spTree>
    <p:extLst>
      <p:ext uri="{BB962C8B-B14F-4D97-AF65-F5344CB8AC3E}">
        <p14:creationId xmlns:p14="http://schemas.microsoft.com/office/powerpoint/2010/main" val="1263008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4A8ED5-7BF4-1926-690B-DB5C77AB301E}"/>
              </a:ext>
            </a:extLst>
          </p:cNvPr>
          <p:cNvPicPr>
            <a:picLocks noGrp="1" noChangeAspect="1"/>
          </p:cNvPicPr>
          <p:nvPr>
            <p:ph idx="1"/>
          </p:nvPr>
        </p:nvPicPr>
        <p:blipFill>
          <a:blip r:embed="rId2"/>
          <a:stretch>
            <a:fillRect/>
          </a:stretch>
        </p:blipFill>
        <p:spPr>
          <a:xfrm>
            <a:off x="1563757" y="901148"/>
            <a:ext cx="9316278" cy="5141843"/>
          </a:xfrm>
        </p:spPr>
      </p:pic>
    </p:spTree>
    <p:extLst>
      <p:ext uri="{BB962C8B-B14F-4D97-AF65-F5344CB8AC3E}">
        <p14:creationId xmlns:p14="http://schemas.microsoft.com/office/powerpoint/2010/main" val="77600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C05A28-211C-D7E4-44D2-0658CC2F8272}"/>
              </a:ext>
            </a:extLst>
          </p:cNvPr>
          <p:cNvPicPr>
            <a:picLocks noGrp="1" noChangeAspect="1"/>
          </p:cNvPicPr>
          <p:nvPr>
            <p:ph idx="1"/>
          </p:nvPr>
        </p:nvPicPr>
        <p:blipFill>
          <a:blip r:embed="rId2"/>
          <a:stretch>
            <a:fillRect/>
          </a:stretch>
        </p:blipFill>
        <p:spPr>
          <a:xfrm>
            <a:off x="1616765" y="967408"/>
            <a:ext cx="9011478" cy="5009321"/>
          </a:xfrm>
        </p:spPr>
      </p:pic>
    </p:spTree>
    <p:extLst>
      <p:ext uri="{BB962C8B-B14F-4D97-AF65-F5344CB8AC3E}">
        <p14:creationId xmlns:p14="http://schemas.microsoft.com/office/powerpoint/2010/main" val="81918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878D70-C36E-4EAF-B034-3DFDD2A19110}"/>
              </a:ext>
            </a:extLst>
          </p:cNvPr>
          <p:cNvPicPr>
            <a:picLocks noGrp="1" noChangeAspect="1"/>
          </p:cNvPicPr>
          <p:nvPr>
            <p:ph idx="1"/>
          </p:nvPr>
        </p:nvPicPr>
        <p:blipFill>
          <a:blip r:embed="rId2"/>
          <a:stretch>
            <a:fillRect/>
          </a:stretch>
        </p:blipFill>
        <p:spPr>
          <a:xfrm>
            <a:off x="1497496" y="954157"/>
            <a:ext cx="9263269" cy="5075582"/>
          </a:xfrm>
        </p:spPr>
      </p:pic>
    </p:spTree>
    <p:extLst>
      <p:ext uri="{BB962C8B-B14F-4D97-AF65-F5344CB8AC3E}">
        <p14:creationId xmlns:p14="http://schemas.microsoft.com/office/powerpoint/2010/main" val="59290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9E9DBC-4E55-F91F-5D99-32E4352A17D7}"/>
              </a:ext>
            </a:extLst>
          </p:cNvPr>
          <p:cNvPicPr>
            <a:picLocks noGrp="1" noChangeAspect="1"/>
          </p:cNvPicPr>
          <p:nvPr>
            <p:ph idx="1"/>
          </p:nvPr>
        </p:nvPicPr>
        <p:blipFill>
          <a:blip r:embed="rId2"/>
          <a:stretch>
            <a:fillRect/>
          </a:stretch>
        </p:blipFill>
        <p:spPr>
          <a:xfrm>
            <a:off x="1550504" y="742123"/>
            <a:ext cx="9303026" cy="4969564"/>
          </a:xfrm>
        </p:spPr>
      </p:pic>
    </p:spTree>
    <p:extLst>
      <p:ext uri="{BB962C8B-B14F-4D97-AF65-F5344CB8AC3E}">
        <p14:creationId xmlns:p14="http://schemas.microsoft.com/office/powerpoint/2010/main" val="3779368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6F10-3181-EAB7-1F8D-9E4596E791CC}"/>
              </a:ext>
            </a:extLst>
          </p:cNvPr>
          <p:cNvSpPr>
            <a:spLocks noGrp="1"/>
          </p:cNvSpPr>
          <p:nvPr>
            <p:ph type="title"/>
          </p:nvPr>
        </p:nvSpPr>
        <p:spPr/>
        <p:txBody>
          <a:bodyPr/>
          <a:lstStyle/>
          <a:p>
            <a:r>
              <a:rPr lang="en-US" dirty="0"/>
              <a:t>Limitations of Hadoop</a:t>
            </a:r>
          </a:p>
        </p:txBody>
      </p:sp>
      <p:pic>
        <p:nvPicPr>
          <p:cNvPr id="4" name="Picture 2" descr="Lightbox">
            <a:extLst>
              <a:ext uri="{FF2B5EF4-FFF2-40B4-BE49-F238E27FC236}">
                <a16:creationId xmlns:a16="http://schemas.microsoft.com/office/drawing/2014/main" id="{0D6542E7-E6D0-FC06-98E8-08A0F9ECCE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1566" y="1690688"/>
            <a:ext cx="7394712" cy="457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652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8CF4-7F81-3C21-FED5-0E7F0FA9034A}"/>
              </a:ext>
            </a:extLst>
          </p:cNvPr>
          <p:cNvSpPr>
            <a:spLocks noGrp="1"/>
          </p:cNvSpPr>
          <p:nvPr>
            <p:ph type="title"/>
          </p:nvPr>
        </p:nvSpPr>
        <p:spPr/>
        <p:txBody>
          <a:bodyPr/>
          <a:lstStyle/>
          <a:p>
            <a:pPr fontAlgn="base"/>
            <a:r>
              <a:rPr lang="en-US" b="1" i="0">
                <a:effectLst/>
                <a:latin typeface="Nunito" pitchFamily="2" charset="0"/>
              </a:rPr>
              <a:t>1. Problem with Small files</a:t>
            </a:r>
            <a:endParaRPr lang="en-US" b="0" i="0" dirty="0">
              <a:effectLst/>
              <a:latin typeface="Nunito" pitchFamily="2" charset="0"/>
            </a:endParaRPr>
          </a:p>
        </p:txBody>
      </p:sp>
      <p:sp>
        <p:nvSpPr>
          <p:cNvPr id="3" name="Content Placeholder 2">
            <a:extLst>
              <a:ext uri="{FF2B5EF4-FFF2-40B4-BE49-F238E27FC236}">
                <a16:creationId xmlns:a16="http://schemas.microsoft.com/office/drawing/2014/main" id="{9112F13B-84C9-DE53-3CF9-B1793D6B50A5}"/>
              </a:ext>
            </a:extLst>
          </p:cNvPr>
          <p:cNvSpPr>
            <a:spLocks noGrp="1"/>
          </p:cNvSpPr>
          <p:nvPr>
            <p:ph idx="1"/>
          </p:nvPr>
        </p:nvSpPr>
        <p:spPr/>
        <p:txBody>
          <a:bodyPr/>
          <a:lstStyle/>
          <a:p>
            <a:r>
              <a:rPr lang="en-US" b="0" i="0" dirty="0">
                <a:effectLst/>
                <a:latin typeface="Nunito" pitchFamily="2" charset="0"/>
              </a:rPr>
              <a:t>Hadoop can efficiently perform over a small number of files of large size. Hadoop stores the file in the form of file blocks which are from 128MB in size(by default) to 256MB. </a:t>
            </a:r>
          </a:p>
          <a:p>
            <a:endParaRPr lang="en-US" dirty="0">
              <a:latin typeface="Nunito" pitchFamily="2" charset="0"/>
            </a:endParaRPr>
          </a:p>
          <a:p>
            <a:r>
              <a:rPr lang="en-US" b="0" i="0" dirty="0">
                <a:effectLst/>
                <a:latin typeface="Nunito" pitchFamily="2" charset="0"/>
              </a:rPr>
              <a:t>Hadoop fails when it needs to access the small size file in a large amount. This so many small files surcharge the </a:t>
            </a:r>
            <a:r>
              <a:rPr lang="en-US" b="0" i="0" dirty="0" err="1">
                <a:effectLst/>
                <a:latin typeface="Nunito" pitchFamily="2" charset="0"/>
              </a:rPr>
              <a:t>Namenode</a:t>
            </a:r>
            <a:r>
              <a:rPr lang="en-US" b="0" i="0" dirty="0">
                <a:effectLst/>
                <a:latin typeface="Nunito" pitchFamily="2" charset="0"/>
              </a:rPr>
              <a:t> and make it difficult to work.</a:t>
            </a:r>
          </a:p>
          <a:p>
            <a:endParaRPr lang="en-US" dirty="0"/>
          </a:p>
        </p:txBody>
      </p:sp>
    </p:spTree>
    <p:extLst>
      <p:ext uri="{BB962C8B-B14F-4D97-AF65-F5344CB8AC3E}">
        <p14:creationId xmlns:p14="http://schemas.microsoft.com/office/powerpoint/2010/main" val="4214023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AA5E-63E6-8EB2-049D-2F48B10A3E59}"/>
              </a:ext>
            </a:extLst>
          </p:cNvPr>
          <p:cNvSpPr>
            <a:spLocks noGrp="1"/>
          </p:cNvSpPr>
          <p:nvPr>
            <p:ph type="title"/>
          </p:nvPr>
        </p:nvSpPr>
        <p:spPr/>
        <p:txBody>
          <a:bodyPr/>
          <a:lstStyle/>
          <a:p>
            <a:r>
              <a:rPr lang="en-US" b="1" i="0" dirty="0">
                <a:effectLst/>
                <a:latin typeface="Nunito" pitchFamily="2" charset="0"/>
              </a:rPr>
              <a:t>2. Vulnerability</a:t>
            </a:r>
            <a:endParaRPr lang="en-US" dirty="0"/>
          </a:p>
        </p:txBody>
      </p:sp>
      <p:sp>
        <p:nvSpPr>
          <p:cNvPr id="3" name="Content Placeholder 2">
            <a:extLst>
              <a:ext uri="{FF2B5EF4-FFF2-40B4-BE49-F238E27FC236}">
                <a16:creationId xmlns:a16="http://schemas.microsoft.com/office/drawing/2014/main" id="{4151FBB9-AE83-D6A9-A86C-578648F194C4}"/>
              </a:ext>
            </a:extLst>
          </p:cNvPr>
          <p:cNvSpPr>
            <a:spLocks noGrp="1"/>
          </p:cNvSpPr>
          <p:nvPr>
            <p:ph idx="1"/>
          </p:nvPr>
        </p:nvSpPr>
        <p:spPr/>
        <p:txBody>
          <a:bodyPr/>
          <a:lstStyle/>
          <a:p>
            <a:r>
              <a:rPr lang="en-US" b="0" i="0" dirty="0">
                <a:effectLst/>
                <a:latin typeface="Nunito" pitchFamily="2" charset="0"/>
              </a:rPr>
              <a:t>Hadoop is a framework that is written in java, and java is one of the most commonly used programming languages which makes it more insecure as it can be easily exploited by any of the cyber-criminal.</a:t>
            </a:r>
          </a:p>
          <a:p>
            <a:pPr marL="0" indent="0">
              <a:buNone/>
            </a:pPr>
            <a:endParaRPr lang="en-US" dirty="0"/>
          </a:p>
        </p:txBody>
      </p:sp>
    </p:spTree>
    <p:extLst>
      <p:ext uri="{BB962C8B-B14F-4D97-AF65-F5344CB8AC3E}">
        <p14:creationId xmlns:p14="http://schemas.microsoft.com/office/powerpoint/2010/main" val="3289953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A133-8E8E-A374-5AED-8FF127140D2F}"/>
              </a:ext>
            </a:extLst>
          </p:cNvPr>
          <p:cNvSpPr>
            <a:spLocks noGrp="1"/>
          </p:cNvSpPr>
          <p:nvPr>
            <p:ph type="title"/>
          </p:nvPr>
        </p:nvSpPr>
        <p:spPr/>
        <p:txBody>
          <a:bodyPr/>
          <a:lstStyle/>
          <a:p>
            <a:r>
              <a:rPr lang="en-US" b="1" i="0" dirty="0">
                <a:effectLst/>
                <a:latin typeface="Nunito" pitchFamily="2" charset="0"/>
              </a:rPr>
              <a:t>3. Low Performance In Small Data Surrounding</a:t>
            </a:r>
            <a:endParaRPr lang="en-US" dirty="0"/>
          </a:p>
        </p:txBody>
      </p:sp>
      <p:sp>
        <p:nvSpPr>
          <p:cNvPr id="3" name="Content Placeholder 2">
            <a:extLst>
              <a:ext uri="{FF2B5EF4-FFF2-40B4-BE49-F238E27FC236}">
                <a16:creationId xmlns:a16="http://schemas.microsoft.com/office/drawing/2014/main" id="{030A5422-8913-142F-E4AD-0352427BB554}"/>
              </a:ext>
            </a:extLst>
          </p:cNvPr>
          <p:cNvSpPr>
            <a:spLocks noGrp="1"/>
          </p:cNvSpPr>
          <p:nvPr>
            <p:ph idx="1"/>
          </p:nvPr>
        </p:nvSpPr>
        <p:spPr/>
        <p:txBody>
          <a:bodyPr/>
          <a:lstStyle/>
          <a:p>
            <a:r>
              <a:rPr lang="en-US" b="0" i="0" dirty="0">
                <a:effectLst/>
                <a:latin typeface="Nunito" pitchFamily="2" charset="0"/>
              </a:rPr>
              <a:t>Hadoop is mainly designed for dealing with large datasets, so it can be efficiently utilized for the organizations that are generating a massive volume of data. </a:t>
            </a:r>
          </a:p>
          <a:p>
            <a:r>
              <a:rPr lang="en-US" b="0" i="0" dirty="0">
                <a:effectLst/>
                <a:latin typeface="Nunito" pitchFamily="2" charset="0"/>
              </a:rPr>
              <a:t>It’s efficiency decreases while performing in small data surroundings.</a:t>
            </a:r>
          </a:p>
          <a:p>
            <a:pPr marL="0" indent="0">
              <a:buNone/>
            </a:pPr>
            <a:endParaRPr lang="en-US" dirty="0"/>
          </a:p>
        </p:txBody>
      </p:sp>
    </p:spTree>
    <p:extLst>
      <p:ext uri="{BB962C8B-B14F-4D97-AF65-F5344CB8AC3E}">
        <p14:creationId xmlns:p14="http://schemas.microsoft.com/office/powerpoint/2010/main" val="2337029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4A76-89D5-7026-45E3-C69D4B733FEC}"/>
              </a:ext>
            </a:extLst>
          </p:cNvPr>
          <p:cNvSpPr>
            <a:spLocks noGrp="1"/>
          </p:cNvSpPr>
          <p:nvPr>
            <p:ph type="title"/>
          </p:nvPr>
        </p:nvSpPr>
        <p:spPr/>
        <p:txBody>
          <a:bodyPr/>
          <a:lstStyle/>
          <a:p>
            <a:pPr fontAlgn="base"/>
            <a:r>
              <a:rPr lang="en-US" b="1" i="0">
                <a:effectLst/>
                <a:latin typeface="Nunito" pitchFamily="2" charset="0"/>
              </a:rPr>
              <a:t>4. Lack of Security</a:t>
            </a:r>
            <a:endParaRPr lang="en-US" b="0" i="0" dirty="0">
              <a:effectLst/>
              <a:latin typeface="Nunito" pitchFamily="2" charset="0"/>
            </a:endParaRPr>
          </a:p>
        </p:txBody>
      </p:sp>
      <p:sp>
        <p:nvSpPr>
          <p:cNvPr id="3" name="Content Placeholder 2">
            <a:extLst>
              <a:ext uri="{FF2B5EF4-FFF2-40B4-BE49-F238E27FC236}">
                <a16:creationId xmlns:a16="http://schemas.microsoft.com/office/drawing/2014/main" id="{D9FABD42-E483-A37A-3CB9-ECF6F85BB0D0}"/>
              </a:ext>
            </a:extLst>
          </p:cNvPr>
          <p:cNvSpPr>
            <a:spLocks noGrp="1"/>
          </p:cNvSpPr>
          <p:nvPr>
            <p:ph idx="1"/>
          </p:nvPr>
        </p:nvSpPr>
        <p:spPr/>
        <p:txBody>
          <a:bodyPr/>
          <a:lstStyle/>
          <a:p>
            <a:r>
              <a:rPr lang="en-US" b="0" i="0" dirty="0">
                <a:effectLst/>
                <a:latin typeface="Nunito" pitchFamily="2" charset="0"/>
              </a:rPr>
              <a:t>Data is everything for an organization, by default the security feature in Hadoop is made un-available. So the Data driver needs to be careful with this security face and should take appropriate action on it. </a:t>
            </a:r>
          </a:p>
          <a:p>
            <a:endParaRPr lang="en-US" dirty="0">
              <a:latin typeface="Nunito" pitchFamily="2" charset="0"/>
            </a:endParaRPr>
          </a:p>
          <a:p>
            <a:r>
              <a:rPr lang="en-US" b="0" i="0" dirty="0">
                <a:effectLst/>
                <a:latin typeface="Nunito" pitchFamily="2" charset="0"/>
              </a:rPr>
              <a:t>Hadoop uses </a:t>
            </a:r>
            <a:r>
              <a:rPr lang="en-US" b="0" i="1" dirty="0">
                <a:effectLst/>
                <a:latin typeface="Nunito" pitchFamily="2" charset="0"/>
              </a:rPr>
              <a:t>Kerberos</a:t>
            </a:r>
            <a:r>
              <a:rPr lang="en-US" b="0" i="0" dirty="0">
                <a:effectLst/>
                <a:latin typeface="Nunito" pitchFamily="2" charset="0"/>
              </a:rPr>
              <a:t> for security feature which is not easy to manage. Storage and network encryption are missing in Kerberos which makes us more concerned about it.</a:t>
            </a:r>
          </a:p>
          <a:p>
            <a:endParaRPr lang="en-US" dirty="0"/>
          </a:p>
        </p:txBody>
      </p:sp>
    </p:spTree>
    <p:extLst>
      <p:ext uri="{BB962C8B-B14F-4D97-AF65-F5344CB8AC3E}">
        <p14:creationId xmlns:p14="http://schemas.microsoft.com/office/powerpoint/2010/main" val="2682027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3EC1-6509-968B-1E23-4CD9C1AB242B}"/>
              </a:ext>
            </a:extLst>
          </p:cNvPr>
          <p:cNvSpPr>
            <a:spLocks noGrp="1"/>
          </p:cNvSpPr>
          <p:nvPr>
            <p:ph type="title"/>
          </p:nvPr>
        </p:nvSpPr>
        <p:spPr/>
        <p:txBody>
          <a:bodyPr/>
          <a:lstStyle/>
          <a:p>
            <a:r>
              <a:rPr lang="en-US" b="1" i="0" dirty="0">
                <a:effectLst/>
                <a:latin typeface="Nunito" pitchFamily="2" charset="0"/>
              </a:rPr>
              <a:t>5. High Up Processing</a:t>
            </a:r>
            <a:endParaRPr lang="en-US" dirty="0"/>
          </a:p>
        </p:txBody>
      </p:sp>
      <p:sp>
        <p:nvSpPr>
          <p:cNvPr id="3" name="Content Placeholder 2">
            <a:extLst>
              <a:ext uri="{FF2B5EF4-FFF2-40B4-BE49-F238E27FC236}">
                <a16:creationId xmlns:a16="http://schemas.microsoft.com/office/drawing/2014/main" id="{07FA1D43-DF3C-DF15-4600-EE9C8CD7587A}"/>
              </a:ext>
            </a:extLst>
          </p:cNvPr>
          <p:cNvSpPr>
            <a:spLocks noGrp="1"/>
          </p:cNvSpPr>
          <p:nvPr>
            <p:ph idx="1"/>
          </p:nvPr>
        </p:nvSpPr>
        <p:spPr/>
        <p:txBody>
          <a:bodyPr/>
          <a:lstStyle/>
          <a:p>
            <a:r>
              <a:rPr lang="en-US" b="0" i="0" dirty="0">
                <a:effectLst/>
                <a:latin typeface="Nunito" pitchFamily="2" charset="0"/>
              </a:rPr>
              <a:t>Read/Write operation in Hadoop is immoderate since we are dealing with large size data that is in TB or PB. </a:t>
            </a:r>
          </a:p>
          <a:p>
            <a:r>
              <a:rPr lang="en-US" b="0" i="0" dirty="0">
                <a:effectLst/>
                <a:latin typeface="Nunito" pitchFamily="2" charset="0"/>
              </a:rPr>
              <a:t>In Hadoop, the data read or write done from the disk which makes it difficult to perform in-memory calculation and lead to processing overhead or High up processing.</a:t>
            </a:r>
          </a:p>
          <a:p>
            <a:endParaRPr lang="en-US" dirty="0"/>
          </a:p>
        </p:txBody>
      </p:sp>
    </p:spTree>
    <p:extLst>
      <p:ext uri="{BB962C8B-B14F-4D97-AF65-F5344CB8AC3E}">
        <p14:creationId xmlns:p14="http://schemas.microsoft.com/office/powerpoint/2010/main" val="175334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478F-170A-4BB5-5D46-ABCCF378A254}"/>
              </a:ext>
            </a:extLst>
          </p:cNvPr>
          <p:cNvSpPr>
            <a:spLocks noGrp="1"/>
          </p:cNvSpPr>
          <p:nvPr>
            <p:ph type="title"/>
          </p:nvPr>
        </p:nvSpPr>
        <p:spPr/>
        <p:txBody>
          <a:bodyPr/>
          <a:lstStyle/>
          <a:p>
            <a:r>
              <a:rPr lang="en-US" dirty="0"/>
              <a:t>Apache Spark</a:t>
            </a:r>
          </a:p>
        </p:txBody>
      </p:sp>
      <p:sp>
        <p:nvSpPr>
          <p:cNvPr id="3" name="Content Placeholder 2">
            <a:extLst>
              <a:ext uri="{FF2B5EF4-FFF2-40B4-BE49-F238E27FC236}">
                <a16:creationId xmlns:a16="http://schemas.microsoft.com/office/drawing/2014/main" id="{A4B1E88F-C0D8-AA90-1257-B9584F027838}"/>
              </a:ext>
            </a:extLst>
          </p:cNvPr>
          <p:cNvSpPr>
            <a:spLocks noGrp="1"/>
          </p:cNvSpPr>
          <p:nvPr>
            <p:ph idx="1"/>
          </p:nvPr>
        </p:nvSpPr>
        <p:spPr/>
        <p:txBody>
          <a:bodyPr/>
          <a:lstStyle/>
          <a:p>
            <a:r>
              <a:rPr lang="en-US" b="0" i="0" dirty="0">
                <a:solidFill>
                  <a:srgbClr val="333333"/>
                </a:solidFill>
                <a:effectLst/>
                <a:latin typeface="inter-regular"/>
              </a:rPr>
              <a:t>Apache Spark is an open-source cluster computing framework. Its primary purpose is to handle the real-time generated data.</a:t>
            </a:r>
          </a:p>
          <a:p>
            <a:endParaRPr lang="en-US" dirty="0">
              <a:solidFill>
                <a:srgbClr val="333333"/>
              </a:solidFill>
              <a:latin typeface="inter-regular"/>
            </a:endParaRPr>
          </a:p>
          <a:p>
            <a:r>
              <a:rPr lang="en-US" b="0" i="0" dirty="0">
                <a:solidFill>
                  <a:srgbClr val="333333"/>
                </a:solidFill>
                <a:effectLst/>
                <a:latin typeface="inter-regular"/>
              </a:rPr>
              <a:t>Spark was built on the top of the Hadoop MapReduce. It was optimized to run in memory whereas alternative approaches like Hadoop's MapReduce writes data to and from computer hard drives. So, Spark process the data much quicker than other alternatives.</a:t>
            </a:r>
            <a:endParaRPr lang="en-US" dirty="0"/>
          </a:p>
        </p:txBody>
      </p:sp>
    </p:spTree>
    <p:extLst>
      <p:ext uri="{BB962C8B-B14F-4D97-AF65-F5344CB8AC3E}">
        <p14:creationId xmlns:p14="http://schemas.microsoft.com/office/powerpoint/2010/main" val="42602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A7AF-70B4-1EBC-499B-36EA4E4737D9}"/>
              </a:ext>
            </a:extLst>
          </p:cNvPr>
          <p:cNvSpPr>
            <a:spLocks noGrp="1"/>
          </p:cNvSpPr>
          <p:nvPr>
            <p:ph type="title"/>
          </p:nvPr>
        </p:nvSpPr>
        <p:spPr/>
        <p:txBody>
          <a:bodyPr/>
          <a:lstStyle/>
          <a:p>
            <a:r>
              <a:rPr lang="en-US" b="1" i="0">
                <a:effectLst/>
                <a:latin typeface="Nunito" pitchFamily="2" charset="0"/>
              </a:rPr>
              <a:t>6. Supports Only Batch Processing</a:t>
            </a:r>
            <a:endParaRPr lang="en-US"/>
          </a:p>
        </p:txBody>
      </p:sp>
      <p:sp>
        <p:nvSpPr>
          <p:cNvPr id="3" name="Content Placeholder 2">
            <a:extLst>
              <a:ext uri="{FF2B5EF4-FFF2-40B4-BE49-F238E27FC236}">
                <a16:creationId xmlns:a16="http://schemas.microsoft.com/office/drawing/2014/main" id="{DFAB1C11-C0AB-9B49-1968-AA19509A5E06}"/>
              </a:ext>
            </a:extLst>
          </p:cNvPr>
          <p:cNvSpPr>
            <a:spLocks noGrp="1"/>
          </p:cNvSpPr>
          <p:nvPr>
            <p:ph idx="1"/>
          </p:nvPr>
        </p:nvSpPr>
        <p:spPr/>
        <p:txBody>
          <a:bodyPr/>
          <a:lstStyle/>
          <a:p>
            <a:r>
              <a:rPr lang="en-US" b="0" i="0" dirty="0">
                <a:effectLst/>
                <a:latin typeface="Nunito" pitchFamily="2" charset="0"/>
              </a:rPr>
              <a:t>The batch process is nothing but the processes that are running in the background and does not have any kind of interaction with the user. </a:t>
            </a:r>
          </a:p>
          <a:p>
            <a:r>
              <a:rPr lang="en-US" b="0" i="0" dirty="0">
                <a:effectLst/>
                <a:latin typeface="Nunito" pitchFamily="2" charset="0"/>
              </a:rPr>
              <a:t>The engines used for these processes inside the Hadoop core is not that much efficient. Producing the output with low latency is not possible with it.</a:t>
            </a:r>
            <a:endParaRPr lang="en-US" dirty="0"/>
          </a:p>
        </p:txBody>
      </p:sp>
    </p:spTree>
    <p:extLst>
      <p:ext uri="{BB962C8B-B14F-4D97-AF65-F5344CB8AC3E}">
        <p14:creationId xmlns:p14="http://schemas.microsoft.com/office/powerpoint/2010/main" val="2938547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1F34-338F-BCC4-71D3-271EDCCF02C4}"/>
              </a:ext>
            </a:extLst>
          </p:cNvPr>
          <p:cNvSpPr>
            <a:spLocks noGrp="1"/>
          </p:cNvSpPr>
          <p:nvPr>
            <p:ph type="title"/>
          </p:nvPr>
        </p:nvSpPr>
        <p:spPr/>
        <p:txBody>
          <a:bodyPr/>
          <a:lstStyle/>
          <a:p>
            <a:r>
              <a:rPr lang="en-US" dirty="0"/>
              <a:t>Data Processing</a:t>
            </a:r>
          </a:p>
        </p:txBody>
      </p:sp>
      <p:pic>
        <p:nvPicPr>
          <p:cNvPr id="5" name="Content Placeholder 4">
            <a:extLst>
              <a:ext uri="{FF2B5EF4-FFF2-40B4-BE49-F238E27FC236}">
                <a16:creationId xmlns:a16="http://schemas.microsoft.com/office/drawing/2014/main" id="{FB13C6B0-67C2-4E6B-BCF1-6DC723216891}"/>
              </a:ext>
            </a:extLst>
          </p:cNvPr>
          <p:cNvPicPr>
            <a:picLocks noGrp="1" noChangeAspect="1"/>
          </p:cNvPicPr>
          <p:nvPr>
            <p:ph idx="1"/>
          </p:nvPr>
        </p:nvPicPr>
        <p:blipFill>
          <a:blip r:embed="rId2"/>
          <a:stretch>
            <a:fillRect/>
          </a:stretch>
        </p:blipFill>
        <p:spPr>
          <a:xfrm>
            <a:off x="1272209" y="1974574"/>
            <a:ext cx="8971721" cy="4041913"/>
          </a:xfrm>
        </p:spPr>
      </p:pic>
    </p:spTree>
    <p:extLst>
      <p:ext uri="{BB962C8B-B14F-4D97-AF65-F5344CB8AC3E}">
        <p14:creationId xmlns:p14="http://schemas.microsoft.com/office/powerpoint/2010/main" val="957932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0FF6-A96D-7EC5-B9EC-920FEC8284B8}"/>
              </a:ext>
            </a:extLst>
          </p:cNvPr>
          <p:cNvSpPr>
            <a:spLocks noGrp="1"/>
          </p:cNvSpPr>
          <p:nvPr>
            <p:ph type="title"/>
          </p:nvPr>
        </p:nvSpPr>
        <p:spPr/>
        <p:txBody>
          <a:bodyPr/>
          <a:lstStyle/>
          <a:p>
            <a:pPr fontAlgn="base"/>
            <a:r>
              <a:rPr lang="en-US" b="0" i="0">
                <a:solidFill>
                  <a:srgbClr val="444444"/>
                </a:solidFill>
                <a:effectLst/>
                <a:latin typeface="Georgia" panose="02040502050405020303" pitchFamily="18" charset="0"/>
              </a:rPr>
              <a:t>Batch Processing</a:t>
            </a:r>
          </a:p>
        </p:txBody>
      </p:sp>
      <p:sp>
        <p:nvSpPr>
          <p:cNvPr id="3" name="Content Placeholder 2">
            <a:extLst>
              <a:ext uri="{FF2B5EF4-FFF2-40B4-BE49-F238E27FC236}">
                <a16:creationId xmlns:a16="http://schemas.microsoft.com/office/drawing/2014/main" id="{2AE1B7DF-C109-CE7A-A1D5-3B415A17587F}"/>
              </a:ext>
            </a:extLst>
          </p:cNvPr>
          <p:cNvSpPr>
            <a:spLocks noGrp="1"/>
          </p:cNvSpPr>
          <p:nvPr>
            <p:ph idx="1"/>
          </p:nvPr>
        </p:nvSpPr>
        <p:spPr/>
        <p:txBody>
          <a:bodyPr/>
          <a:lstStyle/>
          <a:p>
            <a:r>
              <a:rPr lang="en-US" b="0" i="0" dirty="0">
                <a:solidFill>
                  <a:srgbClr val="444444"/>
                </a:solidFill>
                <a:effectLst/>
                <a:latin typeface="Georgia" panose="02040502050405020303" pitchFamily="18" charset="0"/>
              </a:rPr>
              <a:t>In this process, At first, data is collected, entered and processed. Afterward, it produces batch results.</a:t>
            </a:r>
          </a:p>
          <a:p>
            <a:pPr marL="0" indent="0">
              <a:buNone/>
            </a:pPr>
            <a:r>
              <a:rPr lang="en-US" b="0" i="0" dirty="0">
                <a:solidFill>
                  <a:srgbClr val="444444"/>
                </a:solidFill>
                <a:effectLst/>
                <a:latin typeface="Georgia" panose="02040502050405020303" pitchFamily="18" charset="0"/>
              </a:rPr>
              <a:t> </a:t>
            </a:r>
          </a:p>
          <a:p>
            <a:r>
              <a:rPr lang="en-US" b="0" i="0" dirty="0">
                <a:solidFill>
                  <a:srgbClr val="444444"/>
                </a:solidFill>
                <a:effectLst/>
                <a:latin typeface="Georgia" panose="02040502050405020303" pitchFamily="18" charset="0"/>
              </a:rPr>
              <a:t>We can say HADOOP works on batch data processing. For input, process, and output, batch processing requires separate programs. </a:t>
            </a:r>
          </a:p>
          <a:p>
            <a:endParaRPr lang="en-US" dirty="0">
              <a:solidFill>
                <a:srgbClr val="444444"/>
              </a:solidFill>
              <a:latin typeface="Georgia" panose="02040502050405020303" pitchFamily="18" charset="0"/>
            </a:endParaRPr>
          </a:p>
          <a:p>
            <a:r>
              <a:rPr lang="en-US" b="0" i="0" dirty="0">
                <a:solidFill>
                  <a:srgbClr val="444444"/>
                </a:solidFill>
                <a:effectLst/>
                <a:latin typeface="Georgia" panose="02040502050405020303" pitchFamily="18" charset="0"/>
              </a:rPr>
              <a:t>Payroll and billing systems are beautiful examples of batch processing.</a:t>
            </a:r>
            <a:endParaRPr lang="en-US" dirty="0"/>
          </a:p>
        </p:txBody>
      </p:sp>
    </p:spTree>
    <p:extLst>
      <p:ext uri="{BB962C8B-B14F-4D97-AF65-F5344CB8AC3E}">
        <p14:creationId xmlns:p14="http://schemas.microsoft.com/office/powerpoint/2010/main" val="2362382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439D5-0094-5B35-A7B7-1C4597754ED4}"/>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Batch Processing is Ideal for processing large volumes of data/transaction. It also increases efficiency rather than processing each individually.</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Here, we can do processing independently. Even during less-busy times or at a desired designated time.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For the organization by carrying out the process, it also offers cost efficiency.</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Also, allows a good audit trail.</a:t>
            </a:r>
          </a:p>
        </p:txBody>
      </p:sp>
      <p:sp>
        <p:nvSpPr>
          <p:cNvPr id="5" name="Title 4">
            <a:extLst>
              <a:ext uri="{FF2B5EF4-FFF2-40B4-BE49-F238E27FC236}">
                <a16:creationId xmlns:a16="http://schemas.microsoft.com/office/drawing/2014/main" id="{D5296690-76A9-613E-8E30-4873DCF86F9C}"/>
              </a:ext>
            </a:extLst>
          </p:cNvPr>
          <p:cNvSpPr>
            <a:spLocks noGrp="1"/>
          </p:cNvSpPr>
          <p:nvPr>
            <p:ph type="title"/>
          </p:nvPr>
        </p:nvSpPr>
        <p:spPr/>
        <p:txBody>
          <a:bodyPr>
            <a:normAutofit/>
          </a:bodyPr>
          <a:lstStyle/>
          <a:p>
            <a:pPr fontAlgn="base"/>
            <a:r>
              <a:rPr lang="en-US" b="0" i="0" dirty="0">
                <a:solidFill>
                  <a:srgbClr val="444444"/>
                </a:solidFill>
                <a:effectLst/>
                <a:latin typeface="Georgia" panose="02040502050405020303" pitchFamily="18" charset="0"/>
              </a:rPr>
              <a:t>Advantages of Batch Processing</a:t>
            </a:r>
            <a:endParaRPr lang="en-US" dirty="0"/>
          </a:p>
        </p:txBody>
      </p:sp>
    </p:spTree>
    <p:extLst>
      <p:ext uri="{BB962C8B-B14F-4D97-AF65-F5344CB8AC3E}">
        <p14:creationId xmlns:p14="http://schemas.microsoft.com/office/powerpoint/2010/main" val="3194918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D943-18B6-34AB-8F78-CE0FC840BAF6}"/>
              </a:ext>
            </a:extLst>
          </p:cNvPr>
          <p:cNvSpPr>
            <a:spLocks noGrp="1"/>
          </p:cNvSpPr>
          <p:nvPr>
            <p:ph type="title"/>
          </p:nvPr>
        </p:nvSpPr>
        <p:spPr/>
        <p:txBody>
          <a:bodyPr/>
          <a:lstStyle/>
          <a:p>
            <a:pPr fontAlgn="base"/>
            <a:r>
              <a:rPr lang="en-US" b="0" i="0">
                <a:solidFill>
                  <a:srgbClr val="444444"/>
                </a:solidFill>
                <a:effectLst/>
                <a:latin typeface="Georgia" panose="02040502050405020303" pitchFamily="18" charset="0"/>
              </a:rPr>
              <a:t>Disadvantages of Batch Processing</a:t>
            </a:r>
          </a:p>
        </p:txBody>
      </p:sp>
      <p:sp>
        <p:nvSpPr>
          <p:cNvPr id="3" name="Content Placeholder 2">
            <a:extLst>
              <a:ext uri="{FF2B5EF4-FFF2-40B4-BE49-F238E27FC236}">
                <a16:creationId xmlns:a16="http://schemas.microsoft.com/office/drawing/2014/main" id="{BD594248-EA12-BE20-85CE-7FCD6DC62E8B}"/>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The time delay between the collection of data and getting the result after the batch process.</a:t>
            </a:r>
          </a:p>
          <a:p>
            <a:pPr marL="0" indent="0" algn="l" fontAlgn="base">
              <a:buNone/>
            </a:pPr>
            <a:endParaRPr lang="en-US" b="0" i="0" dirty="0">
              <a:solidFill>
                <a:srgbClr val="444444"/>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In the batch processing master file is not always kept up to date.</a:t>
            </a:r>
          </a:p>
          <a:p>
            <a:pPr algn="l" fontAlgn="base">
              <a:buFont typeface="Arial" panose="020B0604020202020204" pitchFamily="34" charset="0"/>
              <a:buChar char="•"/>
            </a:pPr>
            <a:endParaRPr lang="en-US" b="0" i="0" dirty="0">
              <a:solidFill>
                <a:srgbClr val="444444"/>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Here, a one-time process can be very slow.</a:t>
            </a:r>
          </a:p>
          <a:p>
            <a:pPr marL="0" indent="0">
              <a:buNone/>
            </a:pPr>
            <a:endParaRPr lang="en-US" dirty="0"/>
          </a:p>
        </p:txBody>
      </p:sp>
    </p:spTree>
    <p:extLst>
      <p:ext uri="{BB962C8B-B14F-4D97-AF65-F5344CB8AC3E}">
        <p14:creationId xmlns:p14="http://schemas.microsoft.com/office/powerpoint/2010/main" val="3307363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944B-D58B-C2B1-7618-FF8BBE696CA6}"/>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Real-Time Processing</a:t>
            </a:r>
            <a:endParaRPr lang="en-US" dirty="0"/>
          </a:p>
        </p:txBody>
      </p:sp>
      <p:sp>
        <p:nvSpPr>
          <p:cNvPr id="3" name="Content Placeholder 2">
            <a:extLst>
              <a:ext uri="{FF2B5EF4-FFF2-40B4-BE49-F238E27FC236}">
                <a16:creationId xmlns:a16="http://schemas.microsoft.com/office/drawing/2014/main" id="{01FBE32D-1CD5-A2BB-3634-56172390F77F}"/>
              </a:ext>
            </a:extLst>
          </p:cNvPr>
          <p:cNvSpPr>
            <a:spLocks noGrp="1"/>
          </p:cNvSpPr>
          <p:nvPr>
            <p:ph idx="1"/>
          </p:nvPr>
        </p:nvSpPr>
        <p:spPr/>
        <p:txBody>
          <a:bodyPr/>
          <a:lstStyle/>
          <a:p>
            <a:r>
              <a:rPr lang="en-US" b="0" i="0" dirty="0">
                <a:solidFill>
                  <a:srgbClr val="444444"/>
                </a:solidFill>
                <a:effectLst/>
                <a:latin typeface="Georgia" panose="02040502050405020303" pitchFamily="18" charset="0"/>
              </a:rPr>
              <a:t>Real-Time Processing involves continuous input, process, and output of data. Hence, it processes in a short period of time. </a:t>
            </a:r>
          </a:p>
          <a:p>
            <a:r>
              <a:rPr lang="en-US" b="0" i="0" dirty="0">
                <a:solidFill>
                  <a:srgbClr val="444444"/>
                </a:solidFill>
                <a:effectLst/>
                <a:latin typeface="Georgia" panose="02040502050405020303" pitchFamily="18" charset="0"/>
              </a:rPr>
              <a:t>There are some programs which use such data processing type. </a:t>
            </a:r>
          </a:p>
          <a:p>
            <a:r>
              <a:rPr lang="en-US" b="0" i="0" dirty="0">
                <a:solidFill>
                  <a:srgbClr val="444444"/>
                </a:solidFill>
                <a:effectLst/>
                <a:latin typeface="Georgia" panose="02040502050405020303" pitchFamily="18" charset="0"/>
              </a:rPr>
              <a:t>For example, bank ATMs, customer services, radar systems, and Point of Sale (POS) Systems. Every transaction is directly reflected in the master file, with this data process. So, that it will always be up-to-date.</a:t>
            </a:r>
            <a:endParaRPr lang="en-US" dirty="0"/>
          </a:p>
        </p:txBody>
      </p:sp>
    </p:spTree>
    <p:extLst>
      <p:ext uri="{BB962C8B-B14F-4D97-AF65-F5344CB8AC3E}">
        <p14:creationId xmlns:p14="http://schemas.microsoft.com/office/powerpoint/2010/main" val="1863177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9156-AC55-B685-A5ED-0F3FB29F1B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B0571C-944A-19FE-A1F3-8CE6F2DDFD01}"/>
              </a:ext>
            </a:extLst>
          </p:cNvPr>
          <p:cNvSpPr>
            <a:spLocks noGrp="1"/>
          </p:cNvSpPr>
          <p:nvPr>
            <p:ph idx="1"/>
          </p:nvPr>
        </p:nvSpPr>
        <p:spPr/>
        <p:txBody>
          <a:bodyPr/>
          <a:lstStyle/>
          <a:p>
            <a:r>
              <a:rPr lang="en-US" b="0" i="0" dirty="0">
                <a:solidFill>
                  <a:srgbClr val="444444"/>
                </a:solidFill>
                <a:effectLst/>
                <a:latin typeface="Georgia" panose="02040502050405020303" pitchFamily="18" charset="0"/>
              </a:rPr>
              <a:t>If you want analytics results in real time, Spark Real-Time processing is key. We can feed data into analytics tools, by building data streams, as soon as it is generated.  </a:t>
            </a:r>
          </a:p>
          <a:p>
            <a:endParaRPr lang="en-US" dirty="0">
              <a:solidFill>
                <a:srgbClr val="444444"/>
              </a:solidFill>
              <a:latin typeface="Georgia" panose="02040502050405020303" pitchFamily="18" charset="0"/>
            </a:endParaRPr>
          </a:p>
          <a:p>
            <a:r>
              <a:rPr lang="en-US" b="0" i="0" dirty="0">
                <a:solidFill>
                  <a:srgbClr val="444444"/>
                </a:solidFill>
                <a:effectLst/>
                <a:latin typeface="Georgia" panose="02040502050405020303" pitchFamily="18" charset="0"/>
              </a:rPr>
              <a:t>Moreover, it gets near-instant analytics results by using platforms like spark streaming.</a:t>
            </a:r>
            <a:endParaRPr lang="en-US" dirty="0"/>
          </a:p>
        </p:txBody>
      </p:sp>
    </p:spTree>
    <p:extLst>
      <p:ext uri="{BB962C8B-B14F-4D97-AF65-F5344CB8AC3E}">
        <p14:creationId xmlns:p14="http://schemas.microsoft.com/office/powerpoint/2010/main" val="528552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A7AF-6F1B-89FE-5326-72A72DD2FD5C}"/>
              </a:ext>
            </a:extLst>
          </p:cNvPr>
          <p:cNvSpPr>
            <a:spLocks noGrp="1"/>
          </p:cNvSpPr>
          <p:nvPr>
            <p:ph type="title"/>
          </p:nvPr>
        </p:nvSpPr>
        <p:spPr/>
        <p:txBody>
          <a:bodyPr/>
          <a:lstStyle/>
          <a:p>
            <a:pPr fontAlgn="base"/>
            <a:r>
              <a:rPr lang="en-US" b="0" i="0">
                <a:solidFill>
                  <a:srgbClr val="444444"/>
                </a:solidFill>
                <a:effectLst/>
                <a:latin typeface="Georgia" panose="02040502050405020303" pitchFamily="18" charset="0"/>
              </a:rPr>
              <a:t>Advantages of Real-Time Processing</a:t>
            </a:r>
          </a:p>
        </p:txBody>
      </p:sp>
      <p:sp>
        <p:nvSpPr>
          <p:cNvPr id="3" name="Content Placeholder 2">
            <a:extLst>
              <a:ext uri="{FF2B5EF4-FFF2-40B4-BE49-F238E27FC236}">
                <a16:creationId xmlns:a16="http://schemas.microsoft.com/office/drawing/2014/main" id="{13C8D5EF-1E70-86FF-C450-44205C3D59A5}"/>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While performing real-time processing, there is no significant delay in response.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In real-time processing, information is always up to date. Hence, it makes the organization able to take immediate action. Also, when responding to an event, issue or scenario in the shortest possible span of time.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It also makes the organization able to gain insights from the updated data. Even helps to detect patterns of possible identification of either opportunities or threats.</a:t>
            </a:r>
          </a:p>
          <a:p>
            <a:endParaRPr lang="en-US" dirty="0"/>
          </a:p>
        </p:txBody>
      </p:sp>
    </p:spTree>
    <p:extLst>
      <p:ext uri="{BB962C8B-B14F-4D97-AF65-F5344CB8AC3E}">
        <p14:creationId xmlns:p14="http://schemas.microsoft.com/office/powerpoint/2010/main" val="991109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C085-C922-4312-9527-6BE9672944AE}"/>
              </a:ext>
            </a:extLst>
          </p:cNvPr>
          <p:cNvSpPr>
            <a:spLocks noGrp="1"/>
          </p:cNvSpPr>
          <p:nvPr>
            <p:ph type="title"/>
          </p:nvPr>
        </p:nvSpPr>
        <p:spPr/>
        <p:txBody>
          <a:bodyPr>
            <a:normAutofit/>
          </a:bodyPr>
          <a:lstStyle/>
          <a:p>
            <a:pPr fontAlgn="base"/>
            <a:r>
              <a:rPr lang="en-US" b="0" i="0" dirty="0">
                <a:solidFill>
                  <a:srgbClr val="444444"/>
                </a:solidFill>
                <a:effectLst/>
                <a:latin typeface="Georgia" panose="02040502050405020303" pitchFamily="18" charset="0"/>
              </a:rPr>
              <a:t>Disadvantages of</a:t>
            </a:r>
            <a:r>
              <a:rPr lang="en-US" b="1" i="0" dirty="0">
                <a:solidFill>
                  <a:srgbClr val="444444"/>
                </a:solidFill>
                <a:effectLst/>
                <a:latin typeface="inherit"/>
              </a:rPr>
              <a:t> Real-Time Processing</a:t>
            </a:r>
            <a:endParaRPr lang="en-US" dirty="0"/>
          </a:p>
        </p:txBody>
      </p:sp>
      <p:sp>
        <p:nvSpPr>
          <p:cNvPr id="3" name="Content Placeholder 2">
            <a:extLst>
              <a:ext uri="{FF2B5EF4-FFF2-40B4-BE49-F238E27FC236}">
                <a16:creationId xmlns:a16="http://schemas.microsoft.com/office/drawing/2014/main" id="{6687C45C-1630-956B-393E-7FC4A0CAF180}"/>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Real-Time processing is very complex as well as expensive processing.</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Also turns out to be very difficult for auditing.</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Real-Time processing is a bit tedious processing.</a:t>
            </a:r>
          </a:p>
          <a:p>
            <a:pPr marL="0" indent="0">
              <a:buNone/>
            </a:pPr>
            <a:endParaRPr lang="en-US" dirty="0"/>
          </a:p>
        </p:txBody>
      </p:sp>
    </p:spTree>
    <p:extLst>
      <p:ext uri="{BB962C8B-B14F-4D97-AF65-F5344CB8AC3E}">
        <p14:creationId xmlns:p14="http://schemas.microsoft.com/office/powerpoint/2010/main" val="937048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F0B5A6-4524-F562-7E5C-508324A437FF}"/>
              </a:ext>
            </a:extLst>
          </p:cNvPr>
          <p:cNvPicPr>
            <a:picLocks noGrp="1" noChangeAspect="1"/>
          </p:cNvPicPr>
          <p:nvPr>
            <p:ph idx="1"/>
          </p:nvPr>
        </p:nvPicPr>
        <p:blipFill>
          <a:blip r:embed="rId2"/>
          <a:stretch>
            <a:fillRect/>
          </a:stretch>
        </p:blipFill>
        <p:spPr>
          <a:xfrm>
            <a:off x="1113183" y="225287"/>
            <a:ext cx="9952382" cy="6440556"/>
          </a:xfrm>
        </p:spPr>
      </p:pic>
    </p:spTree>
    <p:extLst>
      <p:ext uri="{BB962C8B-B14F-4D97-AF65-F5344CB8AC3E}">
        <p14:creationId xmlns:p14="http://schemas.microsoft.com/office/powerpoint/2010/main" val="334780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93BAE4-442E-8C0F-C8F2-E861F9ABF4C1}"/>
              </a:ext>
            </a:extLst>
          </p:cNvPr>
          <p:cNvPicPr>
            <a:picLocks noGrp="1" noChangeAspect="1"/>
          </p:cNvPicPr>
          <p:nvPr>
            <p:ph idx="1"/>
          </p:nvPr>
        </p:nvPicPr>
        <p:blipFill>
          <a:blip r:embed="rId2"/>
          <a:stretch>
            <a:fillRect/>
          </a:stretch>
        </p:blipFill>
        <p:spPr>
          <a:xfrm>
            <a:off x="1351721" y="967409"/>
            <a:ext cx="9833113" cy="5221355"/>
          </a:xfrm>
        </p:spPr>
      </p:pic>
    </p:spTree>
    <p:extLst>
      <p:ext uri="{BB962C8B-B14F-4D97-AF65-F5344CB8AC3E}">
        <p14:creationId xmlns:p14="http://schemas.microsoft.com/office/powerpoint/2010/main" val="3282338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F5D9-CDBA-16D4-6415-CDE96FA8B9B8}"/>
              </a:ext>
            </a:extLst>
          </p:cNvPr>
          <p:cNvSpPr>
            <a:spLocks noGrp="1"/>
          </p:cNvSpPr>
          <p:nvPr>
            <p:ph type="title"/>
          </p:nvPr>
        </p:nvSpPr>
        <p:spPr/>
        <p:txBody>
          <a:bodyPr/>
          <a:lstStyle/>
          <a:p>
            <a:r>
              <a:rPr lang="en-US" dirty="0"/>
              <a:t>Stream Processing</a:t>
            </a:r>
          </a:p>
        </p:txBody>
      </p:sp>
      <p:sp>
        <p:nvSpPr>
          <p:cNvPr id="3" name="Content Placeholder 2">
            <a:extLst>
              <a:ext uri="{FF2B5EF4-FFF2-40B4-BE49-F238E27FC236}">
                <a16:creationId xmlns:a16="http://schemas.microsoft.com/office/drawing/2014/main" id="{296D5849-3F4F-FA65-0E2E-E52B6855BDD8}"/>
              </a:ext>
            </a:extLst>
          </p:cNvPr>
          <p:cNvSpPr>
            <a:spLocks noGrp="1"/>
          </p:cNvSpPr>
          <p:nvPr>
            <p:ph idx="1"/>
          </p:nvPr>
        </p:nvSpPr>
        <p:spPr/>
        <p:txBody>
          <a:bodyPr/>
          <a:lstStyle/>
          <a:p>
            <a:r>
              <a:rPr lang="en-US" b="0" i="0" dirty="0">
                <a:solidFill>
                  <a:srgbClr val="111111"/>
                </a:solidFill>
                <a:effectLst/>
                <a:latin typeface="-apple-system"/>
              </a:rPr>
              <a:t>Stream processing and in-memory processing are two techniques that can enable fast and scalable data analysis in real-time.</a:t>
            </a:r>
          </a:p>
          <a:p>
            <a:r>
              <a:rPr lang="en-US" b="0" i="0" dirty="0">
                <a:solidFill>
                  <a:srgbClr val="111111"/>
                </a:solidFill>
                <a:effectLst/>
                <a:latin typeface="-apple-system"/>
              </a:rPr>
              <a:t>Stream processing is the method of processing data on the fly, as it arrives from various sources, without storing it first. </a:t>
            </a:r>
          </a:p>
          <a:p>
            <a:endParaRPr lang="en-US" dirty="0"/>
          </a:p>
        </p:txBody>
      </p:sp>
    </p:spTree>
    <p:extLst>
      <p:ext uri="{BB962C8B-B14F-4D97-AF65-F5344CB8AC3E}">
        <p14:creationId xmlns:p14="http://schemas.microsoft.com/office/powerpoint/2010/main" val="4203700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4620-A2CE-98CA-D07A-8980A4631ABE}"/>
              </a:ext>
            </a:extLst>
          </p:cNvPr>
          <p:cNvSpPr>
            <a:spLocks noGrp="1"/>
          </p:cNvSpPr>
          <p:nvPr>
            <p:ph type="title"/>
          </p:nvPr>
        </p:nvSpPr>
        <p:spPr/>
        <p:txBody>
          <a:bodyPr/>
          <a:lstStyle/>
          <a:p>
            <a:r>
              <a:rPr lang="en-US" dirty="0"/>
              <a:t>Applications of Stream Processing</a:t>
            </a:r>
          </a:p>
        </p:txBody>
      </p:sp>
      <p:sp>
        <p:nvSpPr>
          <p:cNvPr id="3" name="Content Placeholder 2">
            <a:extLst>
              <a:ext uri="{FF2B5EF4-FFF2-40B4-BE49-F238E27FC236}">
                <a16:creationId xmlns:a16="http://schemas.microsoft.com/office/drawing/2014/main" id="{AAB64D1F-7E0C-F804-7075-963C6F6ACDDB}"/>
              </a:ext>
            </a:extLst>
          </p:cNvPr>
          <p:cNvSpPr>
            <a:spLocks noGrp="1"/>
          </p:cNvSpPr>
          <p:nvPr>
            <p:ph idx="1"/>
          </p:nvPr>
        </p:nvSpPr>
        <p:spPr/>
        <p:txBody>
          <a:bodyPr>
            <a:normAutofit fontScale="85000" lnSpcReduction="20000"/>
          </a:bodyPr>
          <a:lstStyle/>
          <a:p>
            <a:pPr algn="l">
              <a:buFont typeface="+mj-lt"/>
              <a:buAutoNum type="arabicPeriod"/>
            </a:pPr>
            <a:r>
              <a:rPr lang="en-US" b="1" i="0">
                <a:effectLst/>
                <a:latin typeface="Söhne"/>
              </a:rPr>
              <a:t>Real-time Analytics</a:t>
            </a:r>
            <a:r>
              <a:rPr lang="en-US" b="0" i="0">
                <a:effectLst/>
                <a:latin typeface="Söhne"/>
              </a:rPr>
              <a:t>: Stream processing is extensively used for real-time analytics in industries such as finance, e-commerce, and online advertising. It allows organizations to analyze data as it's generated, making it possible to make quick decisions based on up-to-the-moment information.</a:t>
            </a:r>
          </a:p>
          <a:p>
            <a:pPr algn="l">
              <a:buFont typeface="+mj-lt"/>
              <a:buAutoNum type="arabicPeriod"/>
            </a:pPr>
            <a:r>
              <a:rPr lang="en-US" b="1" i="0">
                <a:effectLst/>
                <a:latin typeface="Söhne"/>
              </a:rPr>
              <a:t>Fraud Detection</a:t>
            </a:r>
            <a:r>
              <a:rPr lang="en-US" b="0" i="0">
                <a:effectLst/>
                <a:latin typeface="Söhne"/>
              </a:rPr>
              <a:t>: Financial institutions and e-commerce companies use stream processing to detect fraudulent activities in real-time. Analyzing transaction data as it flows through the system helps identify unusual patterns and flag potential fraud.</a:t>
            </a:r>
          </a:p>
          <a:p>
            <a:pPr algn="l">
              <a:buFont typeface="+mj-lt"/>
              <a:buAutoNum type="arabicPeriod"/>
            </a:pPr>
            <a:r>
              <a:rPr lang="en-US" b="1" i="0">
                <a:effectLst/>
                <a:latin typeface="Söhne"/>
              </a:rPr>
              <a:t>IoT Data Processing</a:t>
            </a:r>
            <a:r>
              <a:rPr lang="en-US" b="0" i="0">
                <a:effectLst/>
                <a:latin typeface="Söhne"/>
              </a:rPr>
              <a:t>: In the Internet of Things (IoT) space, stream processing is essential for processing the vast amounts of data generated by sensors and devices in real time. This enables applications like smart cities, predictive maintenance, and environmental monitoring.</a:t>
            </a:r>
          </a:p>
          <a:p>
            <a:pPr algn="l">
              <a:buFont typeface="+mj-lt"/>
              <a:buAutoNum type="arabicPeriod"/>
            </a:pPr>
            <a:r>
              <a:rPr lang="en-US" b="1" i="0">
                <a:effectLst/>
                <a:latin typeface="Söhne"/>
              </a:rPr>
              <a:t>Social Media Monitoring</a:t>
            </a:r>
            <a:r>
              <a:rPr lang="en-US" b="0" i="0">
                <a:effectLst/>
                <a:latin typeface="Söhne"/>
              </a:rPr>
              <a:t>: Stream processing is used to monitor and analyze social media feeds in real time. Companies can track brand mentions, sentiment analysis, and emerging trends as they happen.</a:t>
            </a:r>
            <a:endParaRPr lang="en-US" b="0" i="0" dirty="0">
              <a:effectLst/>
              <a:latin typeface="Söhne"/>
            </a:endParaRPr>
          </a:p>
        </p:txBody>
      </p:sp>
    </p:spTree>
    <p:extLst>
      <p:ext uri="{BB962C8B-B14F-4D97-AF65-F5344CB8AC3E}">
        <p14:creationId xmlns:p14="http://schemas.microsoft.com/office/powerpoint/2010/main" val="1568107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1A85-0911-4A66-553D-CAE4774B9586}"/>
              </a:ext>
            </a:extLst>
          </p:cNvPr>
          <p:cNvSpPr>
            <a:spLocks noGrp="1"/>
          </p:cNvSpPr>
          <p:nvPr>
            <p:ph type="title"/>
          </p:nvPr>
        </p:nvSpPr>
        <p:spPr/>
        <p:txBody>
          <a:bodyPr/>
          <a:lstStyle/>
          <a:p>
            <a:r>
              <a:rPr lang="en-US" dirty="0"/>
              <a:t>In-memory Processing</a:t>
            </a:r>
          </a:p>
        </p:txBody>
      </p:sp>
      <p:sp>
        <p:nvSpPr>
          <p:cNvPr id="3" name="Content Placeholder 2">
            <a:extLst>
              <a:ext uri="{FF2B5EF4-FFF2-40B4-BE49-F238E27FC236}">
                <a16:creationId xmlns:a16="http://schemas.microsoft.com/office/drawing/2014/main" id="{C249BA49-B9EF-977B-5919-038BCC3F80ED}"/>
              </a:ext>
            </a:extLst>
          </p:cNvPr>
          <p:cNvSpPr>
            <a:spLocks noGrp="1"/>
          </p:cNvSpPr>
          <p:nvPr>
            <p:ph idx="1"/>
          </p:nvPr>
        </p:nvSpPr>
        <p:spPr/>
        <p:txBody>
          <a:bodyPr/>
          <a:lstStyle/>
          <a:p>
            <a:r>
              <a:rPr lang="en-US" b="0" i="0" dirty="0">
                <a:solidFill>
                  <a:srgbClr val="111111"/>
                </a:solidFill>
                <a:effectLst/>
                <a:latin typeface="-apple-system"/>
              </a:rPr>
              <a:t>In-memory processing is the practice of taking action on data entirely in computer memory (e.g., RAM), without reading or writing it to slower media such as disk drives.</a:t>
            </a:r>
          </a:p>
          <a:p>
            <a:r>
              <a:rPr lang="en-US" b="0" i="0" dirty="0">
                <a:solidFill>
                  <a:srgbClr val="111111"/>
                </a:solidFill>
                <a:effectLst/>
                <a:latin typeface="-apple-system"/>
              </a:rPr>
              <a:t> Both techniques aim to reduce the latency and increase the performance of data processing.</a:t>
            </a:r>
            <a:endParaRPr lang="en-IN" dirty="0"/>
          </a:p>
          <a:p>
            <a:endParaRPr lang="en-US" dirty="0"/>
          </a:p>
        </p:txBody>
      </p:sp>
    </p:spTree>
    <p:extLst>
      <p:ext uri="{BB962C8B-B14F-4D97-AF65-F5344CB8AC3E}">
        <p14:creationId xmlns:p14="http://schemas.microsoft.com/office/powerpoint/2010/main" val="338526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BF58-0D00-6AFC-2C84-90AB236090CD}"/>
              </a:ext>
            </a:extLst>
          </p:cNvPr>
          <p:cNvSpPr>
            <a:spLocks noGrp="1"/>
          </p:cNvSpPr>
          <p:nvPr>
            <p:ph type="title"/>
          </p:nvPr>
        </p:nvSpPr>
        <p:spPr/>
        <p:txBody>
          <a:bodyPr/>
          <a:lstStyle/>
          <a:p>
            <a:r>
              <a:rPr lang="en-US" dirty="0"/>
              <a:t>Applications of In-memory Processing</a:t>
            </a:r>
          </a:p>
        </p:txBody>
      </p:sp>
      <p:sp>
        <p:nvSpPr>
          <p:cNvPr id="3" name="Content Placeholder 2">
            <a:extLst>
              <a:ext uri="{FF2B5EF4-FFF2-40B4-BE49-F238E27FC236}">
                <a16:creationId xmlns:a16="http://schemas.microsoft.com/office/drawing/2014/main" id="{4D32F992-2E36-D883-D6B1-BD7E6E0BA2E9}"/>
              </a:ext>
            </a:extLst>
          </p:cNvPr>
          <p:cNvSpPr>
            <a:spLocks noGrp="1"/>
          </p:cNvSpPr>
          <p:nvPr>
            <p:ph idx="1"/>
          </p:nvPr>
        </p:nvSpPr>
        <p:spPr/>
        <p:txBody>
          <a:bodyPr>
            <a:normAutofit fontScale="85000" lnSpcReduction="20000"/>
          </a:bodyPr>
          <a:lstStyle/>
          <a:p>
            <a:pPr algn="l">
              <a:buFont typeface="+mj-lt"/>
              <a:buAutoNum type="arabicPeriod"/>
            </a:pPr>
            <a:r>
              <a:rPr lang="en-US" b="1" i="0" dirty="0">
                <a:effectLst/>
                <a:latin typeface="Söhne"/>
              </a:rPr>
              <a:t>Database Caching:</a:t>
            </a:r>
            <a:r>
              <a:rPr lang="en-US" b="0" i="0" dirty="0">
                <a:effectLst/>
                <a:latin typeface="Söhne"/>
              </a:rPr>
              <a:t> In-memory databases store data in system memory (RAM) rather than on disk. This allows for extremely fast data retrieval, making it ideal for applications requiring quick access to frequently used data, such as transaction processing systems.</a:t>
            </a:r>
          </a:p>
          <a:p>
            <a:pPr algn="l">
              <a:buFont typeface="+mj-lt"/>
              <a:buAutoNum type="arabicPeriod"/>
            </a:pPr>
            <a:r>
              <a:rPr lang="en-US" b="1" i="0" dirty="0">
                <a:effectLst/>
                <a:latin typeface="Söhne"/>
              </a:rPr>
              <a:t>Data Warehousing:</a:t>
            </a:r>
            <a:r>
              <a:rPr lang="en-US" b="0" i="0" dirty="0">
                <a:effectLst/>
                <a:latin typeface="Söhne"/>
              </a:rPr>
              <a:t> In-memory processing is used in data warehousing solutions to accelerate query performance. It allows for the rapid retrieval and analysis of large volumes of data for reporting and business intelligence purposes.</a:t>
            </a:r>
          </a:p>
          <a:p>
            <a:pPr algn="l">
              <a:buFont typeface="+mj-lt"/>
              <a:buAutoNum type="arabicPeriod"/>
            </a:pPr>
            <a:r>
              <a:rPr lang="en-US" b="1" i="0" dirty="0">
                <a:effectLst/>
                <a:latin typeface="Söhne"/>
              </a:rPr>
              <a:t>Recommendation Engines:</a:t>
            </a:r>
            <a:r>
              <a:rPr lang="en-US" b="0" i="0" dirty="0">
                <a:effectLst/>
                <a:latin typeface="Söhne"/>
              </a:rPr>
              <a:t> In-memory processing is employed in recommendation systems (e.g., for e-commerce or content platforms) to store and retrieve user profiles and product/content catalogs quickly, providing personalized recommendations.</a:t>
            </a:r>
          </a:p>
          <a:p>
            <a:pPr algn="l">
              <a:buFont typeface="+mj-lt"/>
              <a:buAutoNum type="arabicPeriod"/>
            </a:pPr>
            <a:r>
              <a:rPr lang="en-US" b="1" i="0" dirty="0">
                <a:effectLst/>
                <a:latin typeface="Söhne"/>
              </a:rPr>
              <a:t>Simulation and Modeling:</a:t>
            </a:r>
            <a:r>
              <a:rPr lang="en-US" b="0" i="0" dirty="0">
                <a:effectLst/>
                <a:latin typeface="Söhne"/>
              </a:rPr>
              <a:t> In scientific and engineering applications, in-memory processing accelerates simulations and modeling by allowing large datasets to be stored in memory, reducing processing time.</a:t>
            </a:r>
          </a:p>
          <a:p>
            <a:pPr marL="0" indent="0">
              <a:buNone/>
            </a:pPr>
            <a:endParaRPr lang="en-US" dirty="0"/>
          </a:p>
        </p:txBody>
      </p:sp>
    </p:spTree>
    <p:extLst>
      <p:ext uri="{BB962C8B-B14F-4D97-AF65-F5344CB8AC3E}">
        <p14:creationId xmlns:p14="http://schemas.microsoft.com/office/powerpoint/2010/main" val="4210105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99A0-6879-5F59-50D0-623726030C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824E3E-72ED-0371-CA21-868E35FD5C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2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247955-A88E-F22C-A93B-703BB4601F09}"/>
              </a:ext>
            </a:extLst>
          </p:cNvPr>
          <p:cNvPicPr>
            <a:picLocks noGrp="1" noChangeAspect="1"/>
          </p:cNvPicPr>
          <p:nvPr>
            <p:ph idx="1"/>
          </p:nvPr>
        </p:nvPicPr>
        <p:blipFill>
          <a:blip r:embed="rId2"/>
          <a:stretch>
            <a:fillRect/>
          </a:stretch>
        </p:blipFill>
        <p:spPr>
          <a:xfrm>
            <a:off x="1311965" y="834886"/>
            <a:ext cx="9753599" cy="5274365"/>
          </a:xfrm>
        </p:spPr>
      </p:pic>
    </p:spTree>
    <p:extLst>
      <p:ext uri="{BB962C8B-B14F-4D97-AF65-F5344CB8AC3E}">
        <p14:creationId xmlns:p14="http://schemas.microsoft.com/office/powerpoint/2010/main" val="293984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E27FEA-8928-7907-465B-9CCD8DB1EC93}"/>
              </a:ext>
            </a:extLst>
          </p:cNvPr>
          <p:cNvPicPr>
            <a:picLocks noChangeAspect="1"/>
          </p:cNvPicPr>
          <p:nvPr/>
        </p:nvPicPr>
        <p:blipFill>
          <a:blip r:embed="rId2"/>
          <a:stretch>
            <a:fillRect/>
          </a:stretch>
        </p:blipFill>
        <p:spPr>
          <a:xfrm>
            <a:off x="914399" y="1738576"/>
            <a:ext cx="8243799" cy="4754299"/>
          </a:xfrm>
          <a:prstGeom prst="rect">
            <a:avLst/>
          </a:prstGeom>
        </p:spPr>
      </p:pic>
      <p:sp>
        <p:nvSpPr>
          <p:cNvPr id="2" name="Title 1">
            <a:extLst>
              <a:ext uri="{FF2B5EF4-FFF2-40B4-BE49-F238E27FC236}">
                <a16:creationId xmlns:a16="http://schemas.microsoft.com/office/drawing/2014/main" id="{03C6A5EE-E90F-E3AB-8E13-AD49F09EBAF4}"/>
              </a:ext>
            </a:extLst>
          </p:cNvPr>
          <p:cNvSpPr>
            <a:spLocks noGrp="1"/>
          </p:cNvSpPr>
          <p:nvPr>
            <p:ph type="title"/>
          </p:nvPr>
        </p:nvSpPr>
        <p:spPr/>
        <p:txBody>
          <a:bodyPr/>
          <a:lstStyle/>
          <a:p>
            <a:r>
              <a:rPr lang="en-IN" dirty="0">
                <a:hlinkClick r:id="rId3"/>
              </a:rPr>
              <a:t>hotcloud_spark.pdf (mit.edu)</a:t>
            </a:r>
            <a:endParaRPr lang="en-IN" dirty="0"/>
          </a:p>
        </p:txBody>
      </p:sp>
    </p:spTree>
    <p:extLst>
      <p:ext uri="{BB962C8B-B14F-4D97-AF65-F5344CB8AC3E}">
        <p14:creationId xmlns:p14="http://schemas.microsoft.com/office/powerpoint/2010/main" val="1055740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5CA9C0-67A9-4165-CA4A-9A73F08B25D7}"/>
              </a:ext>
            </a:extLst>
          </p:cNvPr>
          <p:cNvPicPr>
            <a:picLocks noGrp="1" noChangeAspect="1"/>
          </p:cNvPicPr>
          <p:nvPr>
            <p:ph idx="1"/>
          </p:nvPr>
        </p:nvPicPr>
        <p:blipFill>
          <a:blip r:embed="rId2"/>
          <a:stretch>
            <a:fillRect/>
          </a:stretch>
        </p:blipFill>
        <p:spPr>
          <a:xfrm>
            <a:off x="1351723" y="848139"/>
            <a:ext cx="9528312" cy="5314121"/>
          </a:xfrm>
        </p:spPr>
      </p:pic>
    </p:spTree>
    <p:extLst>
      <p:ext uri="{BB962C8B-B14F-4D97-AF65-F5344CB8AC3E}">
        <p14:creationId xmlns:p14="http://schemas.microsoft.com/office/powerpoint/2010/main" val="361925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601147-2351-47A9-4081-143E839B4837}"/>
              </a:ext>
            </a:extLst>
          </p:cNvPr>
          <p:cNvPicPr>
            <a:picLocks noGrp="1" noChangeAspect="1"/>
          </p:cNvPicPr>
          <p:nvPr>
            <p:ph idx="1"/>
          </p:nvPr>
        </p:nvPicPr>
        <p:blipFill>
          <a:blip r:embed="rId2"/>
          <a:stretch>
            <a:fillRect/>
          </a:stretch>
        </p:blipFill>
        <p:spPr>
          <a:xfrm>
            <a:off x="1749287" y="1046922"/>
            <a:ext cx="8865704" cy="5075582"/>
          </a:xfrm>
        </p:spPr>
      </p:pic>
    </p:spTree>
    <p:extLst>
      <p:ext uri="{BB962C8B-B14F-4D97-AF65-F5344CB8AC3E}">
        <p14:creationId xmlns:p14="http://schemas.microsoft.com/office/powerpoint/2010/main" val="132551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3EB2C3-B040-FB5D-5E9B-63684D6CB661}"/>
              </a:ext>
            </a:extLst>
          </p:cNvPr>
          <p:cNvPicPr>
            <a:picLocks noGrp="1" noChangeAspect="1"/>
          </p:cNvPicPr>
          <p:nvPr>
            <p:ph idx="1"/>
          </p:nvPr>
        </p:nvPicPr>
        <p:blipFill>
          <a:blip r:embed="rId2"/>
          <a:stretch>
            <a:fillRect/>
          </a:stretch>
        </p:blipFill>
        <p:spPr>
          <a:xfrm>
            <a:off x="1444487" y="954157"/>
            <a:ext cx="9037983" cy="5141843"/>
          </a:xfrm>
        </p:spPr>
      </p:pic>
    </p:spTree>
    <p:extLst>
      <p:ext uri="{BB962C8B-B14F-4D97-AF65-F5344CB8AC3E}">
        <p14:creationId xmlns:p14="http://schemas.microsoft.com/office/powerpoint/2010/main" val="167367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8808F3-75F2-3836-1ACF-8C21A77CB850}"/>
              </a:ext>
            </a:extLst>
          </p:cNvPr>
          <p:cNvPicPr>
            <a:picLocks noGrp="1" noChangeAspect="1"/>
          </p:cNvPicPr>
          <p:nvPr>
            <p:ph idx="1"/>
          </p:nvPr>
        </p:nvPicPr>
        <p:blipFill>
          <a:blip r:embed="rId2"/>
          <a:stretch>
            <a:fillRect/>
          </a:stretch>
        </p:blipFill>
        <p:spPr>
          <a:xfrm>
            <a:off x="1855305" y="1073426"/>
            <a:ext cx="8865704" cy="4656897"/>
          </a:xfrm>
        </p:spPr>
      </p:pic>
    </p:spTree>
    <p:extLst>
      <p:ext uri="{BB962C8B-B14F-4D97-AF65-F5344CB8AC3E}">
        <p14:creationId xmlns:p14="http://schemas.microsoft.com/office/powerpoint/2010/main" val="3638852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TotalTime>
  <Words>1276</Words>
  <Application>Microsoft Office PowerPoint</Application>
  <PresentationFormat>Widescreen</PresentationFormat>
  <Paragraphs>74</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-apple-system</vt:lpstr>
      <vt:lpstr>Arial</vt:lpstr>
      <vt:lpstr>Calibri</vt:lpstr>
      <vt:lpstr>Calibri Light</vt:lpstr>
      <vt:lpstr>Georgia</vt:lpstr>
      <vt:lpstr>inherit</vt:lpstr>
      <vt:lpstr>inter-regular</vt:lpstr>
      <vt:lpstr>Nunito</vt:lpstr>
      <vt:lpstr>Söhne</vt:lpstr>
      <vt:lpstr>Office Theme</vt:lpstr>
      <vt:lpstr>PowerPoint Presentation</vt:lpstr>
      <vt:lpstr>Apache Spark</vt:lpstr>
      <vt:lpstr>PowerPoint Presentation</vt:lpstr>
      <vt:lpstr>PowerPoint Presentation</vt:lpstr>
      <vt:lpstr>hotcloud_spark.pdf (mit.edu)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of Hadoop</vt:lpstr>
      <vt:lpstr>1. Problem with Small files</vt:lpstr>
      <vt:lpstr>2. Vulnerability</vt:lpstr>
      <vt:lpstr>3. Low Performance In Small Data Surrounding</vt:lpstr>
      <vt:lpstr>4. Lack of Security</vt:lpstr>
      <vt:lpstr>5. High Up Processing</vt:lpstr>
      <vt:lpstr>6. Supports Only Batch Processing</vt:lpstr>
      <vt:lpstr>Data Processing</vt:lpstr>
      <vt:lpstr>Batch Processing</vt:lpstr>
      <vt:lpstr>Advantages of Batch Processing</vt:lpstr>
      <vt:lpstr>Disadvantages of Batch Processing</vt:lpstr>
      <vt:lpstr>Real-Time Processing</vt:lpstr>
      <vt:lpstr>PowerPoint Presentation</vt:lpstr>
      <vt:lpstr>Advantages of Real-Time Processing</vt:lpstr>
      <vt:lpstr>Disadvantages of Real-Time Processing</vt:lpstr>
      <vt:lpstr>PowerPoint Presentation</vt:lpstr>
      <vt:lpstr>Stream Processing</vt:lpstr>
      <vt:lpstr>Applications of Stream Processing</vt:lpstr>
      <vt:lpstr>In-memory Processing</vt:lpstr>
      <vt:lpstr>Applications of In-memory Processing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Shivani bhardwaj</cp:lastModifiedBy>
  <cp:revision>4</cp:revision>
  <dcterms:created xsi:type="dcterms:W3CDTF">2023-10-27T04:52:02Z</dcterms:created>
  <dcterms:modified xsi:type="dcterms:W3CDTF">2024-01-16T04:07:15Z</dcterms:modified>
</cp:coreProperties>
</file>