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0" r:id="rId6"/>
    <p:sldId id="261" r:id="rId7"/>
    <p:sldId id="262" r:id="rId8"/>
    <p:sldId id="273" r:id="rId9"/>
    <p:sldId id="263" r:id="rId10"/>
    <p:sldId id="264" r:id="rId11"/>
    <p:sldId id="265" r:id="rId12"/>
    <p:sldId id="267" r:id="rId13"/>
    <p:sldId id="268" r:id="rId14"/>
    <p:sldId id="266" r:id="rId15"/>
    <p:sldId id="272"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29C15-E9A5-4CEF-BD0B-82D3825382B6}"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9CE3C-7CAC-4EA6-A2CD-15AF8A7B3480}" type="slidenum">
              <a:rPr lang="en-IN" smtClean="0"/>
              <a:t>‹#›</a:t>
            </a:fld>
            <a:endParaRPr lang="en-IN"/>
          </a:p>
        </p:txBody>
      </p:sp>
    </p:spTree>
    <p:extLst>
      <p:ext uri="{BB962C8B-B14F-4D97-AF65-F5344CB8AC3E}">
        <p14:creationId xmlns:p14="http://schemas.microsoft.com/office/powerpoint/2010/main" val="406471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9CE3C-7CAC-4EA6-A2CD-15AF8A7B3480}" type="slidenum">
              <a:rPr lang="en-IN" smtClean="0"/>
              <a:t>9</a:t>
            </a:fld>
            <a:endParaRPr lang="en-IN"/>
          </a:p>
        </p:txBody>
      </p:sp>
    </p:spTree>
    <p:extLst>
      <p:ext uri="{BB962C8B-B14F-4D97-AF65-F5344CB8AC3E}">
        <p14:creationId xmlns:p14="http://schemas.microsoft.com/office/powerpoint/2010/main" val="164476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435DDE-6B5C-4654-9DAC-3CDA58C1FB86}" type="datetimeFigureOut">
              <a:rPr lang="en-IN" smtClean="0"/>
              <a:t>03-04-2024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BD25820-F53F-4CE3-9934-E342640F96AE}" type="slidenum">
              <a:rPr lang="en-IN" smtClean="0"/>
              <a:t>‹#›</a:t>
            </a:fld>
            <a:endParaRPr lang="en-IN"/>
          </a:p>
        </p:txBody>
      </p:sp>
    </p:spTree>
    <p:extLst>
      <p:ext uri="{BB962C8B-B14F-4D97-AF65-F5344CB8AC3E}">
        <p14:creationId xmlns:p14="http://schemas.microsoft.com/office/powerpoint/2010/main" val="203657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35DDE-6B5C-4654-9DAC-3CDA58C1FB86}"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203970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8435DDE-6B5C-4654-9DAC-3CDA58C1FB86}" type="datetimeFigureOut">
              <a:rPr lang="en-IN" smtClean="0"/>
              <a:t>03-04-2024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BD25820-F53F-4CE3-9934-E342640F96AE}" type="slidenum">
              <a:rPr lang="en-IN" smtClean="0"/>
              <a:t>‹#›</a:t>
            </a:fld>
            <a:endParaRPr lang="en-IN"/>
          </a:p>
        </p:txBody>
      </p:sp>
    </p:spTree>
    <p:extLst>
      <p:ext uri="{BB962C8B-B14F-4D97-AF65-F5344CB8AC3E}">
        <p14:creationId xmlns:p14="http://schemas.microsoft.com/office/powerpoint/2010/main" val="83852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35DDE-6B5C-4654-9DAC-3CDA58C1FB86}"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116653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8435DDE-6B5C-4654-9DAC-3CDA58C1FB86}" type="datetimeFigureOut">
              <a:rPr lang="en-IN" smtClean="0"/>
              <a:t>03-04-2024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BD25820-F53F-4CE3-9934-E342640F96AE}" type="slidenum">
              <a:rPr lang="en-IN" smtClean="0"/>
              <a:t>‹#›</a:t>
            </a:fld>
            <a:endParaRPr lang="en-IN"/>
          </a:p>
        </p:txBody>
      </p:sp>
    </p:spTree>
    <p:extLst>
      <p:ext uri="{BB962C8B-B14F-4D97-AF65-F5344CB8AC3E}">
        <p14:creationId xmlns:p14="http://schemas.microsoft.com/office/powerpoint/2010/main" val="392713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35DDE-6B5C-4654-9DAC-3CDA58C1FB8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381493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35DDE-6B5C-4654-9DAC-3CDA58C1FB86}"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47010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35DDE-6B5C-4654-9DAC-3CDA58C1FB86}"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156931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35DDE-6B5C-4654-9DAC-3CDA58C1FB86}"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238205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8435DDE-6B5C-4654-9DAC-3CDA58C1FB86}" type="datetimeFigureOut">
              <a:rPr lang="en-IN" smtClean="0"/>
              <a:t>03-04-2024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BD25820-F53F-4CE3-9934-E342640F96AE}" type="slidenum">
              <a:rPr lang="en-IN" smtClean="0"/>
              <a:t>‹#›</a:t>
            </a:fld>
            <a:endParaRPr lang="en-IN"/>
          </a:p>
        </p:txBody>
      </p:sp>
    </p:spTree>
    <p:extLst>
      <p:ext uri="{BB962C8B-B14F-4D97-AF65-F5344CB8AC3E}">
        <p14:creationId xmlns:p14="http://schemas.microsoft.com/office/powerpoint/2010/main" val="369783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35DDE-6B5C-4654-9DAC-3CDA58C1FB8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25820-F53F-4CE3-9934-E342640F96AE}" type="slidenum">
              <a:rPr lang="en-IN" smtClean="0"/>
              <a:t>‹#›</a:t>
            </a:fld>
            <a:endParaRPr lang="en-IN"/>
          </a:p>
        </p:txBody>
      </p:sp>
    </p:spTree>
    <p:extLst>
      <p:ext uri="{BB962C8B-B14F-4D97-AF65-F5344CB8AC3E}">
        <p14:creationId xmlns:p14="http://schemas.microsoft.com/office/powerpoint/2010/main" val="148889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8435DDE-6B5C-4654-9DAC-3CDA58C1FB86}" type="datetimeFigureOut">
              <a:rPr lang="en-IN" smtClean="0"/>
              <a:t>03-04-2024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BD25820-F53F-4CE3-9934-E342640F96A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989577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ache-kafka-next-generation-distributed-messaging-system">
            <a:extLst>
              <a:ext uri="{FF2B5EF4-FFF2-40B4-BE49-F238E27FC236}">
                <a16:creationId xmlns:a16="http://schemas.microsoft.com/office/drawing/2014/main" id="{7F975AD8-6F24-22B9-2050-7B8534616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961" y="1958686"/>
            <a:ext cx="77438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4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497D-A1AA-F611-F9FB-4E1CB7C2FE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790B82-BC1A-B726-A233-AE42D0AF9E33}"/>
              </a:ext>
            </a:extLst>
          </p:cNvPr>
          <p:cNvSpPr>
            <a:spLocks noGrp="1"/>
          </p:cNvSpPr>
          <p:nvPr>
            <p:ph idx="1"/>
          </p:nvPr>
        </p:nvSpPr>
        <p:spPr/>
        <p:txBody>
          <a:bodyPr>
            <a:normAutofit/>
          </a:bodyPr>
          <a:lstStyle/>
          <a:p>
            <a:r>
              <a:rPr lang="en-US" dirty="0"/>
              <a:t>Broker : Kafka cluster is a set of servers, each of which is called a broker.</a:t>
            </a:r>
            <a:r>
              <a:rPr lang="en-US" b="0" i="0" dirty="0">
                <a:solidFill>
                  <a:srgbClr val="000000"/>
                </a:solidFill>
                <a:effectLst/>
                <a:latin typeface="inter-regular"/>
              </a:rPr>
              <a:t>  A Kafka server is known as a broker. A broker is a bridge between producers and consumers. If a producer wishes to write data to the cluster, it is sent to the Kafka server. All brokers lie within a Kafka cluster itself. Also, there can be multiple brokers.</a:t>
            </a:r>
            <a:endParaRPr lang="en-US" dirty="0"/>
          </a:p>
          <a:p>
            <a:endParaRPr lang="en-US" dirty="0"/>
          </a:p>
          <a:p>
            <a:r>
              <a:rPr lang="en-US" dirty="0"/>
              <a:t>Kafka is scalable and allows creation of multiple types of clusters.</a:t>
            </a:r>
          </a:p>
          <a:p>
            <a:pPr marL="0" indent="0">
              <a:buNone/>
            </a:pPr>
            <a:r>
              <a:rPr lang="en-US" dirty="0"/>
              <a:t>Single Node Single Broker Cluster</a:t>
            </a:r>
          </a:p>
          <a:p>
            <a:pPr marL="0" indent="0">
              <a:buNone/>
            </a:pPr>
            <a:r>
              <a:rPr lang="en-US" dirty="0"/>
              <a:t>Single Node Multiple Broker Cluster</a:t>
            </a:r>
          </a:p>
          <a:p>
            <a:pPr marL="0" indent="0">
              <a:buNone/>
            </a:pPr>
            <a:r>
              <a:rPr lang="en-US" dirty="0"/>
              <a:t>Multiple Nodes Multiple Broker Cluster</a:t>
            </a:r>
            <a:endParaRPr lang="en-IN" dirty="0"/>
          </a:p>
        </p:txBody>
      </p:sp>
    </p:spTree>
    <p:extLst>
      <p:ext uri="{BB962C8B-B14F-4D97-AF65-F5344CB8AC3E}">
        <p14:creationId xmlns:p14="http://schemas.microsoft.com/office/powerpoint/2010/main" val="351074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658B-49AB-1D6B-18B6-D574BF1DB7F1}"/>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Single Node Single Broker</a:t>
            </a:r>
            <a:endParaRPr lang="en-IN" dirty="0"/>
          </a:p>
        </p:txBody>
      </p:sp>
      <p:pic>
        <p:nvPicPr>
          <p:cNvPr id="2050" name="Picture 2" descr="single-node-single-broker">
            <a:extLst>
              <a:ext uri="{FF2B5EF4-FFF2-40B4-BE49-F238E27FC236}">
                <a16:creationId xmlns:a16="http://schemas.microsoft.com/office/drawing/2014/main" id="{66B0F8FB-3118-FFE9-93D1-1AF3B9376B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955" y="2068271"/>
            <a:ext cx="8199293" cy="395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0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DCA9-E2AF-5611-D305-B4925683A406}"/>
              </a:ext>
            </a:extLst>
          </p:cNvPr>
          <p:cNvSpPr>
            <a:spLocks noGrp="1"/>
          </p:cNvSpPr>
          <p:nvPr>
            <p:ph type="title"/>
          </p:nvPr>
        </p:nvSpPr>
        <p:spPr/>
        <p:txBody>
          <a:bodyPr/>
          <a:lstStyle/>
          <a:p>
            <a:r>
              <a:rPr lang="en-IN" b="0" i="0" dirty="0">
                <a:solidFill>
                  <a:srgbClr val="4A4A4A"/>
                </a:solidFill>
                <a:effectLst/>
                <a:latin typeface="Open Sans" panose="020B0606030504020204" pitchFamily="34" charset="0"/>
              </a:rPr>
              <a:t>Single Node Multiple Brokers </a:t>
            </a:r>
            <a:endParaRPr lang="en-IN" dirty="0"/>
          </a:p>
        </p:txBody>
      </p:sp>
      <p:pic>
        <p:nvPicPr>
          <p:cNvPr id="4" name="Content Placeholder 3">
            <a:extLst>
              <a:ext uri="{FF2B5EF4-FFF2-40B4-BE49-F238E27FC236}">
                <a16:creationId xmlns:a16="http://schemas.microsoft.com/office/drawing/2014/main" id="{FB3BDDF3-B8A8-7D4D-0810-29F6068ECD7B}"/>
              </a:ext>
            </a:extLst>
          </p:cNvPr>
          <p:cNvPicPr>
            <a:picLocks noGrp="1" noChangeAspect="1"/>
          </p:cNvPicPr>
          <p:nvPr>
            <p:ph idx="1"/>
          </p:nvPr>
        </p:nvPicPr>
        <p:blipFill>
          <a:blip r:embed="rId2"/>
          <a:stretch>
            <a:fillRect/>
          </a:stretch>
        </p:blipFill>
        <p:spPr>
          <a:xfrm>
            <a:off x="2828925" y="2467769"/>
            <a:ext cx="6534150" cy="3105150"/>
          </a:xfrm>
          <a:prstGeom prst="rect">
            <a:avLst/>
          </a:prstGeom>
        </p:spPr>
      </p:pic>
    </p:spTree>
    <p:extLst>
      <p:ext uri="{BB962C8B-B14F-4D97-AF65-F5344CB8AC3E}">
        <p14:creationId xmlns:p14="http://schemas.microsoft.com/office/powerpoint/2010/main" val="306415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4281-1713-DB83-1069-63E086B846C8}"/>
              </a:ext>
            </a:extLst>
          </p:cNvPr>
          <p:cNvSpPr>
            <a:spLocks noGrp="1"/>
          </p:cNvSpPr>
          <p:nvPr>
            <p:ph type="title"/>
          </p:nvPr>
        </p:nvSpPr>
        <p:spPr/>
        <p:txBody>
          <a:bodyPr/>
          <a:lstStyle/>
          <a:p>
            <a:r>
              <a:rPr lang="en-IN" dirty="0"/>
              <a:t> Multiple Nodes Multiple Brokers</a:t>
            </a:r>
          </a:p>
        </p:txBody>
      </p:sp>
      <p:pic>
        <p:nvPicPr>
          <p:cNvPr id="4" name="Content Placeholder 3">
            <a:extLst>
              <a:ext uri="{FF2B5EF4-FFF2-40B4-BE49-F238E27FC236}">
                <a16:creationId xmlns:a16="http://schemas.microsoft.com/office/drawing/2014/main" id="{333C6753-2B37-6AFC-1BF9-9D05E2D498DF}"/>
              </a:ext>
            </a:extLst>
          </p:cNvPr>
          <p:cNvPicPr>
            <a:picLocks noGrp="1" noChangeAspect="1"/>
          </p:cNvPicPr>
          <p:nvPr>
            <p:ph idx="1"/>
          </p:nvPr>
        </p:nvPicPr>
        <p:blipFill>
          <a:blip r:embed="rId2"/>
          <a:stretch>
            <a:fillRect/>
          </a:stretch>
        </p:blipFill>
        <p:spPr>
          <a:xfrm>
            <a:off x="2062162" y="2301081"/>
            <a:ext cx="8067675" cy="3438525"/>
          </a:xfrm>
          <a:prstGeom prst="rect">
            <a:avLst/>
          </a:prstGeom>
        </p:spPr>
      </p:pic>
    </p:spTree>
    <p:extLst>
      <p:ext uri="{BB962C8B-B14F-4D97-AF65-F5344CB8AC3E}">
        <p14:creationId xmlns:p14="http://schemas.microsoft.com/office/powerpoint/2010/main" val="369210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45D8-4FAB-2205-752D-45CAAD701052}"/>
              </a:ext>
            </a:extLst>
          </p:cNvPr>
          <p:cNvSpPr>
            <a:spLocks noGrp="1"/>
          </p:cNvSpPr>
          <p:nvPr>
            <p:ph type="title"/>
          </p:nvPr>
        </p:nvSpPr>
        <p:spPr/>
        <p:txBody>
          <a:bodyPr/>
          <a:lstStyle/>
          <a:p>
            <a:r>
              <a:rPr lang="en-US" dirty="0"/>
              <a:t>What’s the role of </a:t>
            </a:r>
            <a:r>
              <a:rPr lang="en-US" dirty="0" err="1"/>
              <a:t>ZooKeeper</a:t>
            </a:r>
            <a:r>
              <a:rPr lang="en-US" dirty="0"/>
              <a:t> ?</a:t>
            </a:r>
            <a:br>
              <a:rPr lang="en-US" dirty="0"/>
            </a:br>
            <a:endParaRPr lang="en-IN" dirty="0"/>
          </a:p>
        </p:txBody>
      </p:sp>
      <p:sp>
        <p:nvSpPr>
          <p:cNvPr id="3" name="Content Placeholder 2">
            <a:extLst>
              <a:ext uri="{FF2B5EF4-FFF2-40B4-BE49-F238E27FC236}">
                <a16:creationId xmlns:a16="http://schemas.microsoft.com/office/drawing/2014/main" id="{E8626680-16CD-BF41-6FDD-C8BE9CA7FE2A}"/>
              </a:ext>
            </a:extLst>
          </p:cNvPr>
          <p:cNvSpPr>
            <a:spLocks noGrp="1"/>
          </p:cNvSpPr>
          <p:nvPr>
            <p:ph idx="1"/>
          </p:nvPr>
        </p:nvSpPr>
        <p:spPr>
          <a:xfrm>
            <a:off x="581192" y="1622323"/>
            <a:ext cx="11029616" cy="5093109"/>
          </a:xfrm>
        </p:spPr>
        <p:txBody>
          <a:bodyPr>
            <a:normAutofit/>
          </a:bodyPr>
          <a:lstStyle/>
          <a:p>
            <a:endParaRPr lang="en-US" dirty="0"/>
          </a:p>
          <a:p>
            <a:r>
              <a:rPr lang="en-US" dirty="0"/>
              <a:t>Each Kafka broker coordinates with other Kafka brokers using </a:t>
            </a:r>
            <a:r>
              <a:rPr lang="en-US" dirty="0" err="1"/>
              <a:t>ZooKeeper</a:t>
            </a:r>
            <a:r>
              <a:rPr lang="en-US" dirty="0"/>
              <a:t>. Producers and Consumers are notified by the </a:t>
            </a:r>
            <a:r>
              <a:rPr lang="en-US" dirty="0" err="1"/>
              <a:t>ZooKeeper</a:t>
            </a:r>
            <a:r>
              <a:rPr lang="en-US" dirty="0"/>
              <a:t> service about the presence of new brokers or failure of the broker in </a:t>
            </a:r>
            <a:r>
              <a:rPr lang="en-US" dirty="0" err="1"/>
              <a:t>theKafka</a:t>
            </a:r>
            <a:r>
              <a:rPr lang="en-US" dirty="0"/>
              <a:t> system.</a:t>
            </a:r>
          </a:p>
          <a:p>
            <a:r>
              <a:rPr lang="en-US" dirty="0"/>
              <a:t> A </a:t>
            </a:r>
            <a:r>
              <a:rPr lang="en-US" dirty="0" err="1"/>
              <a:t>ZooKeeper</a:t>
            </a:r>
            <a:r>
              <a:rPr lang="en-US" dirty="0"/>
              <a:t> is used to store information about the Kafka cluster and details of the consumer clients. </a:t>
            </a:r>
          </a:p>
          <a:p>
            <a:r>
              <a:rPr lang="en-US" dirty="0"/>
              <a:t>It manages brokers by maintaining a list of them. </a:t>
            </a:r>
          </a:p>
          <a:p>
            <a:r>
              <a:rPr lang="en-US" dirty="0"/>
              <a:t>Also, a </a:t>
            </a:r>
            <a:r>
              <a:rPr lang="en-US" dirty="0" err="1"/>
              <a:t>ZooKeeper</a:t>
            </a:r>
            <a:r>
              <a:rPr lang="en-US" dirty="0"/>
              <a:t> is responsible for choosing a leader for the partitions. </a:t>
            </a:r>
          </a:p>
          <a:p>
            <a:r>
              <a:rPr lang="en-US" dirty="0"/>
              <a:t>If any changes like a broker die, new topics, etc., occurs, the </a:t>
            </a:r>
            <a:r>
              <a:rPr lang="en-US" dirty="0" err="1"/>
              <a:t>ZooKeeper</a:t>
            </a:r>
            <a:r>
              <a:rPr lang="en-US" dirty="0"/>
              <a:t> sends notifications to Apache Kafka. </a:t>
            </a:r>
          </a:p>
          <a:p>
            <a:r>
              <a:rPr lang="en-US" dirty="0"/>
              <a:t>A </a:t>
            </a:r>
            <a:r>
              <a:rPr lang="en-US" dirty="0" err="1"/>
              <a:t>ZooKeeper</a:t>
            </a:r>
            <a:r>
              <a:rPr lang="en-US" dirty="0"/>
              <a:t> is designed to operate with an odd number of Kafka servers. Zookeeper has a leader server that handles all the writes, and rest of the servers are the followers who handle all the reads. However, a user does not directly interact with the Zookeeper, but via brokers. No Kafka server can run without a zookeeper server. It is mandatory to run the zookeeper server.</a:t>
            </a:r>
            <a:endParaRPr lang="en-IN" dirty="0"/>
          </a:p>
        </p:txBody>
      </p:sp>
    </p:spTree>
    <p:extLst>
      <p:ext uri="{BB962C8B-B14F-4D97-AF65-F5344CB8AC3E}">
        <p14:creationId xmlns:p14="http://schemas.microsoft.com/office/powerpoint/2010/main" val="348188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CC2D-C339-DF96-6C45-03C9BAE8D0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CC24C9-8593-1D15-70EB-BB3F8301A1A9}"/>
              </a:ext>
            </a:extLst>
          </p:cNvPr>
          <p:cNvSpPr>
            <a:spLocks noGrp="1"/>
          </p:cNvSpPr>
          <p:nvPr>
            <p:ph idx="1"/>
          </p:nvPr>
        </p:nvSpPr>
        <p:spPr/>
        <p:txBody>
          <a:bodyPr/>
          <a:lstStyle/>
          <a:p>
            <a:r>
              <a:rPr lang="en-US" b="1" i="0" dirty="0">
                <a:solidFill>
                  <a:srgbClr val="000000"/>
                </a:solidFill>
                <a:effectLst/>
                <a:latin typeface="inter-bold"/>
              </a:rPr>
              <a:t>Partitions:</a:t>
            </a:r>
            <a:r>
              <a:rPr lang="en-US" b="0" i="0" dirty="0">
                <a:solidFill>
                  <a:srgbClr val="000000"/>
                </a:solidFill>
                <a:effectLst/>
                <a:latin typeface="inter-regular"/>
              </a:rPr>
              <a:t> The data or message is divided into small subparts, known as partitions.</a:t>
            </a:r>
          </a:p>
          <a:p>
            <a:r>
              <a:rPr lang="en-US" b="0" i="0" dirty="0">
                <a:solidFill>
                  <a:srgbClr val="000000"/>
                </a:solidFill>
                <a:effectLst/>
                <a:latin typeface="inter-regular"/>
              </a:rPr>
              <a:t> Each partition carries data within it having an </a:t>
            </a:r>
            <a:r>
              <a:rPr lang="en-US" b="1" i="0" dirty="0">
                <a:solidFill>
                  <a:srgbClr val="000000"/>
                </a:solidFill>
                <a:effectLst/>
                <a:latin typeface="inter-bold"/>
              </a:rPr>
              <a:t>offset</a:t>
            </a:r>
            <a:r>
              <a:rPr lang="en-US" b="0" i="0" dirty="0">
                <a:solidFill>
                  <a:srgbClr val="000000"/>
                </a:solidFill>
                <a:effectLst/>
                <a:latin typeface="inter-regular"/>
              </a:rPr>
              <a:t> value. </a:t>
            </a:r>
          </a:p>
          <a:p>
            <a:r>
              <a:rPr lang="en-US" b="0" i="0" dirty="0">
                <a:solidFill>
                  <a:srgbClr val="000000"/>
                </a:solidFill>
                <a:effectLst/>
                <a:latin typeface="inter-regular"/>
              </a:rPr>
              <a:t>The data is always written in a sequential manner. We can have an infinite number of partitions with infinite offset values. However, it is not guaranteed that to which partition the message will be written.</a:t>
            </a:r>
          </a:p>
          <a:p>
            <a:endParaRPr lang="en-IN" dirty="0"/>
          </a:p>
        </p:txBody>
      </p:sp>
    </p:spTree>
    <p:extLst>
      <p:ext uri="{BB962C8B-B14F-4D97-AF65-F5344CB8AC3E}">
        <p14:creationId xmlns:p14="http://schemas.microsoft.com/office/powerpoint/2010/main" val="403491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A657-4F5B-8D03-8C50-4D2E155E1454}"/>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Kafka @ LinkedIn</a:t>
            </a:r>
            <a:endParaRPr lang="en-IN" dirty="0"/>
          </a:p>
        </p:txBody>
      </p:sp>
      <p:pic>
        <p:nvPicPr>
          <p:cNvPr id="3074" name="Picture 2" descr="lnewsfeed-kafka-linkedin">
            <a:extLst>
              <a:ext uri="{FF2B5EF4-FFF2-40B4-BE49-F238E27FC236}">
                <a16:creationId xmlns:a16="http://schemas.microsoft.com/office/drawing/2014/main" id="{1E4824D9-DCA5-7379-F7CD-A5BE032E2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86087" y="2763044"/>
            <a:ext cx="62198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5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9896-2478-2D86-4B5B-7BEB80E55E61}"/>
              </a:ext>
            </a:extLst>
          </p:cNvPr>
          <p:cNvSpPr>
            <a:spLocks noGrp="1"/>
          </p:cNvSpPr>
          <p:nvPr>
            <p:ph type="title"/>
          </p:nvPr>
        </p:nvSpPr>
        <p:spPr>
          <a:xfrm>
            <a:off x="536864" y="1019752"/>
            <a:ext cx="10515600" cy="1325563"/>
          </a:xfrm>
        </p:spPr>
        <p:txBody>
          <a:bodyPr>
            <a:normAutofit fontScale="90000"/>
          </a:bodyPr>
          <a:lstStyle/>
          <a:p>
            <a:pPr algn="l"/>
            <a:r>
              <a:rPr lang="en-US" b="1" i="0" dirty="0">
                <a:solidFill>
                  <a:srgbClr val="4A4A4A"/>
                </a:solidFill>
                <a:effectLst/>
                <a:latin typeface="Open Sans" panose="020B0606030504020204" pitchFamily="34" charset="0"/>
              </a:rPr>
              <a:t>LinkedIn Newsfeed is powered by Kafka:</a:t>
            </a:r>
            <a:r>
              <a:rPr lang="en-US" b="0" i="0" dirty="0">
                <a:solidFill>
                  <a:srgbClr val="4A4A4A"/>
                </a:solidFill>
                <a:effectLst/>
                <a:latin typeface="Open Sans" panose="020B0606030504020204" pitchFamily="34" charset="0"/>
              </a:rPr>
              <a:t>   </a:t>
            </a:r>
            <a:r>
              <a:rPr lang="en-US" b="1" i="0" dirty="0">
                <a:solidFill>
                  <a:srgbClr val="4A4A4A"/>
                </a:solidFill>
                <a:effectLst/>
                <a:latin typeface="Open Sans" panose="020B0606030504020204" pitchFamily="34" charset="0"/>
              </a:rPr>
              <a:t>LinkedIn recommendations are powered by Kafka</a:t>
            </a:r>
            <a:br>
              <a:rPr lang="en-US" b="0" i="0" dirty="0">
                <a:solidFill>
                  <a:srgbClr val="4A4A4A"/>
                </a:solidFill>
                <a:effectLst/>
                <a:latin typeface="Open Sans" panose="020B0606030504020204" pitchFamily="34" charset="0"/>
              </a:rPr>
            </a:br>
            <a:br>
              <a:rPr lang="en-US" b="1" i="0" dirty="0">
                <a:solidFill>
                  <a:srgbClr val="4A4A4A"/>
                </a:solidFill>
                <a:effectLst/>
                <a:latin typeface="inherit"/>
              </a:rPr>
            </a:br>
            <a:endParaRPr lang="en-IN" dirty="0"/>
          </a:p>
        </p:txBody>
      </p:sp>
      <p:pic>
        <p:nvPicPr>
          <p:cNvPr id="4" name="Content Placeholder 3">
            <a:extLst>
              <a:ext uri="{FF2B5EF4-FFF2-40B4-BE49-F238E27FC236}">
                <a16:creationId xmlns:a16="http://schemas.microsoft.com/office/drawing/2014/main" id="{6F908474-6700-F2D0-6FC5-220ADF40462D}"/>
              </a:ext>
            </a:extLst>
          </p:cNvPr>
          <p:cNvPicPr>
            <a:picLocks noGrp="1" noChangeAspect="1"/>
          </p:cNvPicPr>
          <p:nvPr>
            <p:ph idx="1"/>
          </p:nvPr>
        </p:nvPicPr>
        <p:blipFill>
          <a:blip r:embed="rId2"/>
          <a:stretch>
            <a:fillRect/>
          </a:stretch>
        </p:blipFill>
        <p:spPr>
          <a:xfrm>
            <a:off x="4848635" y="2181225"/>
            <a:ext cx="2494730" cy="3678238"/>
          </a:xfrm>
          <a:prstGeom prst="rect">
            <a:avLst/>
          </a:prstGeom>
        </p:spPr>
      </p:pic>
    </p:spTree>
    <p:extLst>
      <p:ext uri="{BB962C8B-B14F-4D97-AF65-F5344CB8AC3E}">
        <p14:creationId xmlns:p14="http://schemas.microsoft.com/office/powerpoint/2010/main" val="285381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C9AE-83F4-1C19-32FB-306A4443B8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3873CF-826D-796B-D2C3-1427CF17B9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320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20DD-30C6-6535-D67C-728F1415756C}"/>
              </a:ext>
            </a:extLst>
          </p:cNvPr>
          <p:cNvSpPr>
            <a:spLocks noGrp="1"/>
          </p:cNvSpPr>
          <p:nvPr>
            <p:ph type="title"/>
          </p:nvPr>
        </p:nvSpPr>
        <p:spPr>
          <a:xfrm>
            <a:off x="769374" y="500062"/>
            <a:ext cx="10515600" cy="1325563"/>
          </a:xfrm>
        </p:spPr>
        <p:txBody>
          <a:bodyPr>
            <a:normAutofit fontScale="90000"/>
          </a:bodyPr>
          <a:lstStyle/>
          <a:p>
            <a:r>
              <a:rPr lang="en-US" dirty="0"/>
              <a:t>Apache Kafka: Next Generation Distributed Messaging System</a:t>
            </a:r>
            <a:br>
              <a:rPr lang="en-US" dirty="0"/>
            </a:br>
            <a:endParaRPr lang="en-IN" dirty="0"/>
          </a:p>
        </p:txBody>
      </p:sp>
      <p:sp>
        <p:nvSpPr>
          <p:cNvPr id="3" name="Content Placeholder 2">
            <a:extLst>
              <a:ext uri="{FF2B5EF4-FFF2-40B4-BE49-F238E27FC236}">
                <a16:creationId xmlns:a16="http://schemas.microsoft.com/office/drawing/2014/main" id="{38D13802-DEB3-8A04-B1C2-AA18F609B468}"/>
              </a:ext>
            </a:extLst>
          </p:cNvPr>
          <p:cNvSpPr>
            <a:spLocks noGrp="1"/>
          </p:cNvSpPr>
          <p:nvPr>
            <p:ph idx="1"/>
          </p:nvPr>
        </p:nvSpPr>
        <p:spPr/>
        <p:txBody>
          <a:bodyPr>
            <a:normAutofit/>
          </a:bodyPr>
          <a:lstStyle/>
          <a:p>
            <a:pPr marL="0" indent="0">
              <a:buNone/>
            </a:pPr>
            <a:r>
              <a:rPr lang="en-US" sz="2400" dirty="0"/>
              <a:t>In today’s world, data is the main ingredient of internet applications and typically encompasses the following :</a:t>
            </a:r>
          </a:p>
          <a:p>
            <a:r>
              <a:rPr lang="en-US" sz="2400" dirty="0"/>
              <a:t>Page visits and clicks</a:t>
            </a:r>
          </a:p>
          <a:p>
            <a:r>
              <a:rPr lang="en-US" sz="2400" dirty="0"/>
              <a:t>User activities</a:t>
            </a:r>
          </a:p>
          <a:p>
            <a:r>
              <a:rPr lang="en-US" sz="2400" dirty="0"/>
              <a:t>Events corresponding to logins</a:t>
            </a:r>
          </a:p>
          <a:p>
            <a:r>
              <a:rPr lang="en-US" sz="2400" dirty="0"/>
              <a:t>Social networking activities such as likes, shares and comments</a:t>
            </a:r>
          </a:p>
          <a:p>
            <a:r>
              <a:rPr lang="en-US" sz="2400" dirty="0"/>
              <a:t>Application-specific metrics (e.g. logs, page load time, performance etc.)</a:t>
            </a:r>
          </a:p>
        </p:txBody>
      </p:sp>
    </p:spTree>
    <p:extLst>
      <p:ext uri="{BB962C8B-B14F-4D97-AF65-F5344CB8AC3E}">
        <p14:creationId xmlns:p14="http://schemas.microsoft.com/office/powerpoint/2010/main" val="161088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0B5D-7F19-60DB-88D5-47F5D399AA3F}"/>
              </a:ext>
            </a:extLst>
          </p:cNvPr>
          <p:cNvSpPr>
            <a:spLocks noGrp="1"/>
          </p:cNvSpPr>
          <p:nvPr>
            <p:ph type="title"/>
          </p:nvPr>
        </p:nvSpPr>
        <p:spPr>
          <a:xfrm>
            <a:off x="581192" y="908633"/>
            <a:ext cx="11029616" cy="1013800"/>
          </a:xfrm>
        </p:spPr>
        <p:txBody>
          <a:bodyPr>
            <a:normAutofit fontScale="90000"/>
          </a:bodyPr>
          <a:lstStyle/>
          <a:p>
            <a:r>
              <a:rPr lang="en-US" dirty="0"/>
              <a:t>This data can be used to run analytics in real time serving various purposes, some of which are:</a:t>
            </a:r>
            <a:br>
              <a:rPr lang="en-US" dirty="0"/>
            </a:br>
            <a:endParaRPr lang="en-IN" dirty="0"/>
          </a:p>
        </p:txBody>
      </p:sp>
      <p:sp>
        <p:nvSpPr>
          <p:cNvPr id="3" name="Content Placeholder 2">
            <a:extLst>
              <a:ext uri="{FF2B5EF4-FFF2-40B4-BE49-F238E27FC236}">
                <a16:creationId xmlns:a16="http://schemas.microsoft.com/office/drawing/2014/main" id="{65955BFF-1B1B-4F9B-C417-712B02B946AB}"/>
              </a:ext>
            </a:extLst>
          </p:cNvPr>
          <p:cNvSpPr>
            <a:spLocks noGrp="1"/>
          </p:cNvSpPr>
          <p:nvPr>
            <p:ph idx="1"/>
          </p:nvPr>
        </p:nvSpPr>
        <p:spPr/>
        <p:txBody>
          <a:bodyPr>
            <a:normAutofit/>
          </a:bodyPr>
          <a:lstStyle/>
          <a:p>
            <a:endParaRPr lang="en-US" dirty="0"/>
          </a:p>
          <a:p>
            <a:r>
              <a:rPr lang="en-US" dirty="0"/>
              <a:t>Delivering advertisements</a:t>
            </a:r>
          </a:p>
          <a:p>
            <a:r>
              <a:rPr lang="en-US" dirty="0"/>
              <a:t>Tracking abnormal user behaviors</a:t>
            </a:r>
          </a:p>
          <a:p>
            <a:r>
              <a:rPr lang="en-US" dirty="0"/>
              <a:t>Displaying search based on relevance</a:t>
            </a:r>
          </a:p>
          <a:p>
            <a:r>
              <a:rPr lang="en-US" dirty="0"/>
              <a:t>Showing recommendations based on previous activities</a:t>
            </a:r>
          </a:p>
          <a:p>
            <a:endParaRPr lang="en-IN" dirty="0"/>
          </a:p>
        </p:txBody>
      </p:sp>
    </p:spTree>
    <p:extLst>
      <p:ext uri="{BB962C8B-B14F-4D97-AF65-F5344CB8AC3E}">
        <p14:creationId xmlns:p14="http://schemas.microsoft.com/office/powerpoint/2010/main" val="357052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9181-CA6C-F97C-A2E6-B760B15B826D}"/>
              </a:ext>
            </a:extLst>
          </p:cNvPr>
          <p:cNvSpPr>
            <a:spLocks noGrp="1"/>
          </p:cNvSpPr>
          <p:nvPr>
            <p:ph type="title"/>
          </p:nvPr>
        </p:nvSpPr>
        <p:spPr>
          <a:xfrm>
            <a:off x="581191" y="918466"/>
            <a:ext cx="11029616" cy="1013800"/>
          </a:xfrm>
        </p:spPr>
        <p:txBody>
          <a:bodyPr>
            <a:normAutofit fontScale="90000"/>
          </a:bodyPr>
          <a:lstStyle/>
          <a:p>
            <a:r>
              <a:rPr lang="en-US" dirty="0"/>
              <a:t>Problem: Collecting all the data is not easy as data is generated from various sources in different formats</a:t>
            </a:r>
            <a:br>
              <a:rPr lang="en-US" dirty="0"/>
            </a:br>
            <a:endParaRPr lang="en-IN" dirty="0"/>
          </a:p>
        </p:txBody>
      </p:sp>
      <p:sp>
        <p:nvSpPr>
          <p:cNvPr id="3" name="Content Placeholder 2">
            <a:extLst>
              <a:ext uri="{FF2B5EF4-FFF2-40B4-BE49-F238E27FC236}">
                <a16:creationId xmlns:a16="http://schemas.microsoft.com/office/drawing/2014/main" id="{2FB483E2-508E-D26D-DDB7-5BA997FB044D}"/>
              </a:ext>
            </a:extLst>
          </p:cNvPr>
          <p:cNvSpPr>
            <a:spLocks noGrp="1"/>
          </p:cNvSpPr>
          <p:nvPr>
            <p:ph idx="1"/>
          </p:nvPr>
        </p:nvSpPr>
        <p:spPr/>
        <p:txBody>
          <a:bodyPr/>
          <a:lstStyle/>
          <a:p>
            <a:r>
              <a:rPr lang="en-US" dirty="0"/>
              <a:t>Problem: Collecting all the data is not easy as data is generated from various sources in different formats</a:t>
            </a:r>
          </a:p>
          <a:p>
            <a:endParaRPr lang="en-US" dirty="0"/>
          </a:p>
          <a:p>
            <a:r>
              <a:rPr lang="en-US" dirty="0"/>
              <a:t>Solution: One of the ways to solve this problem is to use a messaging system. Messaging systems provide a seamless integration between distributed applications with the help of messages.</a:t>
            </a:r>
          </a:p>
          <a:p>
            <a:endParaRPr lang="en-US" dirty="0"/>
          </a:p>
          <a:p>
            <a:endParaRPr lang="en-IN" dirty="0"/>
          </a:p>
        </p:txBody>
      </p:sp>
    </p:spTree>
    <p:extLst>
      <p:ext uri="{BB962C8B-B14F-4D97-AF65-F5344CB8AC3E}">
        <p14:creationId xmlns:p14="http://schemas.microsoft.com/office/powerpoint/2010/main" val="161122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D2B939A-6D21-F68E-27B8-7CEF9ACB3119}"/>
              </a:ext>
            </a:extLst>
          </p:cNvPr>
          <p:cNvPicPr>
            <a:picLocks noGrp="1" noChangeAspect="1"/>
          </p:cNvPicPr>
          <p:nvPr>
            <p:ph idx="1"/>
          </p:nvPr>
        </p:nvPicPr>
        <p:blipFill>
          <a:blip r:embed="rId2"/>
          <a:stretch>
            <a:fillRect/>
          </a:stretch>
        </p:blipFill>
        <p:spPr>
          <a:xfrm>
            <a:off x="2035277" y="2450368"/>
            <a:ext cx="5844356" cy="2938503"/>
          </a:xfrm>
          <a:prstGeom prst="rect">
            <a:avLst/>
          </a:prstGeom>
        </p:spPr>
      </p:pic>
    </p:spTree>
    <p:extLst>
      <p:ext uri="{BB962C8B-B14F-4D97-AF65-F5344CB8AC3E}">
        <p14:creationId xmlns:p14="http://schemas.microsoft.com/office/powerpoint/2010/main" val="219278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2929-A4A6-9667-9F56-A849256DC15C}"/>
              </a:ext>
            </a:extLst>
          </p:cNvPr>
          <p:cNvSpPr>
            <a:spLocks noGrp="1"/>
          </p:cNvSpPr>
          <p:nvPr>
            <p:ph type="title"/>
          </p:nvPr>
        </p:nvSpPr>
        <p:spPr>
          <a:xfrm>
            <a:off x="581192" y="1166696"/>
            <a:ext cx="11029616" cy="1013800"/>
          </a:xfrm>
        </p:spPr>
        <p:txBody>
          <a:bodyPr>
            <a:normAutofit fontScale="90000"/>
          </a:bodyPr>
          <a:lstStyle/>
          <a:p>
            <a:r>
              <a:rPr lang="en-IN" dirty="0"/>
              <a:t>Apache Kafka :</a:t>
            </a:r>
            <a:br>
              <a:rPr lang="en-IN" dirty="0"/>
            </a:br>
            <a:br>
              <a:rPr lang="en-IN" dirty="0"/>
            </a:br>
            <a:endParaRPr lang="en-IN" dirty="0"/>
          </a:p>
        </p:txBody>
      </p:sp>
      <p:sp>
        <p:nvSpPr>
          <p:cNvPr id="3" name="Content Placeholder 2">
            <a:extLst>
              <a:ext uri="{FF2B5EF4-FFF2-40B4-BE49-F238E27FC236}">
                <a16:creationId xmlns:a16="http://schemas.microsoft.com/office/drawing/2014/main" id="{8E83B115-378A-7FD9-6449-8CA11E085FF8}"/>
              </a:ext>
            </a:extLst>
          </p:cNvPr>
          <p:cNvSpPr>
            <a:spLocks noGrp="1"/>
          </p:cNvSpPr>
          <p:nvPr>
            <p:ph idx="1"/>
          </p:nvPr>
        </p:nvSpPr>
        <p:spPr/>
        <p:txBody>
          <a:bodyPr/>
          <a:lstStyle/>
          <a:p>
            <a:r>
              <a:rPr lang="en-US" dirty="0"/>
              <a:t>Apache Kafka is a distributed publish subscribe messaging system which was originally developed at LinkedIn and later on became a part of the Apache project. Kafka is fast, agile, scalable and distributed by design.</a:t>
            </a:r>
          </a:p>
          <a:p>
            <a:r>
              <a:rPr lang="en-US" dirty="0"/>
              <a:t>Apache Kafka is basically an Open-Source messaging tool to provide Low-Latency and High-Throughput platform for the real-time data feed. It is developed using Scala and Java programming Languages.</a:t>
            </a:r>
          </a:p>
          <a:p>
            <a:r>
              <a:rPr lang="en-US" dirty="0"/>
              <a:t>Currently, it is maintained by Confluent under Apache Software Foundation. Apache Kafka has resolved the lethargic trouble of data communication between a sender and a receiver.</a:t>
            </a:r>
            <a:endParaRPr lang="en-IN" dirty="0"/>
          </a:p>
        </p:txBody>
      </p:sp>
    </p:spTree>
    <p:extLst>
      <p:ext uri="{BB962C8B-B14F-4D97-AF65-F5344CB8AC3E}">
        <p14:creationId xmlns:p14="http://schemas.microsoft.com/office/powerpoint/2010/main" val="235094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A77-C5DB-7DB6-7A89-577ED5091AE4}"/>
              </a:ext>
            </a:extLst>
          </p:cNvPr>
          <p:cNvSpPr>
            <a:spLocks noGrp="1"/>
          </p:cNvSpPr>
          <p:nvPr>
            <p:ph type="title"/>
          </p:nvPr>
        </p:nvSpPr>
        <p:spPr>
          <a:xfrm>
            <a:off x="682337" y="1144443"/>
            <a:ext cx="10515600" cy="1325563"/>
          </a:xfrm>
        </p:spPr>
        <p:txBody>
          <a:bodyPr>
            <a:normAutofit fontScale="90000"/>
          </a:bodyPr>
          <a:lstStyle/>
          <a:p>
            <a:r>
              <a:rPr lang="en-IN" dirty="0"/>
              <a:t>Kafka Architecture and Terminology :</a:t>
            </a:r>
            <a:br>
              <a:rPr lang="en-IN" dirty="0"/>
            </a:br>
            <a:br>
              <a:rPr lang="en-IN" dirty="0"/>
            </a:br>
            <a:endParaRPr lang="en-IN" dirty="0"/>
          </a:p>
        </p:txBody>
      </p:sp>
      <p:pic>
        <p:nvPicPr>
          <p:cNvPr id="4" name="Content Placeholder 3">
            <a:extLst>
              <a:ext uri="{FF2B5EF4-FFF2-40B4-BE49-F238E27FC236}">
                <a16:creationId xmlns:a16="http://schemas.microsoft.com/office/drawing/2014/main" id="{3810F180-5949-F2BB-F2CB-D9B013A95ECE}"/>
              </a:ext>
            </a:extLst>
          </p:cNvPr>
          <p:cNvPicPr>
            <a:picLocks noGrp="1" noChangeAspect="1"/>
          </p:cNvPicPr>
          <p:nvPr>
            <p:ph idx="1"/>
          </p:nvPr>
        </p:nvPicPr>
        <p:blipFill>
          <a:blip r:embed="rId2"/>
          <a:stretch>
            <a:fillRect/>
          </a:stretch>
        </p:blipFill>
        <p:spPr>
          <a:xfrm>
            <a:off x="1953491" y="3053556"/>
            <a:ext cx="6623771" cy="2775744"/>
          </a:xfrm>
          <a:prstGeom prst="rect">
            <a:avLst/>
          </a:prstGeom>
        </p:spPr>
      </p:pic>
    </p:spTree>
    <p:extLst>
      <p:ext uri="{BB962C8B-B14F-4D97-AF65-F5344CB8AC3E}">
        <p14:creationId xmlns:p14="http://schemas.microsoft.com/office/powerpoint/2010/main" val="98327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ache Kafka Architecture">
            <a:extLst>
              <a:ext uri="{FF2B5EF4-FFF2-40B4-BE49-F238E27FC236}">
                <a16:creationId xmlns:a16="http://schemas.microsoft.com/office/drawing/2014/main" id="{42EBD8FC-144C-110E-355F-D98525C65A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9677" y="1897626"/>
            <a:ext cx="5445221" cy="4591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17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B91FD-D815-D1C8-A36F-65F2A734EC76}"/>
              </a:ext>
            </a:extLst>
          </p:cNvPr>
          <p:cNvSpPr>
            <a:spLocks noGrp="1"/>
          </p:cNvSpPr>
          <p:nvPr>
            <p:ph idx="1"/>
          </p:nvPr>
        </p:nvSpPr>
        <p:spPr/>
        <p:txBody>
          <a:bodyPr>
            <a:normAutofit fontScale="92500" lnSpcReduction="20000"/>
          </a:bodyPr>
          <a:lstStyle/>
          <a:p>
            <a:r>
              <a:rPr lang="en-US" dirty="0"/>
              <a:t>Topic : A stream of messages belonging to a particular category is called a topic</a:t>
            </a:r>
          </a:p>
          <a:p>
            <a:pPr algn="just">
              <a:buFont typeface="Arial" panose="020B0604020202020204" pitchFamily="34" charset="0"/>
              <a:buChar char="•"/>
            </a:pPr>
            <a:r>
              <a:rPr lang="en-US" b="0" i="0" dirty="0">
                <a:solidFill>
                  <a:srgbClr val="000000"/>
                </a:solidFill>
                <a:effectLst/>
                <a:latin typeface="inter-regular"/>
              </a:rPr>
              <a:t>It is a common name or a heading given to represent a similar type of data. In Apache Kafka, there can be multiple topics in a cluster. Each topic specifies different types of messages.</a:t>
            </a:r>
            <a:endParaRPr lang="en-US" dirty="0"/>
          </a:p>
          <a:p>
            <a:r>
              <a:rPr lang="en-US" dirty="0"/>
              <a:t>Producer : A producer can be any application that can publish messages to a topic.</a:t>
            </a:r>
          </a:p>
          <a:p>
            <a:pPr marL="0" indent="0">
              <a:buNone/>
            </a:pPr>
            <a:r>
              <a:rPr lang="en-US" b="0" i="0" dirty="0">
                <a:solidFill>
                  <a:srgbClr val="000000"/>
                </a:solidFill>
                <a:effectLst/>
                <a:latin typeface="inter-regular"/>
              </a:rPr>
              <a:t> 	A producer sends or writes data/messages to the topic within the cluster. In order to store a huge amount of 	data, different producers within an application send data to the Kafka cluster</a:t>
            </a:r>
            <a:endParaRPr lang="en-US" dirty="0"/>
          </a:p>
          <a:p>
            <a:r>
              <a:rPr lang="en-US" dirty="0"/>
              <a:t>Consumer : A consumer can be any application that subscribes to topics and consumes the messages.</a:t>
            </a:r>
          </a:p>
          <a:p>
            <a:pPr marL="0" indent="0">
              <a:buNone/>
            </a:pPr>
            <a:r>
              <a:rPr lang="en-US" b="0" i="0" dirty="0">
                <a:solidFill>
                  <a:srgbClr val="000000"/>
                </a:solidFill>
                <a:effectLst/>
                <a:latin typeface="inter-regular"/>
              </a:rPr>
              <a:t>	A consumer is the one that reads or consumes messages from the Kafka cluster. There can be several consumers 	consuming different types of data form the cluster. The beauty of Kafka is that each consumer knows from where it 	needs to consume the data.</a:t>
            </a:r>
            <a:endParaRPr lang="en-US" dirty="0"/>
          </a:p>
          <a:p>
            <a:r>
              <a:rPr lang="en-US" dirty="0"/>
              <a:t>Kafka Cluster: A Kafka cluster is a system that comprises of different brokers, topics, and their respective partitions. Data is written to the topic within the cluster and read by the cluster itself.</a:t>
            </a:r>
          </a:p>
          <a:p>
            <a:endParaRPr lang="en-IN" dirty="0"/>
          </a:p>
        </p:txBody>
      </p:sp>
    </p:spTree>
    <p:extLst>
      <p:ext uri="{BB962C8B-B14F-4D97-AF65-F5344CB8AC3E}">
        <p14:creationId xmlns:p14="http://schemas.microsoft.com/office/powerpoint/2010/main" val="8535563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73</TotalTime>
  <Words>875</Words>
  <Application>Microsoft Office PowerPoint</Application>
  <PresentationFormat>Widescreen</PresentationFormat>
  <Paragraphs>52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Gill Sans MT</vt:lpstr>
      <vt:lpstr>inherit</vt:lpstr>
      <vt:lpstr>inter-bold</vt:lpstr>
      <vt:lpstr>inter-regular</vt:lpstr>
      <vt:lpstr>Open Sans</vt:lpstr>
      <vt:lpstr>Wingdings 2</vt:lpstr>
      <vt:lpstr>Dividend</vt:lpstr>
      <vt:lpstr>PowerPoint Presentation</vt:lpstr>
      <vt:lpstr>Apache Kafka: Next Generation Distributed Messaging System </vt:lpstr>
      <vt:lpstr>This data can be used to run analytics in real time serving various purposes, some of which are: </vt:lpstr>
      <vt:lpstr>Problem: Collecting all the data is not easy as data is generated from various sources in different formats </vt:lpstr>
      <vt:lpstr>PowerPoint Presentation</vt:lpstr>
      <vt:lpstr>Apache Kafka :  </vt:lpstr>
      <vt:lpstr>Kafka Architecture and Terminology :  </vt:lpstr>
      <vt:lpstr>PowerPoint Presentation</vt:lpstr>
      <vt:lpstr>PowerPoint Presentation</vt:lpstr>
      <vt:lpstr>PowerPoint Presentation</vt:lpstr>
      <vt:lpstr>Single Node Single Broker</vt:lpstr>
      <vt:lpstr>Single Node Multiple Brokers </vt:lpstr>
      <vt:lpstr> Multiple Nodes Multiple Brokers</vt:lpstr>
      <vt:lpstr>What’s the role of ZooKeeper ? </vt:lpstr>
      <vt:lpstr>PowerPoint Presentation</vt:lpstr>
      <vt:lpstr>Kafka @ LinkedIn</vt:lpstr>
      <vt:lpstr>LinkedIn Newsfeed is powered by Kafka:   LinkedIn recommendations are powered by Kafka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bhardwaj</dc:creator>
  <cp:lastModifiedBy>Shivani bhardwaj</cp:lastModifiedBy>
  <cp:revision>2</cp:revision>
  <dcterms:created xsi:type="dcterms:W3CDTF">2024-04-03T03:54:56Z</dcterms:created>
  <dcterms:modified xsi:type="dcterms:W3CDTF">2024-04-03T08:16:56Z</dcterms:modified>
</cp:coreProperties>
</file>