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68" r:id="rId18"/>
    <p:sldId id="269" r:id="rId19"/>
    <p:sldId id="270" r:id="rId20"/>
    <p:sldId id="271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291" autoAdjust="0"/>
  </p:normalViewPr>
  <p:slideViewPr>
    <p:cSldViewPr>
      <p:cViewPr varScale="1">
        <p:scale>
          <a:sx n="72" d="100"/>
          <a:sy n="72" d="100"/>
        </p:scale>
        <p:origin x="12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025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443293"/>
            <a:ext cx="65290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290" y="2076957"/>
            <a:ext cx="7045419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0253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spc="420" dirty="0"/>
              <a:t>IN</a:t>
            </a:r>
            <a:r>
              <a:rPr spc="545" dirty="0"/>
              <a:t>T</a:t>
            </a:r>
            <a:r>
              <a:rPr spc="-440" dirty="0"/>
              <a:t> </a:t>
            </a:r>
            <a:r>
              <a:rPr spc="275" dirty="0"/>
              <a:t>315</a:t>
            </a:r>
          </a:p>
          <a:p>
            <a:pPr marL="68580" algn="ctr">
              <a:lnSpc>
                <a:spcPct val="100000"/>
              </a:lnSpc>
            </a:pPr>
            <a:r>
              <a:rPr spc="545" dirty="0"/>
              <a:t>Cluste</a:t>
            </a:r>
            <a:r>
              <a:rPr spc="459" dirty="0"/>
              <a:t>r</a:t>
            </a:r>
            <a:r>
              <a:rPr spc="-430" dirty="0"/>
              <a:t> </a:t>
            </a:r>
            <a:r>
              <a:rPr spc="740" dirty="0"/>
              <a:t>Computing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85725"/>
            <a:ext cx="1676399" cy="6794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0437" y="3979050"/>
            <a:ext cx="7223125" cy="165100"/>
            <a:chOff x="960437" y="3979050"/>
            <a:chExt cx="7223125" cy="16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437" y="3979050"/>
              <a:ext cx="7223125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2986" y="4038600"/>
              <a:ext cx="7058025" cy="0"/>
            </a:xfrm>
            <a:custGeom>
              <a:avLst/>
              <a:gdLst/>
              <a:ahLst/>
              <a:cxnLst/>
              <a:rect l="l" t="t" r="r" b="b"/>
              <a:pathLst>
                <a:path w="7058025">
                  <a:moveTo>
                    <a:pt x="0" y="0"/>
                  </a:moveTo>
                  <a:lnTo>
                    <a:pt x="7058024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8635" y="4051808"/>
            <a:ext cx="350456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376092"/>
                </a:solidFill>
                <a:latin typeface="Arial"/>
                <a:cs typeface="Arial"/>
              </a:rPr>
              <a:t>Lecture</a:t>
            </a:r>
            <a:r>
              <a:rPr sz="2400" b="1" spc="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376092"/>
                </a:solidFill>
                <a:latin typeface="Arial"/>
                <a:cs typeface="Arial"/>
              </a:rPr>
              <a:t>#0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The</a:t>
            </a:r>
            <a:r>
              <a:rPr sz="3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kick</a:t>
            </a:r>
            <a:r>
              <a:rPr sz="3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start</a:t>
            </a:r>
            <a:r>
              <a:rPr sz="3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session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39" y="209105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2390" algn="l"/>
              </a:tabLst>
            </a:pPr>
            <a:r>
              <a:rPr sz="4400" b="1" spc="-10" dirty="0">
                <a:latin typeface="Arial"/>
                <a:cs typeface="Arial"/>
              </a:rPr>
              <a:t>Progra</a:t>
            </a:r>
            <a:r>
              <a:rPr sz="4400" b="1" dirty="0">
                <a:latin typeface="Arial"/>
                <a:cs typeface="Arial"/>
              </a:rPr>
              <a:t>m	</a:t>
            </a:r>
            <a:r>
              <a:rPr sz="4400" b="1" spc="-5" dirty="0">
                <a:latin typeface="Arial"/>
                <a:cs typeface="Arial"/>
              </a:rPr>
              <a:t>Outcomes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81" y="779779"/>
            <a:ext cx="720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00"/>
              </a:spcBef>
              <a:buChar char="•"/>
              <a:tabLst>
                <a:tab pos="326390" algn="l"/>
                <a:tab pos="327660" algn="l"/>
              </a:tabLst>
            </a:pPr>
            <a:r>
              <a:rPr sz="1500" b="1" spc="-5" dirty="0">
                <a:latin typeface="Arial"/>
                <a:cs typeface="Arial"/>
              </a:rPr>
              <a:t>PO9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81" y="1008379"/>
            <a:ext cx="7696834" cy="572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781050" indent="52705">
              <a:lnSpc>
                <a:spcPct val="107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Individual and </a:t>
            </a:r>
            <a:r>
              <a:rPr sz="1500" b="1" dirty="0">
                <a:latin typeface="Arial"/>
                <a:cs typeface="Arial"/>
              </a:rPr>
              <a:t>team </a:t>
            </a:r>
            <a:r>
              <a:rPr sz="1500" b="1" spc="-5" dirty="0">
                <a:latin typeface="Arial"/>
                <a:cs typeface="Arial"/>
              </a:rPr>
              <a:t>work::Function effectively as an individual, and as </a:t>
            </a:r>
            <a:r>
              <a:rPr sz="1500" b="1" dirty="0">
                <a:latin typeface="Arial"/>
                <a:cs typeface="Arial"/>
              </a:rPr>
              <a:t>a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member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leader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in diverse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teams,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and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in multidisciplinary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settings.</a:t>
            </a:r>
            <a:endParaRPr sz="1500">
              <a:latin typeface="Arial"/>
              <a:cs typeface="Arial"/>
            </a:endParaRPr>
          </a:p>
          <a:p>
            <a:pPr marL="327025" indent="-314960">
              <a:lnSpc>
                <a:spcPct val="100000"/>
              </a:lnSpc>
              <a:spcBef>
                <a:spcPts val="1225"/>
              </a:spcBef>
              <a:buChar char="•"/>
              <a:tabLst>
                <a:tab pos="326390" algn="l"/>
                <a:tab pos="327660" algn="l"/>
              </a:tabLst>
            </a:pPr>
            <a:r>
              <a:rPr sz="1500" b="1" spc="-5" dirty="0">
                <a:latin typeface="Arial"/>
                <a:cs typeface="Arial"/>
              </a:rPr>
              <a:t>PO10</a:t>
            </a:r>
            <a:endParaRPr sz="1500">
              <a:latin typeface="Arial"/>
              <a:cs typeface="Arial"/>
            </a:endParaRPr>
          </a:p>
          <a:p>
            <a:pPr marL="327025" marR="89535" indent="52705">
              <a:lnSpc>
                <a:spcPct val="107000"/>
              </a:lnSpc>
            </a:pPr>
            <a:r>
              <a:rPr sz="1500" b="1" spc="-5" dirty="0">
                <a:latin typeface="Arial"/>
                <a:cs typeface="Arial"/>
              </a:rPr>
              <a:t>Communication::Communicate effectively on complex engineering activities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with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engineering community and with society at large, such as, being able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comprehend and write effective reports and design documentation, make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effective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presentations, and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give and receive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clear instructions.</a:t>
            </a:r>
            <a:endParaRPr sz="1500">
              <a:latin typeface="Arial"/>
              <a:cs typeface="Arial"/>
            </a:endParaRPr>
          </a:p>
          <a:p>
            <a:pPr marL="327025" indent="-314960">
              <a:lnSpc>
                <a:spcPct val="100000"/>
              </a:lnSpc>
              <a:spcBef>
                <a:spcPts val="1225"/>
              </a:spcBef>
              <a:buChar char="•"/>
              <a:tabLst>
                <a:tab pos="326390" algn="l"/>
                <a:tab pos="327660" algn="l"/>
              </a:tabLst>
            </a:pPr>
            <a:r>
              <a:rPr sz="1500" b="1" spc="-25" dirty="0">
                <a:latin typeface="Arial"/>
                <a:cs typeface="Arial"/>
              </a:rPr>
              <a:t>PO11</a:t>
            </a:r>
            <a:endParaRPr sz="1500">
              <a:latin typeface="Arial"/>
              <a:cs typeface="Arial"/>
            </a:endParaRPr>
          </a:p>
          <a:p>
            <a:pPr marL="327025" marR="5080" indent="52705">
              <a:lnSpc>
                <a:spcPct val="107000"/>
              </a:lnSpc>
            </a:pPr>
            <a:r>
              <a:rPr sz="1500" b="1" spc="-5" dirty="0">
                <a:latin typeface="Arial"/>
                <a:cs typeface="Arial"/>
              </a:rPr>
              <a:t>Project management and </a:t>
            </a:r>
            <a:r>
              <a:rPr sz="1500" b="1" dirty="0">
                <a:latin typeface="Arial"/>
                <a:cs typeface="Arial"/>
              </a:rPr>
              <a:t>finance::Demonstrate </a:t>
            </a:r>
            <a:r>
              <a:rPr sz="1500" b="1" spc="-5" dirty="0">
                <a:latin typeface="Arial"/>
                <a:cs typeface="Arial"/>
              </a:rPr>
              <a:t>knowledge and understanding of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engineering, management principles and apply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same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15" dirty="0">
                <a:latin typeface="Arial"/>
                <a:cs typeface="Arial"/>
              </a:rPr>
              <a:t>one’s </a:t>
            </a:r>
            <a:r>
              <a:rPr sz="1500" b="1" spc="-5" dirty="0">
                <a:latin typeface="Arial"/>
                <a:cs typeface="Arial"/>
              </a:rPr>
              <a:t>own work,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as </a:t>
            </a:r>
            <a:r>
              <a:rPr sz="1500" b="1" dirty="0">
                <a:latin typeface="Arial"/>
                <a:cs typeface="Arial"/>
              </a:rPr>
              <a:t>a </a:t>
            </a:r>
            <a:r>
              <a:rPr sz="1500" b="1" spc="-5" dirty="0">
                <a:latin typeface="Arial"/>
                <a:cs typeface="Arial"/>
              </a:rPr>
              <a:t>member or </a:t>
            </a:r>
            <a:r>
              <a:rPr sz="1500" b="1" dirty="0">
                <a:latin typeface="Arial"/>
                <a:cs typeface="Arial"/>
              </a:rPr>
              <a:t>a </a:t>
            </a:r>
            <a:r>
              <a:rPr sz="1500" b="1" spc="-5" dirty="0">
                <a:latin typeface="Arial"/>
                <a:cs typeface="Arial"/>
              </a:rPr>
              <a:t>leader in </a:t>
            </a:r>
            <a:r>
              <a:rPr sz="1500" b="1" dirty="0">
                <a:latin typeface="Arial"/>
                <a:cs typeface="Arial"/>
              </a:rPr>
              <a:t>a team, </a:t>
            </a:r>
            <a:r>
              <a:rPr sz="1500" b="1" spc="-5" dirty="0">
                <a:latin typeface="Arial"/>
                <a:cs typeface="Arial"/>
              </a:rPr>
              <a:t>manage projects efficiently in respective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disciplines and multidisciplinary environments after consideration of economic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and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financial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factors.</a:t>
            </a:r>
            <a:endParaRPr sz="1500">
              <a:latin typeface="Arial"/>
              <a:cs typeface="Arial"/>
            </a:endParaRPr>
          </a:p>
          <a:p>
            <a:pPr marL="327025" indent="-314960">
              <a:lnSpc>
                <a:spcPct val="100000"/>
              </a:lnSpc>
              <a:spcBef>
                <a:spcPts val="1225"/>
              </a:spcBef>
              <a:buChar char="•"/>
              <a:tabLst>
                <a:tab pos="326390" algn="l"/>
                <a:tab pos="327660" algn="l"/>
              </a:tabLst>
            </a:pPr>
            <a:r>
              <a:rPr sz="1500" b="1" spc="-5" dirty="0">
                <a:latin typeface="Arial"/>
                <a:cs typeface="Arial"/>
              </a:rPr>
              <a:t>PO12</a:t>
            </a:r>
            <a:endParaRPr sz="1500">
              <a:latin typeface="Arial"/>
              <a:cs typeface="Arial"/>
            </a:endParaRPr>
          </a:p>
          <a:p>
            <a:pPr marL="327025" marR="149860" indent="52705">
              <a:lnSpc>
                <a:spcPct val="107000"/>
              </a:lnSpc>
            </a:pPr>
            <a:r>
              <a:rPr sz="1500" b="1" spc="-5" dirty="0">
                <a:latin typeface="Arial"/>
                <a:cs typeface="Arial"/>
              </a:rPr>
              <a:t>Life-long learning::Recognize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need </a:t>
            </a:r>
            <a:r>
              <a:rPr sz="1500" b="1" spc="-25" dirty="0">
                <a:latin typeface="Arial"/>
                <a:cs typeface="Arial"/>
              </a:rPr>
              <a:t>for, </a:t>
            </a:r>
            <a:r>
              <a:rPr sz="1500" b="1" spc="-5" dirty="0">
                <a:latin typeface="Arial"/>
                <a:cs typeface="Arial"/>
              </a:rPr>
              <a:t>and have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preparation and ability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engage in independent and life-long learning in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broadest context of </a:t>
            </a:r>
            <a:r>
              <a:rPr sz="1500" b="1" dirty="0">
                <a:latin typeface="Arial"/>
                <a:cs typeface="Arial"/>
              </a:rPr>
              <a:t> technological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change.</a:t>
            </a:r>
            <a:endParaRPr sz="1500">
              <a:latin typeface="Arial"/>
              <a:cs typeface="Arial"/>
            </a:endParaRPr>
          </a:p>
          <a:p>
            <a:pPr marL="379730" indent="-367665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379730" algn="l"/>
                <a:tab pos="380365" algn="l"/>
              </a:tabLst>
            </a:pPr>
            <a:r>
              <a:rPr sz="1500" b="1" spc="-5" dirty="0">
                <a:latin typeface="Arial"/>
                <a:cs typeface="Arial"/>
              </a:rPr>
              <a:t>PO13</a:t>
            </a:r>
            <a:endParaRPr sz="1500">
              <a:latin typeface="Arial"/>
              <a:cs typeface="Arial"/>
            </a:endParaRPr>
          </a:p>
          <a:p>
            <a:pPr marL="327025" marR="433705" indent="52705">
              <a:lnSpc>
                <a:spcPct val="107000"/>
              </a:lnSpc>
            </a:pPr>
            <a:r>
              <a:rPr sz="1500" b="1" spc="-5" dirty="0">
                <a:latin typeface="Arial"/>
                <a:cs typeface="Arial"/>
              </a:rPr>
              <a:t>Competitive Skills::Ability </a:t>
            </a:r>
            <a:r>
              <a:rPr sz="1500" b="1" dirty="0">
                <a:latin typeface="Arial"/>
                <a:cs typeface="Arial"/>
              </a:rPr>
              <a:t>to </a:t>
            </a:r>
            <a:r>
              <a:rPr sz="1500" b="1" spc="-5" dirty="0">
                <a:latin typeface="Arial"/>
                <a:cs typeface="Arial"/>
              </a:rPr>
              <a:t>compete in national and international </a:t>
            </a:r>
            <a:r>
              <a:rPr sz="1500" b="1" dirty="0">
                <a:latin typeface="Arial"/>
                <a:cs typeface="Arial"/>
              </a:rPr>
              <a:t>technical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events and building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competitive spirit alongwith having </a:t>
            </a:r>
            <a:r>
              <a:rPr sz="1500" b="1" dirty="0">
                <a:latin typeface="Arial"/>
                <a:cs typeface="Arial"/>
              </a:rPr>
              <a:t>a </a:t>
            </a:r>
            <a:r>
              <a:rPr sz="1500" b="1" spc="-5" dirty="0">
                <a:latin typeface="Arial"/>
                <a:cs typeface="Arial"/>
              </a:rPr>
              <a:t>good digital </a:t>
            </a:r>
            <a:r>
              <a:rPr sz="1500" b="1" dirty="0">
                <a:latin typeface="Arial"/>
                <a:cs typeface="Arial"/>
              </a:rPr>
              <a:t> footprint.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086" y="5257800"/>
            <a:ext cx="696912" cy="1489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43293"/>
            <a:ext cx="5002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25" dirty="0"/>
              <a:t>course</a:t>
            </a:r>
            <a:r>
              <a:rPr spc="-35" dirty="0"/>
              <a:t> </a:t>
            </a:r>
            <a:r>
              <a:rPr spc="-3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23" y="1431048"/>
            <a:ext cx="8397875" cy="29057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sz="1700" b="1" spc="-10" dirty="0">
                <a:latin typeface="Calibri"/>
                <a:cs typeface="Calibri"/>
              </a:rPr>
              <a:t>Introduction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to</a:t>
            </a:r>
            <a:r>
              <a:rPr sz="1700" b="1" spc="-5" dirty="0">
                <a:latin typeface="Calibri"/>
                <a:cs typeface="Calibri"/>
              </a:rPr>
              <a:t> spark</a:t>
            </a:r>
            <a:r>
              <a:rPr sz="1700" b="1" dirty="0">
                <a:latin typeface="Calibri"/>
                <a:cs typeface="Calibri"/>
              </a:rPr>
              <a:t> :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limitations</a:t>
            </a:r>
            <a:r>
              <a:rPr sz="1700" spc="-5" dirty="0">
                <a:latin typeface="Calibri"/>
                <a:cs typeface="Calibri"/>
              </a:rPr>
              <a:t> of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mapreduce</a:t>
            </a:r>
            <a:r>
              <a:rPr sz="1700" spc="-5" dirty="0">
                <a:latin typeface="Calibri"/>
                <a:cs typeface="Calibri"/>
              </a:rPr>
              <a:t> in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hadoop,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comparison</a:t>
            </a:r>
            <a:r>
              <a:rPr sz="1700" spc="-5" dirty="0">
                <a:latin typeface="Calibri"/>
                <a:cs typeface="Calibri"/>
              </a:rPr>
              <a:t> of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batch</a:t>
            </a:r>
            <a:r>
              <a:rPr sz="1700" spc="-10" dirty="0">
                <a:latin typeface="Calibri"/>
                <a:cs typeface="Calibri"/>
              </a:rPr>
              <a:t> vs.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real-time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analytics,</a:t>
            </a:r>
            <a:r>
              <a:rPr sz="1700" spc="2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application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stream</a:t>
            </a:r>
            <a:r>
              <a:rPr sz="1700" spc="2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processing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in-memory</a:t>
            </a:r>
            <a:r>
              <a:rPr sz="1700" spc="2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processing,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features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benefits </a:t>
            </a:r>
            <a:r>
              <a:rPr sz="1700" spc="-5" dirty="0">
                <a:latin typeface="Calibri"/>
                <a:cs typeface="Calibri"/>
              </a:rPr>
              <a:t>of spark, </a:t>
            </a:r>
            <a:r>
              <a:rPr sz="1700" spc="-10" dirty="0">
                <a:latin typeface="Calibri"/>
                <a:cs typeface="Calibri"/>
              </a:rPr>
              <a:t>installation </a:t>
            </a:r>
            <a:r>
              <a:rPr sz="1700" spc="-5" dirty="0">
                <a:latin typeface="Calibri"/>
                <a:cs typeface="Calibri"/>
              </a:rPr>
              <a:t>of spark </a:t>
            </a:r>
            <a:r>
              <a:rPr sz="1700" dirty="0">
                <a:latin typeface="Calibri"/>
                <a:cs typeface="Calibri"/>
              </a:rPr>
              <a:t>as a </a:t>
            </a:r>
            <a:r>
              <a:rPr sz="1700" spc="-5" dirty="0">
                <a:latin typeface="Calibri"/>
                <a:cs typeface="Calibri"/>
              </a:rPr>
              <a:t>standalone </a:t>
            </a:r>
            <a:r>
              <a:rPr sz="1700" spc="-35" dirty="0">
                <a:latin typeface="Calibri"/>
                <a:cs typeface="Calibri"/>
              </a:rPr>
              <a:t>user, </a:t>
            </a:r>
            <a:r>
              <a:rPr sz="1700" spc="-10" dirty="0">
                <a:latin typeface="Calibri"/>
                <a:cs typeface="Calibri"/>
              </a:rPr>
              <a:t>compare </a:t>
            </a:r>
            <a:r>
              <a:rPr sz="1700" spc="-5" dirty="0">
                <a:latin typeface="Calibri"/>
                <a:cs typeface="Calibri"/>
              </a:rPr>
              <a:t>spark vs. hadoop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ecosystem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322580" marR="15240" indent="-310515" algn="just">
              <a:lnSpc>
                <a:spcPts val="1630"/>
              </a:lnSpc>
              <a:buFont typeface="Arial"/>
              <a:buChar char="•"/>
              <a:tabLst>
                <a:tab pos="323215" algn="l"/>
              </a:tabLst>
            </a:pPr>
            <a:r>
              <a:rPr sz="1700" b="1" spc="-10" dirty="0">
                <a:latin typeface="Calibri"/>
                <a:cs typeface="Calibri"/>
              </a:rPr>
              <a:t>Introduction</a:t>
            </a:r>
            <a:r>
              <a:rPr sz="1700" b="1" spc="8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to</a:t>
            </a:r>
            <a:r>
              <a:rPr sz="1700" b="1" spc="8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programming</a:t>
            </a:r>
            <a:r>
              <a:rPr sz="1700" b="1" spc="8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</a:t>
            </a:r>
            <a:r>
              <a:rPr sz="1700" b="1" spc="8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scala</a:t>
            </a:r>
            <a:r>
              <a:rPr sz="1700" b="1" spc="9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:</a:t>
            </a:r>
            <a:r>
              <a:rPr sz="1700" b="1" spc="1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features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scala,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basic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data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types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literals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 scala, </a:t>
            </a:r>
            <a:r>
              <a:rPr sz="1700" spc="-15" dirty="0">
                <a:latin typeface="Calibri"/>
                <a:cs typeface="Calibri"/>
              </a:rPr>
              <a:t>operators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5" dirty="0">
                <a:latin typeface="Calibri"/>
                <a:cs typeface="Calibri"/>
              </a:rPr>
              <a:t>methods used in scala, </a:t>
            </a:r>
            <a:r>
              <a:rPr sz="1700" spc="-10" dirty="0">
                <a:latin typeface="Calibri"/>
                <a:cs typeface="Calibri"/>
              </a:rPr>
              <a:t>introduction to </a:t>
            </a:r>
            <a:r>
              <a:rPr sz="1700" spc="-5" dirty="0">
                <a:latin typeface="Calibri"/>
                <a:cs typeface="Calibri"/>
              </a:rPr>
              <a:t>type </a:t>
            </a:r>
            <a:r>
              <a:rPr sz="1700" spc="-15" dirty="0">
                <a:latin typeface="Calibri"/>
                <a:cs typeface="Calibri"/>
              </a:rPr>
              <a:t>inference, </a:t>
            </a:r>
            <a:r>
              <a:rPr sz="1700" spc="-5" dirty="0">
                <a:latin typeface="Calibri"/>
                <a:cs typeface="Calibri"/>
              </a:rPr>
              <a:t>mutable </a:t>
            </a:r>
            <a:r>
              <a:rPr sz="1700" spc="-10" dirty="0">
                <a:latin typeface="Calibri"/>
                <a:cs typeface="Calibri"/>
              </a:rPr>
              <a:t>vs. </a:t>
            </a:r>
            <a:r>
              <a:rPr sz="1700" spc="-5" dirty="0">
                <a:latin typeface="Calibri"/>
                <a:cs typeface="Calibri"/>
              </a:rPr>
              <a:t> immutable </a:t>
            </a:r>
            <a:r>
              <a:rPr sz="1700" spc="-10" dirty="0">
                <a:latin typeface="Calibri"/>
                <a:cs typeface="Calibri"/>
              </a:rPr>
              <a:t>collections,</a:t>
            </a:r>
            <a:r>
              <a:rPr sz="1700" spc="-5" dirty="0">
                <a:latin typeface="Calibri"/>
                <a:cs typeface="Calibri"/>
              </a:rPr>
              <a:t> functions in scala, </a:t>
            </a:r>
            <a:r>
              <a:rPr sz="1700" spc="-10" dirty="0">
                <a:latin typeface="Calibri"/>
                <a:cs typeface="Calibri"/>
              </a:rPr>
              <a:t>lists,</a:t>
            </a:r>
            <a:r>
              <a:rPr sz="1700" spc="-5" dirty="0">
                <a:latin typeface="Calibri"/>
                <a:cs typeface="Calibri"/>
              </a:rPr>
              <a:t> maps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streams</a:t>
            </a:r>
            <a:r>
              <a:rPr sz="1700" spc="-5" dirty="0">
                <a:latin typeface="Calibri"/>
                <a:cs typeface="Calibri"/>
              </a:rPr>
              <a:t> in scala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436880" marR="10160" lvl="1" indent="-304165">
              <a:lnSpc>
                <a:spcPct val="80000"/>
              </a:lnSpc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sz="1700" b="1" spc="-5" dirty="0">
                <a:latin typeface="Calibri"/>
                <a:cs typeface="Calibri"/>
              </a:rPr>
              <a:t>Using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RDD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for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creating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applications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spark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:</a:t>
            </a:r>
            <a:r>
              <a:rPr sz="1700" b="1" spc="8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features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rdd,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creating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rdds,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rdd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functions,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describe</a:t>
            </a:r>
            <a:r>
              <a:rPr sz="1700" spc="-10" dirty="0">
                <a:latin typeface="Calibri"/>
                <a:cs typeface="Calibri"/>
              </a:rPr>
              <a:t> rdd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operations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methods, </a:t>
            </a:r>
            <a:r>
              <a:rPr sz="1700" spc="-10" dirty="0">
                <a:latin typeface="Calibri"/>
                <a:cs typeface="Calibri"/>
              </a:rPr>
              <a:t>invoking </a:t>
            </a:r>
            <a:r>
              <a:rPr sz="1700" spc="-5" dirty="0">
                <a:latin typeface="Calibri"/>
                <a:cs typeface="Calibri"/>
              </a:rPr>
              <a:t>the spark shell, </a:t>
            </a:r>
            <a:r>
              <a:rPr sz="1700" spc="-10" dirty="0">
                <a:latin typeface="Calibri"/>
                <a:cs typeface="Calibri"/>
              </a:rPr>
              <a:t>shared</a:t>
            </a:r>
            <a:r>
              <a:rPr sz="1700" spc="-5" dirty="0">
                <a:latin typeface="Calibri"/>
                <a:cs typeface="Calibri"/>
              </a:rPr>
              <a:t> variables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725"/>
            <a:ext cx="1676399" cy="6794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34" y="929640"/>
            <a:ext cx="8251190" cy="41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Running SQL queries using spark SQL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importance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features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sparksql,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rdds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dataframes,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sparksql,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hive </a:t>
            </a:r>
            <a:r>
              <a:rPr sz="2000" spc="-15" dirty="0">
                <a:latin typeface="Calibri"/>
                <a:cs typeface="Calibri"/>
              </a:rPr>
              <a:t>integration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316865" marR="8890" indent="-304800" algn="just">
              <a:lnSpc>
                <a:spcPct val="100000"/>
              </a:lnSpc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Spark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Streaming</a:t>
            </a:r>
            <a:r>
              <a:rPr sz="2000" b="1" spc="-5" dirty="0">
                <a:latin typeface="Calibri"/>
                <a:cs typeface="Calibri"/>
              </a:rPr>
              <a:t> with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Apache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Kafka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Fundamentals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Apache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Kafka,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Apache </a:t>
            </a:r>
            <a:r>
              <a:rPr sz="2000" spc="-20" dirty="0">
                <a:latin typeface="Calibri"/>
                <a:cs typeface="Calibri"/>
              </a:rPr>
              <a:t>Kafka </a:t>
            </a:r>
            <a:r>
              <a:rPr sz="2000" spc="-10" dirty="0">
                <a:latin typeface="Calibri"/>
                <a:cs typeface="Calibri"/>
              </a:rPr>
              <a:t>Cluster Architecture, </a:t>
            </a:r>
            <a:r>
              <a:rPr sz="2000" spc="-5" dirty="0">
                <a:latin typeface="Calibri"/>
                <a:cs typeface="Calibri"/>
              </a:rPr>
              <a:t>Apache </a:t>
            </a:r>
            <a:r>
              <a:rPr sz="2000" spc="-20" dirty="0">
                <a:latin typeface="Calibri"/>
                <a:cs typeface="Calibri"/>
              </a:rPr>
              <a:t>Kafka </a:t>
            </a:r>
            <a:r>
              <a:rPr sz="2000" spc="-10" dirty="0">
                <a:latin typeface="Calibri"/>
                <a:cs typeface="Calibri"/>
              </a:rPr>
              <a:t>Installation, </a:t>
            </a:r>
            <a:r>
              <a:rPr sz="2000" spc="-15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Apache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Kafka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Streaming,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Streaming </a:t>
            </a:r>
            <a:r>
              <a:rPr sz="2000" spc="-5" dirty="0">
                <a:latin typeface="Calibri"/>
                <a:cs typeface="Calibri"/>
              </a:rPr>
              <a:t>with Apache Spark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316865" marR="5715" indent="-304800" algn="just">
              <a:lnSpc>
                <a:spcPct val="100000"/>
              </a:lnSpc>
              <a:buFont typeface="Arial"/>
              <a:buChar char="•"/>
              <a:tabLst>
                <a:tab pos="317500" algn="l"/>
              </a:tabLst>
            </a:pPr>
            <a:r>
              <a:rPr sz="2000" b="1" spc="-5" dirty="0">
                <a:latin typeface="Calibri"/>
                <a:cs typeface="Calibri"/>
              </a:rPr>
              <a:t>Spark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</a:t>
            </a:r>
            <a:r>
              <a:rPr sz="2000" b="1" spc="-5" dirty="0">
                <a:latin typeface="Calibri"/>
                <a:cs typeface="Calibri"/>
              </a:rPr>
              <a:t> and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Graph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Analytics</a:t>
            </a:r>
            <a:r>
              <a:rPr sz="2000" b="1" dirty="0">
                <a:latin typeface="Calibri"/>
                <a:cs typeface="Calibri"/>
              </a:rPr>
              <a:t> 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Machine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 </a:t>
            </a:r>
            <a:r>
              <a:rPr sz="2000" spc="-25" dirty="0">
                <a:latin typeface="Calibri"/>
                <a:cs typeface="Calibri"/>
              </a:rPr>
              <a:t>Techniques </a:t>
            </a:r>
            <a:r>
              <a:rPr sz="2000" spc="-5" dirty="0">
                <a:latin typeface="Calibri"/>
                <a:cs typeface="Calibri"/>
              </a:rPr>
              <a:t>of Machine Learning, </a:t>
            </a:r>
            <a:r>
              <a:rPr sz="2000" spc="-10" dirty="0">
                <a:latin typeface="Calibri"/>
                <a:cs typeface="Calibri"/>
              </a:rPr>
              <a:t>Introduction to </a:t>
            </a:r>
            <a:r>
              <a:rPr sz="2000" spc="-5" dirty="0">
                <a:latin typeface="Calibri"/>
                <a:cs typeface="Calibri"/>
              </a:rPr>
              <a:t>Spark MLlib, </a:t>
            </a:r>
            <a:r>
              <a:rPr sz="2000" spc="-20" dirty="0">
                <a:latin typeface="Calibri"/>
                <a:cs typeface="Calibri"/>
              </a:rPr>
              <a:t>Key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Concepts of Spark </a:t>
            </a:r>
            <a:r>
              <a:rPr sz="2000" dirty="0">
                <a:latin typeface="Calibri"/>
                <a:cs typeface="Calibri"/>
              </a:rPr>
              <a:t>ML, </a:t>
            </a:r>
            <a:r>
              <a:rPr sz="2000" spc="-5" dirty="0">
                <a:latin typeface="Calibri"/>
                <a:cs typeface="Calibri"/>
              </a:rPr>
              <a:t>Spark ML </a:t>
            </a:r>
            <a:r>
              <a:rPr sz="2000" spc="-10" dirty="0">
                <a:latin typeface="Calibri"/>
                <a:cs typeface="Calibri"/>
              </a:rPr>
              <a:t>Algorithms, Introduction to </a:t>
            </a:r>
            <a:r>
              <a:rPr sz="2000" spc="-5" dirty="0">
                <a:latin typeface="Calibri"/>
                <a:cs typeface="Calibri"/>
              </a:rPr>
              <a:t>Spark </a:t>
            </a:r>
            <a:r>
              <a:rPr sz="2000" spc="-10" dirty="0">
                <a:latin typeface="Calibri"/>
                <a:cs typeface="Calibri"/>
              </a:rPr>
              <a:t>GraphX, </a:t>
            </a:r>
            <a:r>
              <a:rPr sz="2000" spc="-5" dirty="0">
                <a:latin typeface="Calibri"/>
                <a:cs typeface="Calibri"/>
              </a:rPr>
              <a:t> Spark </a:t>
            </a:r>
            <a:r>
              <a:rPr sz="2000" spc="-10" dirty="0">
                <a:latin typeface="Calibri"/>
                <a:cs typeface="Calibri"/>
              </a:rPr>
              <a:t>GraphX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Features,</a:t>
            </a:r>
            <a:r>
              <a:rPr sz="2000" spc="-5" dirty="0">
                <a:latin typeface="Calibri"/>
                <a:cs typeface="Calibri"/>
              </a:rPr>
              <a:t> Spark </a:t>
            </a:r>
            <a:r>
              <a:rPr sz="2000" spc="-10" dirty="0">
                <a:latin typeface="Calibri"/>
                <a:cs typeface="Calibri"/>
              </a:rPr>
              <a:t>GraphX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Operations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443293"/>
            <a:ext cx="670877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/>
              <a:t>Innovative Pedagogy and Evaluation Strategies</a:t>
            </a:r>
            <a:endParaRPr sz="2800"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34023" y="1431048"/>
            <a:ext cx="8397875" cy="33466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IN" sz="2000" b="1" spc="-10" dirty="0">
                <a:latin typeface="Calibri"/>
                <a:cs typeface="Calibri"/>
              </a:rPr>
              <a:t>Evaluation Strategies :</a:t>
            </a: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endParaRPr lang="en-IN" sz="2000" spc="-10" dirty="0">
              <a:latin typeface="Calibri"/>
              <a:cs typeface="Calibri"/>
            </a:endParaRP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IN" sz="2000" spc="-10" dirty="0">
                <a:latin typeface="Calibri"/>
                <a:cs typeface="Calibri"/>
              </a:rPr>
              <a:t>Hands-On Activities and Quick Quiz</a:t>
            </a: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endParaRPr lang="en-IN" sz="2000" spc="-10" dirty="0">
              <a:latin typeface="Calibri"/>
              <a:cs typeface="Calibri"/>
            </a:endParaRP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IN" sz="2000" b="1" spc="-10" dirty="0">
                <a:latin typeface="Calibri"/>
                <a:cs typeface="Calibri"/>
              </a:rPr>
              <a:t>Innovative Pedagogy :</a:t>
            </a: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endParaRPr lang="en-IN" sz="2000" spc="-10" dirty="0">
              <a:latin typeface="Calibri"/>
              <a:cs typeface="Calibri"/>
            </a:endParaRP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Hands-on Installation of spark as a standalone user</a:t>
            </a: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Concept of Hive Integration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Hands-on Machine Learning algorithms</a:t>
            </a: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endParaRPr lang="en-IN" sz="2000" spc="-1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endParaRPr lang="en-IN" sz="20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725"/>
            <a:ext cx="1676399" cy="6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5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443293"/>
            <a:ext cx="67087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/>
              <a:t>Certification</a:t>
            </a:r>
            <a:endParaRPr sz="4400"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34023" y="1431048"/>
            <a:ext cx="8397875" cy="106195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22580" marR="5080" indent="-310515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323215" algn="l"/>
              </a:tabLst>
            </a:pPr>
            <a:r>
              <a:rPr lang="en-US" sz="4000" spc="-10" dirty="0">
                <a:latin typeface="Calibri"/>
                <a:cs typeface="Calibri"/>
              </a:rPr>
              <a:t>The Databricks Certified Data Engineer Associate certification</a:t>
            </a:r>
            <a:endParaRPr lang="en-IN" sz="40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725"/>
            <a:ext cx="1676399" cy="6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39" y="209105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2390" algn="l"/>
              </a:tabLst>
            </a:pPr>
            <a:r>
              <a:rPr lang="en-US" sz="4400" b="1" spc="-10" dirty="0">
                <a:latin typeface="Arial"/>
                <a:cs typeface="Arial"/>
              </a:rPr>
              <a:t>OER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81" y="779778"/>
            <a:ext cx="7659705" cy="5697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327660" algn="l"/>
              </a:tabLst>
            </a:pP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81" y="1008379"/>
            <a:ext cx="7696834" cy="241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781050" indent="52705">
              <a:lnSpc>
                <a:spcPct val="107000"/>
              </a:lnSpc>
              <a:spcBef>
                <a:spcPts val="100"/>
              </a:spcBef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5E9699-9A9A-8674-6611-4D866228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98191"/>
              </p:ext>
            </p:extLst>
          </p:nvPr>
        </p:nvGraphicFramePr>
        <p:xfrm>
          <a:off x="787382" y="1133666"/>
          <a:ext cx="7659703" cy="5190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449">
                  <a:extLst>
                    <a:ext uri="{9D8B030D-6E8A-4147-A177-3AD203B41FA5}">
                      <a16:colId xmlns:a16="http://schemas.microsoft.com/office/drawing/2014/main" val="1991763181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970881915"/>
                    </a:ext>
                  </a:extLst>
                </a:gridCol>
                <a:gridCol w="952948">
                  <a:extLst>
                    <a:ext uri="{9D8B030D-6E8A-4147-A177-3AD203B41FA5}">
                      <a16:colId xmlns:a16="http://schemas.microsoft.com/office/drawing/2014/main" val="2532490897"/>
                    </a:ext>
                  </a:extLst>
                </a:gridCol>
                <a:gridCol w="952948">
                  <a:extLst>
                    <a:ext uri="{9D8B030D-6E8A-4147-A177-3AD203B41FA5}">
                      <a16:colId xmlns:a16="http://schemas.microsoft.com/office/drawing/2014/main" val="3537165990"/>
                    </a:ext>
                  </a:extLst>
                </a:gridCol>
                <a:gridCol w="736286">
                  <a:extLst>
                    <a:ext uri="{9D8B030D-6E8A-4147-A177-3AD203B41FA5}">
                      <a16:colId xmlns:a16="http://schemas.microsoft.com/office/drawing/2014/main" val="621665041"/>
                    </a:ext>
                  </a:extLst>
                </a:gridCol>
                <a:gridCol w="736286">
                  <a:extLst>
                    <a:ext uri="{9D8B030D-6E8A-4147-A177-3AD203B41FA5}">
                      <a16:colId xmlns:a16="http://schemas.microsoft.com/office/drawing/2014/main" val="1136425641"/>
                    </a:ext>
                  </a:extLst>
                </a:gridCol>
                <a:gridCol w="1370362">
                  <a:extLst>
                    <a:ext uri="{9D8B030D-6E8A-4147-A177-3AD203B41FA5}">
                      <a16:colId xmlns:a16="http://schemas.microsoft.com/office/drawing/2014/main" val="1810320181"/>
                    </a:ext>
                  </a:extLst>
                </a:gridCol>
                <a:gridCol w="1370362">
                  <a:extLst>
                    <a:ext uri="{9D8B030D-6E8A-4147-A177-3AD203B41FA5}">
                      <a16:colId xmlns:a16="http://schemas.microsoft.com/office/drawing/2014/main" val="2867459501"/>
                    </a:ext>
                  </a:extLst>
                </a:gridCol>
              </a:tblGrid>
              <a:tr h="774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Title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mapped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 topic/Sub Topic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OER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OER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*%age unit mapped with OER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URL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extLst>
                  <a:ext uri="{0D108BD9-81ED-4DB2-BD59-A6C34878D82A}">
                    <a16:rowId xmlns:a16="http://schemas.microsoft.com/office/drawing/2014/main" val="1235866345"/>
                  </a:ext>
                </a:extLst>
              </a:tr>
              <a:tr h="1299903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INT315 CLUSTER COMPUTING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spark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material (video)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INT315</a:t>
                      </a: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https://www.youtube.com/playlist?list=PLeUBsMTwZBi2Ezh9LO0-k1pQoKAtCqYGg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extLst>
                  <a:ext uri="{0D108BD9-81ED-4DB2-BD59-A6C34878D82A}">
                    <a16:rowId xmlns:a16="http://schemas.microsoft.com/office/drawing/2014/main" val="978013714"/>
                  </a:ext>
                </a:extLst>
              </a:tr>
              <a:tr h="155804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programming in scala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material ( video)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INT315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https://www.youtube.com/playlist?list=PLeUBsMTwZBi3lLYyNDQZ9edb02vo6u3ES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extLst>
                  <a:ext uri="{0D108BD9-81ED-4DB2-BD59-A6C34878D82A}">
                    <a16:rowId xmlns:a16="http://schemas.microsoft.com/office/drawing/2014/main" val="859724958"/>
                  </a:ext>
                </a:extLst>
              </a:tr>
              <a:tr h="155804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RDD for creating applications in spark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material ( video)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INT315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https://www.youtube.com/playlist?list=PLeUBsMTwZBi2Ezh9LO0-k1pQoKAtCqYGg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extLst>
                  <a:ext uri="{0D108BD9-81ED-4DB2-BD59-A6C34878D82A}">
                    <a16:rowId xmlns:a16="http://schemas.microsoft.com/office/drawing/2014/main" val="41820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40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39" y="209105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2390" algn="l"/>
              </a:tabLst>
            </a:pPr>
            <a:r>
              <a:rPr lang="en-US" sz="4400" b="1" spc="-10" dirty="0">
                <a:latin typeface="Arial"/>
                <a:cs typeface="Arial"/>
              </a:rPr>
              <a:t>OER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81" y="779778"/>
            <a:ext cx="7659705" cy="5697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327660" algn="l"/>
              </a:tabLst>
            </a:pP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81" y="1008379"/>
            <a:ext cx="7696834" cy="241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781050" indent="52705">
              <a:lnSpc>
                <a:spcPct val="107000"/>
              </a:lnSpc>
              <a:spcBef>
                <a:spcPts val="100"/>
              </a:spcBef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5E9699-9A9A-8674-6611-4D866228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76168"/>
              </p:ext>
            </p:extLst>
          </p:nvPr>
        </p:nvGraphicFramePr>
        <p:xfrm>
          <a:off x="787382" y="1133666"/>
          <a:ext cx="7659703" cy="5190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449">
                  <a:extLst>
                    <a:ext uri="{9D8B030D-6E8A-4147-A177-3AD203B41FA5}">
                      <a16:colId xmlns:a16="http://schemas.microsoft.com/office/drawing/2014/main" val="1991763181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970881915"/>
                    </a:ext>
                  </a:extLst>
                </a:gridCol>
                <a:gridCol w="952948">
                  <a:extLst>
                    <a:ext uri="{9D8B030D-6E8A-4147-A177-3AD203B41FA5}">
                      <a16:colId xmlns:a16="http://schemas.microsoft.com/office/drawing/2014/main" val="2532490897"/>
                    </a:ext>
                  </a:extLst>
                </a:gridCol>
                <a:gridCol w="952948">
                  <a:extLst>
                    <a:ext uri="{9D8B030D-6E8A-4147-A177-3AD203B41FA5}">
                      <a16:colId xmlns:a16="http://schemas.microsoft.com/office/drawing/2014/main" val="3537165990"/>
                    </a:ext>
                  </a:extLst>
                </a:gridCol>
                <a:gridCol w="736286">
                  <a:extLst>
                    <a:ext uri="{9D8B030D-6E8A-4147-A177-3AD203B41FA5}">
                      <a16:colId xmlns:a16="http://schemas.microsoft.com/office/drawing/2014/main" val="621665041"/>
                    </a:ext>
                  </a:extLst>
                </a:gridCol>
                <a:gridCol w="736286">
                  <a:extLst>
                    <a:ext uri="{9D8B030D-6E8A-4147-A177-3AD203B41FA5}">
                      <a16:colId xmlns:a16="http://schemas.microsoft.com/office/drawing/2014/main" val="1136425641"/>
                    </a:ext>
                  </a:extLst>
                </a:gridCol>
                <a:gridCol w="1370362">
                  <a:extLst>
                    <a:ext uri="{9D8B030D-6E8A-4147-A177-3AD203B41FA5}">
                      <a16:colId xmlns:a16="http://schemas.microsoft.com/office/drawing/2014/main" val="1810320181"/>
                    </a:ext>
                  </a:extLst>
                </a:gridCol>
                <a:gridCol w="1370362">
                  <a:extLst>
                    <a:ext uri="{9D8B030D-6E8A-4147-A177-3AD203B41FA5}">
                      <a16:colId xmlns:a16="http://schemas.microsoft.com/office/drawing/2014/main" val="2867459501"/>
                    </a:ext>
                  </a:extLst>
                </a:gridCol>
              </a:tblGrid>
              <a:tr h="774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Title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mapped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 topic/Sub Topic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OER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OER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*%age unit mapped with OER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URL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extLst>
                  <a:ext uri="{0D108BD9-81ED-4DB2-BD59-A6C34878D82A}">
                    <a16:rowId xmlns:a16="http://schemas.microsoft.com/office/drawing/2014/main" val="1235866345"/>
                  </a:ext>
                </a:extLst>
              </a:tr>
              <a:tr h="1299903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INT315 CLUSTER COMPUTING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SQL queries using spark SQL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Reading material ( video)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INT315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https://www.youtube.com/playlist?list=PLeUBsMTwZBi2Ezh9LO0-k1pQoKAtCqYGg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013714"/>
                  </a:ext>
                </a:extLst>
              </a:tr>
              <a:tr h="155804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Spark Streaming with Apache Kafka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Reading material ( video)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INT315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https://www.youtube.com/playlist?list=PLeUBsMTwZBi3D54AKH66JmzFSX4FNE4A8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724958"/>
                  </a:ext>
                </a:extLst>
              </a:tr>
              <a:tr h="155804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47" marR="398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Spark ML Programming and Graph Analytics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Reading material ( video)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INT315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https://www.youtube.com/playlist?list=PLeUBsMTwZBi2Ezh9LO0-k1pQoKAtCqYGg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0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9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536" y="475805"/>
            <a:ext cx="3239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How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it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started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066" y="2639989"/>
            <a:ext cx="7055369" cy="152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34" y="475805"/>
            <a:ext cx="3105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Apache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Spark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65100"/>
            <a:ext cx="1676399" cy="6730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050" y="1721332"/>
            <a:ext cx="6471920" cy="347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Apache Spark is an open-source, distributed processing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 big 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workloads.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12700" marR="158115">
              <a:lnSpc>
                <a:spcPct val="114999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Spark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Apache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advertised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“lightning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cluster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computing”.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12700" marR="575945" algn="just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Spark provides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faster and </a:t>
            </a:r>
            <a:r>
              <a:rPr sz="1800" dirty="0">
                <a:latin typeface="Arial MT"/>
                <a:cs typeface="Arial MT"/>
              </a:rPr>
              <a:t>more </a:t>
            </a:r>
            <a:r>
              <a:rPr sz="1800" spc="-5" dirty="0">
                <a:latin typeface="Arial MT"/>
                <a:cs typeface="Arial MT"/>
              </a:rPr>
              <a:t>general data processing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platform. Spark lets </a:t>
            </a:r>
            <a:r>
              <a:rPr sz="1800" dirty="0">
                <a:latin typeface="Arial MT"/>
                <a:cs typeface="Arial MT"/>
              </a:rPr>
              <a:t>you run </a:t>
            </a:r>
            <a:r>
              <a:rPr sz="1800" spc="-5" dirty="0">
                <a:latin typeface="Arial MT"/>
                <a:cs typeface="Arial MT"/>
              </a:rPr>
              <a:t>programs up to 100x faster 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memory,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10x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faster 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disk, than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Hadoop.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637" y="1208862"/>
            <a:ext cx="7221536" cy="165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228" y="591692"/>
            <a:ext cx="7783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65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WHAT'S</a:t>
            </a:r>
            <a:r>
              <a:rPr sz="4400" u="heavy" spc="-15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 </a:t>
            </a:r>
            <a:r>
              <a:rPr sz="4400" u="heavy" spc="-5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SO</a:t>
            </a:r>
            <a:r>
              <a:rPr sz="4400" u="heavy" spc="-15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 SPECIAL </a:t>
            </a:r>
            <a:r>
              <a:rPr sz="4400" u="heavy" spc="-10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ABOUT</a:t>
            </a:r>
            <a:r>
              <a:rPr sz="4400" u="heavy" spc="-15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 </a:t>
            </a:r>
            <a:r>
              <a:rPr sz="4400" u="heavy" spc="-70" dirty="0">
                <a:solidFill>
                  <a:srgbClr val="000000"/>
                </a:solidFill>
                <a:uFill>
                  <a:solidFill>
                    <a:srgbClr val="F69646"/>
                  </a:solidFill>
                </a:uFill>
              </a:rPr>
              <a:t>SPA</a:t>
            </a:r>
            <a:r>
              <a:rPr sz="4400" spc="-70" dirty="0">
                <a:solidFill>
                  <a:srgbClr val="000000"/>
                </a:solidFill>
              </a:rPr>
              <a:t>RK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84200" y="1597405"/>
            <a:ext cx="7437755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Spark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 possible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write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quickly.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800" spc="-1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demonstrate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this,</a:t>
            </a:r>
            <a:r>
              <a:rPr sz="1800" spc="-10" dirty="0">
                <a:latin typeface="Arial MT"/>
                <a:cs typeface="Arial MT"/>
              </a:rPr>
              <a:t> let’s</a:t>
            </a:r>
            <a:r>
              <a:rPr sz="1800" spc="-5" dirty="0">
                <a:latin typeface="Arial MT"/>
                <a:cs typeface="Arial MT"/>
              </a:rPr>
              <a:t> 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“Hello</a:t>
            </a:r>
            <a:r>
              <a:rPr sz="1800" spc="-10" dirty="0">
                <a:latin typeface="Arial MT"/>
                <a:cs typeface="Arial MT"/>
              </a:rPr>
              <a:t> World!” </a:t>
            </a:r>
            <a:r>
              <a:rPr sz="1800" spc="-5" dirty="0">
                <a:latin typeface="Arial MT"/>
                <a:cs typeface="Arial MT"/>
              </a:rPr>
              <a:t>of BigData: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Count example.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sparkContext.textFile("hdfs://...")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latin typeface="Arial MT"/>
                <a:cs typeface="Arial MT"/>
              </a:rPr>
              <a:t>.flatMap(line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line.split("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"))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latin typeface="Arial MT"/>
                <a:cs typeface="Arial MT"/>
              </a:rPr>
              <a:t>.map(word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(word,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1)).reduceByKey(_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_)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525"/>
              </a:spcBef>
            </a:pPr>
            <a:r>
              <a:rPr sz="1800" spc="-15" dirty="0">
                <a:latin typeface="Arial MT"/>
                <a:cs typeface="Arial MT"/>
              </a:rPr>
              <a:t>.saveAsTextFile("hdfs://...")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43293"/>
            <a:ext cx="3500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80" dirty="0"/>
              <a:t> </a:t>
            </a:r>
            <a:r>
              <a:rPr spc="-15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460817"/>
            <a:ext cx="7431405" cy="252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223520" indent="-2673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4000" spc="-100" dirty="0">
                <a:solidFill>
                  <a:srgbClr val="C00000"/>
                </a:solidFill>
                <a:latin typeface="Calibri"/>
                <a:cs typeface="Calibri"/>
              </a:rPr>
              <a:t>LTP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5" dirty="0">
                <a:solidFill>
                  <a:srgbClr val="C00000"/>
                </a:solidFill>
                <a:latin typeface="Calibri"/>
                <a:cs typeface="Calibri"/>
              </a:rPr>
              <a:t>[Two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lectures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70" dirty="0">
                <a:solidFill>
                  <a:srgbClr val="C00000"/>
                </a:solidFill>
                <a:latin typeface="Calibri"/>
                <a:cs typeface="Calibri"/>
              </a:rPr>
              <a:t>Two </a:t>
            </a:r>
            <a:r>
              <a:rPr sz="4000" spc="-8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Practicals/week]</a:t>
            </a:r>
            <a:endParaRPr sz="4000">
              <a:latin typeface="Calibri"/>
              <a:cs typeface="Calibri"/>
            </a:endParaRPr>
          </a:p>
          <a:p>
            <a:pPr marL="294640" indent="-2673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94640" algn="l"/>
              </a:tabLst>
            </a:pPr>
            <a:r>
              <a:rPr sz="4000" b="1" spc="-10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4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Book</a:t>
            </a:r>
            <a:endParaRPr sz="40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5" dirty="0">
                <a:latin typeface="Calibri"/>
                <a:cs typeface="Calibri"/>
              </a:rPr>
              <a:t>SPARK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PETER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ZECEVIC,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WILEY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725"/>
            <a:ext cx="1676399" cy="6794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123" y="475805"/>
            <a:ext cx="2277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Next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class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695375"/>
            <a:ext cx="8000999" cy="35624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9825" y="5426455"/>
            <a:ext cx="210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Introduction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lang="en-US" sz="1800" spc="-5" dirty="0">
                <a:latin typeface="Arial MT"/>
                <a:cs typeface="Arial MT"/>
              </a:rPr>
              <a:t>park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45" dirty="0"/>
              <a:t> </a:t>
            </a:r>
            <a:r>
              <a:rPr spc="-10" dirty="0"/>
              <a:t>Assessment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192" y="1198879"/>
            <a:ext cx="8888730" cy="27686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0035" algn="l"/>
              </a:tabLst>
            </a:pPr>
            <a:r>
              <a:rPr sz="4000" b="1" spc="-10" dirty="0">
                <a:solidFill>
                  <a:srgbClr val="002060"/>
                </a:solidFill>
                <a:latin typeface="Calibri"/>
                <a:cs typeface="Calibri"/>
              </a:rPr>
              <a:t>Marks</a:t>
            </a:r>
            <a:r>
              <a:rPr sz="4000" b="1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break</a:t>
            </a:r>
            <a:r>
              <a:rPr sz="40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up</a:t>
            </a:r>
            <a:endParaRPr sz="400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80035" algn="l"/>
                <a:tab pos="5194935" algn="l"/>
              </a:tabLst>
            </a:pP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Attendance	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  <a:p>
            <a:pPr marL="279400" marR="5080" indent="-2673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80035" algn="l"/>
                <a:tab pos="5473065" algn="l"/>
              </a:tabLst>
            </a:pP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Academic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75" dirty="0">
                <a:solidFill>
                  <a:srgbClr val="C00000"/>
                </a:solidFill>
                <a:latin typeface="Calibri"/>
                <a:cs typeface="Calibri"/>
              </a:rPr>
              <a:t>Tasks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(1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 best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out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40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C00000"/>
                </a:solidFill>
                <a:latin typeface="Calibri"/>
                <a:cs typeface="Calibri"/>
              </a:rPr>
              <a:t>BYOD </a:t>
            </a:r>
            <a:r>
              <a:rPr sz="4000" spc="-8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Practical</a:t>
            </a:r>
            <a:r>
              <a:rPr sz="4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4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compulsory)	45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92" y="3942080"/>
            <a:ext cx="1318895" cy="14478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80035" algn="l"/>
              </a:tabLst>
            </a:pP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ETP</a:t>
            </a:r>
            <a:endParaRPr sz="400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80035" algn="l"/>
              </a:tabLst>
            </a:pPr>
            <a:r>
              <a:rPr sz="4000" b="1" spc="-34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4000" b="1" spc="-4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al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3942080"/>
            <a:ext cx="1254125" cy="14478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50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100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725"/>
            <a:ext cx="1676399" cy="6794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62800" y="495300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937" y="475805"/>
            <a:ext cx="526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Detail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of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academic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task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4025" y="1528064"/>
            <a:ext cx="5579745" cy="335787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2825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70" dirty="0">
                <a:latin typeface="Calibri"/>
                <a:cs typeface="Calibri"/>
              </a:rPr>
              <a:t>AT1: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  <a:p>
            <a:pPr marL="355600" indent="-28257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70" dirty="0">
                <a:latin typeface="Calibri"/>
                <a:cs typeface="Calibri"/>
              </a:rPr>
              <a:t>AT2: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  <a:p>
            <a:pPr marL="355600" indent="-28257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70" dirty="0">
                <a:latin typeface="Calibri"/>
                <a:cs typeface="Calibri"/>
              </a:rPr>
              <a:t>AT3: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BYOD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Practical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***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Best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BYOD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compulsory***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9950" y="1747075"/>
            <a:ext cx="6861809" cy="4942840"/>
            <a:chOff x="749950" y="1747075"/>
            <a:chExt cx="6861809" cy="4942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950" y="1747075"/>
              <a:ext cx="6861460" cy="49426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475" y="1904999"/>
              <a:ext cx="6602411" cy="47212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0"/>
            <a:ext cx="9144000" cy="1325880"/>
          </a:xfrm>
          <a:custGeom>
            <a:avLst/>
            <a:gdLst/>
            <a:ahLst/>
            <a:cxnLst/>
            <a:rect l="l" t="t" r="r" b="b"/>
            <a:pathLst>
              <a:path w="9144000" h="1325880">
                <a:moveTo>
                  <a:pt x="9143999" y="1325561"/>
                </a:moveTo>
                <a:lnTo>
                  <a:pt x="0" y="1325561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2556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89372" y="237991"/>
            <a:ext cx="6955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315" dirty="0">
                <a:solidFill>
                  <a:srgbClr val="FFFFFF"/>
                </a:solidFill>
                <a:latin typeface="Arial"/>
                <a:cs typeface="Arial"/>
              </a:rPr>
              <a:t>vise</a:t>
            </a:r>
            <a:r>
              <a:rPr b="1" spc="-3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455" dirty="0">
                <a:solidFill>
                  <a:srgbClr val="FFFFFF"/>
                </a:solidFill>
                <a:latin typeface="Arial"/>
                <a:cs typeface="Arial"/>
              </a:rPr>
              <a:t>Bloom</a:t>
            </a:r>
            <a:r>
              <a:rPr b="1" spc="-52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b="1" spc="-6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7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22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-390" dirty="0">
                <a:solidFill>
                  <a:srgbClr val="FFFFFF"/>
                </a:solidFill>
                <a:latin typeface="Arial"/>
                <a:cs typeface="Arial"/>
              </a:rPr>
              <a:t>ono</a:t>
            </a:r>
            <a:r>
              <a:rPr b="1" spc="-6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spc="-1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374775"/>
            <a:ext cx="9144000" cy="63500"/>
          </a:xfrm>
          <a:custGeom>
            <a:avLst/>
            <a:gdLst/>
            <a:ahLst/>
            <a:cxnLst/>
            <a:rect l="l" t="t" r="r" b="b"/>
            <a:pathLst>
              <a:path w="9144000" h="63500">
                <a:moveTo>
                  <a:pt x="9143999" y="63499"/>
                </a:moveTo>
                <a:lnTo>
                  <a:pt x="0" y="6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3499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482" y="475805"/>
            <a:ext cx="395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Course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outcomes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47" y="1348638"/>
            <a:ext cx="7936865" cy="3425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2260" marR="695325" indent="-2901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15" dirty="0">
                <a:latin typeface="Calibri"/>
                <a:cs typeface="Calibri"/>
              </a:rPr>
              <a:t>analyze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similarities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hadoop.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02260" marR="5080" indent="-290195">
              <a:lnSpc>
                <a:spcPts val="3020"/>
              </a:lnSpc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15" dirty="0">
                <a:latin typeface="Calibri"/>
                <a:cs typeface="Calibri"/>
              </a:rPr>
              <a:t>discover</a:t>
            </a:r>
            <a:r>
              <a:rPr sz="2800" spc="-10" dirty="0">
                <a:latin typeface="Calibri"/>
                <a:cs typeface="Calibri"/>
              </a:rPr>
              <a:t> the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functions of </a:t>
            </a:r>
            <a:r>
              <a:rPr sz="2800" spc="-10" dirty="0">
                <a:latin typeface="Calibri"/>
                <a:cs typeface="Calibri"/>
              </a:rPr>
              <a:t>scala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apache</a:t>
            </a:r>
            <a:r>
              <a:rPr sz="2800" spc="-5" dirty="0">
                <a:latin typeface="Calibri"/>
                <a:cs typeface="Calibri"/>
              </a:rPr>
              <a:t> spark.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02260" marR="727075" indent="-290195">
              <a:lnSpc>
                <a:spcPts val="3020"/>
              </a:lnSpc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discuss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in-memory </a:t>
            </a:r>
            <a:r>
              <a:rPr sz="2800" spc="-15" dirty="0">
                <a:latin typeface="Calibri"/>
                <a:cs typeface="Calibri"/>
              </a:rPr>
              <a:t>computation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RDDs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faster</a:t>
            </a:r>
            <a:r>
              <a:rPr sz="2800" spc="-10" dirty="0">
                <a:latin typeface="Calibri"/>
                <a:cs typeface="Calibri"/>
              </a:rPr>
              <a:t> processing</a:t>
            </a:r>
            <a:r>
              <a:rPr sz="2800" spc="-5" dirty="0">
                <a:latin typeface="Calibri"/>
                <a:cs typeface="Calibri"/>
              </a:rPr>
              <a:t> in spar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8637" y="1208862"/>
            <a:ext cx="7221855" cy="165100"/>
            <a:chOff x="528637" y="1208862"/>
            <a:chExt cx="7221855" cy="165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37" y="1208862"/>
              <a:ext cx="7221536" cy="165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1186" y="126841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0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482" y="475805"/>
            <a:ext cx="395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Course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outcomes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545070" cy="311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446405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apply </a:t>
            </a:r>
            <a:r>
              <a:rPr sz="3200" spc="-5" dirty="0">
                <a:latin typeface="Calibri"/>
                <a:cs typeface="Calibri"/>
              </a:rPr>
              <a:t>spark </a:t>
            </a:r>
            <a:r>
              <a:rPr sz="3200" spc="-10" dirty="0">
                <a:latin typeface="Calibri"/>
                <a:cs typeface="Calibri"/>
              </a:rPr>
              <a:t>mllib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performing </a:t>
            </a:r>
            <a:r>
              <a:rPr sz="3200" spc="-10" dirty="0">
                <a:latin typeface="Calibri"/>
                <a:cs typeface="Calibri"/>
              </a:rPr>
              <a:t>machine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big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environment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5" dirty="0">
                <a:latin typeface="Calibri"/>
                <a:cs typeface="Calibri"/>
              </a:rPr>
              <a:t>analyze workflows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well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processing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apache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spark</a:t>
            </a:r>
            <a:endParaRPr sz="3200">
              <a:latin typeface="Calibri"/>
              <a:cs typeface="Calibri"/>
            </a:endParaRPr>
          </a:p>
          <a:p>
            <a:pPr marL="294640" marR="605790" indent="-28194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apply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spark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graphx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processing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big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environment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239" y="475805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2390" algn="l"/>
              </a:tabLst>
            </a:pPr>
            <a:r>
              <a:rPr sz="4400" b="1" spc="-10" dirty="0">
                <a:latin typeface="Arial"/>
                <a:cs typeface="Arial"/>
              </a:rPr>
              <a:t>Progra</a:t>
            </a:r>
            <a:r>
              <a:rPr sz="4400" b="1" dirty="0">
                <a:latin typeface="Arial"/>
                <a:cs typeface="Arial"/>
              </a:rPr>
              <a:t>m	</a:t>
            </a:r>
            <a:r>
              <a:rPr sz="4400" b="1" spc="-5" dirty="0">
                <a:latin typeface="Arial"/>
                <a:cs typeface="Arial"/>
              </a:rPr>
              <a:t>Outcomes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702" y="1600403"/>
            <a:ext cx="8027034" cy="514858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234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PO1</a:t>
            </a:r>
            <a:endParaRPr sz="1600">
              <a:latin typeface="Arial"/>
              <a:cs typeface="Arial"/>
            </a:endParaRPr>
          </a:p>
          <a:p>
            <a:pPr marL="325120" marR="100330" indent="55880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Engineering knowledge:Apply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knowledge of mathematics, science,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engineering </a:t>
            </a:r>
            <a:r>
              <a:rPr sz="1600" b="1" dirty="0">
                <a:latin typeface="Arial"/>
                <a:cs typeface="Arial"/>
              </a:rPr>
              <a:t>fundamentals, </a:t>
            </a:r>
            <a:r>
              <a:rPr sz="1600" b="1" spc="-5" dirty="0">
                <a:latin typeface="Arial"/>
                <a:cs typeface="Arial"/>
              </a:rPr>
              <a:t>and an engineering specialization </a:t>
            </a:r>
            <a:r>
              <a:rPr sz="1600" b="1" dirty="0">
                <a:latin typeface="Arial"/>
                <a:cs typeface="Arial"/>
              </a:rPr>
              <a:t>to the </a:t>
            </a:r>
            <a:r>
              <a:rPr sz="1600" b="1" spc="-5" dirty="0">
                <a:latin typeface="Arial"/>
                <a:cs typeface="Arial"/>
              </a:rPr>
              <a:t>solution of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complex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engineering problems.</a:t>
            </a:r>
            <a:endParaRPr sz="16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250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PO2</a:t>
            </a:r>
            <a:endParaRPr sz="1600">
              <a:latin typeface="Arial"/>
              <a:cs typeface="Arial"/>
            </a:endParaRPr>
          </a:p>
          <a:p>
            <a:pPr marL="325120" marR="5080" indent="55880" algn="just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Problem </a:t>
            </a:r>
            <a:r>
              <a:rPr sz="1600" b="1" spc="-15" dirty="0">
                <a:latin typeface="Arial"/>
                <a:cs typeface="Arial"/>
              </a:rPr>
              <a:t>analysis::Identify, </a:t>
            </a:r>
            <a:r>
              <a:rPr sz="1600" b="1" dirty="0">
                <a:latin typeface="Arial"/>
                <a:cs typeface="Arial"/>
              </a:rPr>
              <a:t>formulate, </a:t>
            </a:r>
            <a:r>
              <a:rPr sz="1600" b="1" spc="-5" dirty="0">
                <a:latin typeface="Arial"/>
                <a:cs typeface="Arial"/>
              </a:rPr>
              <a:t>research literature, and analyze complex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engineering problems reaching substantiated conclusions using </a:t>
            </a:r>
            <a:r>
              <a:rPr sz="1600" b="1" dirty="0">
                <a:latin typeface="Arial"/>
                <a:cs typeface="Arial"/>
              </a:rPr>
              <a:t>first </a:t>
            </a:r>
            <a:r>
              <a:rPr sz="1600" b="1" spc="-5" dirty="0">
                <a:latin typeface="Arial"/>
                <a:cs typeface="Arial"/>
              </a:rPr>
              <a:t>principles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mathematics, natural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sciences, and engineering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sciences.</a:t>
            </a:r>
            <a:endParaRPr sz="16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255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PO3</a:t>
            </a:r>
            <a:endParaRPr sz="1600">
              <a:latin typeface="Arial"/>
              <a:cs typeface="Arial"/>
            </a:endParaRPr>
          </a:p>
          <a:p>
            <a:pPr marL="325120" marR="60960" indent="55880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Design/development of solutions::Design solutions </a:t>
            </a:r>
            <a:r>
              <a:rPr sz="1600" b="1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complex engineering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problems and design system components or processes </a:t>
            </a:r>
            <a:r>
              <a:rPr sz="1600" b="1" dirty="0">
                <a:latin typeface="Arial"/>
                <a:cs typeface="Arial"/>
              </a:rPr>
              <a:t>that </a:t>
            </a:r>
            <a:r>
              <a:rPr sz="1600" b="1" spc="-5" dirty="0">
                <a:latin typeface="Arial"/>
                <a:cs typeface="Arial"/>
              </a:rPr>
              <a:t>meet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specified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needs with appropriate consideration </a:t>
            </a:r>
            <a:r>
              <a:rPr sz="1600" b="1" dirty="0">
                <a:latin typeface="Arial"/>
                <a:cs typeface="Arial"/>
              </a:rPr>
              <a:t>for the </a:t>
            </a:r>
            <a:r>
              <a:rPr sz="1600" b="1" spc="-5" dirty="0">
                <a:latin typeface="Arial"/>
                <a:cs typeface="Arial"/>
              </a:rPr>
              <a:t>public health and </a:t>
            </a:r>
            <a:r>
              <a:rPr sz="1600" b="1" spc="-25" dirty="0">
                <a:latin typeface="Arial"/>
                <a:cs typeface="Arial"/>
              </a:rPr>
              <a:t>safety, </a:t>
            </a:r>
            <a:r>
              <a:rPr sz="1600" b="1" spc="-5" dirty="0">
                <a:latin typeface="Arial"/>
                <a:cs typeface="Arial"/>
              </a:rPr>
              <a:t>and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cultural,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societal, and environmental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considerations.</a:t>
            </a:r>
            <a:endParaRPr sz="16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255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PO4</a:t>
            </a:r>
            <a:endParaRPr sz="1600">
              <a:latin typeface="Arial"/>
              <a:cs typeface="Arial"/>
            </a:endParaRPr>
          </a:p>
          <a:p>
            <a:pPr marL="325120" marR="130175" indent="55880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Conduct investigations of complex problems::Use research-based knowledge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 research methods including design of experiments, analysis and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interpretation of data, and synthesis of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information </a:t>
            </a:r>
            <a:r>
              <a:rPr sz="1600" b="1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provide valid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conclusions.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161" y="5181600"/>
            <a:ext cx="731837" cy="1565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239" y="475805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2390" algn="l"/>
              </a:tabLst>
            </a:pPr>
            <a:r>
              <a:rPr sz="4400" b="1" spc="-10" dirty="0">
                <a:latin typeface="Arial"/>
                <a:cs typeface="Arial"/>
              </a:rPr>
              <a:t>Progra</a:t>
            </a:r>
            <a:r>
              <a:rPr sz="4400" b="1" dirty="0">
                <a:latin typeface="Arial"/>
                <a:cs typeface="Arial"/>
              </a:rPr>
              <a:t>m	</a:t>
            </a:r>
            <a:r>
              <a:rPr sz="4400" b="1" spc="-5" dirty="0">
                <a:latin typeface="Arial"/>
                <a:cs typeface="Arial"/>
              </a:rPr>
              <a:t>Outcomes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702" y="1600403"/>
            <a:ext cx="7995284" cy="46272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234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PO5</a:t>
            </a:r>
            <a:endParaRPr sz="1600">
              <a:latin typeface="Arial"/>
              <a:cs typeface="Arial"/>
            </a:endParaRPr>
          </a:p>
          <a:p>
            <a:pPr marL="325120" marR="605155" indent="55880">
              <a:lnSpc>
                <a:spcPct val="107000"/>
              </a:lnSpc>
            </a:pPr>
            <a:r>
              <a:rPr sz="1600" b="1" dirty="0">
                <a:latin typeface="Arial"/>
                <a:cs typeface="Arial"/>
              </a:rPr>
              <a:t>Modern tool </a:t>
            </a:r>
            <a:r>
              <a:rPr sz="1600" b="1" spc="-5" dirty="0">
                <a:latin typeface="Arial"/>
                <a:cs typeface="Arial"/>
              </a:rPr>
              <a:t>usage::Create, select, and apply appropriate </a:t>
            </a:r>
            <a:r>
              <a:rPr sz="1600" b="1" dirty="0">
                <a:latin typeface="Arial"/>
                <a:cs typeface="Arial"/>
              </a:rPr>
              <a:t>techniques,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resources, and modern engineering and IT </a:t>
            </a:r>
            <a:r>
              <a:rPr sz="1600" b="1" dirty="0">
                <a:latin typeface="Arial"/>
                <a:cs typeface="Arial"/>
              </a:rPr>
              <a:t>tools </a:t>
            </a:r>
            <a:r>
              <a:rPr sz="1600" b="1" spc="-5" dirty="0">
                <a:latin typeface="Arial"/>
                <a:cs typeface="Arial"/>
              </a:rPr>
              <a:t>including prediction and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modeling </a:t>
            </a:r>
            <a:r>
              <a:rPr sz="1600" b="1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complex engineering activities with an understanding of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limitations.</a:t>
            </a:r>
            <a:endParaRPr sz="1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600" b="1" spc="-5" dirty="0">
                <a:latin typeface="Arial"/>
                <a:cs typeface="Arial"/>
              </a:rPr>
              <a:t>PO6</a:t>
            </a:r>
            <a:endParaRPr sz="1600">
              <a:latin typeface="Arial"/>
              <a:cs typeface="Arial"/>
            </a:endParaRPr>
          </a:p>
          <a:p>
            <a:pPr marL="325120" marR="173990" indent="55880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The engineer and society::Apply reasoning informed by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contextual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knowledge </a:t>
            </a:r>
            <a:r>
              <a:rPr sz="1600" b="1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assess societal, health, </a:t>
            </a:r>
            <a:r>
              <a:rPr sz="1600" b="1" spc="-25" dirty="0">
                <a:latin typeface="Arial"/>
                <a:cs typeface="Arial"/>
              </a:rPr>
              <a:t>safety, </a:t>
            </a:r>
            <a:r>
              <a:rPr sz="1600" b="1" spc="-5" dirty="0">
                <a:latin typeface="Arial"/>
                <a:cs typeface="Arial"/>
              </a:rPr>
              <a:t>legal and cultural issues and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consequent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responsibilities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relevant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professional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engineering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practice.</a:t>
            </a:r>
            <a:endParaRPr sz="16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255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PO7</a:t>
            </a:r>
            <a:endParaRPr sz="1600">
              <a:latin typeface="Arial"/>
              <a:cs typeface="Arial"/>
            </a:endParaRPr>
          </a:p>
          <a:p>
            <a:pPr marL="325120" marR="5080" indent="55880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Environment and sustainability::Understand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impact of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professional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engineering solutions in societal and environmental contexts, and demonstrate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knowledge of, 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need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5" dirty="0">
                <a:latin typeface="Arial"/>
                <a:cs typeface="Arial"/>
              </a:rPr>
              <a:t> sustainable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development.</a:t>
            </a:r>
            <a:endParaRPr sz="16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255"/>
              </a:spcBef>
              <a:buChar char="•"/>
              <a:tabLst>
                <a:tab pos="324485" algn="l"/>
                <a:tab pos="325120" algn="l"/>
              </a:tabLst>
            </a:pPr>
            <a:r>
              <a:rPr sz="1600" b="1" spc="-5" dirty="0">
                <a:latin typeface="Arial"/>
                <a:cs typeface="Arial"/>
              </a:rPr>
              <a:t>PO8</a:t>
            </a:r>
            <a:endParaRPr sz="1600">
              <a:latin typeface="Arial"/>
              <a:cs typeface="Arial"/>
            </a:endParaRPr>
          </a:p>
          <a:p>
            <a:pPr marL="325120" marR="824230" indent="55880">
              <a:lnSpc>
                <a:spcPct val="107000"/>
              </a:lnSpc>
            </a:pPr>
            <a:r>
              <a:rPr sz="1600" b="1" spc="-5" dirty="0">
                <a:latin typeface="Arial"/>
                <a:cs typeface="Arial"/>
              </a:rPr>
              <a:t>Ethics::Apply ethical principles and commit </a:t>
            </a:r>
            <a:r>
              <a:rPr sz="1600" b="1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professional ethics and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responsibilities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 norms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engineering practice.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086" y="5257800"/>
            <a:ext cx="696912" cy="1489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76200"/>
            <a:ext cx="1676399" cy="673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1295</Words>
  <Application>Microsoft Office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Course details</vt:lpstr>
      <vt:lpstr>Course Assessment Model</vt:lpstr>
      <vt:lpstr>Detail of academic task</vt:lpstr>
      <vt:lpstr>Revised Bloom’s Taxonomy</vt:lpstr>
      <vt:lpstr>Course outcomes</vt:lpstr>
      <vt:lpstr>Course outcomes</vt:lpstr>
      <vt:lpstr>Program Outcomes</vt:lpstr>
      <vt:lpstr>Program Outcomes</vt:lpstr>
      <vt:lpstr>Program Outcomes</vt:lpstr>
      <vt:lpstr>The course contents</vt:lpstr>
      <vt:lpstr>PowerPoint Presentation</vt:lpstr>
      <vt:lpstr>Innovative Pedagogy and Evaluation Strategies</vt:lpstr>
      <vt:lpstr>Certification</vt:lpstr>
      <vt:lpstr>OER</vt:lpstr>
      <vt:lpstr>OER</vt:lpstr>
      <vt:lpstr>How it started</vt:lpstr>
      <vt:lpstr>Apache Spark</vt:lpstr>
      <vt:lpstr>WHAT'S SO SPECIAL ABOUT SPARK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B.Tech course zero lecture ppt.pptx</dc:title>
  <dc:creator>Ap Saggu</dc:creator>
  <cp:lastModifiedBy>Dell</cp:lastModifiedBy>
  <cp:revision>2</cp:revision>
  <dcterms:created xsi:type="dcterms:W3CDTF">2023-08-19T06:07:44Z</dcterms:created>
  <dcterms:modified xsi:type="dcterms:W3CDTF">2024-01-09T07:48:35Z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