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256" r:id="rId5"/>
    <p:sldId id="257"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6B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58"/>
    <p:restoredTop sz="94710"/>
  </p:normalViewPr>
  <p:slideViewPr>
    <p:cSldViewPr snapToGrid="0" snapToObjects="1">
      <p:cViewPr varScale="1">
        <p:scale>
          <a:sx n="145" d="100"/>
          <a:sy n="145" d="100"/>
        </p:scale>
        <p:origin x="208"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6B0BF0-0430-B547-8DDD-7408BB705DB9}" type="datetimeFigureOut">
              <a:rPr lang="en-US" smtClean="0"/>
              <a:t>2/26/23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CD6BA-EAF6-7443-9CCD-2E36006527F7}" type="slidenum">
              <a:rPr lang="en-US" smtClean="0"/>
              <a:t>‹#›</a:t>
            </a:fld>
            <a:endParaRPr lang="en-US"/>
          </a:p>
        </p:txBody>
      </p:sp>
    </p:spTree>
    <p:extLst>
      <p:ext uri="{BB962C8B-B14F-4D97-AF65-F5344CB8AC3E}">
        <p14:creationId xmlns:p14="http://schemas.microsoft.com/office/powerpoint/2010/main" val="277901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ACD6BA-EAF6-7443-9CCD-2E36006527F7}" type="slidenum">
              <a:rPr lang="en-US" smtClean="0"/>
              <a:t>2</a:t>
            </a:fld>
            <a:endParaRPr lang="en-US"/>
          </a:p>
        </p:txBody>
      </p:sp>
    </p:spTree>
    <p:extLst>
      <p:ext uri="{BB962C8B-B14F-4D97-AF65-F5344CB8AC3E}">
        <p14:creationId xmlns:p14="http://schemas.microsoft.com/office/powerpoint/2010/main" val="3537253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ACD6BA-EAF6-7443-9CCD-2E36006527F7}" type="slidenum">
              <a:rPr lang="en-US" smtClean="0"/>
              <a:t>3</a:t>
            </a:fld>
            <a:endParaRPr lang="en-US"/>
          </a:p>
        </p:txBody>
      </p:sp>
    </p:spTree>
    <p:extLst>
      <p:ext uri="{BB962C8B-B14F-4D97-AF65-F5344CB8AC3E}">
        <p14:creationId xmlns:p14="http://schemas.microsoft.com/office/powerpoint/2010/main" val="985838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ACD6BA-EAF6-7443-9CCD-2E36006527F7}" type="slidenum">
              <a:rPr lang="en-US" smtClean="0"/>
              <a:t>4</a:t>
            </a:fld>
            <a:endParaRPr lang="en-US"/>
          </a:p>
        </p:txBody>
      </p:sp>
    </p:spTree>
    <p:extLst>
      <p:ext uri="{BB962C8B-B14F-4D97-AF65-F5344CB8AC3E}">
        <p14:creationId xmlns:p14="http://schemas.microsoft.com/office/powerpoint/2010/main" val="2570047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ACD6BA-EAF6-7443-9CCD-2E36006527F7}" type="slidenum">
              <a:rPr lang="en-US" smtClean="0"/>
              <a:t>5</a:t>
            </a:fld>
            <a:endParaRPr lang="en-US"/>
          </a:p>
        </p:txBody>
      </p:sp>
    </p:spTree>
    <p:extLst>
      <p:ext uri="{BB962C8B-B14F-4D97-AF65-F5344CB8AC3E}">
        <p14:creationId xmlns:p14="http://schemas.microsoft.com/office/powerpoint/2010/main" val="1209596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ACD6BA-EAF6-7443-9CCD-2E36006527F7}" type="slidenum">
              <a:rPr lang="en-US" smtClean="0"/>
              <a:t>6</a:t>
            </a:fld>
            <a:endParaRPr lang="en-US"/>
          </a:p>
        </p:txBody>
      </p:sp>
    </p:spTree>
    <p:extLst>
      <p:ext uri="{BB962C8B-B14F-4D97-AF65-F5344CB8AC3E}">
        <p14:creationId xmlns:p14="http://schemas.microsoft.com/office/powerpoint/2010/main" val="2023064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6B2CA-BAC8-4D20-BD4A-7E93419D24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B8624B-293E-438D-A216-FDB8ED8AB1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217AD3D-3121-414E-A325-A9ED00103069}"/>
              </a:ext>
            </a:extLst>
          </p:cNvPr>
          <p:cNvSpPr>
            <a:spLocks noGrp="1"/>
          </p:cNvSpPr>
          <p:nvPr>
            <p:ph type="dt" sz="half" idx="10"/>
          </p:nvPr>
        </p:nvSpPr>
        <p:spPr/>
        <p:txBody>
          <a:bodyPr/>
          <a:lstStyle/>
          <a:p>
            <a:fld id="{708C2EFD-18D3-4123-9A10-15F2BDD3AEDF}" type="datetimeFigureOut">
              <a:rPr lang="en-IN" smtClean="0"/>
              <a:t>26/02/23</a:t>
            </a:fld>
            <a:endParaRPr lang="en-IN"/>
          </a:p>
        </p:txBody>
      </p:sp>
      <p:sp>
        <p:nvSpPr>
          <p:cNvPr id="5" name="Footer Placeholder 4">
            <a:extLst>
              <a:ext uri="{FF2B5EF4-FFF2-40B4-BE49-F238E27FC236}">
                <a16:creationId xmlns:a16="http://schemas.microsoft.com/office/drawing/2014/main" id="{53C2C5D2-2600-4431-818D-C0899512B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CA7869-79F3-4AEB-A45E-3DE369827C95}"/>
              </a:ext>
            </a:extLst>
          </p:cNvPr>
          <p:cNvSpPr>
            <a:spLocks noGrp="1"/>
          </p:cNvSpPr>
          <p:nvPr>
            <p:ph type="sldNum" sz="quarter" idx="12"/>
          </p:nvPr>
        </p:nvSpPr>
        <p:spPr/>
        <p:txBody>
          <a:bodyPr/>
          <a:lstStyle/>
          <a:p>
            <a:fld id="{05BD44F0-3E2E-4F10-B52B-65B3EE4080CE}" type="slidenum">
              <a:rPr lang="en-IN" smtClean="0"/>
              <a:t>‹#›</a:t>
            </a:fld>
            <a:endParaRPr lang="en-IN"/>
          </a:p>
        </p:txBody>
      </p:sp>
    </p:spTree>
    <p:extLst>
      <p:ext uri="{BB962C8B-B14F-4D97-AF65-F5344CB8AC3E}">
        <p14:creationId xmlns:p14="http://schemas.microsoft.com/office/powerpoint/2010/main" val="26257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FAE33-8D3C-4F3E-B76D-6CE62B6411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D9BA59-3384-4650-A3F8-1079748BC8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27511F-5963-4AA0-823C-9A3BE34866C0}"/>
              </a:ext>
            </a:extLst>
          </p:cNvPr>
          <p:cNvSpPr>
            <a:spLocks noGrp="1"/>
          </p:cNvSpPr>
          <p:nvPr>
            <p:ph type="dt" sz="half" idx="10"/>
          </p:nvPr>
        </p:nvSpPr>
        <p:spPr/>
        <p:txBody>
          <a:bodyPr/>
          <a:lstStyle/>
          <a:p>
            <a:fld id="{708C2EFD-18D3-4123-9A10-15F2BDD3AEDF}" type="datetimeFigureOut">
              <a:rPr lang="en-IN" smtClean="0"/>
              <a:t>26/02/23</a:t>
            </a:fld>
            <a:endParaRPr lang="en-IN"/>
          </a:p>
        </p:txBody>
      </p:sp>
      <p:sp>
        <p:nvSpPr>
          <p:cNvPr id="5" name="Footer Placeholder 4">
            <a:extLst>
              <a:ext uri="{FF2B5EF4-FFF2-40B4-BE49-F238E27FC236}">
                <a16:creationId xmlns:a16="http://schemas.microsoft.com/office/drawing/2014/main" id="{E27DA417-9717-4031-8880-21260907DB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1EC505-E74C-4659-8810-9D776C0F4BAC}"/>
              </a:ext>
            </a:extLst>
          </p:cNvPr>
          <p:cNvSpPr>
            <a:spLocks noGrp="1"/>
          </p:cNvSpPr>
          <p:nvPr>
            <p:ph type="sldNum" sz="quarter" idx="12"/>
          </p:nvPr>
        </p:nvSpPr>
        <p:spPr/>
        <p:txBody>
          <a:bodyPr/>
          <a:lstStyle/>
          <a:p>
            <a:fld id="{05BD44F0-3E2E-4F10-B52B-65B3EE4080CE}" type="slidenum">
              <a:rPr lang="en-IN" smtClean="0"/>
              <a:t>‹#›</a:t>
            </a:fld>
            <a:endParaRPr lang="en-IN"/>
          </a:p>
        </p:txBody>
      </p:sp>
    </p:spTree>
    <p:extLst>
      <p:ext uri="{BB962C8B-B14F-4D97-AF65-F5344CB8AC3E}">
        <p14:creationId xmlns:p14="http://schemas.microsoft.com/office/powerpoint/2010/main" val="2353883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1FEDEB-68C5-4A85-B2B1-7860C92A30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41FBED-4992-435D-9C6F-10AB259C95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0EBCFC-0D6F-4C7B-9D71-881D9E5F4095}"/>
              </a:ext>
            </a:extLst>
          </p:cNvPr>
          <p:cNvSpPr>
            <a:spLocks noGrp="1"/>
          </p:cNvSpPr>
          <p:nvPr>
            <p:ph type="dt" sz="half" idx="10"/>
          </p:nvPr>
        </p:nvSpPr>
        <p:spPr/>
        <p:txBody>
          <a:bodyPr/>
          <a:lstStyle/>
          <a:p>
            <a:fld id="{708C2EFD-18D3-4123-9A10-15F2BDD3AEDF}" type="datetimeFigureOut">
              <a:rPr lang="en-IN" smtClean="0"/>
              <a:t>26/02/23</a:t>
            </a:fld>
            <a:endParaRPr lang="en-IN"/>
          </a:p>
        </p:txBody>
      </p:sp>
      <p:sp>
        <p:nvSpPr>
          <p:cNvPr id="5" name="Footer Placeholder 4">
            <a:extLst>
              <a:ext uri="{FF2B5EF4-FFF2-40B4-BE49-F238E27FC236}">
                <a16:creationId xmlns:a16="http://schemas.microsoft.com/office/drawing/2014/main" id="{FE4D8039-64BA-41B9-9CFE-407717FC83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03228A-8AF3-4D57-8504-602FE84E6D59}"/>
              </a:ext>
            </a:extLst>
          </p:cNvPr>
          <p:cNvSpPr>
            <a:spLocks noGrp="1"/>
          </p:cNvSpPr>
          <p:nvPr>
            <p:ph type="sldNum" sz="quarter" idx="12"/>
          </p:nvPr>
        </p:nvSpPr>
        <p:spPr/>
        <p:txBody>
          <a:bodyPr/>
          <a:lstStyle/>
          <a:p>
            <a:fld id="{05BD44F0-3E2E-4F10-B52B-65B3EE4080CE}" type="slidenum">
              <a:rPr lang="en-IN" smtClean="0"/>
              <a:t>‹#›</a:t>
            </a:fld>
            <a:endParaRPr lang="en-IN"/>
          </a:p>
        </p:txBody>
      </p:sp>
    </p:spTree>
    <p:extLst>
      <p:ext uri="{BB962C8B-B14F-4D97-AF65-F5344CB8AC3E}">
        <p14:creationId xmlns:p14="http://schemas.microsoft.com/office/powerpoint/2010/main" val="2345593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CEF3A-193E-4F08-AB9F-BF86CBF6A0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122189-9E4D-4A69-B445-9241ED2219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1F1498-5F10-4DC5-9C0C-A9165A720332}"/>
              </a:ext>
            </a:extLst>
          </p:cNvPr>
          <p:cNvSpPr>
            <a:spLocks noGrp="1"/>
          </p:cNvSpPr>
          <p:nvPr>
            <p:ph type="dt" sz="half" idx="10"/>
          </p:nvPr>
        </p:nvSpPr>
        <p:spPr/>
        <p:txBody>
          <a:bodyPr/>
          <a:lstStyle/>
          <a:p>
            <a:fld id="{708C2EFD-18D3-4123-9A10-15F2BDD3AEDF}" type="datetimeFigureOut">
              <a:rPr lang="en-IN" smtClean="0"/>
              <a:t>26/02/23</a:t>
            </a:fld>
            <a:endParaRPr lang="en-IN"/>
          </a:p>
        </p:txBody>
      </p:sp>
      <p:sp>
        <p:nvSpPr>
          <p:cNvPr id="5" name="Footer Placeholder 4">
            <a:extLst>
              <a:ext uri="{FF2B5EF4-FFF2-40B4-BE49-F238E27FC236}">
                <a16:creationId xmlns:a16="http://schemas.microsoft.com/office/drawing/2014/main" id="{0C7B46B2-62C1-4B37-BB8F-2A0F48E2B6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309E2F-26A0-4B91-A2A1-28C10D053E9F}"/>
              </a:ext>
            </a:extLst>
          </p:cNvPr>
          <p:cNvSpPr>
            <a:spLocks noGrp="1"/>
          </p:cNvSpPr>
          <p:nvPr>
            <p:ph type="sldNum" sz="quarter" idx="12"/>
          </p:nvPr>
        </p:nvSpPr>
        <p:spPr/>
        <p:txBody>
          <a:bodyPr/>
          <a:lstStyle/>
          <a:p>
            <a:fld id="{05BD44F0-3E2E-4F10-B52B-65B3EE4080CE}" type="slidenum">
              <a:rPr lang="en-IN" smtClean="0"/>
              <a:t>‹#›</a:t>
            </a:fld>
            <a:endParaRPr lang="en-IN"/>
          </a:p>
        </p:txBody>
      </p:sp>
    </p:spTree>
    <p:extLst>
      <p:ext uri="{BB962C8B-B14F-4D97-AF65-F5344CB8AC3E}">
        <p14:creationId xmlns:p14="http://schemas.microsoft.com/office/powerpoint/2010/main" val="1078024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DA9FD-F319-49B2-B7A0-774198748F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A98462-477D-4E9D-A715-A1747FA812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543F4D-EBD1-46A2-9061-281AA1A84CB9}"/>
              </a:ext>
            </a:extLst>
          </p:cNvPr>
          <p:cNvSpPr>
            <a:spLocks noGrp="1"/>
          </p:cNvSpPr>
          <p:nvPr>
            <p:ph type="dt" sz="half" idx="10"/>
          </p:nvPr>
        </p:nvSpPr>
        <p:spPr/>
        <p:txBody>
          <a:bodyPr/>
          <a:lstStyle/>
          <a:p>
            <a:fld id="{708C2EFD-18D3-4123-9A10-15F2BDD3AEDF}" type="datetimeFigureOut">
              <a:rPr lang="en-IN" smtClean="0"/>
              <a:t>26/02/23</a:t>
            </a:fld>
            <a:endParaRPr lang="en-IN"/>
          </a:p>
        </p:txBody>
      </p:sp>
      <p:sp>
        <p:nvSpPr>
          <p:cNvPr id="5" name="Footer Placeholder 4">
            <a:extLst>
              <a:ext uri="{FF2B5EF4-FFF2-40B4-BE49-F238E27FC236}">
                <a16:creationId xmlns:a16="http://schemas.microsoft.com/office/drawing/2014/main" id="{EA252089-2E90-4213-B1E5-155A79C68F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C6D8B3-288C-4E0C-BC66-990C6634D348}"/>
              </a:ext>
            </a:extLst>
          </p:cNvPr>
          <p:cNvSpPr>
            <a:spLocks noGrp="1"/>
          </p:cNvSpPr>
          <p:nvPr>
            <p:ph type="sldNum" sz="quarter" idx="12"/>
          </p:nvPr>
        </p:nvSpPr>
        <p:spPr/>
        <p:txBody>
          <a:bodyPr/>
          <a:lstStyle/>
          <a:p>
            <a:fld id="{05BD44F0-3E2E-4F10-B52B-65B3EE4080CE}" type="slidenum">
              <a:rPr lang="en-IN" smtClean="0"/>
              <a:t>‹#›</a:t>
            </a:fld>
            <a:endParaRPr lang="en-IN"/>
          </a:p>
        </p:txBody>
      </p:sp>
    </p:spTree>
    <p:extLst>
      <p:ext uri="{BB962C8B-B14F-4D97-AF65-F5344CB8AC3E}">
        <p14:creationId xmlns:p14="http://schemas.microsoft.com/office/powerpoint/2010/main" val="2296466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C0435-BF74-4C2B-A010-D596EDCAA3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009F1E-027E-4F04-9899-9787A5C32C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BEFA9D5-72F0-4477-A965-92CF213BE5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5D79FA-C76C-476F-8190-657D46E316EC}"/>
              </a:ext>
            </a:extLst>
          </p:cNvPr>
          <p:cNvSpPr>
            <a:spLocks noGrp="1"/>
          </p:cNvSpPr>
          <p:nvPr>
            <p:ph type="dt" sz="half" idx="10"/>
          </p:nvPr>
        </p:nvSpPr>
        <p:spPr/>
        <p:txBody>
          <a:bodyPr/>
          <a:lstStyle/>
          <a:p>
            <a:fld id="{708C2EFD-18D3-4123-9A10-15F2BDD3AEDF}" type="datetimeFigureOut">
              <a:rPr lang="en-IN" smtClean="0"/>
              <a:t>26/02/23</a:t>
            </a:fld>
            <a:endParaRPr lang="en-IN"/>
          </a:p>
        </p:txBody>
      </p:sp>
      <p:sp>
        <p:nvSpPr>
          <p:cNvPr id="6" name="Footer Placeholder 5">
            <a:extLst>
              <a:ext uri="{FF2B5EF4-FFF2-40B4-BE49-F238E27FC236}">
                <a16:creationId xmlns:a16="http://schemas.microsoft.com/office/drawing/2014/main" id="{48132527-E346-4E75-ABC7-66B8CB47EA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481271-2D12-45D2-AEB9-29F0CBC68C93}"/>
              </a:ext>
            </a:extLst>
          </p:cNvPr>
          <p:cNvSpPr>
            <a:spLocks noGrp="1"/>
          </p:cNvSpPr>
          <p:nvPr>
            <p:ph type="sldNum" sz="quarter" idx="12"/>
          </p:nvPr>
        </p:nvSpPr>
        <p:spPr/>
        <p:txBody>
          <a:bodyPr/>
          <a:lstStyle/>
          <a:p>
            <a:fld id="{05BD44F0-3E2E-4F10-B52B-65B3EE4080CE}" type="slidenum">
              <a:rPr lang="en-IN" smtClean="0"/>
              <a:t>‹#›</a:t>
            </a:fld>
            <a:endParaRPr lang="en-IN"/>
          </a:p>
        </p:txBody>
      </p:sp>
    </p:spTree>
    <p:extLst>
      <p:ext uri="{BB962C8B-B14F-4D97-AF65-F5344CB8AC3E}">
        <p14:creationId xmlns:p14="http://schemas.microsoft.com/office/powerpoint/2010/main" val="2640769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42774-072D-48D2-B9CC-9301E7723F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C022DA-DA46-4375-8F54-2D38C3BEB7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16DFA7-9481-4EF7-86F4-23F11787D2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FC75F55-308F-458B-A39F-0A2FECC3A3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24731A-D58A-46E3-8C18-BAEEA27A53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1DD0DCC-7254-429F-BF23-511366FAC950}"/>
              </a:ext>
            </a:extLst>
          </p:cNvPr>
          <p:cNvSpPr>
            <a:spLocks noGrp="1"/>
          </p:cNvSpPr>
          <p:nvPr>
            <p:ph type="dt" sz="half" idx="10"/>
          </p:nvPr>
        </p:nvSpPr>
        <p:spPr/>
        <p:txBody>
          <a:bodyPr/>
          <a:lstStyle/>
          <a:p>
            <a:fld id="{708C2EFD-18D3-4123-9A10-15F2BDD3AEDF}" type="datetimeFigureOut">
              <a:rPr lang="en-IN" smtClean="0"/>
              <a:t>26/02/23</a:t>
            </a:fld>
            <a:endParaRPr lang="en-IN"/>
          </a:p>
        </p:txBody>
      </p:sp>
      <p:sp>
        <p:nvSpPr>
          <p:cNvPr id="8" name="Footer Placeholder 7">
            <a:extLst>
              <a:ext uri="{FF2B5EF4-FFF2-40B4-BE49-F238E27FC236}">
                <a16:creationId xmlns:a16="http://schemas.microsoft.com/office/drawing/2014/main" id="{96958C19-0137-405D-8F90-ED1E532EAD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079B050-23F3-4705-A335-02C706121909}"/>
              </a:ext>
            </a:extLst>
          </p:cNvPr>
          <p:cNvSpPr>
            <a:spLocks noGrp="1"/>
          </p:cNvSpPr>
          <p:nvPr>
            <p:ph type="sldNum" sz="quarter" idx="12"/>
          </p:nvPr>
        </p:nvSpPr>
        <p:spPr/>
        <p:txBody>
          <a:bodyPr/>
          <a:lstStyle/>
          <a:p>
            <a:fld id="{05BD44F0-3E2E-4F10-B52B-65B3EE4080CE}" type="slidenum">
              <a:rPr lang="en-IN" smtClean="0"/>
              <a:t>‹#›</a:t>
            </a:fld>
            <a:endParaRPr lang="en-IN"/>
          </a:p>
        </p:txBody>
      </p:sp>
    </p:spTree>
    <p:extLst>
      <p:ext uri="{BB962C8B-B14F-4D97-AF65-F5344CB8AC3E}">
        <p14:creationId xmlns:p14="http://schemas.microsoft.com/office/powerpoint/2010/main" val="2190241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010D3-1AA5-4C85-B83A-82BAFF875C7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D3516EF-2BEF-4912-9164-E88D0520A3A3}"/>
              </a:ext>
            </a:extLst>
          </p:cNvPr>
          <p:cNvSpPr>
            <a:spLocks noGrp="1"/>
          </p:cNvSpPr>
          <p:nvPr>
            <p:ph type="dt" sz="half" idx="10"/>
          </p:nvPr>
        </p:nvSpPr>
        <p:spPr/>
        <p:txBody>
          <a:bodyPr/>
          <a:lstStyle/>
          <a:p>
            <a:fld id="{708C2EFD-18D3-4123-9A10-15F2BDD3AEDF}" type="datetimeFigureOut">
              <a:rPr lang="en-IN" smtClean="0"/>
              <a:t>26/02/23</a:t>
            </a:fld>
            <a:endParaRPr lang="en-IN"/>
          </a:p>
        </p:txBody>
      </p:sp>
      <p:sp>
        <p:nvSpPr>
          <p:cNvPr id="4" name="Footer Placeholder 3">
            <a:extLst>
              <a:ext uri="{FF2B5EF4-FFF2-40B4-BE49-F238E27FC236}">
                <a16:creationId xmlns:a16="http://schemas.microsoft.com/office/drawing/2014/main" id="{08EDC4B4-639B-4C9A-8243-C06908EEE3D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83B3772-FA36-4BE1-B360-A6E67692FA95}"/>
              </a:ext>
            </a:extLst>
          </p:cNvPr>
          <p:cNvSpPr>
            <a:spLocks noGrp="1"/>
          </p:cNvSpPr>
          <p:nvPr>
            <p:ph type="sldNum" sz="quarter" idx="12"/>
          </p:nvPr>
        </p:nvSpPr>
        <p:spPr/>
        <p:txBody>
          <a:bodyPr/>
          <a:lstStyle/>
          <a:p>
            <a:fld id="{05BD44F0-3E2E-4F10-B52B-65B3EE4080CE}" type="slidenum">
              <a:rPr lang="en-IN" smtClean="0"/>
              <a:t>‹#›</a:t>
            </a:fld>
            <a:endParaRPr lang="en-IN"/>
          </a:p>
        </p:txBody>
      </p:sp>
    </p:spTree>
    <p:extLst>
      <p:ext uri="{BB962C8B-B14F-4D97-AF65-F5344CB8AC3E}">
        <p14:creationId xmlns:p14="http://schemas.microsoft.com/office/powerpoint/2010/main" val="2596750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697578-C595-490D-98C5-80E897EE7E91}"/>
              </a:ext>
            </a:extLst>
          </p:cNvPr>
          <p:cNvSpPr>
            <a:spLocks noGrp="1"/>
          </p:cNvSpPr>
          <p:nvPr>
            <p:ph type="dt" sz="half" idx="10"/>
          </p:nvPr>
        </p:nvSpPr>
        <p:spPr/>
        <p:txBody>
          <a:bodyPr/>
          <a:lstStyle/>
          <a:p>
            <a:fld id="{708C2EFD-18D3-4123-9A10-15F2BDD3AEDF}" type="datetimeFigureOut">
              <a:rPr lang="en-IN" smtClean="0"/>
              <a:t>26/02/23</a:t>
            </a:fld>
            <a:endParaRPr lang="en-IN"/>
          </a:p>
        </p:txBody>
      </p:sp>
      <p:sp>
        <p:nvSpPr>
          <p:cNvPr id="3" name="Footer Placeholder 2">
            <a:extLst>
              <a:ext uri="{FF2B5EF4-FFF2-40B4-BE49-F238E27FC236}">
                <a16:creationId xmlns:a16="http://schemas.microsoft.com/office/drawing/2014/main" id="{9F53085A-A0D8-4863-8ADD-3D0418DBEC8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2A1AE8B-F4C5-4D1F-8BA3-56CB6FE749FC}"/>
              </a:ext>
            </a:extLst>
          </p:cNvPr>
          <p:cNvSpPr>
            <a:spLocks noGrp="1"/>
          </p:cNvSpPr>
          <p:nvPr>
            <p:ph type="sldNum" sz="quarter" idx="12"/>
          </p:nvPr>
        </p:nvSpPr>
        <p:spPr/>
        <p:txBody>
          <a:bodyPr/>
          <a:lstStyle/>
          <a:p>
            <a:fld id="{05BD44F0-3E2E-4F10-B52B-65B3EE4080CE}" type="slidenum">
              <a:rPr lang="en-IN" smtClean="0"/>
              <a:t>‹#›</a:t>
            </a:fld>
            <a:endParaRPr lang="en-IN"/>
          </a:p>
        </p:txBody>
      </p:sp>
    </p:spTree>
    <p:extLst>
      <p:ext uri="{BB962C8B-B14F-4D97-AF65-F5344CB8AC3E}">
        <p14:creationId xmlns:p14="http://schemas.microsoft.com/office/powerpoint/2010/main" val="1574168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4323B-8AFD-44DF-9606-0713B7B45A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08A762A-B421-4E80-9E10-347E354555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07EC4C-4360-44D8-A3A7-180378E778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0B80B5-63E5-497D-BE5F-DDAA97B004D0}"/>
              </a:ext>
            </a:extLst>
          </p:cNvPr>
          <p:cNvSpPr>
            <a:spLocks noGrp="1"/>
          </p:cNvSpPr>
          <p:nvPr>
            <p:ph type="dt" sz="half" idx="10"/>
          </p:nvPr>
        </p:nvSpPr>
        <p:spPr/>
        <p:txBody>
          <a:bodyPr/>
          <a:lstStyle/>
          <a:p>
            <a:fld id="{708C2EFD-18D3-4123-9A10-15F2BDD3AEDF}" type="datetimeFigureOut">
              <a:rPr lang="en-IN" smtClean="0"/>
              <a:t>26/02/23</a:t>
            </a:fld>
            <a:endParaRPr lang="en-IN"/>
          </a:p>
        </p:txBody>
      </p:sp>
      <p:sp>
        <p:nvSpPr>
          <p:cNvPr id="6" name="Footer Placeholder 5">
            <a:extLst>
              <a:ext uri="{FF2B5EF4-FFF2-40B4-BE49-F238E27FC236}">
                <a16:creationId xmlns:a16="http://schemas.microsoft.com/office/drawing/2014/main" id="{542861F3-EA2D-423B-AFD2-BEC8028AC7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42841C-8086-4DB8-B7C9-FDC3990630C5}"/>
              </a:ext>
            </a:extLst>
          </p:cNvPr>
          <p:cNvSpPr>
            <a:spLocks noGrp="1"/>
          </p:cNvSpPr>
          <p:nvPr>
            <p:ph type="sldNum" sz="quarter" idx="12"/>
          </p:nvPr>
        </p:nvSpPr>
        <p:spPr/>
        <p:txBody>
          <a:bodyPr/>
          <a:lstStyle/>
          <a:p>
            <a:fld id="{05BD44F0-3E2E-4F10-B52B-65B3EE4080CE}" type="slidenum">
              <a:rPr lang="en-IN" smtClean="0"/>
              <a:t>‹#›</a:t>
            </a:fld>
            <a:endParaRPr lang="en-IN"/>
          </a:p>
        </p:txBody>
      </p:sp>
    </p:spTree>
    <p:extLst>
      <p:ext uri="{BB962C8B-B14F-4D97-AF65-F5344CB8AC3E}">
        <p14:creationId xmlns:p14="http://schemas.microsoft.com/office/powerpoint/2010/main" val="3675805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D4EF8-3C06-4FD9-B54D-472A292E20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14E4FDD-3C5F-4349-A7E9-5F95190EBF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782C9EF-DDA9-4215-86AD-B83572A34E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D867A6-C9AF-4FA8-A02A-197FF037574A}"/>
              </a:ext>
            </a:extLst>
          </p:cNvPr>
          <p:cNvSpPr>
            <a:spLocks noGrp="1"/>
          </p:cNvSpPr>
          <p:nvPr>
            <p:ph type="dt" sz="half" idx="10"/>
          </p:nvPr>
        </p:nvSpPr>
        <p:spPr/>
        <p:txBody>
          <a:bodyPr/>
          <a:lstStyle/>
          <a:p>
            <a:fld id="{708C2EFD-18D3-4123-9A10-15F2BDD3AEDF}" type="datetimeFigureOut">
              <a:rPr lang="en-IN" smtClean="0"/>
              <a:t>26/02/23</a:t>
            </a:fld>
            <a:endParaRPr lang="en-IN"/>
          </a:p>
        </p:txBody>
      </p:sp>
      <p:sp>
        <p:nvSpPr>
          <p:cNvPr id="6" name="Footer Placeholder 5">
            <a:extLst>
              <a:ext uri="{FF2B5EF4-FFF2-40B4-BE49-F238E27FC236}">
                <a16:creationId xmlns:a16="http://schemas.microsoft.com/office/drawing/2014/main" id="{0C403B5F-ACBE-4E5C-82E4-F1D55610D7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59BB34-AC93-49D0-8068-ECC75FBE0D5E}"/>
              </a:ext>
            </a:extLst>
          </p:cNvPr>
          <p:cNvSpPr>
            <a:spLocks noGrp="1"/>
          </p:cNvSpPr>
          <p:nvPr>
            <p:ph type="sldNum" sz="quarter" idx="12"/>
          </p:nvPr>
        </p:nvSpPr>
        <p:spPr/>
        <p:txBody>
          <a:bodyPr/>
          <a:lstStyle/>
          <a:p>
            <a:fld id="{05BD44F0-3E2E-4F10-B52B-65B3EE4080CE}" type="slidenum">
              <a:rPr lang="en-IN" smtClean="0"/>
              <a:t>‹#›</a:t>
            </a:fld>
            <a:endParaRPr lang="en-IN"/>
          </a:p>
        </p:txBody>
      </p:sp>
    </p:spTree>
    <p:extLst>
      <p:ext uri="{BB962C8B-B14F-4D97-AF65-F5344CB8AC3E}">
        <p14:creationId xmlns:p14="http://schemas.microsoft.com/office/powerpoint/2010/main" val="2131982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926F32-970E-48BC-AC23-20FEA4E506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BCBAE8-01E6-440E-A43C-0D451490CF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BBD0F4-70A9-42C7-9ACA-B80DA69E07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8C2EFD-18D3-4123-9A10-15F2BDD3AEDF}" type="datetimeFigureOut">
              <a:rPr lang="en-IN" smtClean="0"/>
              <a:t>26/02/23</a:t>
            </a:fld>
            <a:endParaRPr lang="en-IN"/>
          </a:p>
        </p:txBody>
      </p:sp>
      <p:sp>
        <p:nvSpPr>
          <p:cNvPr id="5" name="Footer Placeholder 4">
            <a:extLst>
              <a:ext uri="{FF2B5EF4-FFF2-40B4-BE49-F238E27FC236}">
                <a16:creationId xmlns:a16="http://schemas.microsoft.com/office/drawing/2014/main" id="{8C5E48F3-045E-4CE7-A506-0DF2589BCE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377380C-7BC7-4118-8DA6-8B033147FD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D44F0-3E2E-4F10-B52B-65B3EE4080CE}" type="slidenum">
              <a:rPr lang="en-IN" smtClean="0"/>
              <a:t>‹#›</a:t>
            </a:fld>
            <a:endParaRPr lang="en-IN"/>
          </a:p>
        </p:txBody>
      </p:sp>
    </p:spTree>
    <p:extLst>
      <p:ext uri="{BB962C8B-B14F-4D97-AF65-F5344CB8AC3E}">
        <p14:creationId xmlns:p14="http://schemas.microsoft.com/office/powerpoint/2010/main" val="4214544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Group%205_DNVB%20Furniture_Sec%20B_Exce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iamond 3">
            <a:extLst>
              <a:ext uri="{FF2B5EF4-FFF2-40B4-BE49-F238E27FC236}">
                <a16:creationId xmlns:a16="http://schemas.microsoft.com/office/drawing/2014/main" id="{D8A13EC4-51A3-CC20-CB39-036FD7D90D0F}"/>
              </a:ext>
            </a:extLst>
          </p:cNvPr>
          <p:cNvSpPr/>
          <p:nvPr/>
        </p:nvSpPr>
        <p:spPr>
          <a:xfrm>
            <a:off x="242798" y="441377"/>
            <a:ext cx="5996076" cy="5975244"/>
          </a:xfrm>
          <a:prstGeom prst="diamond">
            <a:avLst/>
          </a:prstGeom>
          <a:solidFill>
            <a:schemeClr val="bg1">
              <a:alpha val="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roperty Stylists Melbourne. Cost of Property Styling Melbourne">
            <a:extLst>
              <a:ext uri="{FF2B5EF4-FFF2-40B4-BE49-F238E27FC236}">
                <a16:creationId xmlns:a16="http://schemas.microsoft.com/office/drawing/2014/main" id="{3D4351D1-EDDC-9E41-B67B-835059042F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96" r="1" b="1"/>
          <a:stretch/>
        </p:blipFill>
        <p:spPr bwMode="auto">
          <a:xfrm>
            <a:off x="-4243" y="10"/>
            <a:ext cx="12196261" cy="685800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3" name="Freeform: Shape 72">
            <a:extLst>
              <a:ext uri="{FF2B5EF4-FFF2-40B4-BE49-F238E27FC236}">
                <a16:creationId xmlns:a16="http://schemas.microsoft.com/office/drawing/2014/main" id="{49F1A7E4-819D-4D21-8E8B-32671A9F9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1BBE81F9-C312-4C4B-BFD4-E88FB25E9737}"/>
              </a:ext>
            </a:extLst>
          </p:cNvPr>
          <p:cNvSpPr>
            <a:spLocks noGrp="1"/>
          </p:cNvSpPr>
          <p:nvPr>
            <p:ph type="ctrTitle"/>
          </p:nvPr>
        </p:nvSpPr>
        <p:spPr>
          <a:xfrm>
            <a:off x="974097" y="2452525"/>
            <a:ext cx="4533478" cy="1952947"/>
          </a:xfrm>
          <a:noFill/>
        </p:spPr>
        <p:txBody>
          <a:bodyPr anchor="ctr">
            <a:normAutofit/>
          </a:bodyPr>
          <a:lstStyle/>
          <a:p>
            <a:r>
              <a:rPr lang="en-IN" sz="4000" b="1" dirty="0">
                <a:solidFill>
                  <a:srgbClr val="C26B0B"/>
                </a:solidFill>
              </a:rPr>
              <a:t>DNVB FURNITURE - V'DEÇORE FURNITURES</a:t>
            </a:r>
          </a:p>
        </p:txBody>
      </p:sp>
      <p:sp>
        <p:nvSpPr>
          <p:cNvPr id="75" name="Freeform: Shape 74">
            <a:extLst>
              <a:ext uri="{FF2B5EF4-FFF2-40B4-BE49-F238E27FC236}">
                <a16:creationId xmlns:a16="http://schemas.microsoft.com/office/drawing/2014/main" id="{B1ECBAC9-8FF8-4D44-BD49-6B81C381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951582" y="-621194"/>
            <a:ext cx="2495927" cy="1767670"/>
          </a:xfrm>
          <a:custGeom>
            <a:avLst/>
            <a:gdLst>
              <a:gd name="connsiteX0" fmla="*/ 0 w 2495927"/>
              <a:gd name="connsiteY0" fmla="*/ 1767670 h 1767670"/>
              <a:gd name="connsiteX1" fmla="*/ 1767670 w 2495927"/>
              <a:gd name="connsiteY1" fmla="*/ 0 h 1767670"/>
              <a:gd name="connsiteX2" fmla="*/ 2495927 w 2495927"/>
              <a:gd name="connsiteY2" fmla="*/ 728256 h 1767670"/>
              <a:gd name="connsiteX3" fmla="*/ 2495927 w 2495927"/>
              <a:gd name="connsiteY3" fmla="*/ 1767670 h 1767670"/>
            </a:gdLst>
            <a:ahLst/>
            <a:cxnLst>
              <a:cxn ang="0">
                <a:pos x="connsiteX0" y="connsiteY0"/>
              </a:cxn>
              <a:cxn ang="0">
                <a:pos x="connsiteX1" y="connsiteY1"/>
              </a:cxn>
              <a:cxn ang="0">
                <a:pos x="connsiteX2" y="connsiteY2"/>
              </a:cxn>
              <a:cxn ang="0">
                <a:pos x="connsiteX3" y="connsiteY3"/>
              </a:cxn>
            </a:cxnLst>
            <a:rect l="l" t="t" r="r" b="b"/>
            <a:pathLst>
              <a:path w="2495927" h="1767670">
                <a:moveTo>
                  <a:pt x="0" y="1767670"/>
                </a:moveTo>
                <a:lnTo>
                  <a:pt x="1767670" y="0"/>
                </a:lnTo>
                <a:lnTo>
                  <a:pt x="2495927" y="728256"/>
                </a:lnTo>
                <a:lnTo>
                  <a:pt x="2495927" y="176767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530F234A-713C-4B90-B43E-8F10C8B67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136578" y="419910"/>
            <a:ext cx="1130961" cy="113096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A2C8816B-132C-4433-807D-BE8737D460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5609070"/>
            <a:ext cx="780052" cy="747280"/>
            <a:chOff x="7011922" y="4095164"/>
            <a:chExt cx="1203067" cy="1152523"/>
          </a:xfrm>
        </p:grpSpPr>
        <p:sp>
          <p:nvSpPr>
            <p:cNvPr id="80" name="Rectangle 79">
              <a:extLst>
                <a:ext uri="{FF2B5EF4-FFF2-40B4-BE49-F238E27FC236}">
                  <a16:creationId xmlns:a16="http://schemas.microsoft.com/office/drawing/2014/main" id="{3D9E8922-1B3D-4020-A05C-C539C0C550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7135024" y="4167722"/>
              <a:ext cx="1079965" cy="1079965"/>
            </a:xfrm>
            <a:prstGeom prst="rect">
              <a:avLst/>
            </a:prstGeom>
            <a:solidFill>
              <a:schemeClr val="accent5">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A8064EBB-920B-4259-AC3A-6F286FAF2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7011922" y="4095164"/>
              <a:ext cx="485578" cy="485578"/>
            </a:xfrm>
            <a:prstGeom prst="rect">
              <a:avLst/>
            </a:prstGeom>
            <a:solidFill>
              <a:schemeClr val="accent5">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3FE43375-339B-4A67-BEC7-44D202CA1F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62597" y="5490560"/>
            <a:ext cx="803394" cy="855268"/>
            <a:chOff x="10246841" y="5975889"/>
            <a:chExt cx="1378553" cy="1467564"/>
          </a:xfrm>
        </p:grpSpPr>
        <p:sp>
          <p:nvSpPr>
            <p:cNvPr id="84" name="Rectangle 83">
              <a:extLst>
                <a:ext uri="{FF2B5EF4-FFF2-40B4-BE49-F238E27FC236}">
                  <a16:creationId xmlns:a16="http://schemas.microsoft.com/office/drawing/2014/main" id="{52329D9A-3D48-4B69-939D-2A480F1478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246842" y="5975888"/>
              <a:ext cx="1316404" cy="131640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2D5CC4CB-7B78-480A-A0AE-A8A35C08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38860" y="6856918"/>
              <a:ext cx="586534" cy="58653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id="{89DECC1B-0AAB-435F-81AE-4C770DACCA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85867" y="6047150"/>
            <a:ext cx="1636826" cy="818414"/>
            <a:chOff x="8085870" y="5837885"/>
            <a:chExt cx="2055357" cy="1027679"/>
          </a:xfrm>
        </p:grpSpPr>
        <p:sp>
          <p:nvSpPr>
            <p:cNvPr id="88" name="Rectangle 87">
              <a:extLst>
                <a:ext uri="{FF2B5EF4-FFF2-40B4-BE49-F238E27FC236}">
                  <a16:creationId xmlns:a16="http://schemas.microsoft.com/office/drawing/2014/main" id="{DC580C66-5435-4F00-873E-679D3D504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41090" y="5965012"/>
              <a:ext cx="696678" cy="69667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Isosceles Triangle 88">
              <a:extLst>
                <a:ext uri="{FF2B5EF4-FFF2-40B4-BE49-F238E27FC236}">
                  <a16:creationId xmlns:a16="http://schemas.microsoft.com/office/drawing/2014/main" id="{B4AFD177-1A38-4FAE-87D4-840AE22C8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85870" y="5837885"/>
              <a:ext cx="2055357" cy="102767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37523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A8FB682-5ACE-0043-B0AC-8348D0A5EEE5}"/>
              </a:ext>
            </a:extLst>
          </p:cNvPr>
          <p:cNvGrpSpPr/>
          <p:nvPr/>
        </p:nvGrpSpPr>
        <p:grpSpPr>
          <a:xfrm>
            <a:off x="-2" y="0"/>
            <a:ext cx="12181114" cy="6858000"/>
            <a:chOff x="-2" y="0"/>
            <a:chExt cx="12181114" cy="6858000"/>
          </a:xfrm>
        </p:grpSpPr>
        <p:sp>
          <p:nvSpPr>
            <p:cNvPr id="6" name="Rectangle 5">
              <a:extLst>
                <a:ext uri="{FF2B5EF4-FFF2-40B4-BE49-F238E27FC236}">
                  <a16:creationId xmlns:a16="http://schemas.microsoft.com/office/drawing/2014/main" id="{B095B4A6-6875-6149-A821-42D5B47EE527}"/>
                </a:ext>
              </a:extLst>
            </p:cNvPr>
            <p:cNvSpPr/>
            <p:nvPr/>
          </p:nvSpPr>
          <p:spPr>
            <a:xfrm>
              <a:off x="-1" y="0"/>
              <a:ext cx="4060371" cy="9144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rPr>
                <a:t>CONSUMER SEGMENTS</a:t>
              </a:r>
            </a:p>
          </p:txBody>
        </p:sp>
        <p:sp>
          <p:nvSpPr>
            <p:cNvPr id="7" name="Rectangle 6">
              <a:extLst>
                <a:ext uri="{FF2B5EF4-FFF2-40B4-BE49-F238E27FC236}">
                  <a16:creationId xmlns:a16="http://schemas.microsoft.com/office/drawing/2014/main" id="{E5F3817D-58D7-AA47-809D-6BC6B6368FBE}"/>
                </a:ext>
              </a:extLst>
            </p:cNvPr>
            <p:cNvSpPr/>
            <p:nvPr/>
          </p:nvSpPr>
          <p:spPr>
            <a:xfrm>
              <a:off x="4060370" y="0"/>
              <a:ext cx="4060371"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rPr>
                <a:t>NETWORK PLANNING</a:t>
              </a:r>
            </a:p>
          </p:txBody>
        </p:sp>
        <p:sp>
          <p:nvSpPr>
            <p:cNvPr id="8" name="Rectangle 7">
              <a:extLst>
                <a:ext uri="{FF2B5EF4-FFF2-40B4-BE49-F238E27FC236}">
                  <a16:creationId xmlns:a16="http://schemas.microsoft.com/office/drawing/2014/main" id="{7BB55357-8722-4641-A7C3-22B0213A384B}"/>
                </a:ext>
              </a:extLst>
            </p:cNvPr>
            <p:cNvSpPr/>
            <p:nvPr/>
          </p:nvSpPr>
          <p:spPr>
            <a:xfrm>
              <a:off x="8120741" y="0"/>
              <a:ext cx="4060371" cy="914400"/>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rPr>
                <a:t>STORE LOCATION</a:t>
              </a:r>
            </a:p>
          </p:txBody>
        </p:sp>
        <p:sp>
          <p:nvSpPr>
            <p:cNvPr id="9" name="Rectangle 8">
              <a:extLst>
                <a:ext uri="{FF2B5EF4-FFF2-40B4-BE49-F238E27FC236}">
                  <a16:creationId xmlns:a16="http://schemas.microsoft.com/office/drawing/2014/main" id="{C8351934-656B-5848-B344-3F7B68E6ED86}"/>
                </a:ext>
              </a:extLst>
            </p:cNvPr>
            <p:cNvSpPr/>
            <p:nvPr/>
          </p:nvSpPr>
          <p:spPr>
            <a:xfrm>
              <a:off x="-2" y="914400"/>
              <a:ext cx="4060371" cy="5943600"/>
            </a:xfrm>
            <a:prstGeom prst="rect">
              <a:avLst/>
            </a:prstGeom>
            <a:solidFill>
              <a:schemeClr val="accent2">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endParaRPr lang="en-US"/>
            </a:p>
            <a:p>
              <a:endParaRPr lang="en-US"/>
            </a:p>
            <a:p>
              <a:endParaRPr lang="en-US"/>
            </a:p>
            <a:p>
              <a:endParaRPr lang="en-US"/>
            </a:p>
            <a:p>
              <a:endParaRPr lang="en-US"/>
            </a:p>
            <a:p>
              <a:endParaRPr lang="en-IN" sz="1400" dirty="0">
                <a:solidFill>
                  <a:schemeClr val="tx1"/>
                </a:solidFill>
              </a:endParaRPr>
            </a:p>
            <a:p>
              <a:pPr marL="285750" indent="-285750">
                <a:buFont typeface="Arial"/>
                <a:buChar char="•"/>
              </a:pPr>
              <a:r>
                <a:rPr lang="en-IN" sz="1400" dirty="0">
                  <a:solidFill>
                    <a:schemeClr val="tx1"/>
                  </a:solidFill>
                </a:rPr>
                <a:t>The segments we made reflect attitude and belief of Indian consumers (TAM-&gt; Rs.1184 crores )</a:t>
              </a:r>
              <a:endParaRPr lang="en-IN" sz="1400" dirty="0">
                <a:solidFill>
                  <a:schemeClr val="tx1"/>
                </a:solidFill>
                <a:cs typeface="Calibri"/>
              </a:endParaRPr>
            </a:p>
          </p:txBody>
        </p:sp>
        <p:sp>
          <p:nvSpPr>
            <p:cNvPr id="10" name="Rectangle 9">
              <a:extLst>
                <a:ext uri="{FF2B5EF4-FFF2-40B4-BE49-F238E27FC236}">
                  <a16:creationId xmlns:a16="http://schemas.microsoft.com/office/drawing/2014/main" id="{5E7C11D1-B5F4-A640-B4EC-D0CFB5625FED}"/>
                </a:ext>
              </a:extLst>
            </p:cNvPr>
            <p:cNvSpPr/>
            <p:nvPr/>
          </p:nvSpPr>
          <p:spPr>
            <a:xfrm>
              <a:off x="4060368" y="914400"/>
              <a:ext cx="4060371" cy="5943600"/>
            </a:xfrm>
            <a:prstGeom prst="rect">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p>
            <a:p>
              <a:endParaRPr lang="en-US"/>
            </a:p>
            <a:p>
              <a:endParaRPr lang="en-US"/>
            </a:p>
            <a:p>
              <a:endParaRPr lang="en-US"/>
            </a:p>
            <a:p>
              <a:endParaRPr lang="en-US"/>
            </a:p>
            <a:p>
              <a:endParaRPr lang="en-US"/>
            </a:p>
            <a:p>
              <a:endParaRPr lang="en-US"/>
            </a:p>
            <a:p>
              <a:endParaRPr lang="en-US"/>
            </a:p>
            <a:p>
              <a:pPr algn="just"/>
              <a:r>
                <a:rPr lang="en-US" u="sng">
                  <a:solidFill>
                    <a:schemeClr val="tx1"/>
                  </a:solidFill>
                </a:rPr>
                <a:t>Expansion Plan: (Steps)</a:t>
              </a:r>
            </a:p>
            <a:p>
              <a:pPr marL="285750" indent="-285750" algn="just">
                <a:buFont typeface="+mj-lt"/>
                <a:buAutoNum type="arabicPeriod"/>
              </a:pPr>
              <a:r>
                <a:rPr lang="en-US" sz="1400">
                  <a:solidFill>
                    <a:schemeClr val="tx1"/>
                  </a:solidFill>
                </a:rPr>
                <a:t>In initial years, steady opening of stores in Tier 1 cities</a:t>
              </a:r>
            </a:p>
            <a:p>
              <a:pPr marL="285750" indent="-285750" algn="just">
                <a:buFont typeface="+mj-lt"/>
                <a:buAutoNum type="arabicPeriod"/>
              </a:pPr>
              <a:r>
                <a:rPr lang="en-US" sz="1400">
                  <a:solidFill>
                    <a:schemeClr val="tx1"/>
                  </a:solidFill>
                </a:rPr>
                <a:t>Thorough analysis of profit generation</a:t>
              </a:r>
            </a:p>
            <a:p>
              <a:pPr marL="285750" indent="-285750" algn="just">
                <a:buFont typeface="+mj-lt"/>
                <a:buAutoNum type="arabicPeriod"/>
              </a:pPr>
              <a:r>
                <a:rPr lang="en-US" sz="1400">
                  <a:solidFill>
                    <a:schemeClr val="tx1"/>
                  </a:solidFill>
                </a:rPr>
                <a:t>Gradually, expansion in Tier 2 &amp; 3 cities</a:t>
              </a:r>
            </a:p>
            <a:p>
              <a:pPr algn="just"/>
              <a:r>
                <a:rPr lang="en-US" sz="1200">
                  <a:solidFill>
                    <a:schemeClr val="tx1"/>
                  </a:solidFill>
                </a:rPr>
                <a:t>Note: </a:t>
              </a:r>
            </a:p>
            <a:p>
              <a:pPr marL="171450" indent="-171450" algn="just">
                <a:buFont typeface="Arial" panose="020B0604020202020204" pitchFamily="34" charset="0"/>
                <a:buChar char="•"/>
              </a:pPr>
              <a:r>
                <a:rPr lang="en-US" sz="1200">
                  <a:solidFill>
                    <a:schemeClr val="tx1"/>
                  </a:solidFill>
                </a:rPr>
                <a:t>Most number of stores opening in Year 5 (11 Stores)</a:t>
              </a:r>
            </a:p>
            <a:p>
              <a:pPr marL="171450" indent="-171450" algn="just">
                <a:buFont typeface="Arial" panose="020B0604020202020204" pitchFamily="34" charset="0"/>
                <a:buChar char="•"/>
              </a:pPr>
              <a:r>
                <a:rPr lang="en-US" sz="1200">
                  <a:solidFill>
                    <a:schemeClr val="tx1"/>
                  </a:solidFill>
                </a:rPr>
                <a:t>Profits from previously opened store would aid to open new stores</a:t>
              </a:r>
            </a:p>
            <a:p>
              <a:pPr algn="just"/>
              <a:r>
                <a:rPr lang="en-US" u="sng">
                  <a:solidFill>
                    <a:schemeClr val="tx1"/>
                  </a:solidFill>
                </a:rPr>
                <a:t>Franchising as an option:</a:t>
              </a:r>
            </a:p>
            <a:p>
              <a:pPr marL="285750" indent="-285750" algn="just">
                <a:buFont typeface="Arial" panose="020B0604020202020204" pitchFamily="34" charset="0"/>
                <a:buChar char="•"/>
              </a:pPr>
              <a:r>
                <a:rPr lang="en-US" sz="1400">
                  <a:solidFill>
                    <a:schemeClr val="tx1"/>
                  </a:solidFill>
                </a:rPr>
                <a:t>In period of 5 years, 30 stores to be opened and managed by our company</a:t>
              </a:r>
            </a:p>
            <a:p>
              <a:pPr marL="285750" indent="-285750" algn="just">
                <a:buFont typeface="Arial" panose="020B0604020202020204" pitchFamily="34" charset="0"/>
                <a:buChar char="•"/>
              </a:pPr>
              <a:r>
                <a:rPr lang="en-US" sz="1400">
                  <a:solidFill>
                    <a:schemeClr val="tx1"/>
                  </a:solidFill>
                </a:rPr>
                <a:t>Will opt for franchising of Model B stores in Tier 2 &amp; 3 cities depending upon profitability &amp; feasibility of previously opened stores</a:t>
              </a:r>
            </a:p>
            <a:p>
              <a:pPr marL="285750" indent="-285750" algn="just">
                <a:buFont typeface="Arial" panose="020B0604020202020204" pitchFamily="34" charset="0"/>
                <a:buChar char="•"/>
              </a:pPr>
              <a:r>
                <a:rPr lang="en-US" sz="1400">
                  <a:solidFill>
                    <a:schemeClr val="tx1"/>
                  </a:solidFill>
                </a:rPr>
                <a:t>Franchising would help us cater according to local customer needs &amp; preferences</a:t>
              </a:r>
            </a:p>
          </p:txBody>
        </p:sp>
        <p:sp>
          <p:nvSpPr>
            <p:cNvPr id="11" name="Rectangle 10">
              <a:extLst>
                <a:ext uri="{FF2B5EF4-FFF2-40B4-BE49-F238E27FC236}">
                  <a16:creationId xmlns:a16="http://schemas.microsoft.com/office/drawing/2014/main" id="{1E9E4287-58FD-F84C-9307-C2320997FDAB}"/>
                </a:ext>
              </a:extLst>
            </p:cNvPr>
            <p:cNvSpPr/>
            <p:nvPr/>
          </p:nvSpPr>
          <p:spPr>
            <a:xfrm>
              <a:off x="8120740" y="914400"/>
              <a:ext cx="4060371" cy="5943600"/>
            </a:xfrm>
            <a:prstGeom prst="rect">
              <a:avLst/>
            </a:prstGeom>
            <a:solidFill>
              <a:schemeClr val="accent4">
                <a:lumMod val="20000"/>
                <a:lumOff val="8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3" name="Table 13">
            <a:extLst>
              <a:ext uri="{FF2B5EF4-FFF2-40B4-BE49-F238E27FC236}">
                <a16:creationId xmlns:a16="http://schemas.microsoft.com/office/drawing/2014/main" id="{11FEBE00-7CC4-8E43-A9BD-DB134C7654FA}"/>
              </a:ext>
            </a:extLst>
          </p:cNvPr>
          <p:cNvGraphicFramePr>
            <a:graphicFrameLocks noGrp="1"/>
          </p:cNvGraphicFramePr>
          <p:nvPr>
            <p:extLst>
              <p:ext uri="{D42A27DB-BD31-4B8C-83A1-F6EECF244321}">
                <p14:modId xmlns:p14="http://schemas.microsoft.com/office/powerpoint/2010/main" val="46533923"/>
              </p:ext>
            </p:extLst>
          </p:nvPr>
        </p:nvGraphicFramePr>
        <p:xfrm>
          <a:off x="4103909" y="1001486"/>
          <a:ext cx="3973289" cy="1910080"/>
        </p:xfrm>
        <a:graphic>
          <a:graphicData uri="http://schemas.openxmlformats.org/drawingml/2006/table">
            <a:tbl>
              <a:tblPr firstRow="1">
                <a:tableStyleId>{93296810-A885-4BE3-A3E7-6D5BEEA58F35}</a:tableStyleId>
              </a:tblPr>
              <a:tblGrid>
                <a:gridCol w="870862">
                  <a:extLst>
                    <a:ext uri="{9D8B030D-6E8A-4147-A177-3AD203B41FA5}">
                      <a16:colId xmlns:a16="http://schemas.microsoft.com/office/drawing/2014/main" val="3816244460"/>
                    </a:ext>
                  </a:extLst>
                </a:gridCol>
                <a:gridCol w="1504593">
                  <a:extLst>
                    <a:ext uri="{9D8B030D-6E8A-4147-A177-3AD203B41FA5}">
                      <a16:colId xmlns:a16="http://schemas.microsoft.com/office/drawing/2014/main" val="852210355"/>
                    </a:ext>
                  </a:extLst>
                </a:gridCol>
                <a:gridCol w="1597834">
                  <a:extLst>
                    <a:ext uri="{9D8B030D-6E8A-4147-A177-3AD203B41FA5}">
                      <a16:colId xmlns:a16="http://schemas.microsoft.com/office/drawing/2014/main" val="952394049"/>
                    </a:ext>
                  </a:extLst>
                </a:gridCol>
              </a:tblGrid>
              <a:tr h="370840">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t>MODEL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t>MODEL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1355200"/>
                  </a:ext>
                </a:extLst>
              </a:tr>
              <a:tr h="370840">
                <a:tc>
                  <a:txBody>
                    <a:bodyPr/>
                    <a:lstStyle/>
                    <a:p>
                      <a:r>
                        <a:rPr lang="en-US" sz="1200" b="1"/>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a:t>Experience Furniture Studios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a:t>Normal Furniture Stores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6285189"/>
                  </a:ext>
                </a:extLst>
              </a:tr>
              <a:tr h="370840">
                <a:tc>
                  <a:txBody>
                    <a:bodyPr/>
                    <a:lstStyle/>
                    <a:p>
                      <a:r>
                        <a:rPr lang="en-US" sz="1200" b="1"/>
                        <a:t>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a:t>~ 10,000 sq. 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a:t>~ 4,000 sq. 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4838489"/>
                  </a:ext>
                </a:extLst>
              </a:tr>
              <a:tr h="370840">
                <a:tc>
                  <a:txBody>
                    <a:bodyPr/>
                    <a:lstStyle/>
                    <a:p>
                      <a:r>
                        <a:rPr lang="en-US" sz="1200" b="1"/>
                        <a:t>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a:t>Tier 1 &amp; 2 cities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a:t>Tier 1, 2 &amp; 3 cities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7323332"/>
                  </a:ext>
                </a:extLst>
              </a:tr>
              <a:tr h="370840">
                <a:tc>
                  <a:txBody>
                    <a:bodyPr/>
                    <a:lstStyle/>
                    <a:p>
                      <a:r>
                        <a:rPr lang="en-US" sz="1200" b="1"/>
                        <a:t># of Stores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0939817"/>
                  </a:ext>
                </a:extLst>
              </a:tr>
            </a:tbl>
          </a:graphicData>
        </a:graphic>
      </p:graphicFrame>
      <p:graphicFrame>
        <p:nvGraphicFramePr>
          <p:cNvPr id="2" name="Table 2">
            <a:extLst>
              <a:ext uri="{FF2B5EF4-FFF2-40B4-BE49-F238E27FC236}">
                <a16:creationId xmlns:a16="http://schemas.microsoft.com/office/drawing/2014/main" id="{B13E71F3-508D-3942-A115-36AB2A82EFAF}"/>
              </a:ext>
            </a:extLst>
          </p:cNvPr>
          <p:cNvGraphicFramePr>
            <a:graphicFrameLocks noGrp="1"/>
          </p:cNvGraphicFramePr>
          <p:nvPr>
            <p:extLst>
              <p:ext uri="{D42A27DB-BD31-4B8C-83A1-F6EECF244321}">
                <p14:modId xmlns:p14="http://schemas.microsoft.com/office/powerpoint/2010/main" val="2607136107"/>
              </p:ext>
            </p:extLst>
          </p:nvPr>
        </p:nvGraphicFramePr>
        <p:xfrm>
          <a:off x="54431" y="935634"/>
          <a:ext cx="3962396" cy="1483360"/>
        </p:xfrm>
        <a:graphic>
          <a:graphicData uri="http://schemas.openxmlformats.org/drawingml/2006/table">
            <a:tbl>
              <a:tblPr firstRow="1">
                <a:tableStyleId>{21E4AEA4-8DFA-4A89-87EB-49C32662AFE0}</a:tableStyleId>
              </a:tblPr>
              <a:tblGrid>
                <a:gridCol w="1044602">
                  <a:extLst>
                    <a:ext uri="{9D8B030D-6E8A-4147-A177-3AD203B41FA5}">
                      <a16:colId xmlns:a16="http://schemas.microsoft.com/office/drawing/2014/main" val="3277056270"/>
                    </a:ext>
                  </a:extLst>
                </a:gridCol>
                <a:gridCol w="2917794">
                  <a:extLst>
                    <a:ext uri="{9D8B030D-6E8A-4147-A177-3AD203B41FA5}">
                      <a16:colId xmlns:a16="http://schemas.microsoft.com/office/drawing/2014/main" val="1139976920"/>
                    </a:ext>
                  </a:extLst>
                </a:gridCol>
              </a:tblGrid>
              <a:tr h="370840">
                <a:tc gridSpan="2">
                  <a:txBody>
                    <a:bodyPr/>
                    <a:lstStyle/>
                    <a:p>
                      <a:pPr algn="ctr"/>
                      <a:r>
                        <a:rPr lang="en-US" sz="1400"/>
                        <a:t>DEMOGRAPHICS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702453565"/>
                  </a:ext>
                </a:extLst>
              </a:tr>
              <a:tr h="370840">
                <a:tc>
                  <a:txBody>
                    <a:bodyPr/>
                    <a:lstStyle/>
                    <a:p>
                      <a:r>
                        <a:rPr lang="en-US" sz="1200" b="1"/>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24 – 50 years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3547967"/>
                  </a:ext>
                </a:extLst>
              </a:tr>
              <a:tr h="370840">
                <a:tc>
                  <a:txBody>
                    <a:bodyPr/>
                    <a:lstStyle/>
                    <a:p>
                      <a:r>
                        <a:rPr lang="en-US" sz="1200" b="1"/>
                        <a:t>INCOME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Upper Class &amp; Upper Middle 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9575936"/>
                  </a:ext>
                </a:extLst>
              </a:tr>
              <a:tr h="370840">
                <a:tc>
                  <a:txBody>
                    <a:bodyPr/>
                    <a:lstStyle/>
                    <a:p>
                      <a:r>
                        <a:rPr lang="en-US" sz="1200" b="1"/>
                        <a:t>GEOGRAPHY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Andhra Pradesh (Tier 1, 2 &amp; 3 cities)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4972778"/>
                  </a:ext>
                </a:extLst>
              </a:tr>
            </a:tbl>
          </a:graphicData>
        </a:graphic>
      </p:graphicFrame>
      <p:graphicFrame>
        <p:nvGraphicFramePr>
          <p:cNvPr id="3" name="Table 3">
            <a:extLst>
              <a:ext uri="{FF2B5EF4-FFF2-40B4-BE49-F238E27FC236}">
                <a16:creationId xmlns:a16="http://schemas.microsoft.com/office/drawing/2014/main" id="{717CAC29-79B6-5C43-BAF2-1AD1C9C6DAC4}"/>
              </a:ext>
            </a:extLst>
          </p:cNvPr>
          <p:cNvGraphicFramePr>
            <a:graphicFrameLocks noGrp="1"/>
          </p:cNvGraphicFramePr>
          <p:nvPr>
            <p:extLst>
              <p:ext uri="{D42A27DB-BD31-4B8C-83A1-F6EECF244321}">
                <p14:modId xmlns:p14="http://schemas.microsoft.com/office/powerpoint/2010/main" val="3584792207"/>
              </p:ext>
            </p:extLst>
          </p:nvPr>
        </p:nvGraphicFramePr>
        <p:xfrm>
          <a:off x="54431" y="3111863"/>
          <a:ext cx="3962397" cy="3669937"/>
        </p:xfrm>
        <a:graphic>
          <a:graphicData uri="http://schemas.openxmlformats.org/drawingml/2006/table">
            <a:tbl>
              <a:tblPr firstRow="1">
                <a:tableStyleId>{21E4AEA4-8DFA-4A89-87EB-49C32662AFE0}</a:tableStyleId>
              </a:tblPr>
              <a:tblGrid>
                <a:gridCol w="1121225">
                  <a:extLst>
                    <a:ext uri="{9D8B030D-6E8A-4147-A177-3AD203B41FA5}">
                      <a16:colId xmlns:a16="http://schemas.microsoft.com/office/drawing/2014/main" val="633641510"/>
                    </a:ext>
                  </a:extLst>
                </a:gridCol>
                <a:gridCol w="2057400">
                  <a:extLst>
                    <a:ext uri="{9D8B030D-6E8A-4147-A177-3AD203B41FA5}">
                      <a16:colId xmlns:a16="http://schemas.microsoft.com/office/drawing/2014/main" val="2898869382"/>
                    </a:ext>
                  </a:extLst>
                </a:gridCol>
                <a:gridCol w="783772">
                  <a:extLst>
                    <a:ext uri="{9D8B030D-6E8A-4147-A177-3AD203B41FA5}">
                      <a16:colId xmlns:a16="http://schemas.microsoft.com/office/drawing/2014/main" val="402502094"/>
                    </a:ext>
                  </a:extLst>
                </a:gridCol>
              </a:tblGrid>
              <a:tr h="381089">
                <a:tc>
                  <a:txBody>
                    <a:bodyPr/>
                    <a:lstStyle/>
                    <a:p>
                      <a:pPr algn="ctr"/>
                      <a:r>
                        <a:rPr lang="en-US" sz="1400"/>
                        <a:t>SEGMENTS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t>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3546701"/>
                  </a:ext>
                </a:extLst>
              </a:tr>
              <a:tr h="845704">
                <a:tc>
                  <a:txBody>
                    <a:bodyPr/>
                    <a:lstStyle/>
                    <a:p>
                      <a:r>
                        <a:rPr lang="en-US" sz="1200" b="1"/>
                        <a:t>Convenience seekers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200"/>
                        <a:t>- Prefer convenience, ease &amp; time-saving over price.</a:t>
                      </a:r>
                    </a:p>
                    <a:p>
                      <a:pPr algn="just"/>
                      <a:r>
                        <a:rPr lang="en-US" sz="1200"/>
                        <a:t>- Look for a whole range of merchandise under one roof.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2888333"/>
                  </a:ext>
                </a:extLst>
              </a:tr>
              <a:tr h="1221572">
                <a:tc>
                  <a:txBody>
                    <a:bodyPr/>
                    <a:lstStyle/>
                    <a:p>
                      <a:r>
                        <a:rPr lang="en-US" sz="1200" b="1"/>
                        <a:t>Value seekers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200"/>
                        <a:t>- Open to Experimentation</a:t>
                      </a:r>
                    </a:p>
                    <a:p>
                      <a:pPr algn="just"/>
                      <a:r>
                        <a:rPr lang="en-US" sz="1200"/>
                        <a:t>- Ready to pay Value-based price for products</a:t>
                      </a:r>
                    </a:p>
                    <a:p>
                      <a:pPr algn="just"/>
                      <a:r>
                        <a:rPr lang="en-US" sz="1200"/>
                        <a:t>- Prefer value added services even if it means shelling out extra money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7885288"/>
                  </a:ext>
                </a:extLst>
              </a:tr>
              <a:tr h="1221572">
                <a:tc>
                  <a:txBody>
                    <a:bodyPr/>
                    <a:lstStyle/>
                    <a:p>
                      <a:r>
                        <a:rPr lang="en-US" sz="1200" b="1"/>
                        <a:t>Traditionalists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200"/>
                        <a:t>- Sceptic about ready-made furniture</a:t>
                      </a:r>
                    </a:p>
                    <a:p>
                      <a:pPr algn="just"/>
                      <a:r>
                        <a:rPr lang="en-US" sz="1200"/>
                        <a:t>- Like to have furniture made:</a:t>
                      </a:r>
                    </a:p>
                    <a:p>
                      <a:pPr marL="228600" indent="-228600" algn="just">
                        <a:buAutoNum type="arabicPeriod"/>
                      </a:pPr>
                      <a:r>
                        <a:rPr lang="en-US" sz="1200"/>
                        <a:t>As per their directions</a:t>
                      </a:r>
                    </a:p>
                    <a:p>
                      <a:pPr marL="228600" indent="-228600" algn="just">
                        <a:buAutoNum type="arabicPeriod"/>
                      </a:pPr>
                      <a:r>
                        <a:rPr lang="en-US" sz="1200"/>
                        <a:t>From their own provided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5612917"/>
                  </a:ext>
                </a:extLst>
              </a:tr>
            </a:tbl>
          </a:graphicData>
        </a:graphic>
      </p:graphicFrame>
      <p:pic>
        <p:nvPicPr>
          <p:cNvPr id="5" name="Graphic 4" descr="Tick">
            <a:extLst>
              <a:ext uri="{FF2B5EF4-FFF2-40B4-BE49-F238E27FC236}">
                <a16:creationId xmlns:a16="http://schemas.microsoft.com/office/drawing/2014/main" id="{AD64FFC7-3F6A-9D46-8C54-414801C020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52812" y="3744000"/>
            <a:ext cx="284400" cy="284400"/>
          </a:xfrm>
          <a:prstGeom prst="rect">
            <a:avLst/>
          </a:prstGeom>
        </p:spPr>
      </p:pic>
      <p:pic>
        <p:nvPicPr>
          <p:cNvPr id="14" name="Graphic 13" descr="Tick">
            <a:extLst>
              <a:ext uri="{FF2B5EF4-FFF2-40B4-BE49-F238E27FC236}">
                <a16:creationId xmlns:a16="http://schemas.microsoft.com/office/drawing/2014/main" id="{DD5FF9C5-5EA6-154F-B43A-D44AE443EA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52812" y="4787128"/>
            <a:ext cx="284400" cy="284400"/>
          </a:xfrm>
          <a:prstGeom prst="rect">
            <a:avLst/>
          </a:prstGeom>
        </p:spPr>
      </p:pic>
      <p:pic>
        <p:nvPicPr>
          <p:cNvPr id="16" name="Graphic 15" descr="Close">
            <a:extLst>
              <a:ext uri="{FF2B5EF4-FFF2-40B4-BE49-F238E27FC236}">
                <a16:creationId xmlns:a16="http://schemas.microsoft.com/office/drawing/2014/main" id="{63039E75-7705-1D4F-8BB6-50310E595C6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51462" y="6028059"/>
            <a:ext cx="285750" cy="285750"/>
          </a:xfrm>
          <a:prstGeom prst="rect">
            <a:avLst/>
          </a:prstGeom>
        </p:spPr>
      </p:pic>
      <p:graphicFrame>
        <p:nvGraphicFramePr>
          <p:cNvPr id="15" name="Table 14">
            <a:extLst>
              <a:ext uri="{FF2B5EF4-FFF2-40B4-BE49-F238E27FC236}">
                <a16:creationId xmlns:a16="http://schemas.microsoft.com/office/drawing/2014/main" id="{F3021AA2-E800-4CC8-8C0E-B1F1D2B2BA09}"/>
              </a:ext>
            </a:extLst>
          </p:cNvPr>
          <p:cNvGraphicFramePr>
            <a:graphicFrameLocks noGrp="1"/>
          </p:cNvGraphicFramePr>
          <p:nvPr>
            <p:extLst>
              <p:ext uri="{D42A27DB-BD31-4B8C-83A1-F6EECF244321}">
                <p14:modId xmlns:p14="http://schemas.microsoft.com/office/powerpoint/2010/main" val="2046848419"/>
              </p:ext>
            </p:extLst>
          </p:nvPr>
        </p:nvGraphicFramePr>
        <p:xfrm>
          <a:off x="8169792" y="952218"/>
          <a:ext cx="3992200" cy="3108960"/>
        </p:xfrm>
        <a:graphic>
          <a:graphicData uri="http://schemas.openxmlformats.org/drawingml/2006/table">
            <a:tbl>
              <a:tblPr firstRow="1">
                <a:tableStyleId>{00A15C55-8517-42AA-B614-E9B94910E393}</a:tableStyleId>
              </a:tblPr>
              <a:tblGrid>
                <a:gridCol w="1034812">
                  <a:extLst>
                    <a:ext uri="{9D8B030D-6E8A-4147-A177-3AD203B41FA5}">
                      <a16:colId xmlns:a16="http://schemas.microsoft.com/office/drawing/2014/main" val="2409609001"/>
                    </a:ext>
                  </a:extLst>
                </a:gridCol>
                <a:gridCol w="1467555">
                  <a:extLst>
                    <a:ext uri="{9D8B030D-6E8A-4147-A177-3AD203B41FA5}">
                      <a16:colId xmlns:a16="http://schemas.microsoft.com/office/drawing/2014/main" val="1199145900"/>
                    </a:ext>
                  </a:extLst>
                </a:gridCol>
                <a:gridCol w="1489833">
                  <a:extLst>
                    <a:ext uri="{9D8B030D-6E8A-4147-A177-3AD203B41FA5}">
                      <a16:colId xmlns:a16="http://schemas.microsoft.com/office/drawing/2014/main" val="1224333770"/>
                    </a:ext>
                  </a:extLst>
                </a:gridCol>
              </a:tblGrid>
              <a:tr h="0">
                <a:tc>
                  <a:txBody>
                    <a:bodyPr/>
                    <a:lstStyle/>
                    <a:p>
                      <a:pPr algn="just"/>
                      <a:endParaRPr lang="en-GB" sz="120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a:effectLst/>
                        </a:rPr>
                        <a:t>EXPERIENCE STUDIO</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a:effectLst/>
                        </a:rPr>
                        <a:t>STORE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7497116"/>
                  </a:ext>
                </a:extLst>
              </a:tr>
              <a:tr h="0">
                <a:tc>
                  <a:txBody>
                    <a:bodyPr/>
                    <a:lstStyle/>
                    <a:p>
                      <a:pPr algn="just"/>
                      <a:r>
                        <a:rPr lang="en-GB" sz="1200" b="1">
                          <a:effectLst/>
                        </a:rPr>
                        <a:t>Location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GB" sz="1200">
                          <a:effectLst/>
                        </a:rPr>
                        <a:t>Tier 1 cities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GB" sz="1200">
                          <a:effectLst/>
                        </a:rPr>
                        <a:t>Tier 1 and 2 cities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1320110"/>
                  </a:ext>
                </a:extLst>
              </a:tr>
              <a:tr h="0">
                <a:tc>
                  <a:txBody>
                    <a:bodyPr/>
                    <a:lstStyle/>
                    <a:p>
                      <a:pPr algn="just"/>
                      <a:r>
                        <a:rPr lang="en-GB" sz="1200" b="1">
                          <a:effectLst/>
                        </a:rPr>
                        <a:t>Population in catchment area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GB" sz="1200">
                          <a:effectLst/>
                        </a:rPr>
                        <a:t>3-5 lakhs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GB" sz="1200">
                          <a:effectLst/>
                        </a:rPr>
                        <a:t>2-3 lakhs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0526841"/>
                  </a:ext>
                </a:extLst>
              </a:tr>
              <a:tr h="0">
                <a:tc>
                  <a:txBody>
                    <a:bodyPr/>
                    <a:lstStyle/>
                    <a:p>
                      <a:pPr algn="just"/>
                      <a:r>
                        <a:rPr lang="en-GB" sz="1200" b="1">
                          <a:effectLst/>
                        </a:rPr>
                        <a:t>Presence of other shops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GB" sz="1200">
                          <a:effectLst/>
                        </a:rPr>
                        <a:t>Standalone store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GB" sz="1200">
                          <a:effectLst/>
                        </a:rPr>
                        <a:t>Close to other furniture shops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7329343"/>
                  </a:ext>
                </a:extLst>
              </a:tr>
              <a:tr h="0">
                <a:tc>
                  <a:txBody>
                    <a:bodyPr/>
                    <a:lstStyle/>
                    <a:p>
                      <a:pPr algn="just"/>
                      <a:r>
                        <a:rPr lang="en-GB" sz="1200" b="1">
                          <a:effectLst/>
                        </a:rPr>
                        <a:t>Traffic Pattern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GB" sz="1200">
                          <a:effectLst/>
                        </a:rPr>
                        <a:t>On the main road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GB" sz="1200">
                          <a:effectLst/>
                        </a:rPr>
                        <a:t>Place which has reasonable spillage factor (2 spillages in 2 km range)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698079"/>
                  </a:ext>
                </a:extLst>
              </a:tr>
              <a:tr h="0">
                <a:tc>
                  <a:txBody>
                    <a:bodyPr/>
                    <a:lstStyle/>
                    <a:p>
                      <a:pPr algn="just"/>
                      <a:r>
                        <a:rPr lang="en-GB" sz="1200" b="1">
                          <a:effectLst/>
                        </a:rPr>
                        <a:t>Parking space availability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GB" sz="1200">
                          <a:effectLst/>
                        </a:rPr>
                        <a:t>Underground Car parking and front bike parking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GB" sz="1200">
                          <a:effectLst/>
                        </a:rPr>
                        <a:t>Front space for parking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2286549"/>
                  </a:ext>
                </a:extLst>
              </a:tr>
              <a:tr h="0">
                <a:tc>
                  <a:txBody>
                    <a:bodyPr/>
                    <a:lstStyle/>
                    <a:p>
                      <a:pPr algn="just"/>
                      <a:r>
                        <a:rPr lang="en-GB" sz="1200" b="1">
                          <a:effectLst/>
                        </a:rPr>
                        <a:t>Distance from the nearest shopping mall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GB" sz="1200">
                          <a:effectLst/>
                        </a:rPr>
                        <a:t>7km (Secondary trading draw)</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GB" sz="1200">
                          <a:effectLst/>
                        </a:rPr>
                        <a:t>1km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5011899"/>
                  </a:ext>
                </a:extLst>
              </a:tr>
            </a:tbl>
          </a:graphicData>
        </a:graphic>
      </p:graphicFrame>
      <p:sp>
        <p:nvSpPr>
          <p:cNvPr id="18" name="TextBox 17">
            <a:extLst>
              <a:ext uri="{FF2B5EF4-FFF2-40B4-BE49-F238E27FC236}">
                <a16:creationId xmlns:a16="http://schemas.microsoft.com/office/drawing/2014/main" id="{5E293947-3DA8-451C-9CA3-AD318E57CB09}"/>
              </a:ext>
            </a:extLst>
          </p:cNvPr>
          <p:cNvSpPr txBox="1"/>
          <p:nvPr/>
        </p:nvSpPr>
        <p:spPr>
          <a:xfrm>
            <a:off x="8110905" y="4049382"/>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t>TRADING DRAW:</a:t>
            </a:r>
            <a:endParaRPr lang="en-US" sz="1600" b="1">
              <a:cs typeface="Calibri"/>
            </a:endParaRPr>
          </a:p>
        </p:txBody>
      </p:sp>
      <p:grpSp>
        <p:nvGrpSpPr>
          <p:cNvPr id="19" name="Group 18">
            <a:extLst>
              <a:ext uri="{FF2B5EF4-FFF2-40B4-BE49-F238E27FC236}">
                <a16:creationId xmlns:a16="http://schemas.microsoft.com/office/drawing/2014/main" id="{D68D65A9-6151-6144-8B53-7C0C64976BB4}"/>
              </a:ext>
            </a:extLst>
          </p:cNvPr>
          <p:cNvGrpSpPr/>
          <p:nvPr/>
        </p:nvGrpSpPr>
        <p:grpSpPr>
          <a:xfrm>
            <a:off x="8783183" y="4228522"/>
            <a:ext cx="2765417" cy="2605334"/>
            <a:chOff x="1069848" y="2093976"/>
            <a:chExt cx="4280628" cy="4275437"/>
          </a:xfrm>
        </p:grpSpPr>
        <p:sp>
          <p:nvSpPr>
            <p:cNvPr id="20" name="Oval 19">
              <a:extLst>
                <a:ext uri="{FF2B5EF4-FFF2-40B4-BE49-F238E27FC236}">
                  <a16:creationId xmlns:a16="http://schemas.microsoft.com/office/drawing/2014/main" id="{9424248B-E982-F143-8FB0-2701B31D0926}"/>
                </a:ext>
              </a:extLst>
            </p:cNvPr>
            <p:cNvSpPr/>
            <p:nvPr/>
          </p:nvSpPr>
          <p:spPr>
            <a:xfrm>
              <a:off x="1069848" y="2093976"/>
              <a:ext cx="4280628" cy="4275437"/>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DF00627-E94C-9D43-AC27-6DEDEC4C9754}"/>
                </a:ext>
              </a:extLst>
            </p:cNvPr>
            <p:cNvSpPr/>
            <p:nvPr/>
          </p:nvSpPr>
          <p:spPr>
            <a:xfrm>
              <a:off x="1560535" y="2582067"/>
              <a:ext cx="3299254" cy="3299254"/>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64E0FE7-78AD-1043-8759-5E5016E83E79}"/>
                </a:ext>
              </a:extLst>
            </p:cNvPr>
            <p:cNvSpPr/>
            <p:nvPr/>
          </p:nvSpPr>
          <p:spPr>
            <a:xfrm>
              <a:off x="1972428" y="2993958"/>
              <a:ext cx="2476006" cy="2480085"/>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3" descr="Court">
              <a:extLst>
                <a:ext uri="{FF2B5EF4-FFF2-40B4-BE49-F238E27FC236}">
                  <a16:creationId xmlns:a16="http://schemas.microsoft.com/office/drawing/2014/main" id="{1D064165-99AD-A649-B93C-08955752CA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05276" y="3939419"/>
              <a:ext cx="599924" cy="599924"/>
            </a:xfrm>
            <a:prstGeom prst="rect">
              <a:avLst/>
            </a:prstGeom>
            <a:ln>
              <a:noFill/>
            </a:ln>
          </p:spPr>
        </p:pic>
        <p:cxnSp>
          <p:nvCxnSpPr>
            <p:cNvPr id="24" name="Straight Arrow Connector 23">
              <a:extLst>
                <a:ext uri="{FF2B5EF4-FFF2-40B4-BE49-F238E27FC236}">
                  <a16:creationId xmlns:a16="http://schemas.microsoft.com/office/drawing/2014/main" id="{B92356FB-4266-F243-9080-BE16377CDB87}"/>
                </a:ext>
              </a:extLst>
            </p:cNvPr>
            <p:cNvCxnSpPr>
              <a:endCxn id="22" idx="6"/>
            </p:cNvCxnSpPr>
            <p:nvPr/>
          </p:nvCxnSpPr>
          <p:spPr>
            <a:xfrm flipV="1">
              <a:off x="3393586" y="4234001"/>
              <a:ext cx="1054848" cy="538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B2F7518-920E-8E46-A8D1-39697154C832}"/>
                </a:ext>
              </a:extLst>
            </p:cNvPr>
            <p:cNvCxnSpPr>
              <a:endCxn id="21" idx="7"/>
            </p:cNvCxnSpPr>
            <p:nvPr/>
          </p:nvCxnSpPr>
          <p:spPr>
            <a:xfrm flipV="1">
              <a:off x="3393586" y="3065232"/>
              <a:ext cx="983038" cy="1061925"/>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AE617EC-1914-1545-A772-4D8A4EF7B566}"/>
                </a:ext>
              </a:extLst>
            </p:cNvPr>
            <p:cNvCxnSpPr>
              <a:endCxn id="20" idx="0"/>
            </p:cNvCxnSpPr>
            <p:nvPr/>
          </p:nvCxnSpPr>
          <p:spPr>
            <a:xfrm flipV="1">
              <a:off x="3201545" y="2093976"/>
              <a:ext cx="8617" cy="1933197"/>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886FF6D-C200-2543-B31C-8EDC88C72636}"/>
                </a:ext>
              </a:extLst>
            </p:cNvPr>
            <p:cNvSpPr txBox="1"/>
            <p:nvPr/>
          </p:nvSpPr>
          <p:spPr>
            <a:xfrm>
              <a:off x="3684108" y="3829459"/>
              <a:ext cx="585416" cy="307777"/>
            </a:xfrm>
            <a:prstGeom prst="rect">
              <a:avLst/>
            </a:prstGeom>
            <a:noFill/>
          </p:spPr>
          <p:txBody>
            <a:bodyPr wrap="none" rtlCol="0">
              <a:spAutoFit/>
            </a:bodyPr>
            <a:lstStyle/>
            <a:p>
              <a:r>
                <a:rPr lang="en-US" sz="1400"/>
                <a:t>5 km</a:t>
              </a:r>
            </a:p>
          </p:txBody>
        </p:sp>
        <p:sp>
          <p:nvSpPr>
            <p:cNvPr id="28" name="TextBox 27">
              <a:extLst>
                <a:ext uri="{FF2B5EF4-FFF2-40B4-BE49-F238E27FC236}">
                  <a16:creationId xmlns:a16="http://schemas.microsoft.com/office/drawing/2014/main" id="{C30C5E68-CC43-284F-9E5D-E9BA198AD3E6}"/>
                </a:ext>
              </a:extLst>
            </p:cNvPr>
            <p:cNvSpPr txBox="1"/>
            <p:nvPr/>
          </p:nvSpPr>
          <p:spPr>
            <a:xfrm rot="18691392">
              <a:off x="3296965" y="3394173"/>
              <a:ext cx="622286" cy="307776"/>
            </a:xfrm>
            <a:prstGeom prst="rect">
              <a:avLst/>
            </a:prstGeom>
            <a:noFill/>
            <a:ln>
              <a:noFill/>
            </a:ln>
          </p:spPr>
          <p:txBody>
            <a:bodyPr wrap="none" rtlCol="0">
              <a:spAutoFit/>
            </a:bodyPr>
            <a:lstStyle/>
            <a:p>
              <a:r>
                <a:rPr lang="en-US" sz="1400" b="1"/>
                <a:t>7 km</a:t>
              </a:r>
            </a:p>
          </p:txBody>
        </p:sp>
        <p:sp>
          <p:nvSpPr>
            <p:cNvPr id="29" name="TextBox 28">
              <a:extLst>
                <a:ext uri="{FF2B5EF4-FFF2-40B4-BE49-F238E27FC236}">
                  <a16:creationId xmlns:a16="http://schemas.microsoft.com/office/drawing/2014/main" id="{76E0232F-0C33-BD46-8376-356FEF7A1137}"/>
                </a:ext>
              </a:extLst>
            </p:cNvPr>
            <p:cNvSpPr txBox="1"/>
            <p:nvPr/>
          </p:nvSpPr>
          <p:spPr>
            <a:xfrm rot="16200000">
              <a:off x="2583243" y="3172712"/>
              <a:ext cx="721672" cy="307776"/>
            </a:xfrm>
            <a:prstGeom prst="rect">
              <a:avLst/>
            </a:prstGeom>
            <a:noFill/>
          </p:spPr>
          <p:txBody>
            <a:bodyPr wrap="none" rtlCol="0">
              <a:spAutoFit/>
            </a:bodyPr>
            <a:lstStyle/>
            <a:p>
              <a:r>
                <a:rPr lang="en-US" sz="1400" b="1"/>
                <a:t>10 km</a:t>
              </a:r>
            </a:p>
          </p:txBody>
        </p:sp>
        <p:sp>
          <p:nvSpPr>
            <p:cNvPr id="30" name="TextBox 29">
              <a:extLst>
                <a:ext uri="{FF2B5EF4-FFF2-40B4-BE49-F238E27FC236}">
                  <a16:creationId xmlns:a16="http://schemas.microsoft.com/office/drawing/2014/main" id="{B8B7DF9B-3A58-454A-ACF6-17CF009D3119}"/>
                </a:ext>
              </a:extLst>
            </p:cNvPr>
            <p:cNvSpPr txBox="1"/>
            <p:nvPr/>
          </p:nvSpPr>
          <p:spPr>
            <a:xfrm>
              <a:off x="2932682" y="5032187"/>
              <a:ext cx="550151" cy="307777"/>
            </a:xfrm>
            <a:prstGeom prst="rect">
              <a:avLst/>
            </a:prstGeom>
            <a:noFill/>
          </p:spPr>
          <p:txBody>
            <a:bodyPr wrap="none" lIns="91440" tIns="45720" rIns="91440" bIns="45720" rtlCol="0" anchor="t">
              <a:spAutoFit/>
            </a:bodyPr>
            <a:lstStyle/>
            <a:p>
              <a:r>
                <a:rPr lang="en-US" sz="1400" b="1"/>
                <a:t>55%</a:t>
              </a:r>
            </a:p>
          </p:txBody>
        </p:sp>
        <p:sp>
          <p:nvSpPr>
            <p:cNvPr id="31" name="TextBox 30">
              <a:extLst>
                <a:ext uri="{FF2B5EF4-FFF2-40B4-BE49-F238E27FC236}">
                  <a16:creationId xmlns:a16="http://schemas.microsoft.com/office/drawing/2014/main" id="{8C001A5C-C44A-784E-9A74-61C5F90711C2}"/>
                </a:ext>
              </a:extLst>
            </p:cNvPr>
            <p:cNvSpPr txBox="1"/>
            <p:nvPr/>
          </p:nvSpPr>
          <p:spPr>
            <a:xfrm>
              <a:off x="2932682" y="5520278"/>
              <a:ext cx="550151" cy="307777"/>
            </a:xfrm>
            <a:prstGeom prst="rect">
              <a:avLst/>
            </a:prstGeom>
            <a:noFill/>
          </p:spPr>
          <p:txBody>
            <a:bodyPr wrap="none" rtlCol="0">
              <a:spAutoFit/>
            </a:bodyPr>
            <a:lstStyle/>
            <a:p>
              <a:r>
                <a:rPr lang="en-US" sz="1400" b="1"/>
                <a:t>25%</a:t>
              </a:r>
            </a:p>
          </p:txBody>
        </p:sp>
        <p:sp>
          <p:nvSpPr>
            <p:cNvPr id="32" name="TextBox 31">
              <a:extLst>
                <a:ext uri="{FF2B5EF4-FFF2-40B4-BE49-F238E27FC236}">
                  <a16:creationId xmlns:a16="http://schemas.microsoft.com/office/drawing/2014/main" id="{A1EF6A90-4A8A-6C4C-B72C-3405563A2BCA}"/>
                </a:ext>
              </a:extLst>
            </p:cNvPr>
            <p:cNvSpPr txBox="1"/>
            <p:nvPr/>
          </p:nvSpPr>
          <p:spPr>
            <a:xfrm>
              <a:off x="2945703" y="5985435"/>
              <a:ext cx="550151" cy="307777"/>
            </a:xfrm>
            <a:prstGeom prst="rect">
              <a:avLst/>
            </a:prstGeom>
            <a:noFill/>
          </p:spPr>
          <p:txBody>
            <a:bodyPr wrap="none" lIns="91440" tIns="45720" rIns="91440" bIns="45720" rtlCol="0" anchor="t">
              <a:spAutoFit/>
            </a:bodyPr>
            <a:lstStyle/>
            <a:p>
              <a:r>
                <a:rPr lang="en-US" sz="1400" b="1"/>
                <a:t>15%</a:t>
              </a:r>
            </a:p>
          </p:txBody>
        </p:sp>
      </p:grpSp>
    </p:spTree>
    <p:extLst>
      <p:ext uri="{BB962C8B-B14F-4D97-AF65-F5344CB8AC3E}">
        <p14:creationId xmlns:p14="http://schemas.microsoft.com/office/powerpoint/2010/main" val="1613109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A8FB682-5ACE-0043-B0AC-8348D0A5EEE5}"/>
              </a:ext>
            </a:extLst>
          </p:cNvPr>
          <p:cNvGrpSpPr/>
          <p:nvPr/>
        </p:nvGrpSpPr>
        <p:grpSpPr>
          <a:xfrm>
            <a:off x="-2" y="0"/>
            <a:ext cx="12181114" cy="6858000"/>
            <a:chOff x="-2" y="0"/>
            <a:chExt cx="12181114" cy="6858000"/>
          </a:xfrm>
        </p:grpSpPr>
        <p:sp>
          <p:nvSpPr>
            <p:cNvPr id="6" name="Rectangle 5">
              <a:extLst>
                <a:ext uri="{FF2B5EF4-FFF2-40B4-BE49-F238E27FC236}">
                  <a16:creationId xmlns:a16="http://schemas.microsoft.com/office/drawing/2014/main" id="{B095B4A6-6875-6149-A821-42D5B47EE527}"/>
                </a:ext>
              </a:extLst>
            </p:cNvPr>
            <p:cNvSpPr/>
            <p:nvPr/>
          </p:nvSpPr>
          <p:spPr>
            <a:xfrm>
              <a:off x="-1" y="0"/>
              <a:ext cx="4060371" cy="9144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rPr>
                <a:t>STORE FORMAT</a:t>
              </a:r>
            </a:p>
          </p:txBody>
        </p:sp>
        <p:sp>
          <p:nvSpPr>
            <p:cNvPr id="7" name="Rectangle 6">
              <a:extLst>
                <a:ext uri="{FF2B5EF4-FFF2-40B4-BE49-F238E27FC236}">
                  <a16:creationId xmlns:a16="http://schemas.microsoft.com/office/drawing/2014/main" id="{E5F3817D-58D7-AA47-809D-6BC6B6368FBE}"/>
                </a:ext>
              </a:extLst>
            </p:cNvPr>
            <p:cNvSpPr/>
            <p:nvPr/>
          </p:nvSpPr>
          <p:spPr>
            <a:xfrm>
              <a:off x="4060370" y="0"/>
              <a:ext cx="4060371"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rPr>
                <a:t>MANNING REQUIREMENTS</a:t>
              </a:r>
            </a:p>
          </p:txBody>
        </p:sp>
        <p:sp>
          <p:nvSpPr>
            <p:cNvPr id="8" name="Rectangle 7">
              <a:extLst>
                <a:ext uri="{FF2B5EF4-FFF2-40B4-BE49-F238E27FC236}">
                  <a16:creationId xmlns:a16="http://schemas.microsoft.com/office/drawing/2014/main" id="{7BB55357-8722-4641-A7C3-22B0213A384B}"/>
                </a:ext>
              </a:extLst>
            </p:cNvPr>
            <p:cNvSpPr/>
            <p:nvPr/>
          </p:nvSpPr>
          <p:spPr>
            <a:xfrm>
              <a:off x="8120741" y="0"/>
              <a:ext cx="4060371" cy="914400"/>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rPr>
                <a:t>STORE LAYOUT &amp; VM</a:t>
              </a:r>
            </a:p>
          </p:txBody>
        </p:sp>
        <p:sp>
          <p:nvSpPr>
            <p:cNvPr id="9" name="Rectangle 8">
              <a:extLst>
                <a:ext uri="{FF2B5EF4-FFF2-40B4-BE49-F238E27FC236}">
                  <a16:creationId xmlns:a16="http://schemas.microsoft.com/office/drawing/2014/main" id="{C8351934-656B-5848-B344-3F7B68E6ED86}"/>
                </a:ext>
              </a:extLst>
            </p:cNvPr>
            <p:cNvSpPr/>
            <p:nvPr/>
          </p:nvSpPr>
          <p:spPr>
            <a:xfrm>
              <a:off x="-2" y="914400"/>
              <a:ext cx="4060371" cy="5943600"/>
            </a:xfrm>
            <a:prstGeom prst="rect">
              <a:avLst/>
            </a:prstGeom>
            <a:solidFill>
              <a:schemeClr val="accent2">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7C11D1-B5F4-A640-B4EC-D0CFB5625FED}"/>
                </a:ext>
              </a:extLst>
            </p:cNvPr>
            <p:cNvSpPr/>
            <p:nvPr/>
          </p:nvSpPr>
          <p:spPr>
            <a:xfrm>
              <a:off x="4060368" y="914400"/>
              <a:ext cx="4060371" cy="5943600"/>
            </a:xfrm>
            <a:prstGeom prst="rect">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p>
          </p:txBody>
        </p:sp>
        <p:sp>
          <p:nvSpPr>
            <p:cNvPr id="11" name="Rectangle 10">
              <a:extLst>
                <a:ext uri="{FF2B5EF4-FFF2-40B4-BE49-F238E27FC236}">
                  <a16:creationId xmlns:a16="http://schemas.microsoft.com/office/drawing/2014/main" id="{1E9E4287-58FD-F84C-9307-C2320997FDAB}"/>
                </a:ext>
              </a:extLst>
            </p:cNvPr>
            <p:cNvSpPr/>
            <p:nvPr/>
          </p:nvSpPr>
          <p:spPr>
            <a:xfrm>
              <a:off x="8120740" y="914400"/>
              <a:ext cx="4060371" cy="5943600"/>
            </a:xfrm>
            <a:prstGeom prst="rect">
              <a:avLst/>
            </a:prstGeom>
            <a:solidFill>
              <a:schemeClr val="accent4">
                <a:lumMod val="20000"/>
                <a:lumOff val="8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 name="Table 2">
            <a:extLst>
              <a:ext uri="{FF2B5EF4-FFF2-40B4-BE49-F238E27FC236}">
                <a16:creationId xmlns:a16="http://schemas.microsoft.com/office/drawing/2014/main" id="{AB726513-BDD4-9846-8034-77EDF47E1CF9}"/>
              </a:ext>
            </a:extLst>
          </p:cNvPr>
          <p:cNvGraphicFramePr>
            <a:graphicFrameLocks noGrp="1"/>
          </p:cNvGraphicFramePr>
          <p:nvPr>
            <p:extLst>
              <p:ext uri="{D42A27DB-BD31-4B8C-83A1-F6EECF244321}">
                <p14:modId xmlns:p14="http://schemas.microsoft.com/office/powerpoint/2010/main" val="1832277780"/>
              </p:ext>
            </p:extLst>
          </p:nvPr>
        </p:nvGraphicFramePr>
        <p:xfrm>
          <a:off x="4109354" y="996646"/>
          <a:ext cx="3962398" cy="5785156"/>
        </p:xfrm>
        <a:graphic>
          <a:graphicData uri="http://schemas.openxmlformats.org/drawingml/2006/table">
            <a:tbl>
              <a:tblPr firstRow="1">
                <a:tableStyleId>{93296810-A885-4BE3-A3E7-6D5BEEA58F35}</a:tableStyleId>
              </a:tblPr>
              <a:tblGrid>
                <a:gridCol w="1692732">
                  <a:extLst>
                    <a:ext uri="{9D8B030D-6E8A-4147-A177-3AD203B41FA5}">
                      <a16:colId xmlns:a16="http://schemas.microsoft.com/office/drawing/2014/main" val="3389373510"/>
                    </a:ext>
                  </a:extLst>
                </a:gridCol>
                <a:gridCol w="2269666">
                  <a:extLst>
                    <a:ext uri="{9D8B030D-6E8A-4147-A177-3AD203B41FA5}">
                      <a16:colId xmlns:a16="http://schemas.microsoft.com/office/drawing/2014/main" val="3343266617"/>
                    </a:ext>
                  </a:extLst>
                </a:gridCol>
              </a:tblGrid>
              <a:tr h="372105">
                <a:tc>
                  <a:txBody>
                    <a:bodyPr/>
                    <a:lstStyle/>
                    <a:p>
                      <a:pPr algn="ctr"/>
                      <a:r>
                        <a:rPr lang="en-US" sz="1400"/>
                        <a:t>ROLE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DESIGNATED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2272548"/>
                  </a:ext>
                </a:extLst>
              </a:tr>
              <a:tr h="372105">
                <a:tc>
                  <a:txBody>
                    <a:bodyPr/>
                    <a:lstStyle/>
                    <a:p>
                      <a:r>
                        <a:rPr lang="en-US" sz="1200" b="1"/>
                        <a:t>Store Manager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200"/>
                        <a:t>Daily store operations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8672682"/>
                  </a:ext>
                </a:extLst>
              </a:tr>
              <a:tr h="372105">
                <a:tc>
                  <a:txBody>
                    <a:bodyPr/>
                    <a:lstStyle/>
                    <a:p>
                      <a:r>
                        <a:rPr lang="en-US" sz="1200" b="1"/>
                        <a:t>Accountant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200"/>
                        <a:t>Inspection of Store Financials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2468381"/>
                  </a:ext>
                </a:extLst>
              </a:tr>
              <a:tr h="467218">
                <a:tc>
                  <a:txBody>
                    <a:bodyPr/>
                    <a:lstStyle/>
                    <a:p>
                      <a:r>
                        <a:rPr lang="en-US" sz="1200" b="1"/>
                        <a:t>Office Manager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200"/>
                        <a:t>Collect Customers data &amp; perform other office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7817703"/>
                  </a:ext>
                </a:extLst>
              </a:tr>
              <a:tr h="654105">
                <a:tc>
                  <a:txBody>
                    <a:bodyPr/>
                    <a:lstStyle/>
                    <a:p>
                      <a:r>
                        <a:rPr lang="en-US" sz="1200" b="1"/>
                        <a:t>Head Sales Associate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200"/>
                        <a:t>Handle Sales Associates and handle store operations in absence of Store Manager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8750188"/>
                  </a:ext>
                </a:extLst>
              </a:tr>
              <a:tr h="467218">
                <a:tc>
                  <a:txBody>
                    <a:bodyPr/>
                    <a:lstStyle/>
                    <a:p>
                      <a:r>
                        <a:rPr lang="en-US" sz="1200" b="1"/>
                        <a:t>Sales Associate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200"/>
                        <a:t>Guide, engage &amp; convince the customers &amp; solve queries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9742378"/>
                  </a:ext>
                </a:extLst>
              </a:tr>
              <a:tr h="467218">
                <a:tc>
                  <a:txBody>
                    <a:bodyPr/>
                    <a:lstStyle/>
                    <a:p>
                      <a:r>
                        <a:rPr lang="en-US" sz="1200" b="1"/>
                        <a:t>Visual Merchandiser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200"/>
                        <a:t>Enhance in-store furniture presentation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3272848"/>
                  </a:ext>
                </a:extLst>
              </a:tr>
              <a:tr h="467218">
                <a:tc>
                  <a:txBody>
                    <a:bodyPr/>
                    <a:lstStyle/>
                    <a:p>
                      <a:r>
                        <a:rPr lang="en-US" sz="1200" b="1"/>
                        <a:t>Interior Expert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200"/>
                        <a:t>Provide free guidance to enhance interior designing of rooms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7313045"/>
                  </a:ext>
                </a:extLst>
              </a:tr>
              <a:tr h="467218">
                <a:tc>
                  <a:txBody>
                    <a:bodyPr/>
                    <a:lstStyle/>
                    <a:p>
                      <a:r>
                        <a:rPr lang="en-US" sz="1200" b="1"/>
                        <a:t>Employee for Visual Studio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200"/>
                        <a:t>Help customers in virtual tour of rooms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647642"/>
                  </a:ext>
                </a:extLst>
              </a:tr>
              <a:tr h="372105">
                <a:tc>
                  <a:txBody>
                    <a:bodyPr/>
                    <a:lstStyle/>
                    <a:p>
                      <a:r>
                        <a:rPr lang="en-US" sz="1200" b="1"/>
                        <a:t>Inventory Manager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200"/>
                        <a:t>Manage inventory &amp; returns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1948368"/>
                  </a:ext>
                </a:extLst>
              </a:tr>
              <a:tr h="372105">
                <a:tc>
                  <a:txBody>
                    <a:bodyPr/>
                    <a:lstStyle/>
                    <a:p>
                      <a:r>
                        <a:rPr lang="en-US" sz="1200" b="1"/>
                        <a:t>Inventory Staff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200"/>
                        <a:t>Shift &amp; move furniture products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3301541"/>
                  </a:ext>
                </a:extLst>
              </a:tr>
              <a:tr h="467218">
                <a:tc>
                  <a:txBody>
                    <a:bodyPr/>
                    <a:lstStyle/>
                    <a:p>
                      <a:r>
                        <a:rPr lang="en-US" sz="1200" b="1"/>
                        <a:t>Security Guard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200"/>
                        <a:t>Guard the Store from external damage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5792440"/>
                  </a:ext>
                </a:extLst>
              </a:tr>
              <a:tr h="467218">
                <a:tc>
                  <a:txBody>
                    <a:bodyPr/>
                    <a:lstStyle/>
                    <a:p>
                      <a:r>
                        <a:rPr lang="en-US" sz="1200" b="1"/>
                        <a:t>Customer Service/Housekeeping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200" dirty="0"/>
                        <a:t>Cleaning the store floor, products &amp; handles other in-store utilities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9868210"/>
                  </a:ext>
                </a:extLst>
              </a:tr>
            </a:tbl>
          </a:graphicData>
        </a:graphic>
      </p:graphicFrame>
      <p:graphicFrame>
        <p:nvGraphicFramePr>
          <p:cNvPr id="4" name="Table 3">
            <a:extLst>
              <a:ext uri="{FF2B5EF4-FFF2-40B4-BE49-F238E27FC236}">
                <a16:creationId xmlns:a16="http://schemas.microsoft.com/office/drawing/2014/main" id="{C7243D39-8B26-47DB-B286-45E1E9B188D7}"/>
              </a:ext>
            </a:extLst>
          </p:cNvPr>
          <p:cNvGraphicFramePr>
            <a:graphicFrameLocks noGrp="1"/>
          </p:cNvGraphicFramePr>
          <p:nvPr>
            <p:extLst>
              <p:ext uri="{D42A27DB-BD31-4B8C-83A1-F6EECF244321}">
                <p14:modId xmlns:p14="http://schemas.microsoft.com/office/powerpoint/2010/main" val="766339911"/>
              </p:ext>
            </p:extLst>
          </p:nvPr>
        </p:nvGraphicFramePr>
        <p:xfrm>
          <a:off x="43511" y="962977"/>
          <a:ext cx="3973344" cy="5846445"/>
        </p:xfrm>
        <a:graphic>
          <a:graphicData uri="http://schemas.openxmlformats.org/drawingml/2006/table">
            <a:tbl>
              <a:tblPr firstRow="1" bandRow="1">
                <a:tableStyleId>{21E4AEA4-8DFA-4A89-87EB-49C32662AFE0}</a:tableStyleId>
              </a:tblPr>
              <a:tblGrid>
                <a:gridCol w="611481">
                  <a:extLst>
                    <a:ext uri="{9D8B030D-6E8A-4147-A177-3AD203B41FA5}">
                      <a16:colId xmlns:a16="http://schemas.microsoft.com/office/drawing/2014/main" val="96709853"/>
                    </a:ext>
                  </a:extLst>
                </a:gridCol>
                <a:gridCol w="1792665">
                  <a:extLst>
                    <a:ext uri="{9D8B030D-6E8A-4147-A177-3AD203B41FA5}">
                      <a16:colId xmlns:a16="http://schemas.microsoft.com/office/drawing/2014/main" val="57070901"/>
                    </a:ext>
                  </a:extLst>
                </a:gridCol>
                <a:gridCol w="1569198">
                  <a:extLst>
                    <a:ext uri="{9D8B030D-6E8A-4147-A177-3AD203B41FA5}">
                      <a16:colId xmlns:a16="http://schemas.microsoft.com/office/drawing/2014/main" val="3837037015"/>
                    </a:ext>
                  </a:extLst>
                </a:gridCol>
              </a:tblGrid>
              <a:tr h="657479">
                <a:tc>
                  <a:txBody>
                    <a:bodyPr/>
                    <a:lstStyle/>
                    <a:p>
                      <a:pPr marL="0" rtl="0" latinLnBrk="0">
                        <a:spcBef>
                          <a:spcPts val="0"/>
                        </a:spcBef>
                        <a:spcAft>
                          <a:spcPts val="0"/>
                        </a:spcAft>
                      </a:pPr>
                      <a:r>
                        <a:rPr lang="en-US" sz="1400" kern="1200">
                          <a:effectLst/>
                        </a:rPr>
                        <a:t>Format Variable</a:t>
                      </a:r>
                      <a:endParaRPr lang="en-US" sz="14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rtl="0" eaLnBrk="1" latinLnBrk="0" hangingPunct="1">
                        <a:spcBef>
                          <a:spcPts val="0"/>
                        </a:spcBef>
                        <a:spcAft>
                          <a:spcPts val="0"/>
                        </a:spcAft>
                      </a:pPr>
                      <a:r>
                        <a:rPr lang="en-US" sz="1400" kern="1200">
                          <a:effectLst/>
                        </a:rPr>
                        <a:t>EXPERIENCE STUDIOS (</a:t>
                      </a:r>
                      <a:r>
                        <a:rPr lang="en-US" sz="1400" kern="1200" err="1">
                          <a:effectLst/>
                        </a:rPr>
                        <a:t>V'deçore</a:t>
                      </a:r>
                      <a:r>
                        <a:rPr lang="en-US" sz="1400" kern="1200">
                          <a:effectLst/>
                        </a:rPr>
                        <a:t> studio)</a:t>
                      </a:r>
                      <a:endParaRPr lang="en-US" sz="1400">
                        <a:effectLst/>
                      </a:endParaRPr>
                    </a:p>
                    <a:p>
                      <a:pPr marL="0" algn="ctr" rtl="0" eaLnBrk="1" latinLnBrk="0" hangingPunct="1">
                        <a:spcBef>
                          <a:spcPts val="0"/>
                        </a:spcBef>
                        <a:spcAft>
                          <a:spcPts val="0"/>
                        </a:spcAft>
                      </a:pPr>
                      <a:r>
                        <a:rPr lang="en-US" sz="1100" kern="1200">
                          <a:effectLst/>
                        </a:rPr>
                        <a:t>(Located in Tier 1 &amp; Tier 2 cities)</a:t>
                      </a:r>
                      <a:endParaRPr lang="en-US" sz="11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rtl="0" eaLnBrk="1" latinLnBrk="0" hangingPunct="1">
                        <a:spcBef>
                          <a:spcPts val="0"/>
                        </a:spcBef>
                        <a:spcAft>
                          <a:spcPts val="0"/>
                        </a:spcAft>
                      </a:pPr>
                      <a:r>
                        <a:rPr lang="en-US" sz="1400" kern="1200">
                          <a:effectLst/>
                        </a:rPr>
                        <a:t>STORES</a:t>
                      </a:r>
                      <a:endParaRPr lang="en-US" sz="1400">
                        <a:effectLst/>
                      </a:endParaRPr>
                    </a:p>
                    <a:p>
                      <a:pPr marL="0" lvl="0" algn="ctr">
                        <a:spcBef>
                          <a:spcPts val="0"/>
                        </a:spcBef>
                        <a:spcAft>
                          <a:spcPts val="0"/>
                        </a:spcAft>
                        <a:buNone/>
                      </a:pPr>
                      <a:r>
                        <a:rPr lang="en-US" sz="1400" kern="1200">
                          <a:effectLst/>
                        </a:rPr>
                        <a:t> (</a:t>
                      </a:r>
                      <a:r>
                        <a:rPr lang="en-US" sz="1400" kern="1200" err="1">
                          <a:effectLst/>
                        </a:rPr>
                        <a:t>V'deÇore</a:t>
                      </a:r>
                      <a:r>
                        <a:rPr lang="en-US" sz="1400" kern="1200">
                          <a:effectLst/>
                        </a:rPr>
                        <a:t> Center)</a:t>
                      </a:r>
                      <a:endParaRPr lang="en-US" sz="1400">
                        <a:effectLst/>
                      </a:endParaRPr>
                    </a:p>
                    <a:p>
                      <a:pPr marL="0" algn="ctr" rtl="0" eaLnBrk="1" latinLnBrk="0" hangingPunct="1">
                        <a:spcBef>
                          <a:spcPts val="0"/>
                        </a:spcBef>
                        <a:spcAft>
                          <a:spcPts val="0"/>
                        </a:spcAft>
                      </a:pPr>
                      <a:r>
                        <a:rPr lang="en-US" sz="1100" kern="1200">
                          <a:effectLst/>
                        </a:rPr>
                        <a:t>(Located in Tier 1,2&amp; 3 cities)</a:t>
                      </a:r>
                      <a:endParaRPr lang="en-US" sz="1100">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6640510"/>
                  </a:ext>
                </a:extLst>
              </a:tr>
              <a:tr h="240411">
                <a:tc>
                  <a:txBody>
                    <a:bodyPr/>
                    <a:lstStyle/>
                    <a:p>
                      <a:pPr marL="0" rtl="0" latinLnBrk="0">
                        <a:spcBef>
                          <a:spcPts val="0"/>
                        </a:spcBef>
                        <a:spcAft>
                          <a:spcPts val="0"/>
                        </a:spcAft>
                      </a:pPr>
                      <a:r>
                        <a:rPr lang="en-US" sz="1100" b="1">
                          <a:effectLst/>
                        </a:rPr>
                        <a:t>Size (sq ft)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rtl="0" latinLnBrk="0">
                        <a:spcBef>
                          <a:spcPts val="0"/>
                        </a:spcBef>
                        <a:spcAft>
                          <a:spcPts val="0"/>
                        </a:spcAft>
                      </a:pPr>
                      <a:r>
                        <a:rPr lang="en-US" sz="1100">
                          <a:effectLst/>
                        </a:rPr>
                        <a:t>5000-10000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rtl="0" latinLnBrk="0">
                        <a:spcBef>
                          <a:spcPts val="0"/>
                        </a:spcBef>
                        <a:spcAft>
                          <a:spcPts val="0"/>
                        </a:spcAft>
                      </a:pPr>
                      <a:r>
                        <a:rPr lang="en-US" sz="1100">
                          <a:effectLst/>
                        </a:rPr>
                        <a:t>3000-4000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3490397"/>
                  </a:ext>
                </a:extLst>
              </a:tr>
              <a:tr h="504571">
                <a:tc>
                  <a:txBody>
                    <a:bodyPr/>
                    <a:lstStyle/>
                    <a:p>
                      <a:pPr marL="0" rtl="0" latinLnBrk="0">
                        <a:spcBef>
                          <a:spcPts val="0"/>
                        </a:spcBef>
                        <a:spcAft>
                          <a:spcPts val="0"/>
                        </a:spcAft>
                      </a:pPr>
                      <a:r>
                        <a:rPr lang="en-US" sz="1100" b="1">
                          <a:effectLst/>
                        </a:rPr>
                        <a:t>Merchandize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rtl="0" latinLnBrk="0">
                        <a:spcBef>
                          <a:spcPts val="0"/>
                        </a:spcBef>
                        <a:spcAft>
                          <a:spcPts val="0"/>
                        </a:spcAft>
                      </a:pPr>
                      <a:r>
                        <a:rPr lang="en-US" sz="1100">
                          <a:effectLst/>
                        </a:rPr>
                        <a:t>Furniture-(Sofas, Seating, chairs, Tables, Cabinetry, Dining and Bar, Beds)</a:t>
                      </a:r>
                    </a:p>
                    <a:p>
                      <a:pPr marL="0" rtl="0" latinLnBrk="0">
                        <a:spcBef>
                          <a:spcPts val="0"/>
                        </a:spcBef>
                        <a:spcAft>
                          <a:spcPts val="0"/>
                        </a:spcAft>
                      </a:pPr>
                      <a:r>
                        <a:rPr lang="en-US" sz="1100">
                          <a:effectLst/>
                        </a:rPr>
                        <a:t>Décor,, Furnishings, Lighting, Mattresses, Designing services, Corporate Furnishings/ Furniture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rtl="0" latinLnBrk="0">
                        <a:spcBef>
                          <a:spcPts val="0"/>
                        </a:spcBef>
                        <a:spcAft>
                          <a:spcPts val="0"/>
                        </a:spcAft>
                      </a:pPr>
                      <a:r>
                        <a:rPr lang="en-US" sz="1100">
                          <a:effectLst/>
                        </a:rPr>
                        <a:t>Furniture-Sofas, Seating, chairs, Tables, Mattresses, Dining and Beds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7858648"/>
                  </a:ext>
                </a:extLst>
              </a:tr>
              <a:tr h="315087">
                <a:tc>
                  <a:txBody>
                    <a:bodyPr/>
                    <a:lstStyle/>
                    <a:p>
                      <a:pPr marL="0" rtl="0" latinLnBrk="0">
                        <a:spcBef>
                          <a:spcPts val="0"/>
                        </a:spcBef>
                        <a:spcAft>
                          <a:spcPts val="0"/>
                        </a:spcAft>
                      </a:pPr>
                      <a:r>
                        <a:rPr lang="en-US" sz="1100" b="1">
                          <a:effectLst/>
                        </a:rPr>
                        <a:t>Pricing</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algn="ctr" rtl="0" eaLnBrk="1" latinLnBrk="0" hangingPunct="1">
                        <a:spcBef>
                          <a:spcPts val="0"/>
                        </a:spcBef>
                        <a:spcAft>
                          <a:spcPts val="0"/>
                        </a:spcAft>
                      </a:pPr>
                      <a:r>
                        <a:rPr lang="en-IN" sz="1100">
                          <a:effectLst/>
                        </a:rPr>
                        <a:t>               Value Based Pricing</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0" marR="0" marT="0" marB="0" horzOverflow="overflow"/>
                </a:tc>
                <a:extLst>
                  <a:ext uri="{0D108BD9-81ED-4DB2-BD59-A6C34878D82A}">
                    <a16:rowId xmlns:a16="http://schemas.microsoft.com/office/drawing/2014/main" val="4046477461"/>
                  </a:ext>
                </a:extLst>
              </a:tr>
              <a:tr h="640842">
                <a:tc>
                  <a:txBody>
                    <a:bodyPr/>
                    <a:lstStyle/>
                    <a:p>
                      <a:pPr marL="0" rtl="0" latinLnBrk="0">
                        <a:spcBef>
                          <a:spcPts val="0"/>
                        </a:spcBef>
                        <a:spcAft>
                          <a:spcPts val="0"/>
                        </a:spcAft>
                      </a:pPr>
                      <a:r>
                        <a:rPr lang="en-US" sz="1100" b="1">
                          <a:effectLst/>
                        </a:rPr>
                        <a:t>Service Quality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rtl="0" latinLnBrk="0">
                        <a:spcBef>
                          <a:spcPts val="0"/>
                        </a:spcBef>
                        <a:spcAft>
                          <a:spcPts val="0"/>
                        </a:spcAft>
                      </a:pPr>
                      <a:r>
                        <a:rPr lang="en-US" sz="1100">
                          <a:effectLst/>
                        </a:rPr>
                        <a:t>Self-service, Premium Consultation from Home Décor specialist,  Customized Modular Designing and Planning by design experts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rtl="0" latinLnBrk="0">
                        <a:spcBef>
                          <a:spcPts val="0"/>
                        </a:spcBef>
                        <a:spcAft>
                          <a:spcPts val="0"/>
                        </a:spcAft>
                      </a:pPr>
                      <a:r>
                        <a:rPr lang="en-US" sz="1100">
                          <a:effectLst/>
                        </a:rPr>
                        <a:t>Self Service, assistance from designers for customization as per space at home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2905476"/>
                  </a:ext>
                </a:extLst>
              </a:tr>
              <a:tr h="336169">
                <a:tc>
                  <a:txBody>
                    <a:bodyPr/>
                    <a:lstStyle/>
                    <a:p>
                      <a:pPr marL="0" rtl="0" latinLnBrk="0">
                        <a:spcBef>
                          <a:spcPts val="0"/>
                        </a:spcBef>
                        <a:spcAft>
                          <a:spcPts val="0"/>
                        </a:spcAft>
                      </a:pPr>
                      <a:r>
                        <a:rPr lang="en-US" sz="1100" b="1">
                          <a:effectLst/>
                        </a:rPr>
                        <a:t>Number of floors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rtl="0" latinLnBrk="0">
                        <a:spcBef>
                          <a:spcPts val="0"/>
                        </a:spcBef>
                        <a:spcAft>
                          <a:spcPts val="0"/>
                        </a:spcAft>
                      </a:pPr>
                      <a:r>
                        <a:rPr lang="en-US" sz="1100">
                          <a:effectLst/>
                        </a:rPr>
                        <a:t>2-3 (Each Floor =Each category)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rtl="0" latinLnBrk="0">
                        <a:spcBef>
                          <a:spcPts val="0"/>
                        </a:spcBef>
                        <a:spcAft>
                          <a:spcPts val="0"/>
                        </a:spcAft>
                      </a:pPr>
                      <a:r>
                        <a:rPr lang="en-US" sz="1100">
                          <a:effectLst/>
                        </a:rPr>
                        <a:t>1 (Prototypes of Indian Home-based furniture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0936316"/>
                  </a:ext>
                </a:extLst>
              </a:tr>
              <a:tr h="336169">
                <a:tc>
                  <a:txBody>
                    <a:bodyPr/>
                    <a:lstStyle/>
                    <a:p>
                      <a:pPr marL="0" rtl="0" latinLnBrk="0">
                        <a:spcBef>
                          <a:spcPts val="0"/>
                        </a:spcBef>
                        <a:spcAft>
                          <a:spcPts val="0"/>
                        </a:spcAft>
                      </a:pPr>
                      <a:r>
                        <a:rPr lang="en-US" sz="1100" b="1">
                          <a:effectLst/>
                        </a:rPr>
                        <a:t>Fitout</a:t>
                      </a:r>
                      <a:endParaRPr lang="en-US" sz="1100" b="1" err="1">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rtl="0" latinLnBrk="0">
                        <a:spcBef>
                          <a:spcPts val="0"/>
                        </a:spcBef>
                        <a:spcAft>
                          <a:spcPts val="0"/>
                        </a:spcAft>
                      </a:pPr>
                      <a:r>
                        <a:rPr lang="en-US" sz="1100">
                          <a:effectLst/>
                        </a:rPr>
                        <a:t>Entry spot showing a map of entire store, Prototype Apartments with Bedroom, kitchen, etc, Focus also on organizational pieces, usage of walls for home décor, planning area for customization purpose on top floor along with Corporate furniture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rtl="0" latinLnBrk="0">
                        <a:spcBef>
                          <a:spcPts val="0"/>
                        </a:spcBef>
                        <a:spcAft>
                          <a:spcPts val="0"/>
                        </a:spcAft>
                      </a:pPr>
                      <a:r>
                        <a:rPr lang="en-US" sz="1100">
                          <a:effectLst/>
                        </a:rPr>
                        <a:t>Prototype Apartments with Bedroom, kitchen, living room-based experience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6750491"/>
                  </a:ext>
                </a:extLst>
              </a:tr>
              <a:tr h="336169">
                <a:tc>
                  <a:txBody>
                    <a:bodyPr/>
                    <a:lstStyle/>
                    <a:p>
                      <a:pPr marL="0" rtl="0" latinLnBrk="0">
                        <a:spcBef>
                          <a:spcPts val="0"/>
                        </a:spcBef>
                        <a:spcAft>
                          <a:spcPts val="0"/>
                        </a:spcAft>
                      </a:pPr>
                      <a:r>
                        <a:rPr lang="en-US" sz="1100" b="1">
                          <a:effectLst/>
                        </a:rPr>
                        <a:t>Frontage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rtl="0" latinLnBrk="0">
                        <a:spcBef>
                          <a:spcPts val="0"/>
                        </a:spcBef>
                        <a:spcAft>
                          <a:spcPts val="0"/>
                        </a:spcAft>
                      </a:pPr>
                      <a:r>
                        <a:rPr lang="en-US" sz="1100">
                          <a:effectLst/>
                        </a:rPr>
                        <a:t>Parking facilities to avoid blockage, broad frontage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rtl="0" latinLnBrk="0">
                        <a:spcBef>
                          <a:spcPts val="0"/>
                        </a:spcBef>
                        <a:spcAft>
                          <a:spcPts val="0"/>
                        </a:spcAft>
                      </a:pPr>
                      <a:r>
                        <a:rPr lang="en-US" sz="1100">
                          <a:effectLst/>
                        </a:rPr>
                        <a:t>Lesser congested frontages for visibility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5071586"/>
                  </a:ext>
                </a:extLst>
              </a:tr>
              <a:tr h="336169">
                <a:tc>
                  <a:txBody>
                    <a:bodyPr/>
                    <a:lstStyle/>
                    <a:p>
                      <a:pPr marL="0" rtl="0" latinLnBrk="0">
                        <a:spcBef>
                          <a:spcPts val="0"/>
                        </a:spcBef>
                        <a:spcAft>
                          <a:spcPts val="0"/>
                        </a:spcAft>
                      </a:pPr>
                      <a:r>
                        <a:rPr lang="en-US" sz="1100" b="1">
                          <a:effectLst/>
                        </a:rPr>
                        <a:t>Rental Limit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rtl="0" latinLnBrk="0">
                        <a:spcBef>
                          <a:spcPts val="0"/>
                        </a:spcBef>
                        <a:spcAft>
                          <a:spcPts val="0"/>
                        </a:spcAft>
                      </a:pPr>
                      <a:r>
                        <a:rPr lang="en-US" sz="1100">
                          <a:effectLst/>
                        </a:rPr>
                        <a:t>1.5-3 lakh/month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rtl="0" latinLnBrk="0">
                        <a:spcBef>
                          <a:spcPts val="0"/>
                        </a:spcBef>
                        <a:spcAft>
                          <a:spcPts val="0"/>
                        </a:spcAft>
                      </a:pPr>
                      <a:r>
                        <a:rPr lang="en-US" sz="1100">
                          <a:effectLst/>
                        </a:rPr>
                        <a:t>1-1.5 lakh/month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7938896"/>
                  </a:ext>
                </a:extLst>
              </a:tr>
            </a:tbl>
          </a:graphicData>
        </a:graphic>
      </p:graphicFrame>
      <p:sp>
        <p:nvSpPr>
          <p:cNvPr id="3" name="TextBox 2">
            <a:extLst>
              <a:ext uri="{FF2B5EF4-FFF2-40B4-BE49-F238E27FC236}">
                <a16:creationId xmlns:a16="http://schemas.microsoft.com/office/drawing/2014/main" id="{12C0D04F-4C26-1A4B-A1A5-C3668C823C15}"/>
              </a:ext>
            </a:extLst>
          </p:cNvPr>
          <p:cNvSpPr txBox="1"/>
          <p:nvPr/>
        </p:nvSpPr>
        <p:spPr>
          <a:xfrm>
            <a:off x="8120739" y="944156"/>
            <a:ext cx="4060373" cy="738664"/>
          </a:xfrm>
          <a:prstGeom prst="rect">
            <a:avLst/>
          </a:prstGeom>
          <a:noFill/>
        </p:spPr>
        <p:txBody>
          <a:bodyPr wrap="square" rtlCol="0">
            <a:spAutoFit/>
          </a:bodyPr>
          <a:lstStyle/>
          <a:p>
            <a:pPr algn="just"/>
            <a:r>
              <a:rPr lang="en-US" sz="1400"/>
              <a:t>Both Model Stores will have hybrid layout. We have free flow for some categories and grid Layout for some categories</a:t>
            </a:r>
          </a:p>
        </p:txBody>
      </p:sp>
      <p:graphicFrame>
        <p:nvGraphicFramePr>
          <p:cNvPr id="5" name="Table 4">
            <a:extLst>
              <a:ext uri="{FF2B5EF4-FFF2-40B4-BE49-F238E27FC236}">
                <a16:creationId xmlns:a16="http://schemas.microsoft.com/office/drawing/2014/main" id="{30B6ED06-5150-294F-B580-3CDBF917987F}"/>
              </a:ext>
            </a:extLst>
          </p:cNvPr>
          <p:cNvGraphicFramePr>
            <a:graphicFrameLocks noGrp="1"/>
          </p:cNvGraphicFramePr>
          <p:nvPr>
            <p:extLst>
              <p:ext uri="{D42A27DB-BD31-4B8C-83A1-F6EECF244321}">
                <p14:modId xmlns:p14="http://schemas.microsoft.com/office/powerpoint/2010/main" val="1624507068"/>
              </p:ext>
            </p:extLst>
          </p:nvPr>
        </p:nvGraphicFramePr>
        <p:xfrm>
          <a:off x="8169726" y="1784535"/>
          <a:ext cx="3962398" cy="3045615"/>
        </p:xfrm>
        <a:graphic>
          <a:graphicData uri="http://schemas.openxmlformats.org/drawingml/2006/table">
            <a:tbl>
              <a:tblPr firstRow="1" bandRow="1">
                <a:tableStyleId>{00A15C55-8517-42AA-B614-E9B94910E393}</a:tableStyleId>
              </a:tblPr>
              <a:tblGrid>
                <a:gridCol w="1877788">
                  <a:extLst>
                    <a:ext uri="{9D8B030D-6E8A-4147-A177-3AD203B41FA5}">
                      <a16:colId xmlns:a16="http://schemas.microsoft.com/office/drawing/2014/main" val="2383566757"/>
                    </a:ext>
                  </a:extLst>
                </a:gridCol>
                <a:gridCol w="2084610">
                  <a:extLst>
                    <a:ext uri="{9D8B030D-6E8A-4147-A177-3AD203B41FA5}">
                      <a16:colId xmlns:a16="http://schemas.microsoft.com/office/drawing/2014/main" val="1456366406"/>
                    </a:ext>
                  </a:extLst>
                </a:gridCol>
              </a:tblGrid>
              <a:tr h="372604">
                <a:tc>
                  <a:txBody>
                    <a:bodyPr/>
                    <a:lstStyle/>
                    <a:p>
                      <a:pPr algn="ctr">
                        <a:lnSpc>
                          <a:spcPct val="107000"/>
                        </a:lnSpc>
                        <a:spcAft>
                          <a:spcPts val="800"/>
                        </a:spcAft>
                      </a:pPr>
                      <a:r>
                        <a:rPr lang="en-US" sz="1400">
                          <a:effectLst/>
                        </a:rPr>
                        <a:t>CATEGORY</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1400">
                          <a:effectLst/>
                        </a:rPr>
                        <a:t>LAYOUT</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9108676"/>
                  </a:ext>
                </a:extLst>
              </a:tr>
              <a:tr h="292767">
                <a:tc>
                  <a:txBody>
                    <a:bodyPr/>
                    <a:lstStyle/>
                    <a:p>
                      <a:pPr>
                        <a:lnSpc>
                          <a:spcPct val="107000"/>
                        </a:lnSpc>
                        <a:spcAft>
                          <a:spcPts val="800"/>
                        </a:spcAft>
                      </a:pPr>
                      <a:r>
                        <a:rPr lang="en-US" sz="1200">
                          <a:effectLst/>
                        </a:rPr>
                        <a:t>Furniture</a:t>
                      </a:r>
                      <a:endParaRPr lang="en-IN" sz="12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a:effectLst/>
                        </a:rPr>
                        <a:t>Free Flow Layout</a:t>
                      </a:r>
                      <a:endParaRPr lang="en-IN" sz="12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258602"/>
                  </a:ext>
                </a:extLst>
              </a:tr>
              <a:tr h="292767">
                <a:tc>
                  <a:txBody>
                    <a:bodyPr/>
                    <a:lstStyle/>
                    <a:p>
                      <a:pPr>
                        <a:lnSpc>
                          <a:spcPct val="107000"/>
                        </a:lnSpc>
                        <a:spcAft>
                          <a:spcPts val="800"/>
                        </a:spcAft>
                      </a:pPr>
                      <a:r>
                        <a:rPr lang="en-US" sz="1200">
                          <a:effectLst/>
                        </a:rPr>
                        <a:t>Living Room</a:t>
                      </a:r>
                      <a:endParaRPr lang="en-IN" sz="12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a:effectLst/>
                        </a:rPr>
                        <a:t>Free Flow Layout</a:t>
                      </a:r>
                      <a:endParaRPr lang="en-IN" sz="12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2513105"/>
                  </a:ext>
                </a:extLst>
              </a:tr>
              <a:tr h="292767">
                <a:tc>
                  <a:txBody>
                    <a:bodyPr/>
                    <a:lstStyle/>
                    <a:p>
                      <a:pPr>
                        <a:lnSpc>
                          <a:spcPct val="107000"/>
                        </a:lnSpc>
                        <a:spcAft>
                          <a:spcPts val="800"/>
                        </a:spcAft>
                      </a:pPr>
                      <a:r>
                        <a:rPr lang="en-US" sz="1200">
                          <a:effectLst/>
                        </a:rPr>
                        <a:t>Bedroom</a:t>
                      </a:r>
                      <a:endParaRPr lang="en-IN" sz="12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a:effectLst/>
                        </a:rPr>
                        <a:t>Free Flow Layout</a:t>
                      </a:r>
                      <a:endParaRPr lang="en-IN" sz="12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0335217"/>
                  </a:ext>
                </a:extLst>
              </a:tr>
              <a:tr h="292767">
                <a:tc>
                  <a:txBody>
                    <a:bodyPr/>
                    <a:lstStyle/>
                    <a:p>
                      <a:pPr>
                        <a:lnSpc>
                          <a:spcPct val="107000"/>
                        </a:lnSpc>
                        <a:spcAft>
                          <a:spcPts val="800"/>
                        </a:spcAft>
                      </a:pPr>
                      <a:r>
                        <a:rPr lang="en-US" sz="1200">
                          <a:effectLst/>
                        </a:rPr>
                        <a:t>Kids Room</a:t>
                      </a:r>
                      <a:endParaRPr lang="en-IN" sz="12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a:effectLst/>
                        </a:rPr>
                        <a:t>Free Flow Layout</a:t>
                      </a:r>
                      <a:endParaRPr lang="en-IN" sz="12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004245"/>
                  </a:ext>
                </a:extLst>
              </a:tr>
              <a:tr h="292767">
                <a:tc>
                  <a:txBody>
                    <a:bodyPr/>
                    <a:lstStyle/>
                    <a:p>
                      <a:pPr>
                        <a:lnSpc>
                          <a:spcPct val="107000"/>
                        </a:lnSpc>
                        <a:spcAft>
                          <a:spcPts val="800"/>
                        </a:spcAft>
                      </a:pPr>
                      <a:r>
                        <a:rPr lang="en-US" sz="1200">
                          <a:effectLst/>
                        </a:rPr>
                        <a:t>Mattresses</a:t>
                      </a:r>
                      <a:endParaRPr lang="en-IN" sz="12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a:effectLst/>
                        </a:rPr>
                        <a:t>Free Flow Layout</a:t>
                      </a:r>
                      <a:endParaRPr lang="en-IN" sz="12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3242446"/>
                  </a:ext>
                </a:extLst>
              </a:tr>
              <a:tr h="292767">
                <a:tc>
                  <a:txBody>
                    <a:bodyPr/>
                    <a:lstStyle/>
                    <a:p>
                      <a:pPr>
                        <a:lnSpc>
                          <a:spcPct val="107000"/>
                        </a:lnSpc>
                        <a:spcAft>
                          <a:spcPts val="800"/>
                        </a:spcAft>
                      </a:pPr>
                      <a:r>
                        <a:rPr lang="en-US" sz="1200">
                          <a:effectLst/>
                        </a:rPr>
                        <a:t>Furnishing</a:t>
                      </a:r>
                      <a:endParaRPr lang="en-IN" sz="12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a:effectLst/>
                        </a:rPr>
                        <a:t>Grid Layout</a:t>
                      </a:r>
                      <a:endParaRPr lang="en-IN" sz="12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8557090"/>
                  </a:ext>
                </a:extLst>
              </a:tr>
              <a:tr h="292767">
                <a:tc>
                  <a:txBody>
                    <a:bodyPr/>
                    <a:lstStyle/>
                    <a:p>
                      <a:pPr>
                        <a:lnSpc>
                          <a:spcPct val="107000"/>
                        </a:lnSpc>
                        <a:spcAft>
                          <a:spcPts val="800"/>
                        </a:spcAft>
                      </a:pPr>
                      <a:r>
                        <a:rPr lang="en-US" sz="1200">
                          <a:effectLst/>
                        </a:rPr>
                        <a:t>Decor</a:t>
                      </a:r>
                      <a:endParaRPr lang="en-IN" sz="12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a:effectLst/>
                        </a:rPr>
                        <a:t>Grid Layout</a:t>
                      </a:r>
                      <a:endParaRPr lang="en-IN" sz="12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4896201"/>
                  </a:ext>
                </a:extLst>
              </a:tr>
              <a:tr h="292767">
                <a:tc>
                  <a:txBody>
                    <a:bodyPr/>
                    <a:lstStyle/>
                    <a:p>
                      <a:pPr>
                        <a:lnSpc>
                          <a:spcPct val="107000"/>
                        </a:lnSpc>
                        <a:spcAft>
                          <a:spcPts val="800"/>
                        </a:spcAft>
                      </a:pPr>
                      <a:r>
                        <a:rPr lang="en-US" sz="1200">
                          <a:effectLst/>
                        </a:rPr>
                        <a:t>Lighting</a:t>
                      </a:r>
                      <a:endParaRPr lang="en-IN" sz="12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a:effectLst/>
                        </a:rPr>
                        <a:t>Grid Layout</a:t>
                      </a:r>
                      <a:endParaRPr lang="en-IN" sz="12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6040912"/>
                  </a:ext>
                </a:extLst>
              </a:tr>
              <a:tr h="330875">
                <a:tc>
                  <a:txBody>
                    <a:bodyPr/>
                    <a:lstStyle/>
                    <a:p>
                      <a:pPr>
                        <a:lnSpc>
                          <a:spcPct val="107000"/>
                        </a:lnSpc>
                        <a:spcAft>
                          <a:spcPts val="800"/>
                        </a:spcAft>
                      </a:pPr>
                      <a:r>
                        <a:rPr lang="en-US" sz="1200">
                          <a:effectLst/>
                        </a:rPr>
                        <a:t>Work from Home</a:t>
                      </a:r>
                      <a:endParaRPr lang="en-IN" sz="12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a:effectLst/>
                        </a:rPr>
                        <a:t>Free Flow Layout</a:t>
                      </a:r>
                      <a:endParaRPr lang="en-IN" sz="12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4410942"/>
                  </a:ext>
                </a:extLst>
              </a:tr>
            </a:tbl>
          </a:graphicData>
        </a:graphic>
      </p:graphicFrame>
      <p:sp>
        <p:nvSpPr>
          <p:cNvPr id="13" name="TextBox 12">
            <a:extLst>
              <a:ext uri="{FF2B5EF4-FFF2-40B4-BE49-F238E27FC236}">
                <a16:creationId xmlns:a16="http://schemas.microsoft.com/office/drawing/2014/main" id="{183A2F5F-5181-0A46-B2AD-6F6C1EC32F79}"/>
              </a:ext>
            </a:extLst>
          </p:cNvPr>
          <p:cNvSpPr txBox="1"/>
          <p:nvPr/>
        </p:nvSpPr>
        <p:spPr>
          <a:xfrm>
            <a:off x="8060863" y="4931866"/>
            <a:ext cx="4120248" cy="1661993"/>
          </a:xfrm>
          <a:prstGeom prst="rect">
            <a:avLst/>
          </a:prstGeom>
          <a:noFill/>
        </p:spPr>
        <p:txBody>
          <a:bodyPr wrap="square" lIns="91440" tIns="45720" rIns="91440" bIns="45720" rtlCol="0" anchor="t">
            <a:spAutoFit/>
          </a:bodyPr>
          <a:lstStyle/>
          <a:p>
            <a:r>
              <a:rPr lang="en-US" u="sng"/>
              <a:t>Visual Merchandising:</a:t>
            </a:r>
          </a:p>
          <a:p>
            <a:pPr marL="285750" indent="-285750">
              <a:buFont typeface="Arial" panose="020B0604020202020204" pitchFamily="34" charset="0"/>
              <a:buChar char="•"/>
            </a:pPr>
            <a:r>
              <a:rPr lang="en-US" sz="1400"/>
              <a:t>Window Displays</a:t>
            </a:r>
          </a:p>
          <a:p>
            <a:pPr marL="285750" indent="-285750">
              <a:buFont typeface="Arial" panose="020B0604020202020204" pitchFamily="34" charset="0"/>
              <a:buChar char="•"/>
            </a:pPr>
            <a:r>
              <a:rPr lang="en-US" sz="1400"/>
              <a:t>Creating Vignettes to give the customers a feel of how the furniture will look in their homes rather than grouping the furniture as per function</a:t>
            </a:r>
            <a:r>
              <a:rPr lang="en-IN" sz="1400"/>
              <a:t> </a:t>
            </a:r>
            <a:endParaRPr lang="en-IN" sz="1400">
              <a:cs typeface="Calibri"/>
            </a:endParaRPr>
          </a:p>
          <a:p>
            <a:pPr marL="285750" indent="-285750">
              <a:buFont typeface="Arial" panose="020B0604020202020204" pitchFamily="34" charset="0"/>
              <a:buChar char="•"/>
            </a:pPr>
            <a:r>
              <a:rPr lang="en-US" sz="1400"/>
              <a:t>The area allotted for expert consultants &amp; designers would have a working space </a:t>
            </a:r>
          </a:p>
        </p:txBody>
      </p:sp>
    </p:spTree>
    <p:extLst>
      <p:ext uri="{BB962C8B-B14F-4D97-AF65-F5344CB8AC3E}">
        <p14:creationId xmlns:p14="http://schemas.microsoft.com/office/powerpoint/2010/main" val="2791735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A8FB682-5ACE-0043-B0AC-8348D0A5EEE5}"/>
              </a:ext>
            </a:extLst>
          </p:cNvPr>
          <p:cNvGrpSpPr/>
          <p:nvPr/>
        </p:nvGrpSpPr>
        <p:grpSpPr>
          <a:xfrm>
            <a:off x="9405" y="0"/>
            <a:ext cx="12181114" cy="6858000"/>
            <a:chOff x="-2" y="0"/>
            <a:chExt cx="12181114" cy="6858000"/>
          </a:xfrm>
        </p:grpSpPr>
        <p:sp>
          <p:nvSpPr>
            <p:cNvPr id="6" name="Rectangle 5">
              <a:extLst>
                <a:ext uri="{FF2B5EF4-FFF2-40B4-BE49-F238E27FC236}">
                  <a16:creationId xmlns:a16="http://schemas.microsoft.com/office/drawing/2014/main" id="{B095B4A6-6875-6149-A821-42D5B47EE527}"/>
                </a:ext>
              </a:extLst>
            </p:cNvPr>
            <p:cNvSpPr/>
            <p:nvPr/>
          </p:nvSpPr>
          <p:spPr>
            <a:xfrm>
              <a:off x="-1" y="0"/>
              <a:ext cx="4060371" cy="9144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solidFill>
                    <a:schemeClr val="tx1"/>
                  </a:solidFill>
                </a:rPr>
                <a:t>CATEGORIES TO BE STOCKED</a:t>
              </a:r>
            </a:p>
          </p:txBody>
        </p:sp>
        <p:sp>
          <p:nvSpPr>
            <p:cNvPr id="7" name="Rectangle 6">
              <a:extLst>
                <a:ext uri="{FF2B5EF4-FFF2-40B4-BE49-F238E27FC236}">
                  <a16:creationId xmlns:a16="http://schemas.microsoft.com/office/drawing/2014/main" id="{E5F3817D-58D7-AA47-809D-6BC6B6368FBE}"/>
                </a:ext>
              </a:extLst>
            </p:cNvPr>
            <p:cNvSpPr/>
            <p:nvPr/>
          </p:nvSpPr>
          <p:spPr>
            <a:xfrm>
              <a:off x="4060370" y="0"/>
              <a:ext cx="4060371"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solidFill>
                    <a:schemeClr val="tx1"/>
                  </a:solidFill>
                </a:rPr>
                <a:t>MERCHANDISE HIERARCHY</a:t>
              </a:r>
            </a:p>
          </p:txBody>
        </p:sp>
        <p:sp>
          <p:nvSpPr>
            <p:cNvPr id="8" name="Rectangle 7">
              <a:extLst>
                <a:ext uri="{FF2B5EF4-FFF2-40B4-BE49-F238E27FC236}">
                  <a16:creationId xmlns:a16="http://schemas.microsoft.com/office/drawing/2014/main" id="{7BB55357-8722-4641-A7C3-22B0213A384B}"/>
                </a:ext>
              </a:extLst>
            </p:cNvPr>
            <p:cNvSpPr/>
            <p:nvPr/>
          </p:nvSpPr>
          <p:spPr>
            <a:xfrm>
              <a:off x="8120741" y="0"/>
              <a:ext cx="4060371" cy="914400"/>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solidFill>
                    <a:schemeClr val="tx1"/>
                  </a:solidFill>
                  <a:cs typeface="Calibri"/>
                </a:rPr>
                <a:t>VENDOR MANAGEMENT</a:t>
              </a:r>
            </a:p>
          </p:txBody>
        </p:sp>
        <p:sp>
          <p:nvSpPr>
            <p:cNvPr id="9" name="Rectangle 8">
              <a:extLst>
                <a:ext uri="{FF2B5EF4-FFF2-40B4-BE49-F238E27FC236}">
                  <a16:creationId xmlns:a16="http://schemas.microsoft.com/office/drawing/2014/main" id="{C8351934-656B-5848-B344-3F7B68E6ED86}"/>
                </a:ext>
              </a:extLst>
            </p:cNvPr>
            <p:cNvSpPr/>
            <p:nvPr/>
          </p:nvSpPr>
          <p:spPr>
            <a:xfrm>
              <a:off x="-2" y="914400"/>
              <a:ext cx="4060371" cy="5943600"/>
            </a:xfrm>
            <a:prstGeom prst="rect">
              <a:avLst/>
            </a:prstGeom>
            <a:solidFill>
              <a:schemeClr val="accent2">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endParaRPr lang="en-US" sz="1300">
                <a:solidFill>
                  <a:schemeClr val="tx1"/>
                </a:solidFill>
                <a:cs typeface="Calibri"/>
              </a:endParaRPr>
            </a:p>
            <a:p>
              <a:pPr algn="just"/>
              <a:r>
                <a:rPr lang="en-US" sz="1400">
                  <a:solidFill>
                    <a:schemeClr val="tx1"/>
                  </a:solidFill>
                  <a:cs typeface="Calibri"/>
                </a:rPr>
                <a:t>The decision of what categories to stock was derived upon after a competitor analysis and determining the attributes consumers of Andhra Pradesh are looking for experience stores like ours</a:t>
              </a:r>
            </a:p>
            <a:p>
              <a:pPr algn="just"/>
              <a:endParaRPr lang="en-US" sz="1400">
                <a:solidFill>
                  <a:schemeClr val="tx1"/>
                </a:solidFill>
                <a:cs typeface="Calibri"/>
              </a:endParaRPr>
            </a:p>
            <a:p>
              <a:pPr algn="just"/>
              <a:r>
                <a:rPr lang="en-US" sz="1400">
                  <a:solidFill>
                    <a:schemeClr val="tx1"/>
                  </a:solidFill>
                  <a:cs typeface="Calibri"/>
                </a:rPr>
                <a:t>The following mentioned are various categories to be stocked:</a:t>
              </a:r>
            </a:p>
            <a:p>
              <a:pPr algn="just"/>
              <a:endParaRPr lang="en-US" sz="1300">
                <a:solidFill>
                  <a:schemeClr val="tx1"/>
                </a:solidFill>
                <a:cs typeface="Calibri"/>
              </a:endParaRPr>
            </a:p>
            <a:p>
              <a:pPr algn="just"/>
              <a:endParaRPr lang="en-US" sz="1300">
                <a:solidFill>
                  <a:schemeClr val="tx1"/>
                </a:solidFill>
                <a:cs typeface="Calibri"/>
              </a:endParaRPr>
            </a:p>
            <a:p>
              <a:pPr algn="just"/>
              <a:endParaRPr lang="en-US" sz="1300">
                <a:solidFill>
                  <a:schemeClr val="tx1"/>
                </a:solidFill>
                <a:cs typeface="Calibri"/>
              </a:endParaRPr>
            </a:p>
            <a:p>
              <a:pPr algn="just"/>
              <a:endParaRPr lang="en-US" sz="1300">
                <a:solidFill>
                  <a:schemeClr val="tx1"/>
                </a:solidFill>
                <a:cs typeface="Calibri"/>
              </a:endParaRPr>
            </a:p>
            <a:p>
              <a:pPr algn="just"/>
              <a:endParaRPr lang="en-US" sz="1300">
                <a:solidFill>
                  <a:schemeClr val="tx1"/>
                </a:solidFill>
                <a:cs typeface="Calibri"/>
              </a:endParaRPr>
            </a:p>
            <a:p>
              <a:pPr algn="just"/>
              <a:endParaRPr lang="en-US" sz="1300">
                <a:solidFill>
                  <a:schemeClr val="tx1"/>
                </a:solidFill>
                <a:cs typeface="Calibri"/>
              </a:endParaRPr>
            </a:p>
            <a:p>
              <a:pPr algn="just"/>
              <a:endParaRPr lang="en-US" sz="1300">
                <a:solidFill>
                  <a:schemeClr val="tx1"/>
                </a:solidFill>
                <a:cs typeface="Calibri"/>
              </a:endParaRPr>
            </a:p>
            <a:p>
              <a:pPr algn="just"/>
              <a:endParaRPr lang="en-US" sz="1300">
                <a:solidFill>
                  <a:schemeClr val="tx1"/>
                </a:solidFill>
                <a:cs typeface="Calibri"/>
              </a:endParaRPr>
            </a:p>
            <a:p>
              <a:pPr algn="just"/>
              <a:endParaRPr lang="en-US" sz="1300">
                <a:solidFill>
                  <a:schemeClr val="tx1"/>
                </a:solidFill>
                <a:cs typeface="Calibri"/>
              </a:endParaRPr>
            </a:p>
            <a:p>
              <a:pPr algn="just"/>
              <a:endParaRPr lang="en-US" sz="1300">
                <a:solidFill>
                  <a:schemeClr val="tx1"/>
                </a:solidFill>
                <a:cs typeface="Calibri"/>
              </a:endParaRPr>
            </a:p>
            <a:p>
              <a:pPr algn="just"/>
              <a:endParaRPr lang="en-US" sz="1300">
                <a:solidFill>
                  <a:schemeClr val="tx1"/>
                </a:solidFill>
                <a:cs typeface="Calibri"/>
              </a:endParaRPr>
            </a:p>
            <a:p>
              <a:pPr algn="just"/>
              <a:endParaRPr lang="en-US" sz="1300">
                <a:solidFill>
                  <a:schemeClr val="tx1"/>
                </a:solidFill>
                <a:cs typeface="Calibri"/>
              </a:endParaRPr>
            </a:p>
            <a:p>
              <a:pPr algn="just"/>
              <a:endParaRPr lang="en-US" sz="1300">
                <a:solidFill>
                  <a:schemeClr val="tx1"/>
                </a:solidFill>
                <a:cs typeface="Calibri"/>
              </a:endParaRPr>
            </a:p>
            <a:p>
              <a:pPr algn="just"/>
              <a:endParaRPr lang="en-US" sz="1300">
                <a:solidFill>
                  <a:schemeClr val="tx1"/>
                </a:solidFill>
                <a:cs typeface="Calibri"/>
              </a:endParaRPr>
            </a:p>
            <a:p>
              <a:pPr algn="just"/>
              <a:endParaRPr lang="en-US" sz="1300">
                <a:solidFill>
                  <a:schemeClr val="tx1"/>
                </a:solidFill>
                <a:cs typeface="Calibri"/>
              </a:endParaRPr>
            </a:p>
            <a:p>
              <a:pPr algn="just"/>
              <a:endParaRPr lang="en-US" sz="1300">
                <a:solidFill>
                  <a:schemeClr val="tx1"/>
                </a:solidFill>
                <a:cs typeface="Calibri"/>
              </a:endParaRPr>
            </a:p>
            <a:p>
              <a:pPr algn="just"/>
              <a:endParaRPr lang="en-US" sz="1300">
                <a:solidFill>
                  <a:schemeClr val="tx1"/>
                </a:solidFill>
                <a:cs typeface="Calibri"/>
              </a:endParaRPr>
            </a:p>
            <a:p>
              <a:pPr algn="just"/>
              <a:endParaRPr lang="en-US" sz="1300">
                <a:solidFill>
                  <a:schemeClr val="tx1"/>
                </a:solidFill>
                <a:cs typeface="Calibri"/>
              </a:endParaRPr>
            </a:p>
            <a:p>
              <a:pPr algn="just"/>
              <a:endParaRPr lang="en-US" sz="1300">
                <a:solidFill>
                  <a:schemeClr val="tx1"/>
                </a:solidFill>
                <a:cs typeface="Calibri"/>
              </a:endParaRPr>
            </a:p>
            <a:p>
              <a:pPr algn="just"/>
              <a:endParaRPr lang="en-US" sz="1300">
                <a:solidFill>
                  <a:schemeClr val="tx1"/>
                </a:solidFill>
                <a:cs typeface="Calibri"/>
              </a:endParaRPr>
            </a:p>
            <a:p>
              <a:pPr algn="just"/>
              <a:endParaRPr lang="en-US" sz="1300">
                <a:solidFill>
                  <a:schemeClr val="tx1"/>
                </a:solidFill>
                <a:cs typeface="Calibri"/>
              </a:endParaRPr>
            </a:p>
            <a:p>
              <a:pPr algn="just"/>
              <a:endParaRPr lang="en-US" sz="1300">
                <a:solidFill>
                  <a:schemeClr val="tx1"/>
                </a:solidFill>
                <a:cs typeface="Calibri"/>
              </a:endParaRPr>
            </a:p>
            <a:p>
              <a:pPr algn="just"/>
              <a:endParaRPr lang="en-US" sz="1300">
                <a:solidFill>
                  <a:schemeClr val="tx1"/>
                </a:solidFill>
                <a:cs typeface="Calibri"/>
              </a:endParaRPr>
            </a:p>
          </p:txBody>
        </p:sp>
        <p:sp>
          <p:nvSpPr>
            <p:cNvPr id="10" name="Rectangle 9">
              <a:extLst>
                <a:ext uri="{FF2B5EF4-FFF2-40B4-BE49-F238E27FC236}">
                  <a16:creationId xmlns:a16="http://schemas.microsoft.com/office/drawing/2014/main" id="{5E7C11D1-B5F4-A640-B4EC-D0CFB5625FED}"/>
                </a:ext>
              </a:extLst>
            </p:cNvPr>
            <p:cNvSpPr/>
            <p:nvPr/>
          </p:nvSpPr>
          <p:spPr>
            <a:xfrm>
              <a:off x="4060368" y="914400"/>
              <a:ext cx="4060371" cy="5943600"/>
            </a:xfrm>
            <a:prstGeom prst="rect">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E9E4287-58FD-F84C-9307-C2320997FDAB}"/>
                </a:ext>
              </a:extLst>
            </p:cNvPr>
            <p:cNvSpPr/>
            <p:nvPr/>
          </p:nvSpPr>
          <p:spPr>
            <a:xfrm>
              <a:off x="8120740" y="914400"/>
              <a:ext cx="4060371" cy="5943600"/>
            </a:xfrm>
            <a:prstGeom prst="rect">
              <a:avLst/>
            </a:prstGeom>
            <a:solidFill>
              <a:schemeClr val="accent4">
                <a:lumMod val="20000"/>
                <a:lumOff val="8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gn="just">
                <a:buFont typeface="Arial" panose="020B0604020202020204" pitchFamily="34" charset="0"/>
                <a:buChar char="•"/>
              </a:pPr>
              <a:r>
                <a:rPr lang="en-US" sz="1300">
                  <a:solidFill>
                    <a:schemeClr val="tx1"/>
                  </a:solidFill>
                </a:rPr>
                <a:t>Critical to select the right suppliers to procure the right quality of products, at the right prices, at the right time, with right terms</a:t>
              </a:r>
            </a:p>
            <a:p>
              <a:pPr marL="285750" indent="-285750" algn="just">
                <a:buFont typeface="Arial" panose="020B0604020202020204" pitchFamily="34" charset="0"/>
                <a:buChar char="•"/>
              </a:pPr>
              <a:r>
                <a:rPr lang="en-US" sz="1300">
                  <a:solidFill>
                    <a:schemeClr val="tx1"/>
                  </a:solidFill>
                </a:rPr>
                <a:t>Altogether important to build good relationships to be profitable in long term</a:t>
              </a:r>
            </a:p>
            <a:p>
              <a:pPr marL="285750" indent="-285750" algn="just">
                <a:buFont typeface="Arial" panose="020B0604020202020204" pitchFamily="34" charset="0"/>
                <a:buChar char="•"/>
              </a:pPr>
              <a:r>
                <a:rPr lang="en-US" sz="1300">
                  <a:solidFill>
                    <a:schemeClr val="tx1"/>
                  </a:solidFill>
                </a:rPr>
                <a:t>We will supply products directly from Original Furniture Manufacturers across globe</a:t>
              </a:r>
            </a:p>
          </p:txBody>
        </p:sp>
      </p:grpSp>
      <p:graphicFrame>
        <p:nvGraphicFramePr>
          <p:cNvPr id="5" name="Table 4">
            <a:extLst>
              <a:ext uri="{FF2B5EF4-FFF2-40B4-BE49-F238E27FC236}">
                <a16:creationId xmlns:a16="http://schemas.microsoft.com/office/drawing/2014/main" id="{D88852B9-3C21-42C0-8ECE-426350FB4FEE}"/>
              </a:ext>
            </a:extLst>
          </p:cNvPr>
          <p:cNvGraphicFramePr>
            <a:graphicFrameLocks noGrp="1"/>
          </p:cNvGraphicFramePr>
          <p:nvPr>
            <p:extLst>
              <p:ext uri="{D42A27DB-BD31-4B8C-83A1-F6EECF244321}">
                <p14:modId xmlns:p14="http://schemas.microsoft.com/office/powerpoint/2010/main" val="1018429324"/>
              </p:ext>
            </p:extLst>
          </p:nvPr>
        </p:nvGraphicFramePr>
        <p:xfrm>
          <a:off x="4126154" y="998126"/>
          <a:ext cx="3939691" cy="5814155"/>
        </p:xfrm>
        <a:graphic>
          <a:graphicData uri="http://schemas.openxmlformats.org/drawingml/2006/table">
            <a:tbl>
              <a:tblPr firstRow="1" bandRow="1">
                <a:tableStyleId>{93296810-A885-4BE3-A3E7-6D5BEEA58F35}</a:tableStyleId>
              </a:tblPr>
              <a:tblGrid>
                <a:gridCol w="1144748">
                  <a:extLst>
                    <a:ext uri="{9D8B030D-6E8A-4147-A177-3AD203B41FA5}">
                      <a16:colId xmlns:a16="http://schemas.microsoft.com/office/drawing/2014/main" val="2495817661"/>
                    </a:ext>
                  </a:extLst>
                </a:gridCol>
                <a:gridCol w="1410331">
                  <a:extLst>
                    <a:ext uri="{9D8B030D-6E8A-4147-A177-3AD203B41FA5}">
                      <a16:colId xmlns:a16="http://schemas.microsoft.com/office/drawing/2014/main" val="3465198521"/>
                    </a:ext>
                  </a:extLst>
                </a:gridCol>
                <a:gridCol w="1384612">
                  <a:extLst>
                    <a:ext uri="{9D8B030D-6E8A-4147-A177-3AD203B41FA5}">
                      <a16:colId xmlns:a16="http://schemas.microsoft.com/office/drawing/2014/main" val="3163647491"/>
                    </a:ext>
                  </a:extLst>
                </a:gridCol>
              </a:tblGrid>
              <a:tr h="478812">
                <a:tc>
                  <a:txBody>
                    <a:bodyPr/>
                    <a:lstStyle/>
                    <a:p>
                      <a:pPr algn="ctr"/>
                      <a:r>
                        <a:rPr lang="en-GB" sz="1400">
                          <a:effectLst/>
                        </a:rPr>
                        <a:t>FIRST LEVEL HIERARCHY</a:t>
                      </a:r>
                      <a:endParaRPr lang="en-US" sz="140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a:effectLst/>
                        </a:rPr>
                        <a:t>SECOND LEVEL HIERARCHY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a:effectLst/>
                        </a:rPr>
                        <a:t>THIRD LEVEL</a:t>
                      </a:r>
                      <a:endParaRPr lang="en-US" sz="1400"/>
                    </a:p>
                    <a:p>
                      <a:pPr lvl="0" algn="ctr">
                        <a:buNone/>
                      </a:pPr>
                      <a:r>
                        <a:rPr lang="en-GB" sz="1400">
                          <a:effectLst/>
                        </a:rPr>
                        <a:t> HIERARCHY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0114361"/>
                  </a:ext>
                </a:extLst>
              </a:tr>
              <a:tr h="1231233">
                <a:tc>
                  <a:txBody>
                    <a:bodyPr/>
                    <a:lstStyle/>
                    <a:p>
                      <a:r>
                        <a:rPr lang="en-GB" sz="1200" b="1">
                          <a:effectLst/>
                        </a:rPr>
                        <a:t>1) Living Room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r>
                        <a:rPr lang="en-US" sz="1200">
                          <a:effectLst/>
                        </a:rPr>
                        <a:t>Sofas</a:t>
                      </a:r>
                    </a:p>
                    <a:p>
                      <a:pPr marL="342900" lvl="0" indent="-342900"/>
                      <a:r>
                        <a:rPr lang="en-US" sz="1200">
                          <a:effectLst/>
                        </a:rPr>
                        <a:t>Seating </a:t>
                      </a:r>
                    </a:p>
                    <a:p>
                      <a:pPr marL="342900" lvl="0" indent="-342900"/>
                      <a:r>
                        <a:rPr lang="en-US" sz="1200">
                          <a:effectLst/>
                        </a:rPr>
                        <a:t>Chair</a:t>
                      </a:r>
                    </a:p>
                    <a:p>
                      <a:pPr marL="342900" lvl="0" indent="-342900"/>
                      <a:r>
                        <a:rPr lang="en-US" sz="1200">
                          <a:effectLst/>
                        </a:rPr>
                        <a:t>Table</a:t>
                      </a:r>
                    </a:p>
                    <a:p>
                      <a:pPr marL="342900" lvl="0" indent="-342900"/>
                      <a:r>
                        <a:rPr lang="en-US" sz="1200">
                          <a:effectLst/>
                        </a:rPr>
                        <a:t>Cabinetry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r>
                        <a:rPr lang="en-US" sz="1200">
                          <a:effectLst/>
                        </a:rPr>
                        <a:t>Sofa Cum Bed</a:t>
                      </a:r>
                    </a:p>
                    <a:p>
                      <a:pPr marL="342900" lvl="0" indent="-342900"/>
                      <a:r>
                        <a:rPr lang="en-US" sz="1200">
                          <a:effectLst/>
                        </a:rPr>
                        <a:t>Lounger</a:t>
                      </a:r>
                    </a:p>
                    <a:p>
                      <a:pPr marL="342900" lvl="0" indent="-342900"/>
                      <a:r>
                        <a:rPr lang="en-US" sz="1200">
                          <a:effectLst/>
                        </a:rPr>
                        <a:t>Recliner</a:t>
                      </a:r>
                    </a:p>
                    <a:p>
                      <a:pPr marL="342900" lvl="0" indent="-342900"/>
                      <a:r>
                        <a:rPr lang="en-US" sz="1200">
                          <a:effectLst/>
                        </a:rPr>
                        <a:t>Leather</a:t>
                      </a:r>
                    </a:p>
                    <a:p>
                      <a:pPr marL="342900" lvl="0" indent="-342900"/>
                      <a:r>
                        <a:rPr lang="en-US" sz="1200">
                          <a:effectLst/>
                        </a:rPr>
                        <a:t>Single/two/three-seater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6180038"/>
                  </a:ext>
                </a:extLst>
              </a:tr>
              <a:tr h="1231233">
                <a:tc>
                  <a:txBody>
                    <a:bodyPr/>
                    <a:lstStyle/>
                    <a:p>
                      <a:r>
                        <a:rPr lang="en-GB" sz="1200" b="1">
                          <a:effectLst/>
                        </a:rPr>
                        <a:t>2) Bedroom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r>
                        <a:rPr lang="en-US" sz="1200">
                          <a:effectLst/>
                        </a:rPr>
                        <a:t>Beds</a:t>
                      </a:r>
                    </a:p>
                    <a:p>
                      <a:pPr marL="342900" lvl="0" indent="-342900"/>
                      <a:r>
                        <a:rPr lang="en-US" sz="1200">
                          <a:effectLst/>
                        </a:rPr>
                        <a:t>Mattresses</a:t>
                      </a:r>
                    </a:p>
                    <a:p>
                      <a:pPr marL="342900" lvl="0" indent="-342900"/>
                      <a:r>
                        <a:rPr lang="en-US" sz="1200">
                          <a:effectLst/>
                        </a:rPr>
                        <a:t>Furnishings</a:t>
                      </a:r>
                    </a:p>
                    <a:p>
                      <a:pPr marL="342900" lvl="0" indent="-342900"/>
                      <a:r>
                        <a:rPr lang="en-US" sz="1200">
                          <a:effectLst/>
                        </a:rPr>
                        <a:t>Tables</a:t>
                      </a:r>
                    </a:p>
                    <a:p>
                      <a:pPr marL="342900" lvl="0" indent="-342900"/>
                      <a:r>
                        <a:rPr lang="en-US" sz="1200">
                          <a:effectLst/>
                        </a:rPr>
                        <a:t>Storage</a:t>
                      </a:r>
                    </a:p>
                    <a:p>
                      <a:pPr marL="342900" lvl="0" indent="-342900"/>
                      <a:r>
                        <a:rPr lang="en-US" sz="1200">
                          <a:effectLst/>
                        </a:rPr>
                        <a:t>Wardrobes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r>
                        <a:rPr lang="en-US" sz="1200">
                          <a:effectLst/>
                        </a:rPr>
                        <a:t>Single beds</a:t>
                      </a:r>
                    </a:p>
                    <a:p>
                      <a:pPr marL="342900" lvl="0" indent="-342900"/>
                      <a:r>
                        <a:rPr lang="en-US" sz="1200">
                          <a:effectLst/>
                        </a:rPr>
                        <a:t>Queen/king size beds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3719341"/>
                  </a:ext>
                </a:extLst>
              </a:tr>
              <a:tr h="820822">
                <a:tc>
                  <a:txBody>
                    <a:bodyPr/>
                    <a:lstStyle/>
                    <a:p>
                      <a:r>
                        <a:rPr lang="en-GB" sz="1200" b="1">
                          <a:effectLst/>
                        </a:rPr>
                        <a:t>3) Work From Home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r>
                        <a:rPr lang="en-US" sz="1200">
                          <a:effectLst/>
                        </a:rPr>
                        <a:t>Chair</a:t>
                      </a:r>
                    </a:p>
                    <a:p>
                      <a:pPr marL="342900" lvl="0" indent="-342900"/>
                      <a:r>
                        <a:rPr lang="en-US" sz="1200">
                          <a:effectLst/>
                        </a:rPr>
                        <a:t>Seating</a:t>
                      </a:r>
                    </a:p>
                    <a:p>
                      <a:pPr marL="342900" lvl="0" indent="-342900"/>
                      <a:r>
                        <a:rPr lang="en-US" sz="1200">
                          <a:effectLst/>
                        </a:rPr>
                        <a:t>Tables</a:t>
                      </a:r>
                    </a:p>
                    <a:p>
                      <a:pPr marL="342900" lvl="0" indent="-342900"/>
                      <a:r>
                        <a:rPr lang="en-US" sz="1200">
                          <a:effectLst/>
                        </a:rPr>
                        <a:t>School Essentials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r>
                        <a:rPr lang="en-US" sz="1200">
                          <a:effectLst/>
                        </a:rPr>
                        <a:t>Folding chairs</a:t>
                      </a:r>
                    </a:p>
                    <a:p>
                      <a:pPr marL="342900" lvl="0" indent="-342900"/>
                      <a:r>
                        <a:rPr lang="en-US" sz="1200">
                          <a:effectLst/>
                        </a:rPr>
                        <a:t>Accent chairs</a:t>
                      </a:r>
                    </a:p>
                    <a:p>
                      <a:pPr marL="342900" lvl="0" indent="-342900"/>
                      <a:r>
                        <a:rPr lang="en-US" sz="1200">
                          <a:effectLst/>
                        </a:rPr>
                        <a:t>Stools</a:t>
                      </a:r>
                    </a:p>
                    <a:p>
                      <a:pPr marL="342900" lvl="0" indent="-342900"/>
                      <a:endParaRPr lang="en-US" sz="120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6903302"/>
                  </a:ext>
                </a:extLst>
              </a:tr>
              <a:tr h="820822">
                <a:tc>
                  <a:txBody>
                    <a:bodyPr/>
                    <a:lstStyle/>
                    <a:p>
                      <a:r>
                        <a:rPr lang="en-GB" sz="1200" b="1">
                          <a:effectLst/>
                        </a:rPr>
                        <a:t>4) Office Spaces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r>
                        <a:rPr lang="en-US" sz="1200">
                          <a:effectLst/>
                        </a:rPr>
                        <a:t>Tables</a:t>
                      </a:r>
                    </a:p>
                    <a:p>
                      <a:pPr marL="342900" lvl="0" indent="-342900"/>
                      <a:r>
                        <a:rPr lang="en-US" sz="1200">
                          <a:effectLst/>
                        </a:rPr>
                        <a:t>Seating</a:t>
                      </a:r>
                    </a:p>
                    <a:p>
                      <a:pPr marL="342900" lvl="0" indent="-342900"/>
                      <a:r>
                        <a:rPr lang="en-US" sz="1200">
                          <a:effectLst/>
                        </a:rPr>
                        <a:t>Chairs</a:t>
                      </a:r>
                    </a:p>
                    <a:p>
                      <a:pPr marL="342900" lvl="0" indent="-342900"/>
                      <a:r>
                        <a:rPr lang="en-US" sz="1200">
                          <a:effectLst/>
                        </a:rPr>
                        <a:t>Cabinets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r>
                        <a:rPr lang="en-US" sz="1200">
                          <a:effectLst/>
                        </a:rPr>
                        <a:t>Study Tables</a:t>
                      </a:r>
                    </a:p>
                    <a:p>
                      <a:pPr marL="342900" lvl="0" indent="-342900"/>
                      <a:r>
                        <a:rPr lang="en-US" sz="1200">
                          <a:effectLst/>
                        </a:rPr>
                        <a:t>Meeting tables</a:t>
                      </a:r>
                    </a:p>
                    <a:p>
                      <a:pPr marL="342900" lvl="0" indent="-342900"/>
                      <a:r>
                        <a:rPr lang="en-US" sz="1200">
                          <a:effectLst/>
                        </a:rPr>
                        <a:t>Oval Tables</a:t>
                      </a:r>
                    </a:p>
                    <a:p>
                      <a:pPr marL="342900" lvl="0" indent="-342900"/>
                      <a:r>
                        <a:rPr lang="en-US" sz="1200">
                          <a:effectLst/>
                        </a:rPr>
                        <a:t>Center tables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5926110"/>
                  </a:ext>
                </a:extLst>
              </a:tr>
              <a:tr h="820822">
                <a:tc>
                  <a:txBody>
                    <a:bodyPr/>
                    <a:lstStyle/>
                    <a:p>
                      <a:r>
                        <a:rPr lang="en-GB" sz="1200" b="1">
                          <a:effectLst/>
                        </a:rPr>
                        <a:t>5) Kids Room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r>
                        <a:rPr lang="en-US" sz="1200">
                          <a:effectLst/>
                        </a:rPr>
                        <a:t>Storage</a:t>
                      </a:r>
                    </a:p>
                    <a:p>
                      <a:pPr marL="342900" lvl="0" indent="-342900"/>
                      <a:r>
                        <a:rPr lang="en-US" sz="1200">
                          <a:effectLst/>
                        </a:rPr>
                        <a:t>Seating</a:t>
                      </a:r>
                    </a:p>
                    <a:p>
                      <a:pPr marL="342900" lvl="0" indent="-342900"/>
                      <a:r>
                        <a:rPr lang="en-US" sz="1200">
                          <a:effectLst/>
                        </a:rPr>
                        <a:t>Bed</a:t>
                      </a:r>
                    </a:p>
                    <a:p>
                      <a:pPr marL="342900" lvl="0" indent="-342900"/>
                      <a:r>
                        <a:rPr lang="en-US" sz="1200">
                          <a:effectLst/>
                        </a:rPr>
                        <a:t>Study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nSpc>
                          <a:spcPct val="107000"/>
                        </a:lnSpc>
                      </a:pPr>
                      <a:r>
                        <a:rPr lang="en-US" sz="1200">
                          <a:effectLst/>
                        </a:rPr>
                        <a:t>Bookshelf</a:t>
                      </a:r>
                    </a:p>
                    <a:p>
                      <a:pPr marL="342900" lvl="0" indent="-342900">
                        <a:lnSpc>
                          <a:spcPct val="107000"/>
                        </a:lnSpc>
                      </a:pPr>
                      <a:r>
                        <a:rPr lang="en-US" sz="1200">
                          <a:effectLst/>
                        </a:rPr>
                        <a:t>Sideboards</a:t>
                      </a:r>
                    </a:p>
                    <a:p>
                      <a:pPr marL="342900" lvl="0" indent="-342900">
                        <a:lnSpc>
                          <a:spcPct val="107000"/>
                        </a:lnSpc>
                      </a:pPr>
                      <a:r>
                        <a:rPr lang="en-US" sz="1200">
                          <a:effectLst/>
                        </a:rPr>
                        <a:t>Console Tables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5232860"/>
                  </a:ext>
                </a:extLst>
              </a:tr>
              <a:tr h="410411">
                <a:tc>
                  <a:txBody>
                    <a:bodyPr/>
                    <a:lstStyle/>
                    <a:p>
                      <a:r>
                        <a:rPr lang="en-GB" sz="1200" b="1">
                          <a:effectLst/>
                        </a:rPr>
                        <a:t>6) Modular Furniture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GB" sz="1200">
                          <a:effectLst/>
                        </a:rPr>
                        <a:t>As per the client requirements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706215446"/>
                  </a:ext>
                </a:extLst>
              </a:tr>
            </a:tbl>
          </a:graphicData>
        </a:graphic>
      </p:graphicFrame>
      <p:graphicFrame>
        <p:nvGraphicFramePr>
          <p:cNvPr id="15" name="Table 15">
            <a:extLst>
              <a:ext uri="{FF2B5EF4-FFF2-40B4-BE49-F238E27FC236}">
                <a16:creationId xmlns:a16="http://schemas.microsoft.com/office/drawing/2014/main" id="{EF878552-827B-4130-8B13-BEA6BB807800}"/>
              </a:ext>
            </a:extLst>
          </p:cNvPr>
          <p:cNvGraphicFramePr>
            <a:graphicFrameLocks noGrp="1"/>
          </p:cNvGraphicFramePr>
          <p:nvPr>
            <p:extLst>
              <p:ext uri="{D42A27DB-BD31-4B8C-83A1-F6EECF244321}">
                <p14:modId xmlns:p14="http://schemas.microsoft.com/office/powerpoint/2010/main" val="2598233567"/>
              </p:ext>
            </p:extLst>
          </p:nvPr>
        </p:nvGraphicFramePr>
        <p:xfrm>
          <a:off x="60385" y="2606040"/>
          <a:ext cx="3961978" cy="3931453"/>
        </p:xfrm>
        <a:graphic>
          <a:graphicData uri="http://schemas.openxmlformats.org/drawingml/2006/table">
            <a:tbl>
              <a:tblPr bandRow="1">
                <a:tableStyleId>{21E4AEA4-8DFA-4A89-87EB-49C32662AFE0}</a:tableStyleId>
              </a:tblPr>
              <a:tblGrid>
                <a:gridCol w="1980989">
                  <a:extLst>
                    <a:ext uri="{9D8B030D-6E8A-4147-A177-3AD203B41FA5}">
                      <a16:colId xmlns:a16="http://schemas.microsoft.com/office/drawing/2014/main" val="1710491017"/>
                    </a:ext>
                  </a:extLst>
                </a:gridCol>
                <a:gridCol w="1980989">
                  <a:extLst>
                    <a:ext uri="{9D8B030D-6E8A-4147-A177-3AD203B41FA5}">
                      <a16:colId xmlns:a16="http://schemas.microsoft.com/office/drawing/2014/main" val="2723029728"/>
                    </a:ext>
                  </a:extLst>
                </a:gridCol>
              </a:tblGrid>
              <a:tr h="328839">
                <a:tc>
                  <a:txBody>
                    <a:bodyPr/>
                    <a:lstStyle/>
                    <a:p>
                      <a:r>
                        <a:rPr lang="en-US" sz="1200"/>
                        <a:t>Category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200"/>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1210303"/>
                  </a:ext>
                </a:extLst>
              </a:tr>
              <a:tr h="328839">
                <a:tc>
                  <a:txBody>
                    <a:bodyPr/>
                    <a:lstStyle/>
                    <a:p>
                      <a:r>
                        <a:rPr lang="en-US" sz="1200"/>
                        <a:t>Furniture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200"/>
                        <a:t>Fast Moving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1786575"/>
                  </a:ext>
                </a:extLst>
              </a:tr>
              <a:tr h="328839">
                <a:tc>
                  <a:txBody>
                    <a:bodyPr/>
                    <a:lstStyle/>
                    <a:p>
                      <a:r>
                        <a:rPr lang="en-US" sz="1200"/>
                        <a:t>Living Room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Fast Moving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6537940"/>
                  </a:ext>
                </a:extLst>
              </a:tr>
              <a:tr h="328839">
                <a:tc>
                  <a:txBody>
                    <a:bodyPr/>
                    <a:lstStyle/>
                    <a:p>
                      <a:r>
                        <a:rPr lang="en-US" sz="1200"/>
                        <a:t>Bedroom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Fast Moving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8966523"/>
                  </a:ext>
                </a:extLst>
              </a:tr>
              <a:tr h="328839">
                <a:tc>
                  <a:txBody>
                    <a:bodyPr/>
                    <a:lstStyle/>
                    <a:p>
                      <a:r>
                        <a:rPr lang="en-US" sz="1200"/>
                        <a:t>Kids Room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200"/>
                        <a:t>Occasional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9913394"/>
                  </a:ext>
                </a:extLst>
              </a:tr>
              <a:tr h="328839">
                <a:tc>
                  <a:txBody>
                    <a:bodyPr/>
                    <a:lstStyle/>
                    <a:p>
                      <a:pPr lvl="0">
                        <a:buNone/>
                      </a:pPr>
                      <a:r>
                        <a:rPr lang="en-US" sz="1200"/>
                        <a:t>Kitchen/ Modular Kitchen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200"/>
                        <a:t>Fast Moving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7812109"/>
                  </a:ext>
                </a:extLst>
              </a:tr>
              <a:tr h="328839">
                <a:tc>
                  <a:txBody>
                    <a:bodyPr/>
                    <a:lstStyle/>
                    <a:p>
                      <a:r>
                        <a:rPr lang="en-US" sz="1200"/>
                        <a:t>Mattresses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Fast Moving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1294376"/>
                  </a:ext>
                </a:extLst>
              </a:tr>
              <a:tr h="328839">
                <a:tc>
                  <a:txBody>
                    <a:bodyPr/>
                    <a:lstStyle/>
                    <a:p>
                      <a:r>
                        <a:rPr lang="en-US" sz="1200"/>
                        <a:t>Furnishings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Fast Moving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7175820"/>
                  </a:ext>
                </a:extLst>
              </a:tr>
              <a:tr h="328839">
                <a:tc>
                  <a:txBody>
                    <a:bodyPr/>
                    <a:lstStyle/>
                    <a:p>
                      <a:r>
                        <a:rPr lang="en-US" sz="1200"/>
                        <a:t>Decor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Occasional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2959935"/>
                  </a:ext>
                </a:extLst>
              </a:tr>
              <a:tr h="328839">
                <a:tc>
                  <a:txBody>
                    <a:bodyPr/>
                    <a:lstStyle/>
                    <a:p>
                      <a:r>
                        <a:rPr lang="en-US" sz="1200"/>
                        <a:t>Lighting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Occasional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4092959"/>
                  </a:ext>
                </a:extLst>
              </a:tr>
              <a:tr h="328839">
                <a:tc>
                  <a:txBody>
                    <a:bodyPr/>
                    <a:lstStyle/>
                    <a:p>
                      <a:pPr lvl="0">
                        <a:buNone/>
                      </a:pPr>
                      <a:r>
                        <a:rPr lang="en-US" sz="1200"/>
                        <a:t>Work From Home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200"/>
                        <a:t>Fast Moving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9571562"/>
                  </a:ext>
                </a:extLst>
              </a:tr>
              <a:tr h="314224">
                <a:tc>
                  <a:txBody>
                    <a:bodyPr/>
                    <a:lstStyle/>
                    <a:p>
                      <a:pPr lvl="0">
                        <a:buNone/>
                      </a:pPr>
                      <a:r>
                        <a:rPr lang="en-US" sz="1200"/>
                        <a:t>B2B based furniture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200"/>
                        <a:t>Big Ticket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8479631"/>
                  </a:ext>
                </a:extLst>
              </a:tr>
            </a:tbl>
          </a:graphicData>
        </a:graphic>
      </p:graphicFrame>
      <p:graphicFrame>
        <p:nvGraphicFramePr>
          <p:cNvPr id="2" name="Table 2">
            <a:extLst>
              <a:ext uri="{FF2B5EF4-FFF2-40B4-BE49-F238E27FC236}">
                <a16:creationId xmlns:a16="http://schemas.microsoft.com/office/drawing/2014/main" id="{BCE5F292-12EB-2246-9DF1-2A73BE17FF9E}"/>
              </a:ext>
            </a:extLst>
          </p:cNvPr>
          <p:cNvGraphicFramePr>
            <a:graphicFrameLocks noGrp="1"/>
          </p:cNvGraphicFramePr>
          <p:nvPr>
            <p:extLst>
              <p:ext uri="{D42A27DB-BD31-4B8C-83A1-F6EECF244321}">
                <p14:modId xmlns:p14="http://schemas.microsoft.com/office/powerpoint/2010/main" val="163432573"/>
              </p:ext>
            </p:extLst>
          </p:nvPr>
        </p:nvGraphicFramePr>
        <p:xfrm>
          <a:off x="8159597" y="2362201"/>
          <a:ext cx="4001469" cy="4450080"/>
        </p:xfrm>
        <a:graphic>
          <a:graphicData uri="http://schemas.openxmlformats.org/drawingml/2006/table">
            <a:tbl>
              <a:tblPr firstRow="1" bandRow="1">
                <a:tableStyleId>{00A15C55-8517-42AA-B614-E9B94910E393}</a:tableStyleId>
              </a:tblPr>
              <a:tblGrid>
                <a:gridCol w="1864135">
                  <a:extLst>
                    <a:ext uri="{9D8B030D-6E8A-4147-A177-3AD203B41FA5}">
                      <a16:colId xmlns:a16="http://schemas.microsoft.com/office/drawing/2014/main" val="2567236834"/>
                    </a:ext>
                  </a:extLst>
                </a:gridCol>
                <a:gridCol w="2137334">
                  <a:extLst>
                    <a:ext uri="{9D8B030D-6E8A-4147-A177-3AD203B41FA5}">
                      <a16:colId xmlns:a16="http://schemas.microsoft.com/office/drawing/2014/main" val="1924954982"/>
                    </a:ext>
                  </a:extLst>
                </a:gridCol>
              </a:tblGrid>
              <a:tr h="237413">
                <a:tc gridSpan="2">
                  <a:txBody>
                    <a:bodyPr/>
                    <a:lstStyle/>
                    <a:p>
                      <a:pPr algn="ctr"/>
                      <a:r>
                        <a:rPr lang="en-US" sz="1600"/>
                        <a:t>COMMERCIAL TERMS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1635251"/>
                  </a:ext>
                </a:extLst>
              </a:tr>
              <a:tr h="323745">
                <a:tc>
                  <a:txBody>
                    <a:bodyPr/>
                    <a:lstStyle/>
                    <a:p>
                      <a:r>
                        <a:rPr lang="en-US" sz="1200" b="1"/>
                        <a:t>Supply frequency &amp; Lead times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200"/>
                        <a:t>Supplier’s preference to us &amp; on-time delivery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7417012"/>
                  </a:ext>
                </a:extLst>
              </a:tr>
              <a:tr h="453243">
                <a:tc>
                  <a:txBody>
                    <a:bodyPr/>
                    <a:lstStyle/>
                    <a:p>
                      <a:r>
                        <a:rPr lang="en-US" sz="1200" b="1"/>
                        <a:t>Manufacturer vendors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200"/>
                        <a:t>Deciding whether to provide raw materials to suppliers to manufacture private labels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2284860"/>
                  </a:ext>
                </a:extLst>
              </a:tr>
              <a:tr h="194247">
                <a:tc>
                  <a:txBody>
                    <a:bodyPr/>
                    <a:lstStyle/>
                    <a:p>
                      <a:r>
                        <a:rPr lang="en-US" sz="1200" b="1"/>
                        <a:t>Credit &amp; Legal terms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200"/>
                        <a:t>Payment &amp; other legal terms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7988521"/>
                  </a:ext>
                </a:extLst>
              </a:tr>
              <a:tr h="323745">
                <a:tc>
                  <a:txBody>
                    <a:bodyPr/>
                    <a:lstStyle/>
                    <a:p>
                      <a:r>
                        <a:rPr lang="en-US" sz="1200" b="1"/>
                        <a:t>Product Quality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200"/>
                        <a:t>Whether vendors product meet our quality standards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4197308"/>
                  </a:ext>
                </a:extLst>
              </a:tr>
              <a:tr h="0">
                <a:tc>
                  <a:txBody>
                    <a:bodyPr/>
                    <a:lstStyle/>
                    <a:p>
                      <a:r>
                        <a:rPr lang="en-US" sz="1200" b="1"/>
                        <a:t>Minimum Order Quantity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200"/>
                        <a:t>If affordable and profitable overtime or not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1766084"/>
                  </a:ext>
                </a:extLst>
              </a:tr>
              <a:tr h="323745">
                <a:tc>
                  <a:txBody>
                    <a:bodyPr/>
                    <a:lstStyle/>
                    <a:p>
                      <a:r>
                        <a:rPr lang="en-US" sz="1200" b="1"/>
                        <a:t>Minimum Product Warranty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200"/>
                        <a:t>Warranty period &amp; terms of repairing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3800565"/>
                  </a:ext>
                </a:extLst>
              </a:tr>
              <a:tr h="323745">
                <a:tc>
                  <a:txBody>
                    <a:bodyPr/>
                    <a:lstStyle/>
                    <a:p>
                      <a:r>
                        <a:rPr lang="en-US" sz="1200" b="1"/>
                        <a:t>Product Replacement &amp; services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200"/>
                        <a:t>Process of replacing defected products &amp; required logistics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3035843"/>
                  </a:ext>
                </a:extLst>
              </a:tr>
              <a:tr h="194247">
                <a:tc>
                  <a:txBody>
                    <a:bodyPr/>
                    <a:lstStyle/>
                    <a:p>
                      <a:r>
                        <a:rPr lang="en-US" sz="1200" b="1"/>
                        <a:t>Final pricing &amp; Margin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200"/>
                        <a:t>Pricing &amp; our share of margin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7197415"/>
                  </a:ext>
                </a:extLst>
              </a:tr>
              <a:tr h="437614">
                <a:tc>
                  <a:txBody>
                    <a:bodyPr/>
                    <a:lstStyle/>
                    <a:p>
                      <a:r>
                        <a:rPr lang="en-US" sz="1200" b="1"/>
                        <a:t>Negotiation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200"/>
                        <a:t>On MOQs, discounts, pricing, supply preference, logistics, fill-rate percentage,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0910842"/>
                  </a:ext>
                </a:extLst>
              </a:tr>
            </a:tbl>
          </a:graphicData>
        </a:graphic>
      </p:graphicFrame>
    </p:spTree>
    <p:extLst>
      <p:ext uri="{BB962C8B-B14F-4D97-AF65-F5344CB8AC3E}">
        <p14:creationId xmlns:p14="http://schemas.microsoft.com/office/powerpoint/2010/main" val="3136340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A8FB682-5ACE-0043-B0AC-8348D0A5EEE5}"/>
              </a:ext>
            </a:extLst>
          </p:cNvPr>
          <p:cNvGrpSpPr/>
          <p:nvPr/>
        </p:nvGrpSpPr>
        <p:grpSpPr>
          <a:xfrm>
            <a:off x="-2" y="0"/>
            <a:ext cx="12181114" cy="6858000"/>
            <a:chOff x="-2" y="0"/>
            <a:chExt cx="12181114" cy="6858000"/>
          </a:xfrm>
        </p:grpSpPr>
        <p:sp>
          <p:nvSpPr>
            <p:cNvPr id="6" name="Rectangle 5">
              <a:extLst>
                <a:ext uri="{FF2B5EF4-FFF2-40B4-BE49-F238E27FC236}">
                  <a16:creationId xmlns:a16="http://schemas.microsoft.com/office/drawing/2014/main" id="{B095B4A6-6875-6149-A821-42D5B47EE527}"/>
                </a:ext>
              </a:extLst>
            </p:cNvPr>
            <p:cNvSpPr/>
            <p:nvPr/>
          </p:nvSpPr>
          <p:spPr>
            <a:xfrm>
              <a:off x="-1" y="0"/>
              <a:ext cx="4060371" cy="9144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rPr>
                <a:t>OPERATIONS CHECKLIST</a:t>
              </a:r>
            </a:p>
          </p:txBody>
        </p:sp>
        <p:sp>
          <p:nvSpPr>
            <p:cNvPr id="7" name="Rectangle 6">
              <a:extLst>
                <a:ext uri="{FF2B5EF4-FFF2-40B4-BE49-F238E27FC236}">
                  <a16:creationId xmlns:a16="http://schemas.microsoft.com/office/drawing/2014/main" id="{E5F3817D-58D7-AA47-809D-6BC6B6368FBE}"/>
                </a:ext>
              </a:extLst>
            </p:cNvPr>
            <p:cNvSpPr/>
            <p:nvPr/>
          </p:nvSpPr>
          <p:spPr>
            <a:xfrm>
              <a:off x="4060370" y="0"/>
              <a:ext cx="4060371"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rPr>
                <a:t>PRICING</a:t>
              </a:r>
            </a:p>
          </p:txBody>
        </p:sp>
        <p:sp>
          <p:nvSpPr>
            <p:cNvPr id="8" name="Rectangle 7">
              <a:extLst>
                <a:ext uri="{FF2B5EF4-FFF2-40B4-BE49-F238E27FC236}">
                  <a16:creationId xmlns:a16="http://schemas.microsoft.com/office/drawing/2014/main" id="{7BB55357-8722-4641-A7C3-22B0213A384B}"/>
                </a:ext>
              </a:extLst>
            </p:cNvPr>
            <p:cNvSpPr/>
            <p:nvPr/>
          </p:nvSpPr>
          <p:spPr>
            <a:xfrm>
              <a:off x="8120741" y="0"/>
              <a:ext cx="4060371" cy="914400"/>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rPr>
                <a:t>LOYALTY</a:t>
              </a:r>
              <a:endParaRPr lang="en-US" b="1">
                <a:solidFill>
                  <a:schemeClr val="tx1"/>
                </a:solidFill>
              </a:endParaRPr>
            </a:p>
          </p:txBody>
        </p:sp>
        <p:sp>
          <p:nvSpPr>
            <p:cNvPr id="9" name="Rectangle 8">
              <a:extLst>
                <a:ext uri="{FF2B5EF4-FFF2-40B4-BE49-F238E27FC236}">
                  <a16:creationId xmlns:a16="http://schemas.microsoft.com/office/drawing/2014/main" id="{C8351934-656B-5848-B344-3F7B68E6ED86}"/>
                </a:ext>
              </a:extLst>
            </p:cNvPr>
            <p:cNvSpPr/>
            <p:nvPr/>
          </p:nvSpPr>
          <p:spPr>
            <a:xfrm>
              <a:off x="-2" y="914400"/>
              <a:ext cx="4060371" cy="5943600"/>
            </a:xfrm>
            <a:prstGeom prst="rect">
              <a:avLst/>
            </a:prstGeom>
            <a:solidFill>
              <a:schemeClr val="accent2">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7C11D1-B5F4-A640-B4EC-D0CFB5625FED}"/>
                </a:ext>
              </a:extLst>
            </p:cNvPr>
            <p:cNvSpPr/>
            <p:nvPr/>
          </p:nvSpPr>
          <p:spPr>
            <a:xfrm>
              <a:off x="4060368" y="914400"/>
              <a:ext cx="4060371" cy="5943600"/>
            </a:xfrm>
            <a:prstGeom prst="rect">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a:solidFill>
                    <a:schemeClr val="dk1"/>
                  </a:solidFill>
                </a:rPr>
                <a:t>MODEL A STORES:</a:t>
              </a:r>
            </a:p>
            <a:p>
              <a:endParaRPr lang="en-US">
                <a:solidFill>
                  <a:schemeClr val="dk1"/>
                </a:solidFill>
              </a:endParaRPr>
            </a:p>
            <a:p>
              <a:endParaRPr lang="en-US">
                <a:solidFill>
                  <a:schemeClr val="dk1"/>
                </a:solidFill>
              </a:endParaRPr>
            </a:p>
            <a:p>
              <a:endParaRPr lang="en-US">
                <a:solidFill>
                  <a:schemeClr val="dk1"/>
                </a:solidFill>
              </a:endParaRPr>
            </a:p>
            <a:p>
              <a:endParaRPr lang="en-US">
                <a:solidFill>
                  <a:schemeClr val="dk1"/>
                </a:solidFill>
              </a:endParaRPr>
            </a:p>
            <a:p>
              <a:endParaRPr lang="en-US">
                <a:solidFill>
                  <a:schemeClr val="dk1"/>
                </a:solidFill>
              </a:endParaRPr>
            </a:p>
            <a:p>
              <a:endParaRPr lang="en-US">
                <a:solidFill>
                  <a:schemeClr val="dk1"/>
                </a:solidFill>
              </a:endParaRPr>
            </a:p>
            <a:p>
              <a:endParaRPr lang="en-US">
                <a:solidFill>
                  <a:schemeClr val="dk1"/>
                </a:solidFill>
              </a:endParaRPr>
            </a:p>
            <a:p>
              <a:endParaRPr lang="en-US">
                <a:solidFill>
                  <a:schemeClr val="dk1"/>
                </a:solidFill>
              </a:endParaRPr>
            </a:p>
            <a:p>
              <a:endParaRPr lang="en-US">
                <a:solidFill>
                  <a:schemeClr val="dk1"/>
                </a:solidFill>
              </a:endParaRPr>
            </a:p>
            <a:p>
              <a:r>
                <a:rPr lang="en-US" b="1">
                  <a:solidFill>
                    <a:schemeClr val="dk1"/>
                  </a:solidFill>
                </a:rPr>
                <a:t>MODEL B STORES:</a:t>
              </a:r>
            </a:p>
          </p:txBody>
        </p:sp>
        <p:sp>
          <p:nvSpPr>
            <p:cNvPr id="11" name="Rectangle 10">
              <a:extLst>
                <a:ext uri="{FF2B5EF4-FFF2-40B4-BE49-F238E27FC236}">
                  <a16:creationId xmlns:a16="http://schemas.microsoft.com/office/drawing/2014/main" id="{1E9E4287-58FD-F84C-9307-C2320997FDAB}"/>
                </a:ext>
              </a:extLst>
            </p:cNvPr>
            <p:cNvSpPr/>
            <p:nvPr/>
          </p:nvSpPr>
          <p:spPr>
            <a:xfrm>
              <a:off x="8120740" y="914400"/>
              <a:ext cx="4060371" cy="5943600"/>
            </a:xfrm>
            <a:prstGeom prst="rect">
              <a:avLst/>
            </a:prstGeom>
            <a:solidFill>
              <a:schemeClr val="accent4">
                <a:lumMod val="20000"/>
                <a:lumOff val="8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3D88AB59-AB9E-474A-8DCC-C9242F126615}"/>
              </a:ext>
            </a:extLst>
          </p:cNvPr>
          <p:cNvSpPr txBox="1"/>
          <p:nvPr/>
        </p:nvSpPr>
        <p:spPr>
          <a:xfrm>
            <a:off x="8120739" y="914400"/>
            <a:ext cx="4060373" cy="1569660"/>
          </a:xfrm>
          <a:prstGeom prst="rect">
            <a:avLst/>
          </a:prstGeom>
          <a:noFill/>
        </p:spPr>
        <p:txBody>
          <a:bodyPr wrap="square" rtlCol="0">
            <a:spAutoFit/>
          </a:bodyPr>
          <a:lstStyle/>
          <a:p>
            <a:pPr marL="285750" indent="-285750">
              <a:buFont typeface="Arial" panose="020B0604020202020204" pitchFamily="34" charset="0"/>
              <a:buChar char="•"/>
            </a:pPr>
            <a:r>
              <a:rPr lang="en-US" sz="1400"/>
              <a:t>Loyalty programs increases frequency of purchase, basket size and helps in getting customer data</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graphicFrame>
        <p:nvGraphicFramePr>
          <p:cNvPr id="3" name="Table 3">
            <a:extLst>
              <a:ext uri="{FF2B5EF4-FFF2-40B4-BE49-F238E27FC236}">
                <a16:creationId xmlns:a16="http://schemas.microsoft.com/office/drawing/2014/main" id="{076AB248-211E-2F46-8706-2C2AABF7360B}"/>
              </a:ext>
            </a:extLst>
          </p:cNvPr>
          <p:cNvGraphicFramePr>
            <a:graphicFrameLocks noGrp="1"/>
          </p:cNvGraphicFramePr>
          <p:nvPr>
            <p:extLst>
              <p:ext uri="{D42A27DB-BD31-4B8C-83A1-F6EECF244321}">
                <p14:modId xmlns:p14="http://schemas.microsoft.com/office/powerpoint/2010/main" val="419467600"/>
              </p:ext>
            </p:extLst>
          </p:nvPr>
        </p:nvGraphicFramePr>
        <p:xfrm>
          <a:off x="8131628" y="1699230"/>
          <a:ext cx="4060372" cy="5097892"/>
        </p:xfrm>
        <a:graphic>
          <a:graphicData uri="http://schemas.openxmlformats.org/drawingml/2006/table">
            <a:tbl>
              <a:tblPr firstRow="1" bandRow="1">
                <a:tableStyleId>{5C22544A-7EE6-4342-B048-85BDC9FD1C3A}</a:tableStyleId>
              </a:tblPr>
              <a:tblGrid>
                <a:gridCol w="1132989">
                  <a:extLst>
                    <a:ext uri="{9D8B030D-6E8A-4147-A177-3AD203B41FA5}">
                      <a16:colId xmlns:a16="http://schemas.microsoft.com/office/drawing/2014/main" val="744180862"/>
                    </a:ext>
                  </a:extLst>
                </a:gridCol>
                <a:gridCol w="2927383">
                  <a:extLst>
                    <a:ext uri="{9D8B030D-6E8A-4147-A177-3AD203B41FA5}">
                      <a16:colId xmlns:a16="http://schemas.microsoft.com/office/drawing/2014/main" val="798656097"/>
                    </a:ext>
                  </a:extLst>
                </a:gridCol>
              </a:tblGrid>
              <a:tr h="526244">
                <a:tc>
                  <a:txBody>
                    <a:bodyPr/>
                    <a:lstStyle/>
                    <a:p>
                      <a:pPr marL="0" algn="ctr" defTabSz="914400" rtl="0" eaLnBrk="1" latinLnBrk="0" hangingPunct="1"/>
                      <a:r>
                        <a:rPr lang="en-US" sz="1600" b="1" kern="1200">
                          <a:solidFill>
                            <a:schemeClr val="lt1"/>
                          </a:solidFill>
                          <a:latin typeface="+mn-lt"/>
                          <a:ea typeface="+mn-ea"/>
                          <a:cs typeface="+mn-cs"/>
                        </a:rPr>
                        <a:t>LOYALTY 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algn="ctr" defTabSz="914400" rtl="0" eaLnBrk="1" latinLnBrk="0" hangingPunct="1"/>
                      <a:r>
                        <a:rPr lang="en-US" sz="1600" b="1" kern="1200">
                          <a:solidFill>
                            <a:schemeClr val="lt1"/>
                          </a:solidFill>
                          <a:latin typeface="+mn-lt"/>
                          <a:ea typeface="+mn-ea"/>
                          <a:cs typeface="+mn-cs"/>
                        </a:rPr>
                        <a:t>BENEFITS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401263422"/>
                  </a:ext>
                </a:extLst>
              </a:tr>
              <a:tr h="1074532">
                <a:tc>
                  <a:txBody>
                    <a:bodyPr/>
                    <a:lstStyle/>
                    <a:p>
                      <a:pPr marL="0" algn="l" defTabSz="914400" rtl="0" eaLnBrk="1" latinLnBrk="0" hangingPunct="1"/>
                      <a:r>
                        <a:rPr lang="en-US" sz="1400" b="1" kern="1200">
                          <a:solidFill>
                            <a:schemeClr val="tx1"/>
                          </a:solidFill>
                          <a:latin typeface="+mn-lt"/>
                          <a:ea typeface="+mn-ea"/>
                          <a:cs typeface="+mn-cs"/>
                        </a:rPr>
                        <a:t>Coupons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algn="just" defTabSz="914400" rtl="0" eaLnBrk="1" latinLnBrk="0" hangingPunct="1"/>
                      <a:r>
                        <a:rPr lang="en-US" sz="1400" kern="1200">
                          <a:solidFill>
                            <a:schemeClr val="tx1"/>
                          </a:solidFill>
                          <a:latin typeface="+mn-lt"/>
                          <a:ea typeface="+mn-ea"/>
                          <a:cs typeface="+mn-cs"/>
                        </a:rPr>
                        <a:t>Give coupons specific to product categories like high margin, low inventory turnover and keep a minimum basket value to avail coupon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66880438"/>
                  </a:ext>
                </a:extLst>
              </a:tr>
              <a:tr h="0">
                <a:tc>
                  <a:txBody>
                    <a:bodyPr/>
                    <a:lstStyle/>
                    <a:p>
                      <a:pPr marL="0" algn="l" defTabSz="914400" rtl="0" eaLnBrk="1" latinLnBrk="0" hangingPunct="1"/>
                      <a:r>
                        <a:rPr lang="en-US" sz="1400" b="1" kern="1200">
                          <a:solidFill>
                            <a:schemeClr val="tx1"/>
                          </a:solidFill>
                          <a:latin typeface="+mn-lt"/>
                          <a:ea typeface="+mn-ea"/>
                          <a:cs typeface="+mn-cs"/>
                        </a:rPr>
                        <a:t>Price bundling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algn="just" defTabSz="914400" rtl="0" eaLnBrk="1" latinLnBrk="0" hangingPunct="1"/>
                      <a:r>
                        <a:rPr lang="en-US" sz="1400" kern="1200">
                          <a:solidFill>
                            <a:schemeClr val="tx1"/>
                          </a:solidFill>
                          <a:latin typeface="+mn-lt"/>
                          <a:ea typeface="+mn-ea"/>
                          <a:cs typeface="+mn-cs"/>
                        </a:rPr>
                        <a:t>Bed and Mattress, sofa and table, Table and chairs, Mattress &amp; pillows, Dining table and dining 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372024710"/>
                  </a:ext>
                </a:extLst>
              </a:tr>
              <a:tr h="0">
                <a:tc>
                  <a:txBody>
                    <a:bodyPr/>
                    <a:lstStyle/>
                    <a:p>
                      <a:pPr marL="0" algn="l" defTabSz="914400" rtl="0" eaLnBrk="1" latinLnBrk="0" hangingPunct="1"/>
                      <a:r>
                        <a:rPr lang="en-US" sz="1400" b="1" kern="1200">
                          <a:solidFill>
                            <a:schemeClr val="tx1"/>
                          </a:solidFill>
                          <a:latin typeface="+mn-lt"/>
                          <a:ea typeface="+mn-ea"/>
                          <a:cs typeface="+mn-cs"/>
                        </a:rPr>
                        <a:t>Multiple unit pricing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algn="just" defTabSz="914400" rtl="0" eaLnBrk="1" latinLnBrk="0" hangingPunct="1"/>
                      <a:r>
                        <a:rPr lang="en-US" sz="1400" kern="1200">
                          <a:solidFill>
                            <a:schemeClr val="tx1"/>
                          </a:solidFill>
                          <a:latin typeface="+mn-lt"/>
                          <a:ea typeface="+mn-ea"/>
                          <a:cs typeface="+mn-cs"/>
                        </a:rPr>
                        <a:t>Bedsheets, décor, chairs, Kitchen utensils</a:t>
                      </a:r>
                    </a:p>
                    <a:p>
                      <a:pPr marL="0" algn="just" defTabSz="914400" rtl="0" eaLnBrk="1" latinLnBrk="0" hangingPunct="1"/>
                      <a:r>
                        <a:rPr lang="en-US" sz="1400" kern="1200">
                          <a:solidFill>
                            <a:schemeClr val="tx1"/>
                          </a:solidFill>
                          <a:latin typeface="+mn-lt"/>
                          <a:ea typeface="+mn-ea"/>
                          <a:cs typeface="+mn-cs"/>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405276455"/>
                  </a:ext>
                </a:extLst>
              </a:tr>
              <a:tr h="829056">
                <a:tc>
                  <a:txBody>
                    <a:bodyPr/>
                    <a:lstStyle/>
                    <a:p>
                      <a:pPr marL="0" algn="l" defTabSz="914400" rtl="0" eaLnBrk="1" latinLnBrk="0" hangingPunct="1"/>
                      <a:r>
                        <a:rPr lang="en-US" sz="1400" b="1" kern="1200">
                          <a:solidFill>
                            <a:schemeClr val="tx1"/>
                          </a:solidFill>
                          <a:latin typeface="+mn-lt"/>
                          <a:ea typeface="+mn-ea"/>
                          <a:cs typeface="+mn-cs"/>
                        </a:rPr>
                        <a:t>Discounts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algn="just" defTabSz="914400" rtl="0" eaLnBrk="1" latinLnBrk="0" hangingPunct="1"/>
                      <a:r>
                        <a:rPr lang="en-GB" sz="1400" kern="1200">
                          <a:solidFill>
                            <a:schemeClr val="tx1"/>
                          </a:solidFill>
                          <a:latin typeface="+mn-lt"/>
                          <a:ea typeface="+mn-ea"/>
                          <a:cs typeface="+mn-cs"/>
                        </a:rPr>
                        <a:t>5% discount on alternate purchase on undiscounted products</a:t>
                      </a:r>
                      <a:r>
                        <a:rPr lang="en-IN" sz="1400" kern="1200">
                          <a:solidFill>
                            <a:schemeClr val="tx1"/>
                          </a:solidFill>
                          <a:latin typeface="+mn-lt"/>
                          <a:ea typeface="+mn-ea"/>
                          <a:cs typeface="+mn-cs"/>
                        </a:rPr>
                        <a:t> (Min order of 5000)</a:t>
                      </a:r>
                      <a:endParaRPr lang="en-US" sz="14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440221397"/>
                  </a:ext>
                </a:extLst>
              </a:tr>
              <a:tr h="1068436">
                <a:tc>
                  <a:txBody>
                    <a:bodyPr/>
                    <a:lstStyle/>
                    <a:p>
                      <a:pPr marL="0" algn="l" defTabSz="914400" rtl="0" eaLnBrk="1" latinLnBrk="0" hangingPunct="1"/>
                      <a:r>
                        <a:rPr lang="en-US" sz="1400" b="1" kern="1200">
                          <a:solidFill>
                            <a:schemeClr val="tx1"/>
                          </a:solidFill>
                          <a:latin typeface="+mn-lt"/>
                          <a:ea typeface="+mn-ea"/>
                          <a:cs typeface="+mn-cs"/>
                        </a:rPr>
                        <a:t>Membership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algn="just" defTabSz="914400" rtl="0" eaLnBrk="1" latinLnBrk="0" hangingPunct="1"/>
                      <a:r>
                        <a:rPr lang="en-US" sz="1400" kern="1200">
                          <a:solidFill>
                            <a:schemeClr val="tx1"/>
                          </a:solidFill>
                          <a:latin typeface="+mn-lt"/>
                          <a:ea typeface="+mn-ea"/>
                          <a:cs typeface="+mn-cs"/>
                        </a:rPr>
                        <a:t>Discount ranging from 1% to 5% on undiscounted products for members. Allocation of Points for each item purchased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65008978"/>
                  </a:ext>
                </a:extLst>
              </a:tr>
            </a:tbl>
          </a:graphicData>
        </a:graphic>
      </p:graphicFrame>
      <p:graphicFrame>
        <p:nvGraphicFramePr>
          <p:cNvPr id="13" name="Table 4">
            <a:extLst>
              <a:ext uri="{FF2B5EF4-FFF2-40B4-BE49-F238E27FC236}">
                <a16:creationId xmlns:a16="http://schemas.microsoft.com/office/drawing/2014/main" id="{D6F191C6-2EBC-964B-B8E3-253A30CB5381}"/>
              </a:ext>
            </a:extLst>
          </p:cNvPr>
          <p:cNvGraphicFramePr>
            <a:graphicFrameLocks noGrp="1"/>
          </p:cNvGraphicFramePr>
          <p:nvPr>
            <p:extLst>
              <p:ext uri="{D42A27DB-BD31-4B8C-83A1-F6EECF244321}">
                <p14:modId xmlns:p14="http://schemas.microsoft.com/office/powerpoint/2010/main" val="2569287818"/>
              </p:ext>
            </p:extLst>
          </p:nvPr>
        </p:nvGraphicFramePr>
        <p:xfrm>
          <a:off x="4088349" y="4066432"/>
          <a:ext cx="4004409" cy="2730689"/>
        </p:xfrm>
        <a:graphic>
          <a:graphicData uri="http://schemas.openxmlformats.org/drawingml/2006/table">
            <a:tbl>
              <a:tblPr firstRow="1" bandRow="1">
                <a:tableStyleId>{93296810-A885-4BE3-A3E7-6D5BEEA58F35}</a:tableStyleId>
              </a:tblPr>
              <a:tblGrid>
                <a:gridCol w="951737">
                  <a:extLst>
                    <a:ext uri="{9D8B030D-6E8A-4147-A177-3AD203B41FA5}">
                      <a16:colId xmlns:a16="http://schemas.microsoft.com/office/drawing/2014/main" val="3327660509"/>
                    </a:ext>
                  </a:extLst>
                </a:gridCol>
                <a:gridCol w="3052672">
                  <a:extLst>
                    <a:ext uri="{9D8B030D-6E8A-4147-A177-3AD203B41FA5}">
                      <a16:colId xmlns:a16="http://schemas.microsoft.com/office/drawing/2014/main" val="2926652772"/>
                    </a:ext>
                  </a:extLst>
                </a:gridCol>
              </a:tblGrid>
              <a:tr h="621354">
                <a:tc>
                  <a:txBody>
                    <a:bodyPr/>
                    <a:lstStyle/>
                    <a:p>
                      <a:pPr algn="ctr"/>
                      <a:r>
                        <a:rPr lang="en-US" sz="1600"/>
                        <a:t>PRICING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t>IMPLEMENTATION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4806370"/>
                  </a:ext>
                </a:extLst>
              </a:tr>
              <a:tr h="1586089">
                <a:tc>
                  <a:txBody>
                    <a:bodyPr/>
                    <a:lstStyle/>
                    <a:p>
                      <a:pPr marL="0" algn="just" defTabSz="914400" rtl="0" eaLnBrk="1" latinLnBrk="0" hangingPunct="1"/>
                      <a:r>
                        <a:rPr lang="en-US" sz="1300" kern="1200"/>
                        <a:t>EDLP</a:t>
                      </a:r>
                      <a:endParaRPr lang="en-US" sz="1300" b="1"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kern="1200"/>
                        <a:t>To enable customers to choose our stores to competitors. EDLP is feasible since Model B stores has only </a:t>
                      </a:r>
                      <a:r>
                        <a:rPr lang="en-GB" sz="1300" kern="1200"/>
                        <a:t>standardised and bulk-produced products, which reduces the COGS and can be priced low. No customisations are available</a:t>
                      </a:r>
                      <a:endParaRPr lang="en-IN" sz="1300" kern="1200"/>
                    </a:p>
                    <a:p>
                      <a:pPr marL="0" algn="just" defTabSz="914400" rtl="0" eaLnBrk="1" latinLnBrk="0" hangingPunct="1"/>
                      <a:r>
                        <a:rPr lang="en-US" sz="1300" kern="1200"/>
                        <a:t>  </a:t>
                      </a:r>
                      <a:endParaRPr lang="en-US" sz="13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094706"/>
                  </a:ext>
                </a:extLst>
              </a:tr>
              <a:tr h="523246">
                <a:tc>
                  <a:txBody>
                    <a:bodyPr/>
                    <a:lstStyle/>
                    <a:p>
                      <a:pPr marL="0" algn="just" defTabSz="914400" rtl="0" eaLnBrk="1" latinLnBrk="0" hangingPunct="1"/>
                      <a:r>
                        <a:rPr lang="en-US" sz="1300" kern="1200"/>
                        <a:t>Price Lining</a:t>
                      </a:r>
                      <a:endParaRPr lang="en-US" sz="1300" b="1"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r>
                        <a:rPr lang="en-US" sz="1300" kern="1200"/>
                        <a:t>More than 2 variants in quality will be provided for each category</a:t>
                      </a:r>
                      <a:endParaRPr lang="en-US" sz="13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7450384"/>
                  </a:ext>
                </a:extLst>
              </a:tr>
            </a:tbl>
          </a:graphicData>
        </a:graphic>
      </p:graphicFrame>
      <p:graphicFrame>
        <p:nvGraphicFramePr>
          <p:cNvPr id="14" name="Table 4">
            <a:extLst>
              <a:ext uri="{FF2B5EF4-FFF2-40B4-BE49-F238E27FC236}">
                <a16:creationId xmlns:a16="http://schemas.microsoft.com/office/drawing/2014/main" id="{98D6C630-6148-6241-9005-3221B61DB988}"/>
              </a:ext>
            </a:extLst>
          </p:cNvPr>
          <p:cNvGraphicFramePr>
            <a:graphicFrameLocks noGrp="1"/>
          </p:cNvGraphicFramePr>
          <p:nvPr>
            <p:extLst>
              <p:ext uri="{D42A27DB-BD31-4B8C-83A1-F6EECF244321}">
                <p14:modId xmlns:p14="http://schemas.microsoft.com/office/powerpoint/2010/main" val="1160862587"/>
              </p:ext>
            </p:extLst>
          </p:nvPr>
        </p:nvGraphicFramePr>
        <p:xfrm>
          <a:off x="4077680" y="1280797"/>
          <a:ext cx="4008874" cy="2332320"/>
        </p:xfrm>
        <a:graphic>
          <a:graphicData uri="http://schemas.openxmlformats.org/drawingml/2006/table">
            <a:tbl>
              <a:tblPr firstRow="1" bandRow="1">
                <a:tableStyleId>{93296810-A885-4BE3-A3E7-6D5BEEA58F35}</a:tableStyleId>
              </a:tblPr>
              <a:tblGrid>
                <a:gridCol w="959348">
                  <a:extLst>
                    <a:ext uri="{9D8B030D-6E8A-4147-A177-3AD203B41FA5}">
                      <a16:colId xmlns:a16="http://schemas.microsoft.com/office/drawing/2014/main" val="3327660509"/>
                    </a:ext>
                  </a:extLst>
                </a:gridCol>
                <a:gridCol w="3049526">
                  <a:extLst>
                    <a:ext uri="{9D8B030D-6E8A-4147-A177-3AD203B41FA5}">
                      <a16:colId xmlns:a16="http://schemas.microsoft.com/office/drawing/2014/main" val="2926652772"/>
                    </a:ext>
                  </a:extLst>
                </a:gridCol>
              </a:tblGrid>
              <a:tr h="396840">
                <a:tc>
                  <a:txBody>
                    <a:bodyPr/>
                    <a:lstStyle/>
                    <a:p>
                      <a:pPr algn="ctr"/>
                      <a:r>
                        <a:rPr lang="en-US" sz="1600"/>
                        <a:t>PRICING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t>IMPLEMENTATION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4806370"/>
                  </a:ext>
                </a:extLst>
              </a:tr>
              <a:tr h="620562">
                <a:tc>
                  <a:txBody>
                    <a:bodyPr/>
                    <a:lstStyle/>
                    <a:p>
                      <a:r>
                        <a:rPr lang="en-US" sz="1400" kern="1200"/>
                        <a:t>High Low Price</a:t>
                      </a:r>
                      <a:endParaRPr lang="en-US" sz="1400" b="1"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00" kern="1200"/>
                        <a:t>Discounts offered during sales and festive seasons where old inventory will be sold out</a:t>
                      </a:r>
                      <a:endParaRPr lang="en-US" sz="13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094706"/>
                  </a:ext>
                </a:extLst>
              </a:tr>
              <a:tr h="661932">
                <a:tc>
                  <a:txBody>
                    <a:bodyPr/>
                    <a:lstStyle/>
                    <a:p>
                      <a:r>
                        <a:rPr lang="en-US" sz="1400" kern="1200"/>
                        <a:t>Value based Pricing</a:t>
                      </a:r>
                      <a:endParaRPr lang="en-US" sz="1400" b="1"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00" kern="1200"/>
                        <a:t>Charging prices based on the perceived value since customers in the TG are price insensitive</a:t>
                      </a:r>
                      <a:endParaRPr lang="en-US" sz="13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7450384"/>
                  </a:ext>
                </a:extLst>
              </a:tr>
              <a:tr h="468869">
                <a:tc>
                  <a:txBody>
                    <a:bodyPr/>
                    <a:lstStyle/>
                    <a:p>
                      <a:r>
                        <a:rPr lang="en-US" sz="1400" kern="1200"/>
                        <a:t>Price Lining</a:t>
                      </a:r>
                      <a:endParaRPr lang="en-US" sz="1400" b="1"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kern="1200"/>
                        <a:t>More than 2 variants in quality will be provided for each category</a:t>
                      </a:r>
                      <a:endParaRPr lang="en-US" sz="1300" kern="120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3664072"/>
                  </a:ext>
                </a:extLst>
              </a:tr>
            </a:tbl>
          </a:graphicData>
        </a:graphic>
      </p:graphicFrame>
      <p:graphicFrame>
        <p:nvGraphicFramePr>
          <p:cNvPr id="4" name="Table 4">
            <a:extLst>
              <a:ext uri="{FF2B5EF4-FFF2-40B4-BE49-F238E27FC236}">
                <a16:creationId xmlns:a16="http://schemas.microsoft.com/office/drawing/2014/main" id="{2AE01CBC-EAB8-4810-819A-7C7C537603FD}"/>
              </a:ext>
            </a:extLst>
          </p:cNvPr>
          <p:cNvGraphicFramePr>
            <a:graphicFrameLocks noGrp="1"/>
          </p:cNvGraphicFramePr>
          <p:nvPr>
            <p:extLst>
              <p:ext uri="{D42A27DB-BD31-4B8C-83A1-F6EECF244321}">
                <p14:modId xmlns:p14="http://schemas.microsoft.com/office/powerpoint/2010/main" val="2808958755"/>
              </p:ext>
            </p:extLst>
          </p:nvPr>
        </p:nvGraphicFramePr>
        <p:xfrm>
          <a:off x="17309" y="929339"/>
          <a:ext cx="4008874" cy="5898438"/>
        </p:xfrm>
        <a:graphic>
          <a:graphicData uri="http://schemas.openxmlformats.org/drawingml/2006/table">
            <a:tbl>
              <a:tblPr firstRow="1" bandRow="1">
                <a:tableStyleId>{21E4AEA4-8DFA-4A89-87EB-49C32662AFE0}</a:tableStyleId>
              </a:tblPr>
              <a:tblGrid>
                <a:gridCol w="1091259">
                  <a:extLst>
                    <a:ext uri="{9D8B030D-6E8A-4147-A177-3AD203B41FA5}">
                      <a16:colId xmlns:a16="http://schemas.microsoft.com/office/drawing/2014/main" val="1140273840"/>
                    </a:ext>
                  </a:extLst>
                </a:gridCol>
                <a:gridCol w="2917615">
                  <a:extLst>
                    <a:ext uri="{9D8B030D-6E8A-4147-A177-3AD203B41FA5}">
                      <a16:colId xmlns:a16="http://schemas.microsoft.com/office/drawing/2014/main" val="3489406290"/>
                    </a:ext>
                  </a:extLst>
                </a:gridCol>
              </a:tblGrid>
              <a:tr h="454503">
                <a:tc>
                  <a:txBody>
                    <a:bodyPr/>
                    <a:lstStyle/>
                    <a:p>
                      <a:pPr algn="ctr"/>
                      <a:r>
                        <a:rPr lang="en-US" sz="1600"/>
                        <a:t>FOR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t>CHECKLIST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5339030"/>
                  </a:ext>
                </a:extLst>
              </a:tr>
              <a:tr h="1060506">
                <a:tc>
                  <a:txBody>
                    <a:bodyPr/>
                    <a:lstStyle/>
                    <a:p>
                      <a:r>
                        <a:rPr lang="en-US" sz="1150" b="1"/>
                        <a:t>Housekeeping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lvl="0" indent="-285750" algn="l">
                        <a:lnSpc>
                          <a:spcPct val="100000"/>
                        </a:lnSpc>
                        <a:spcBef>
                          <a:spcPts val="0"/>
                        </a:spcBef>
                        <a:spcAft>
                          <a:spcPts val="0"/>
                        </a:spcAft>
                        <a:buFont typeface="Arial"/>
                        <a:buChar char="•"/>
                      </a:pPr>
                      <a:r>
                        <a:rPr lang="en-US" sz="1150" u="none" strike="noStrike" noProof="0"/>
                        <a:t>Keep store floor clean throughout day</a:t>
                      </a:r>
                      <a:endParaRPr lang="en-US" sz="1150"/>
                    </a:p>
                    <a:p>
                      <a:pPr marL="285750" lvl="0" indent="-285750" algn="l">
                        <a:lnSpc>
                          <a:spcPct val="100000"/>
                        </a:lnSpc>
                        <a:spcBef>
                          <a:spcPts val="0"/>
                        </a:spcBef>
                        <a:spcAft>
                          <a:spcPts val="0"/>
                        </a:spcAft>
                        <a:buFont typeface="Arial"/>
                        <a:buChar char="•"/>
                      </a:pPr>
                      <a:r>
                        <a:rPr lang="en-US" sz="1150" u="none" strike="noStrike" noProof="0"/>
                        <a:t>Wipe the displays and furniture </a:t>
                      </a:r>
                      <a:endParaRPr lang="en-US" sz="1150"/>
                    </a:p>
                    <a:p>
                      <a:pPr marL="285750" lvl="0" indent="-285750" algn="l">
                        <a:lnSpc>
                          <a:spcPct val="100000"/>
                        </a:lnSpc>
                        <a:spcBef>
                          <a:spcPts val="0"/>
                        </a:spcBef>
                        <a:spcAft>
                          <a:spcPts val="0"/>
                        </a:spcAft>
                        <a:buFont typeface="Arial"/>
                        <a:buChar char="•"/>
                      </a:pPr>
                      <a:r>
                        <a:rPr lang="en-US" sz="1150" u="none" strike="noStrike" noProof="0"/>
                        <a:t>Promptly clean any spillage &amp; breakages</a:t>
                      </a:r>
                      <a:endParaRPr lang="en-US" sz="1150"/>
                    </a:p>
                    <a:p>
                      <a:pPr marL="285750" lvl="0" indent="-285750" algn="l">
                        <a:lnSpc>
                          <a:spcPct val="100000"/>
                        </a:lnSpc>
                        <a:spcBef>
                          <a:spcPts val="0"/>
                        </a:spcBef>
                        <a:spcAft>
                          <a:spcPts val="0"/>
                        </a:spcAft>
                        <a:buFont typeface="Arial"/>
                        <a:buChar char="•"/>
                      </a:pPr>
                      <a:r>
                        <a:rPr lang="en-US" sz="1150" u="none" strike="noStrike" noProof="0"/>
                        <a:t>Make repairs to malfunctioned equipment</a:t>
                      </a:r>
                      <a:endParaRPr lang="en-US" sz="115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7306577"/>
                  </a:ext>
                </a:extLst>
              </a:tr>
              <a:tr h="1060506">
                <a:tc>
                  <a:txBody>
                    <a:bodyPr/>
                    <a:lstStyle/>
                    <a:p>
                      <a:r>
                        <a:rPr lang="en-US" sz="1150" b="1"/>
                        <a:t>Salesman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lvl="0" indent="-285750" algn="l">
                        <a:lnSpc>
                          <a:spcPct val="100000"/>
                        </a:lnSpc>
                        <a:spcBef>
                          <a:spcPts val="0"/>
                        </a:spcBef>
                        <a:spcAft>
                          <a:spcPts val="0"/>
                        </a:spcAft>
                        <a:buFont typeface="Arial"/>
                        <a:buChar char="•"/>
                      </a:pPr>
                      <a:r>
                        <a:rPr lang="en-US" sz="1150" u="none" strike="noStrike" noProof="0"/>
                        <a:t>Ensure price tags, QR codes on each item</a:t>
                      </a:r>
                      <a:endParaRPr lang="en-US" sz="1150"/>
                    </a:p>
                    <a:p>
                      <a:pPr marL="285750" lvl="0" indent="-285750" algn="l">
                        <a:lnSpc>
                          <a:spcPct val="100000"/>
                        </a:lnSpc>
                        <a:spcBef>
                          <a:spcPts val="0"/>
                        </a:spcBef>
                        <a:spcAft>
                          <a:spcPts val="0"/>
                        </a:spcAft>
                        <a:buFont typeface="Arial"/>
                        <a:buChar char="•"/>
                      </a:pPr>
                      <a:r>
                        <a:rPr lang="en-US" sz="1150" u="none" strike="noStrike" noProof="0"/>
                        <a:t>Display pieces in an organized manner</a:t>
                      </a:r>
                      <a:endParaRPr lang="en-US" sz="1150"/>
                    </a:p>
                    <a:p>
                      <a:pPr marL="285750" lvl="0" indent="-285750" algn="l">
                        <a:lnSpc>
                          <a:spcPct val="100000"/>
                        </a:lnSpc>
                        <a:spcBef>
                          <a:spcPts val="0"/>
                        </a:spcBef>
                        <a:spcAft>
                          <a:spcPts val="0"/>
                        </a:spcAft>
                        <a:buFont typeface="Arial"/>
                        <a:buChar char="•"/>
                      </a:pPr>
                      <a:r>
                        <a:rPr lang="en-US" sz="1150" u="none" strike="noStrike" noProof="0"/>
                        <a:t>Outfit clean and presentable</a:t>
                      </a:r>
                      <a:endParaRPr lang="en-US" sz="1150"/>
                    </a:p>
                    <a:p>
                      <a:pPr marL="285750" lvl="0" indent="-285750" algn="l">
                        <a:lnSpc>
                          <a:spcPct val="100000"/>
                        </a:lnSpc>
                        <a:spcBef>
                          <a:spcPts val="0"/>
                        </a:spcBef>
                        <a:spcAft>
                          <a:spcPts val="0"/>
                        </a:spcAft>
                        <a:buFont typeface="Arial"/>
                        <a:buChar char="•"/>
                      </a:pPr>
                      <a:r>
                        <a:rPr lang="en-US" sz="1150" u="none" strike="noStrike" noProof="0"/>
                        <a:t>Greet customers, be courteous</a:t>
                      </a:r>
                      <a:endParaRPr lang="en-US" sz="1150"/>
                    </a:p>
                    <a:p>
                      <a:pPr marL="285750" lvl="0" indent="-285750" algn="l">
                        <a:lnSpc>
                          <a:spcPct val="100000"/>
                        </a:lnSpc>
                        <a:spcBef>
                          <a:spcPts val="0"/>
                        </a:spcBef>
                        <a:spcAft>
                          <a:spcPts val="0"/>
                        </a:spcAft>
                        <a:buFont typeface="Arial"/>
                        <a:buChar char="•"/>
                      </a:pPr>
                      <a:r>
                        <a:rPr lang="en-US" sz="1150" u="none" strike="noStrike" noProof="0"/>
                        <a:t>Talk to customers &amp; give suggestions</a:t>
                      </a:r>
                      <a:endParaRPr lang="en-US" sz="115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0351201"/>
                  </a:ext>
                </a:extLst>
              </a:tr>
              <a:tr h="868606">
                <a:tc>
                  <a:txBody>
                    <a:bodyPr/>
                    <a:lstStyle/>
                    <a:p>
                      <a:r>
                        <a:rPr lang="en-US" sz="1150" b="1"/>
                        <a:t>Cashier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lvl="0" indent="-285750" algn="l">
                        <a:lnSpc>
                          <a:spcPct val="100000"/>
                        </a:lnSpc>
                        <a:spcBef>
                          <a:spcPts val="0"/>
                        </a:spcBef>
                        <a:spcAft>
                          <a:spcPts val="0"/>
                        </a:spcAft>
                        <a:buClr>
                          <a:srgbClr val="000000"/>
                        </a:buClr>
                        <a:buFont typeface="Arial,Sans-Serif"/>
                        <a:buChar char="•"/>
                      </a:pPr>
                      <a:r>
                        <a:rPr lang="en-US" sz="1150" u="none" strike="noStrike" noProof="0"/>
                        <a:t>Prepare the POS systems and Computers</a:t>
                      </a:r>
                    </a:p>
                    <a:p>
                      <a:pPr marL="285750" lvl="0" indent="-285750" algn="l">
                        <a:lnSpc>
                          <a:spcPct val="100000"/>
                        </a:lnSpc>
                        <a:spcBef>
                          <a:spcPts val="0"/>
                        </a:spcBef>
                        <a:spcAft>
                          <a:spcPts val="0"/>
                        </a:spcAft>
                        <a:buClr>
                          <a:srgbClr val="000000"/>
                        </a:buClr>
                        <a:buFont typeface="Arial,Sans-Serif"/>
                        <a:buChar char="•"/>
                      </a:pPr>
                      <a:r>
                        <a:rPr lang="en-US" sz="1150" u="none" strike="noStrike" noProof="0"/>
                        <a:t>Talk politely to customers</a:t>
                      </a:r>
                    </a:p>
                    <a:p>
                      <a:pPr marL="285750" lvl="0" indent="-285750" algn="l">
                        <a:lnSpc>
                          <a:spcPct val="100000"/>
                        </a:lnSpc>
                        <a:spcBef>
                          <a:spcPts val="0"/>
                        </a:spcBef>
                        <a:spcAft>
                          <a:spcPts val="0"/>
                        </a:spcAft>
                        <a:buClr>
                          <a:srgbClr val="000000"/>
                        </a:buClr>
                        <a:buFont typeface="Arial,Sans-Serif"/>
                        <a:buChar char="•"/>
                      </a:pPr>
                      <a:r>
                        <a:rPr lang="en-US" sz="1150" u="none" strike="noStrike" noProof="0"/>
                        <a:t>Close POS systems &amp; logoff computers at the end of the day</a:t>
                      </a:r>
                      <a:endParaRPr lang="en-US" sz="115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7637389"/>
                  </a:ext>
                </a:extLst>
              </a:tr>
              <a:tr h="2454317">
                <a:tc>
                  <a:txBody>
                    <a:bodyPr/>
                    <a:lstStyle/>
                    <a:p>
                      <a:r>
                        <a:rPr lang="en-US" sz="1150" b="1"/>
                        <a:t>Store Manager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lvl="0" indent="-285750" algn="l">
                        <a:lnSpc>
                          <a:spcPct val="100000"/>
                        </a:lnSpc>
                        <a:spcBef>
                          <a:spcPts val="0"/>
                        </a:spcBef>
                        <a:spcAft>
                          <a:spcPts val="0"/>
                        </a:spcAft>
                        <a:buFont typeface="Arial"/>
                        <a:buChar char="•"/>
                      </a:pPr>
                      <a:r>
                        <a:rPr lang="en-US" sz="1150" u="none" strike="noStrike" noProof="0"/>
                        <a:t>Open cash tills &amp; assign opening balance</a:t>
                      </a:r>
                      <a:endParaRPr lang="en-US" sz="1150"/>
                    </a:p>
                    <a:p>
                      <a:pPr marL="285750" lvl="0" indent="-285750" algn="l">
                        <a:lnSpc>
                          <a:spcPct val="100000"/>
                        </a:lnSpc>
                        <a:spcBef>
                          <a:spcPts val="0"/>
                        </a:spcBef>
                        <a:spcAft>
                          <a:spcPts val="0"/>
                        </a:spcAft>
                        <a:buFont typeface="Arial"/>
                        <a:buChar char="•"/>
                      </a:pPr>
                      <a:r>
                        <a:rPr lang="en-US" sz="1150" u="none" strike="noStrike" noProof="0"/>
                        <a:t>Ensure lighting, CCTV &amp; Visual studios are working properly</a:t>
                      </a:r>
                      <a:endParaRPr lang="en-US" sz="1150"/>
                    </a:p>
                    <a:p>
                      <a:pPr marL="285750" lvl="0" indent="-285750" algn="l">
                        <a:lnSpc>
                          <a:spcPct val="100000"/>
                        </a:lnSpc>
                        <a:spcBef>
                          <a:spcPts val="0"/>
                        </a:spcBef>
                        <a:spcAft>
                          <a:spcPts val="0"/>
                        </a:spcAft>
                        <a:buFont typeface="Arial"/>
                        <a:buChar char="•"/>
                      </a:pPr>
                      <a:r>
                        <a:rPr lang="en-US" sz="1150" u="none" strike="noStrike" noProof="0"/>
                        <a:t>Check attendance management systems</a:t>
                      </a:r>
                      <a:endParaRPr lang="en-US" sz="1150"/>
                    </a:p>
                    <a:p>
                      <a:pPr marL="285750" lvl="0" indent="-285750" algn="l">
                        <a:lnSpc>
                          <a:spcPct val="100000"/>
                        </a:lnSpc>
                        <a:spcBef>
                          <a:spcPts val="0"/>
                        </a:spcBef>
                        <a:spcAft>
                          <a:spcPts val="0"/>
                        </a:spcAft>
                        <a:buFont typeface="Arial"/>
                        <a:buChar char="•"/>
                      </a:pPr>
                      <a:r>
                        <a:rPr lang="en-US" sz="1150" u="none" strike="noStrike" noProof="0"/>
                        <a:t>Receive &amp; verify stocks &amp; shipments</a:t>
                      </a:r>
                      <a:endParaRPr lang="en-US" sz="1150"/>
                    </a:p>
                    <a:p>
                      <a:pPr marL="285750" lvl="0" indent="-285750" algn="l">
                        <a:lnSpc>
                          <a:spcPct val="100000"/>
                        </a:lnSpc>
                        <a:spcBef>
                          <a:spcPts val="0"/>
                        </a:spcBef>
                        <a:spcAft>
                          <a:spcPts val="0"/>
                        </a:spcAft>
                        <a:buFont typeface="Arial"/>
                        <a:buChar char="•"/>
                      </a:pPr>
                      <a:r>
                        <a:rPr lang="en-US" sz="1150" u="none" strike="noStrike" noProof="0"/>
                        <a:t>Arrange displays &amp; ensure everything in order</a:t>
                      </a:r>
                      <a:endParaRPr lang="en-US" sz="1150"/>
                    </a:p>
                    <a:p>
                      <a:pPr marL="285750" lvl="0" indent="-285750" algn="l">
                        <a:lnSpc>
                          <a:spcPct val="100000"/>
                        </a:lnSpc>
                        <a:spcBef>
                          <a:spcPts val="0"/>
                        </a:spcBef>
                        <a:spcAft>
                          <a:spcPts val="0"/>
                        </a:spcAft>
                        <a:buFont typeface="Arial"/>
                        <a:buChar char="•"/>
                      </a:pPr>
                      <a:r>
                        <a:rPr lang="en-US" sz="1150" u="none" strike="noStrike" noProof="0"/>
                        <a:t>Ensure to lock cash tills</a:t>
                      </a:r>
                      <a:endParaRPr lang="en-US" sz="1150"/>
                    </a:p>
                    <a:p>
                      <a:pPr marL="285750" lvl="0" indent="-285750" algn="l">
                        <a:lnSpc>
                          <a:spcPct val="100000"/>
                        </a:lnSpc>
                        <a:spcBef>
                          <a:spcPts val="0"/>
                        </a:spcBef>
                        <a:spcAft>
                          <a:spcPts val="0"/>
                        </a:spcAft>
                        <a:buFont typeface="Arial"/>
                        <a:buChar char="•"/>
                      </a:pPr>
                      <a:r>
                        <a:rPr lang="en-US" sz="1150" u="none" strike="noStrike" noProof="0"/>
                        <a:t>Verify closing balance</a:t>
                      </a:r>
                      <a:endParaRPr lang="en-US" sz="1150"/>
                    </a:p>
                    <a:p>
                      <a:pPr marL="285750" lvl="0" indent="-285750" algn="l">
                        <a:lnSpc>
                          <a:spcPct val="100000"/>
                        </a:lnSpc>
                        <a:spcBef>
                          <a:spcPts val="0"/>
                        </a:spcBef>
                        <a:spcAft>
                          <a:spcPts val="0"/>
                        </a:spcAft>
                        <a:buFont typeface="Arial"/>
                        <a:buChar char="•"/>
                      </a:pPr>
                      <a:r>
                        <a:rPr lang="en-US" sz="1150" u="none" strike="noStrike" noProof="0"/>
                        <a:t>Ensure all electrical equipment’s are switched off</a:t>
                      </a:r>
                      <a:endParaRPr lang="en-US" sz="1150"/>
                    </a:p>
                    <a:p>
                      <a:pPr marL="285750" lvl="0" indent="-285750" algn="l">
                        <a:lnSpc>
                          <a:spcPct val="100000"/>
                        </a:lnSpc>
                        <a:spcBef>
                          <a:spcPts val="0"/>
                        </a:spcBef>
                        <a:spcAft>
                          <a:spcPts val="0"/>
                        </a:spcAft>
                        <a:buFont typeface="Arial"/>
                        <a:buChar char="•"/>
                      </a:pPr>
                      <a:r>
                        <a:rPr lang="en-US" sz="1150" u="none" strike="noStrike" noProof="0"/>
                        <a:t> Open the store before opening hours</a:t>
                      </a:r>
                      <a:endParaRPr lang="en-US" sz="115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7927151"/>
                  </a:ext>
                </a:extLst>
              </a:tr>
            </a:tbl>
          </a:graphicData>
        </a:graphic>
      </p:graphicFrame>
    </p:spTree>
    <p:extLst>
      <p:ext uri="{BB962C8B-B14F-4D97-AF65-F5344CB8AC3E}">
        <p14:creationId xmlns:p14="http://schemas.microsoft.com/office/powerpoint/2010/main" val="1235271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A8FB682-5ACE-0043-B0AC-8348D0A5EEE5}"/>
              </a:ext>
            </a:extLst>
          </p:cNvPr>
          <p:cNvGrpSpPr/>
          <p:nvPr/>
        </p:nvGrpSpPr>
        <p:grpSpPr>
          <a:xfrm>
            <a:off x="10886" y="0"/>
            <a:ext cx="12181114" cy="6858000"/>
            <a:chOff x="-2" y="0"/>
            <a:chExt cx="12181114" cy="6858000"/>
          </a:xfrm>
        </p:grpSpPr>
        <p:sp>
          <p:nvSpPr>
            <p:cNvPr id="6" name="Rectangle 5">
              <a:extLst>
                <a:ext uri="{FF2B5EF4-FFF2-40B4-BE49-F238E27FC236}">
                  <a16:creationId xmlns:a16="http://schemas.microsoft.com/office/drawing/2014/main" id="{B095B4A6-6875-6149-A821-42D5B47EE527}"/>
                </a:ext>
              </a:extLst>
            </p:cNvPr>
            <p:cNvSpPr/>
            <p:nvPr/>
          </p:nvSpPr>
          <p:spPr>
            <a:xfrm>
              <a:off x="-1" y="0"/>
              <a:ext cx="4060371" cy="9144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rPr>
                <a:t>RETAIL PROMOTIONS</a:t>
              </a:r>
            </a:p>
          </p:txBody>
        </p:sp>
        <p:sp>
          <p:nvSpPr>
            <p:cNvPr id="7" name="Rectangle 6">
              <a:extLst>
                <a:ext uri="{FF2B5EF4-FFF2-40B4-BE49-F238E27FC236}">
                  <a16:creationId xmlns:a16="http://schemas.microsoft.com/office/drawing/2014/main" id="{E5F3817D-58D7-AA47-809D-6BC6B6368FBE}"/>
                </a:ext>
              </a:extLst>
            </p:cNvPr>
            <p:cNvSpPr/>
            <p:nvPr/>
          </p:nvSpPr>
          <p:spPr>
            <a:xfrm>
              <a:off x="4060370" y="0"/>
              <a:ext cx="4060371"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rPr>
                <a:t>PERFORMANCE MANAGEMENT</a:t>
              </a:r>
            </a:p>
          </p:txBody>
        </p:sp>
        <p:sp>
          <p:nvSpPr>
            <p:cNvPr id="8" name="Rectangle 7">
              <a:extLst>
                <a:ext uri="{FF2B5EF4-FFF2-40B4-BE49-F238E27FC236}">
                  <a16:creationId xmlns:a16="http://schemas.microsoft.com/office/drawing/2014/main" id="{7BB55357-8722-4641-A7C3-22B0213A384B}"/>
                </a:ext>
              </a:extLst>
            </p:cNvPr>
            <p:cNvSpPr/>
            <p:nvPr/>
          </p:nvSpPr>
          <p:spPr>
            <a:xfrm>
              <a:off x="8120741" y="0"/>
              <a:ext cx="4060371" cy="914400"/>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rPr>
                <a:t>IT &amp; E-TAILING</a:t>
              </a:r>
            </a:p>
          </p:txBody>
        </p:sp>
        <p:sp>
          <p:nvSpPr>
            <p:cNvPr id="9" name="Rectangle 8">
              <a:extLst>
                <a:ext uri="{FF2B5EF4-FFF2-40B4-BE49-F238E27FC236}">
                  <a16:creationId xmlns:a16="http://schemas.microsoft.com/office/drawing/2014/main" id="{C8351934-656B-5848-B344-3F7B68E6ED86}"/>
                </a:ext>
              </a:extLst>
            </p:cNvPr>
            <p:cNvSpPr/>
            <p:nvPr/>
          </p:nvSpPr>
          <p:spPr>
            <a:xfrm>
              <a:off x="-2" y="914400"/>
              <a:ext cx="4060371" cy="5943600"/>
            </a:xfrm>
            <a:prstGeom prst="rect">
              <a:avLst/>
            </a:prstGeom>
            <a:solidFill>
              <a:schemeClr val="accent2">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hlinkClick r:id="rId3" action="ppaction://hlinkfile"/>
              <a:extLst>
                <a:ext uri="{FF2B5EF4-FFF2-40B4-BE49-F238E27FC236}">
                  <a16:creationId xmlns:a16="http://schemas.microsoft.com/office/drawing/2014/main" id="{5E7C11D1-B5F4-A640-B4EC-D0CFB5625FED}"/>
                </a:ext>
              </a:extLst>
            </p:cNvPr>
            <p:cNvSpPr/>
            <p:nvPr/>
          </p:nvSpPr>
          <p:spPr>
            <a:xfrm>
              <a:off x="4060368" y="914400"/>
              <a:ext cx="4060371" cy="5943600"/>
            </a:xfrm>
            <a:prstGeom prst="rect">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p>
            <a:p>
              <a:endParaRPr lang="en-US"/>
            </a:p>
            <a:p>
              <a:endParaRPr lang="en-US"/>
            </a:p>
            <a:p>
              <a:endParaRPr lang="en-US"/>
            </a:p>
            <a:p>
              <a:endParaRPr lang="en-US"/>
            </a:p>
          </p:txBody>
        </p:sp>
        <p:sp>
          <p:nvSpPr>
            <p:cNvPr id="11" name="Rectangle 10">
              <a:extLst>
                <a:ext uri="{FF2B5EF4-FFF2-40B4-BE49-F238E27FC236}">
                  <a16:creationId xmlns:a16="http://schemas.microsoft.com/office/drawing/2014/main" id="{1E9E4287-58FD-F84C-9307-C2320997FDAB}"/>
                </a:ext>
              </a:extLst>
            </p:cNvPr>
            <p:cNvSpPr/>
            <p:nvPr/>
          </p:nvSpPr>
          <p:spPr>
            <a:xfrm>
              <a:off x="8120740" y="914400"/>
              <a:ext cx="4060371" cy="5943600"/>
            </a:xfrm>
            <a:prstGeom prst="rect">
              <a:avLst/>
            </a:prstGeom>
            <a:solidFill>
              <a:schemeClr val="accent4">
                <a:lumMod val="20000"/>
                <a:lumOff val="8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just"/>
              <a:r>
                <a:rPr lang="en-US" u="sng" dirty="0">
                  <a:solidFill>
                    <a:schemeClr val="tx1"/>
                  </a:solidFill>
                </a:rPr>
                <a:t>Scope of IT: </a:t>
              </a:r>
            </a:p>
            <a:p>
              <a:pPr marL="285750" indent="-285750" algn="just">
                <a:buFont typeface="Arial" panose="020B0604020202020204" pitchFamily="34" charset="0"/>
                <a:buChar char="•"/>
              </a:pPr>
              <a:r>
                <a:rPr lang="en-US" sz="1400" dirty="0">
                  <a:solidFill>
                    <a:schemeClr val="tx1"/>
                  </a:solidFill>
                </a:rPr>
                <a:t>Incorporate in-store Virtual tours of rooms using Virtual reality, Artificial Intelligence and Machine Learning</a:t>
              </a:r>
              <a:endParaRPr lang="en-US" sz="1400" dirty="0">
                <a:solidFill>
                  <a:schemeClr val="tx1"/>
                </a:solidFill>
                <a:cs typeface="Calibri"/>
              </a:endParaRPr>
            </a:p>
            <a:p>
              <a:pPr marL="285750" indent="-285750" algn="just">
                <a:buFont typeface="Arial" panose="020B0604020202020204" pitchFamily="34" charset="0"/>
                <a:buChar char="•"/>
              </a:pPr>
              <a:r>
                <a:rPr lang="en-US" sz="1400" dirty="0">
                  <a:solidFill>
                    <a:schemeClr val="tx1"/>
                  </a:solidFill>
                </a:rPr>
                <a:t>Integrate Machine Learning algorithms in company systems which would track browsing &amp; buying trends, in-store and online purchases &amp; hence forecasts the best-selling categories</a:t>
              </a:r>
              <a:endParaRPr lang="en-US" u="sng" dirty="0">
                <a:solidFill>
                  <a:schemeClr val="tx1"/>
                </a:solidFill>
              </a:endParaRPr>
            </a:p>
            <a:p>
              <a:pPr algn="just"/>
              <a:r>
                <a:rPr lang="en-US" u="sng" dirty="0">
                  <a:solidFill>
                    <a:schemeClr val="tx1"/>
                  </a:solidFill>
                </a:rPr>
                <a:t>E-tailing:</a:t>
              </a:r>
              <a:endParaRPr lang="en-US" sz="1400" u="sng" dirty="0">
                <a:solidFill>
                  <a:schemeClr val="tx1"/>
                </a:solidFill>
              </a:endParaRPr>
            </a:p>
            <a:p>
              <a:pPr marL="285750" indent="-285750" algn="just">
                <a:buFont typeface="Arial" panose="020B0604020202020204" pitchFamily="34" charset="0"/>
                <a:buChar char="•"/>
              </a:pPr>
              <a:r>
                <a:rPr lang="en-US" sz="1400" dirty="0">
                  <a:solidFill>
                    <a:schemeClr val="tx1"/>
                  </a:solidFill>
                </a:rPr>
                <a:t>Both of our models will be mainly experience stores</a:t>
              </a:r>
              <a:endParaRPr lang="en-US" sz="1400" dirty="0">
                <a:solidFill>
                  <a:schemeClr val="tx1"/>
                </a:solidFill>
                <a:cs typeface="Calibri"/>
              </a:endParaRPr>
            </a:p>
            <a:p>
              <a:pPr marL="285750" indent="-285750" algn="just">
                <a:buFont typeface="Arial" panose="020B0604020202020204" pitchFamily="34" charset="0"/>
                <a:buChar char="•"/>
              </a:pPr>
              <a:r>
                <a:rPr lang="en-US" sz="1400" dirty="0">
                  <a:solidFill>
                    <a:schemeClr val="tx1"/>
                  </a:solidFill>
                </a:rPr>
                <a:t>From start, we will manage a website from where all furniture categories could be browsed and ordered</a:t>
              </a:r>
              <a:endParaRPr lang="en-US" sz="1400" dirty="0">
                <a:solidFill>
                  <a:schemeClr val="tx1"/>
                </a:solidFill>
                <a:cs typeface="Calibri"/>
              </a:endParaRPr>
            </a:p>
            <a:p>
              <a:pPr marL="285750" indent="-285750" algn="just">
                <a:buFont typeface="Arial" panose="020B0604020202020204" pitchFamily="34" charset="0"/>
                <a:buChar char="•"/>
              </a:pPr>
              <a:r>
                <a:rPr lang="en-US" sz="1400" dirty="0">
                  <a:solidFill>
                    <a:schemeClr val="tx1"/>
                  </a:solidFill>
                </a:rPr>
                <a:t>If a customer would like to look out for more options in furniture, Sales Associate will aid them in visiting our website and see from variety of options</a:t>
              </a:r>
              <a:endParaRPr lang="en-US" sz="1400" dirty="0">
                <a:solidFill>
                  <a:schemeClr val="tx1"/>
                </a:solidFill>
                <a:cs typeface="Calibri"/>
              </a:endParaRPr>
            </a:p>
            <a:p>
              <a:pPr marL="285750" indent="-285750" algn="just">
                <a:buFont typeface="Arial" panose="020B0604020202020204" pitchFamily="34" charset="0"/>
                <a:buChar char="•"/>
              </a:pPr>
              <a:r>
                <a:rPr lang="en-US" sz="1400" dirty="0">
                  <a:solidFill>
                    <a:schemeClr val="tx1"/>
                  </a:solidFill>
                </a:rPr>
                <a:t>Sales Associate will also help customers to buy from website</a:t>
              </a:r>
              <a:endParaRPr lang="en-US" sz="1400" dirty="0">
                <a:solidFill>
                  <a:schemeClr val="tx1"/>
                </a:solidFill>
                <a:cs typeface="Calibri"/>
              </a:endParaRPr>
            </a:p>
            <a:p>
              <a:pPr marL="285750" indent="-285750" algn="just">
                <a:buFont typeface="Arial" panose="020B0604020202020204" pitchFamily="34" charset="0"/>
                <a:buChar char="•"/>
              </a:pPr>
              <a:r>
                <a:rPr lang="en-US" sz="1400" dirty="0">
                  <a:solidFill>
                    <a:schemeClr val="tx1"/>
                  </a:solidFill>
                </a:rPr>
                <a:t>It will depend on customer if they want to pick up the furniture by themselves from store or would like to get it delivered to their house</a:t>
              </a:r>
              <a:endParaRPr lang="en-US" sz="1400" dirty="0">
                <a:solidFill>
                  <a:schemeClr val="tx1"/>
                </a:solidFill>
                <a:cs typeface="Calibri"/>
              </a:endParaRPr>
            </a:p>
            <a:p>
              <a:pPr marL="285750" indent="-285750" algn="just">
                <a:buFont typeface="Arial" panose="020B0604020202020204" pitchFamily="34" charset="0"/>
                <a:buChar char="•"/>
              </a:pPr>
              <a:r>
                <a:rPr lang="en-US" sz="1400" dirty="0">
                  <a:solidFill>
                    <a:schemeClr val="tx1"/>
                  </a:solidFill>
                </a:rPr>
                <a:t>E-tailing enables easy tracking of all the orders </a:t>
              </a:r>
            </a:p>
            <a:p>
              <a:pPr marL="285750" indent="-285750" algn="just">
                <a:buFont typeface="Arial" panose="020B0604020202020204" pitchFamily="34" charset="0"/>
                <a:buChar char="•"/>
              </a:pPr>
              <a:endParaRPr lang="en-US" sz="1400" dirty="0">
                <a:solidFill>
                  <a:schemeClr val="tx1"/>
                </a:solidFill>
                <a:cs typeface="Calibri"/>
              </a:endParaRPr>
            </a:p>
            <a:p>
              <a:pPr algn="ctr"/>
              <a:r>
                <a:rPr lang="en-US" b="1" dirty="0">
                  <a:solidFill>
                    <a:schemeClr val="tx1"/>
                  </a:solidFill>
                  <a:cs typeface="Calibri"/>
                  <a:hlinkClick r:id="rId3" action="ppaction://hlinkfile"/>
                </a:rPr>
                <a:t>EXCEL CALCULATIONS</a:t>
              </a:r>
              <a:endParaRPr lang="en-US" b="1" dirty="0">
                <a:solidFill>
                  <a:schemeClr val="tx1"/>
                </a:solidFill>
                <a:cs typeface="Calibri"/>
              </a:endParaRPr>
            </a:p>
          </p:txBody>
        </p:sp>
      </p:grpSp>
      <p:graphicFrame>
        <p:nvGraphicFramePr>
          <p:cNvPr id="2" name="Table 4">
            <a:extLst>
              <a:ext uri="{FF2B5EF4-FFF2-40B4-BE49-F238E27FC236}">
                <a16:creationId xmlns:a16="http://schemas.microsoft.com/office/drawing/2014/main" id="{53E5C1FA-821F-42E2-B4E3-E9E55376A1EC}"/>
              </a:ext>
            </a:extLst>
          </p:cNvPr>
          <p:cNvGraphicFramePr>
            <a:graphicFrameLocks noGrp="1"/>
          </p:cNvGraphicFramePr>
          <p:nvPr>
            <p:ph idx="1"/>
            <p:extLst>
              <p:ext uri="{D42A27DB-BD31-4B8C-83A1-F6EECF244321}">
                <p14:modId xmlns:p14="http://schemas.microsoft.com/office/powerpoint/2010/main" val="2780471672"/>
              </p:ext>
            </p:extLst>
          </p:nvPr>
        </p:nvGraphicFramePr>
        <p:xfrm>
          <a:off x="4111181" y="969655"/>
          <a:ext cx="3980522" cy="1904173"/>
        </p:xfrm>
        <a:graphic>
          <a:graphicData uri="http://schemas.openxmlformats.org/drawingml/2006/table">
            <a:tbl>
              <a:tblPr firstRow="1" bandRow="1">
                <a:tableStyleId>{93296810-A885-4BE3-A3E7-6D5BEEA58F35}</a:tableStyleId>
              </a:tblPr>
              <a:tblGrid>
                <a:gridCol w="3980522">
                  <a:extLst>
                    <a:ext uri="{9D8B030D-6E8A-4147-A177-3AD203B41FA5}">
                      <a16:colId xmlns:a16="http://schemas.microsoft.com/office/drawing/2014/main" val="1891597293"/>
                    </a:ext>
                  </a:extLst>
                </a:gridCol>
              </a:tblGrid>
              <a:tr h="461810">
                <a:tc>
                  <a:txBody>
                    <a:bodyPr/>
                    <a:lstStyle/>
                    <a:p>
                      <a:pPr algn="ctr"/>
                      <a:r>
                        <a:rPr lang="en-US" sz="1600"/>
                        <a:t>PERFORMANCE MANAGEMENT OBJECTIVES</a:t>
                      </a:r>
                      <a:endParaRPr lang="en-I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3115944"/>
                  </a:ext>
                </a:extLst>
              </a:tr>
              <a:tr h="1442363">
                <a:tc>
                  <a:txBody>
                    <a:bodyPr/>
                    <a:lstStyle/>
                    <a:p>
                      <a:pPr marL="285750" indent="-285750">
                        <a:buFont typeface="Arial" panose="020B0604020202020204" pitchFamily="34" charset="0"/>
                        <a:buChar char="•"/>
                      </a:pPr>
                      <a:r>
                        <a:rPr lang="en-US" sz="1400"/>
                        <a:t>To pinpoint problem areas for corrective actions</a:t>
                      </a:r>
                    </a:p>
                    <a:p>
                      <a:pPr marL="285750" indent="-285750">
                        <a:buFont typeface="Arial" panose="020B0604020202020204" pitchFamily="34" charset="0"/>
                        <a:buChar char="•"/>
                      </a:pPr>
                      <a:r>
                        <a:rPr lang="en-US" sz="1400"/>
                        <a:t>Boosting store sales, develop skills</a:t>
                      </a:r>
                      <a:r>
                        <a:rPr lang="en-IN" sz="1400"/>
                        <a:t>, maximise employee productivity</a:t>
                      </a:r>
                    </a:p>
                    <a:p>
                      <a:pPr marL="285750" indent="-285750">
                        <a:buFont typeface="Arial" panose="020B0604020202020204" pitchFamily="34" charset="0"/>
                        <a:buChar char="•"/>
                      </a:pPr>
                      <a:r>
                        <a:rPr lang="en-IN" sz="1400"/>
                        <a:t>Evaluating merchandise performance, store performance, etc </a:t>
                      </a:r>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0495944"/>
                  </a:ext>
                </a:extLst>
              </a:tr>
            </a:tbl>
          </a:graphicData>
        </a:graphic>
      </p:graphicFrame>
      <p:sp>
        <p:nvSpPr>
          <p:cNvPr id="4" name="Arrow: Down 3">
            <a:extLst>
              <a:ext uri="{FF2B5EF4-FFF2-40B4-BE49-F238E27FC236}">
                <a16:creationId xmlns:a16="http://schemas.microsoft.com/office/drawing/2014/main" id="{594535AC-471D-44C7-9503-5B0468678E43}"/>
              </a:ext>
            </a:extLst>
          </p:cNvPr>
          <p:cNvSpPr/>
          <p:nvPr/>
        </p:nvSpPr>
        <p:spPr>
          <a:xfrm>
            <a:off x="5917259" y="2972673"/>
            <a:ext cx="357482" cy="357482"/>
          </a:xfrm>
          <a:prstGeom prst="down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D24814F-14CF-E944-AC15-267A5C6816BF}"/>
              </a:ext>
            </a:extLst>
          </p:cNvPr>
          <p:cNvSpPr txBox="1"/>
          <p:nvPr/>
        </p:nvSpPr>
        <p:spPr>
          <a:xfrm>
            <a:off x="0" y="904576"/>
            <a:ext cx="4043681" cy="738664"/>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r>
              <a:rPr lang="en-US" sz="1400" dirty="0"/>
              <a:t>Customer data (Mobile No, DOB, &amp;Email) collected for memberships can be leveraged to promote the store</a:t>
            </a:r>
          </a:p>
        </p:txBody>
      </p:sp>
      <p:graphicFrame>
        <p:nvGraphicFramePr>
          <p:cNvPr id="13" name="Table 13">
            <a:extLst>
              <a:ext uri="{FF2B5EF4-FFF2-40B4-BE49-F238E27FC236}">
                <a16:creationId xmlns:a16="http://schemas.microsoft.com/office/drawing/2014/main" id="{2931C408-271D-0F4C-884C-8505396A83E2}"/>
              </a:ext>
            </a:extLst>
          </p:cNvPr>
          <p:cNvGraphicFramePr>
            <a:graphicFrameLocks noGrp="1"/>
          </p:cNvGraphicFramePr>
          <p:nvPr>
            <p:extLst>
              <p:ext uri="{D42A27DB-BD31-4B8C-83A1-F6EECF244321}">
                <p14:modId xmlns:p14="http://schemas.microsoft.com/office/powerpoint/2010/main" val="3087541542"/>
              </p:ext>
            </p:extLst>
          </p:nvPr>
        </p:nvGraphicFramePr>
        <p:xfrm>
          <a:off x="50810" y="1818975"/>
          <a:ext cx="3952149" cy="4995327"/>
        </p:xfrm>
        <a:graphic>
          <a:graphicData uri="http://schemas.openxmlformats.org/drawingml/2006/table">
            <a:tbl>
              <a:tblPr firstRow="1" bandRow="1">
                <a:tableStyleId>{21E4AEA4-8DFA-4A89-87EB-49C32662AFE0}</a:tableStyleId>
              </a:tblPr>
              <a:tblGrid>
                <a:gridCol w="1270290">
                  <a:extLst>
                    <a:ext uri="{9D8B030D-6E8A-4147-A177-3AD203B41FA5}">
                      <a16:colId xmlns:a16="http://schemas.microsoft.com/office/drawing/2014/main" val="3446129991"/>
                    </a:ext>
                  </a:extLst>
                </a:gridCol>
                <a:gridCol w="1438414">
                  <a:extLst>
                    <a:ext uri="{9D8B030D-6E8A-4147-A177-3AD203B41FA5}">
                      <a16:colId xmlns:a16="http://schemas.microsoft.com/office/drawing/2014/main" val="3070176582"/>
                    </a:ext>
                  </a:extLst>
                </a:gridCol>
                <a:gridCol w="1243445">
                  <a:extLst>
                    <a:ext uri="{9D8B030D-6E8A-4147-A177-3AD203B41FA5}">
                      <a16:colId xmlns:a16="http://schemas.microsoft.com/office/drawing/2014/main" val="4073014572"/>
                    </a:ext>
                  </a:extLst>
                </a:gridCol>
              </a:tblGrid>
              <a:tr h="795627">
                <a:tc>
                  <a:txBody>
                    <a:bodyPr/>
                    <a:lstStyle/>
                    <a:p>
                      <a:pPr algn="ctr"/>
                      <a:r>
                        <a:rPr lang="en-US" sz="1400" dirty="0"/>
                        <a:t>CHANNEL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ALLOCATION OF MARKETING BUDGET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400" dirty="0"/>
                        <a:t>CONVERSION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8624807"/>
                  </a:ext>
                </a:extLst>
              </a:tr>
              <a:tr h="493490">
                <a:tc>
                  <a:txBody>
                    <a:bodyPr/>
                    <a:lstStyle/>
                    <a:p>
                      <a:r>
                        <a:rPr lang="en-US" sz="1200" b="1"/>
                        <a:t>Email Marketing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200"/>
                        <a:t>3.19%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9101117"/>
                  </a:ext>
                </a:extLst>
              </a:tr>
              <a:tr h="493490">
                <a:tc>
                  <a:txBody>
                    <a:bodyPr/>
                    <a:lstStyle/>
                    <a:p>
                      <a:r>
                        <a:rPr lang="en-US" sz="1200" b="1"/>
                        <a:t>Social Media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200"/>
                        <a:t>3.75%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1753345"/>
                  </a:ext>
                </a:extLst>
              </a:tr>
              <a:tr h="493490">
                <a:tc>
                  <a:txBody>
                    <a:bodyPr/>
                    <a:lstStyle/>
                    <a:p>
                      <a:r>
                        <a:rPr lang="en-US" sz="1200" b="1"/>
                        <a:t>Google Ads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200"/>
                        <a:t>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0515703"/>
                  </a:ext>
                </a:extLst>
              </a:tr>
              <a:tr h="845983">
                <a:tc>
                  <a:txBody>
                    <a:bodyPr/>
                    <a:lstStyle/>
                    <a:p>
                      <a:r>
                        <a:rPr lang="en-US" sz="1200" b="1"/>
                        <a:t>Print Media Ads on Newspapers and flyers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20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0951579"/>
                  </a:ext>
                </a:extLst>
              </a:tr>
              <a:tr h="1198475">
                <a:tc>
                  <a:txBody>
                    <a:bodyPr/>
                    <a:lstStyle/>
                    <a:p>
                      <a:r>
                        <a:rPr lang="en-US" sz="1200" b="1"/>
                        <a:t>Participating in Exhibitions and local events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20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7794405"/>
                  </a:ext>
                </a:extLst>
              </a:tr>
              <a:tr h="674772">
                <a:tc>
                  <a:txBody>
                    <a:bodyPr/>
                    <a:lstStyle/>
                    <a:p>
                      <a:r>
                        <a:rPr lang="en-US" sz="1200" b="1"/>
                        <a:t>Text Messages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20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7592628"/>
                  </a:ext>
                </a:extLst>
              </a:tr>
            </a:tbl>
          </a:graphicData>
        </a:graphic>
      </p:graphicFrame>
      <p:graphicFrame>
        <p:nvGraphicFramePr>
          <p:cNvPr id="14" name="Table 4">
            <a:extLst>
              <a:ext uri="{FF2B5EF4-FFF2-40B4-BE49-F238E27FC236}">
                <a16:creationId xmlns:a16="http://schemas.microsoft.com/office/drawing/2014/main" id="{24B80047-C5B7-CC4C-BC92-9AF1EE985EE7}"/>
              </a:ext>
            </a:extLst>
          </p:cNvPr>
          <p:cNvGraphicFramePr>
            <a:graphicFrameLocks/>
          </p:cNvGraphicFramePr>
          <p:nvPr>
            <p:extLst>
              <p:ext uri="{D42A27DB-BD31-4B8C-83A1-F6EECF244321}">
                <p14:modId xmlns:p14="http://schemas.microsoft.com/office/powerpoint/2010/main" val="3140573632"/>
              </p:ext>
            </p:extLst>
          </p:nvPr>
        </p:nvGraphicFramePr>
        <p:xfrm>
          <a:off x="4111181" y="3429000"/>
          <a:ext cx="3980522" cy="3363143"/>
        </p:xfrm>
        <a:graphic>
          <a:graphicData uri="http://schemas.openxmlformats.org/drawingml/2006/table">
            <a:tbl>
              <a:tblPr firstRow="1" bandRow="1">
                <a:tableStyleId>{93296810-A885-4BE3-A3E7-6D5BEEA58F35}</a:tableStyleId>
              </a:tblPr>
              <a:tblGrid>
                <a:gridCol w="3980522">
                  <a:extLst>
                    <a:ext uri="{9D8B030D-6E8A-4147-A177-3AD203B41FA5}">
                      <a16:colId xmlns:a16="http://schemas.microsoft.com/office/drawing/2014/main" val="1891597293"/>
                    </a:ext>
                  </a:extLst>
                </a:gridCol>
              </a:tblGrid>
              <a:tr h="530522">
                <a:tc>
                  <a:txBody>
                    <a:bodyPr/>
                    <a:lstStyle/>
                    <a:p>
                      <a:pPr algn="ctr"/>
                      <a:r>
                        <a:rPr lang="en-US" sz="1600"/>
                        <a:t>KEY PERFORMANCE METRICS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3115944"/>
                  </a:ext>
                </a:extLst>
              </a:tr>
              <a:tr h="2832621">
                <a:tc>
                  <a:txBody>
                    <a:bodyPr/>
                    <a:lstStyle/>
                    <a:p>
                      <a:pPr marL="285750" indent="-285750">
                        <a:buFont typeface="Arial" panose="020B0604020202020204" pitchFamily="34" charset="0"/>
                        <a:buChar char="•"/>
                      </a:pPr>
                      <a:r>
                        <a:rPr lang="en-US" sz="1400"/>
                        <a:t>Footfall</a:t>
                      </a:r>
                    </a:p>
                    <a:p>
                      <a:pPr marL="285750" indent="-285750">
                        <a:buFont typeface="Arial" panose="020B0604020202020204" pitchFamily="34" charset="0"/>
                        <a:buChar char="•"/>
                      </a:pPr>
                      <a:r>
                        <a:rPr lang="en-US" sz="1400"/>
                        <a:t>Number of Bills (NOB)</a:t>
                      </a:r>
                    </a:p>
                    <a:p>
                      <a:pPr marL="285750" indent="-285750">
                        <a:buFont typeface="Arial" panose="020B0604020202020204" pitchFamily="34" charset="0"/>
                        <a:buChar char="•"/>
                      </a:pPr>
                      <a:r>
                        <a:rPr lang="en-US" sz="1400"/>
                        <a:t>Item Per Cash Memo = Total Qty Sold/NOB</a:t>
                      </a:r>
                    </a:p>
                    <a:p>
                      <a:pPr marL="285750" indent="-285750">
                        <a:buFont typeface="Arial" panose="020B0604020202020204" pitchFamily="34" charset="0"/>
                        <a:buChar char="•"/>
                      </a:pPr>
                      <a:r>
                        <a:rPr lang="en-US" sz="1400"/>
                        <a:t>Conversion rate = NOB/Footfall</a:t>
                      </a:r>
                    </a:p>
                    <a:p>
                      <a:pPr marL="285750" indent="-285750">
                        <a:buFont typeface="Arial" panose="020B0604020202020204" pitchFamily="34" charset="0"/>
                        <a:buChar char="•"/>
                      </a:pPr>
                      <a:r>
                        <a:rPr lang="en-US" sz="1400"/>
                        <a:t>ABV = Total Sales/NOB</a:t>
                      </a:r>
                    </a:p>
                    <a:p>
                      <a:pPr marL="285750" indent="-285750">
                        <a:buFont typeface="Arial" panose="020B0604020202020204" pitchFamily="34" charset="0"/>
                        <a:buChar char="•"/>
                      </a:pPr>
                      <a:r>
                        <a:rPr lang="en-US" sz="1400"/>
                        <a:t>ASP = Net Sales/Number of items sold</a:t>
                      </a:r>
                    </a:p>
                    <a:p>
                      <a:pPr marL="285750" indent="-285750">
                        <a:buFont typeface="Arial" panose="020B0604020202020204" pitchFamily="34" charset="0"/>
                        <a:buChar char="•"/>
                      </a:pPr>
                      <a:r>
                        <a:rPr lang="en-US" sz="1400"/>
                        <a:t>Sell through = Units Sold/Beginning inventory</a:t>
                      </a:r>
                    </a:p>
                    <a:p>
                      <a:pPr marL="285750" indent="-285750">
                        <a:buFont typeface="Arial" panose="020B0604020202020204" pitchFamily="34" charset="0"/>
                        <a:buChar char="•"/>
                      </a:pPr>
                      <a:r>
                        <a:rPr lang="en-US" sz="1400"/>
                        <a:t>GMROI = Gross Margin/Inventory</a:t>
                      </a:r>
                    </a:p>
                    <a:p>
                      <a:pPr marL="285750" indent="-285750">
                        <a:buFont typeface="Arial" panose="020B0604020202020204" pitchFamily="34" charset="0"/>
                        <a:buChar char="•"/>
                      </a:pPr>
                      <a:r>
                        <a:rPr lang="en-US" sz="1400"/>
                        <a:t>GMROF</a:t>
                      </a:r>
                    </a:p>
                    <a:p>
                      <a:pPr marL="285750" indent="-285750">
                        <a:buFont typeface="Arial" panose="020B0604020202020204" pitchFamily="34" charset="0"/>
                        <a:buChar char="•"/>
                      </a:pPr>
                      <a:r>
                        <a:rPr lang="en-US" sz="1400"/>
                        <a:t>GMROL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0495944"/>
                  </a:ext>
                </a:extLst>
              </a:tr>
            </a:tbl>
          </a:graphicData>
        </a:graphic>
      </p:graphicFrame>
    </p:spTree>
    <p:extLst>
      <p:ext uri="{BB962C8B-B14F-4D97-AF65-F5344CB8AC3E}">
        <p14:creationId xmlns:p14="http://schemas.microsoft.com/office/powerpoint/2010/main" val="1461721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ource Furniture - Space Saving Furniture Designed Differently">
            <a:extLst>
              <a:ext uri="{FF2B5EF4-FFF2-40B4-BE49-F238E27FC236}">
                <a16:creationId xmlns:a16="http://schemas.microsoft.com/office/drawing/2014/main" id="{13820368-6E5C-D047-955F-BA97292AC43D}"/>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5BEB2867-3D97-5045-BF1A-C123B8F083B0}"/>
              </a:ext>
            </a:extLst>
          </p:cNvPr>
          <p:cNvSpPr/>
          <p:nvPr/>
        </p:nvSpPr>
        <p:spPr>
          <a:xfrm>
            <a:off x="6378222" y="5612342"/>
            <a:ext cx="5700889" cy="1138414"/>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V'DEÇORE FURNITURES</a:t>
            </a:r>
            <a:endParaRPr lang="en-US" sz="40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8" name="Rounded Rectangle 7">
            <a:extLst>
              <a:ext uri="{FF2B5EF4-FFF2-40B4-BE49-F238E27FC236}">
                <a16:creationId xmlns:a16="http://schemas.microsoft.com/office/drawing/2014/main" id="{F20338B0-F159-9A43-AA77-1687864A7540}"/>
              </a:ext>
            </a:extLst>
          </p:cNvPr>
          <p:cNvSpPr/>
          <p:nvPr/>
        </p:nvSpPr>
        <p:spPr>
          <a:xfrm>
            <a:off x="90311" y="79022"/>
            <a:ext cx="4594577" cy="914400"/>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THANK YOU…</a:t>
            </a:r>
          </a:p>
        </p:txBody>
      </p:sp>
    </p:spTree>
    <p:extLst>
      <p:ext uri="{BB962C8B-B14F-4D97-AF65-F5344CB8AC3E}">
        <p14:creationId xmlns:p14="http://schemas.microsoft.com/office/powerpoint/2010/main" val="1326348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7BB7D38A6B8A4EB6C04110FB6788AC" ma:contentTypeVersion="7" ma:contentTypeDescription="Create a new document." ma:contentTypeScope="" ma:versionID="4f7108ae881b8ec8c63141535a3ae72a">
  <xsd:schema xmlns:xsd="http://www.w3.org/2001/XMLSchema" xmlns:xs="http://www.w3.org/2001/XMLSchema" xmlns:p="http://schemas.microsoft.com/office/2006/metadata/properties" xmlns:ns3="17473401-13a3-446b-9110-89a9d7533239" xmlns:ns4="2effc90a-2704-44f7-922f-99275525f68c" targetNamespace="http://schemas.microsoft.com/office/2006/metadata/properties" ma:root="true" ma:fieldsID="43b50a17ba7eaeb30d10d59759f9ce02" ns3:_="" ns4:_="">
    <xsd:import namespace="17473401-13a3-446b-9110-89a9d7533239"/>
    <xsd:import namespace="2effc90a-2704-44f7-922f-99275525f68c"/>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473401-13a3-446b-9110-89a9d75332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effc90a-2704-44f7-922f-99275525f68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6B60B2C-B559-4071-935A-58FBE2B1317E}">
  <ds:schemaRefs>
    <ds:schemaRef ds:uri="17473401-13a3-446b-9110-89a9d7533239"/>
    <ds:schemaRef ds:uri="2effc90a-2704-44f7-922f-99275525f68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0D0740D-10C2-49B0-A19A-62458F117871}">
  <ds:schemaRefs>
    <ds:schemaRef ds:uri="http://schemas.microsoft.com/sharepoint/v3/contenttype/forms"/>
  </ds:schemaRefs>
</ds:datastoreItem>
</file>

<file path=customXml/itemProps3.xml><?xml version="1.0" encoding="utf-8"?>
<ds:datastoreItem xmlns:ds="http://schemas.openxmlformats.org/officeDocument/2006/customXml" ds:itemID="{7A0FB129-372A-41D4-9B1E-D55558888978}">
  <ds:schemaRefs>
    <ds:schemaRef ds:uri="17473401-13a3-446b-9110-89a9d7533239"/>
    <ds:schemaRef ds:uri="2effc90a-2704-44f7-922f-99275525f68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15</TotalTime>
  <Words>1861</Words>
  <Application>Microsoft Macintosh PowerPoint</Application>
  <PresentationFormat>Widescreen</PresentationFormat>
  <Paragraphs>435</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Arial,Sans-Serif</vt:lpstr>
      <vt:lpstr>Arial</vt:lpstr>
      <vt:lpstr>Calibri</vt:lpstr>
      <vt:lpstr>Calibri Light</vt:lpstr>
      <vt:lpstr>Office Theme</vt:lpstr>
      <vt:lpstr>DNVB FURNITURE - V'DEÇORE FURNITURES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DNVB FURNITURE - V'DEÇORE FURNITURES</dc:title>
  <dc:creator>SARVESH  PATIDAR</dc:creator>
  <cp:lastModifiedBy>YASWANTHI  POLINENI</cp:lastModifiedBy>
  <cp:revision>272</cp:revision>
  <dcterms:created xsi:type="dcterms:W3CDTF">2020-10-29T09:31:48Z</dcterms:created>
  <dcterms:modified xsi:type="dcterms:W3CDTF">2023-02-26T18:42:59Z</dcterms:modified>
</cp:coreProperties>
</file>