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2"/>
  </p:notesMasterIdLst>
  <p:sldIdLst>
    <p:sldId id="261" r:id="rId4"/>
    <p:sldId id="374" r:id="rId5"/>
    <p:sldId id="383" r:id="rId6"/>
    <p:sldId id="271" r:id="rId7"/>
    <p:sldId id="388" r:id="rId8"/>
    <p:sldId id="380" r:id="rId9"/>
    <p:sldId id="381" r:id="rId10"/>
    <p:sldId id="382" r:id="rId11"/>
    <p:sldId id="386" r:id="rId12"/>
    <p:sldId id="391" r:id="rId13"/>
    <p:sldId id="392" r:id="rId14"/>
    <p:sldId id="389" r:id="rId15"/>
    <p:sldId id="390" r:id="rId16"/>
    <p:sldId id="377" r:id="rId17"/>
    <p:sldId id="335" r:id="rId18"/>
    <p:sldId id="272" r:id="rId19"/>
    <p:sldId id="378" r:id="rId20"/>
    <p:sldId id="393" r:id="rId2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iimv1-my.sharepoint.com/personal/yaswanthi_polineni19_iimv_ac_in/Documents/MA_Group6_Mob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Demand at each price point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'Price Analytics'!$B$3</c:f>
              <c:strCache>
                <c:ptCount val="1"/>
                <c:pt idx="0">
                  <c:v>Demand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0158605174353205"/>
                  <c:y val="-2.1125328083989502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'Price Analytics'!$A$4:$A$10</c:f>
              <c:numCache>
                <c:formatCode>General</c:formatCode>
                <c:ptCount val="7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</c:numCache>
            </c:numRef>
          </c:xVal>
          <c:yVal>
            <c:numRef>
              <c:f>'Price Analytics'!$B$4:$B$10</c:f>
              <c:numCache>
                <c:formatCode>General</c:formatCode>
                <c:ptCount val="7"/>
                <c:pt idx="0">
                  <c:v>510</c:v>
                </c:pt>
                <c:pt idx="1">
                  <c:v>505</c:v>
                </c:pt>
                <c:pt idx="2">
                  <c:v>500</c:v>
                </c:pt>
                <c:pt idx="3">
                  <c:v>490</c:v>
                </c:pt>
                <c:pt idx="4">
                  <c:v>485</c:v>
                </c:pt>
                <c:pt idx="5">
                  <c:v>475</c:v>
                </c:pt>
                <c:pt idx="6">
                  <c:v>460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B1-7846-8ED2-B1E7F0DC53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6703391"/>
        <c:axId val="1899200751"/>
      </c:scatterChart>
      <c:valAx>
        <c:axId val="19067033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200751"/>
        <c:crosses val="autoZero"/>
        <c:crossBetween val="midCat"/>
      </c:valAx>
      <c:valAx>
        <c:axId val="1899200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7033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25C1C-C1DE-D94E-9C77-B24AB4820A2A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8234D-8583-8045-93E8-33E85715A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8234D-8583-8045-93E8-33E85715AF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0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5796" y="4873507"/>
            <a:ext cx="12192000" cy="1988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5796" y="4347"/>
            <a:ext cx="12192000" cy="980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/>
              <a:t>IMAGES AND CONTENTS</a:t>
            </a:r>
            <a:endParaRPr lang="ko-KR" altLang="en-US"/>
          </a:p>
        </p:txBody>
      </p:sp>
      <p:sp>
        <p:nvSpPr>
          <p:cNvPr id="19" name="Rounded Rectangle 39">
            <a:extLst>
              <a:ext uri="{FF2B5EF4-FFF2-40B4-BE49-F238E27FC236}">
                <a16:creationId xmlns:a16="http://schemas.microsoft.com/office/drawing/2014/main" id="{8E77609A-C716-4CBD-BEA4-A609FE58474A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C3C36A55-5CA9-4DE6-9CF6-5BCA648BB917}"/>
              </a:ext>
            </a:extLst>
          </p:cNvPr>
          <p:cNvGrpSpPr/>
          <p:nvPr userDrawn="1"/>
        </p:nvGrpSpPr>
        <p:grpSpPr>
          <a:xfrm rot="20722853">
            <a:off x="1182415" y="1329448"/>
            <a:ext cx="1957012" cy="3534846"/>
            <a:chOff x="445712" y="1449040"/>
            <a:chExt cx="2113018" cy="3924176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E1E721D1-1CB8-4236-BB6B-28EEE4CFD708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6A5115FB-497D-4B6A-98E3-9881A4521F6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AFC36484-4A34-49A7-8E44-698758E5D86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id="{E2DA39FA-6830-4BE3-94A6-ED9AE21647B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23">
                <a:extLst>
                  <a:ext uri="{FF2B5EF4-FFF2-40B4-BE49-F238E27FC236}">
                    <a16:creationId xmlns:a16="http://schemas.microsoft.com/office/drawing/2014/main" id="{DAA36B1E-0B62-4DE0-83A5-12E8EBB4F86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70587" y="1627803"/>
            <a:ext cx="1786145" cy="290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76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570514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54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4642" t="-15495" r="-1701" b="-591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4" name="Group 25">
            <a:extLst>
              <a:ext uri="{FF2B5EF4-FFF2-40B4-BE49-F238E27FC236}">
                <a16:creationId xmlns:a16="http://schemas.microsoft.com/office/drawing/2014/main" id="{E9330B01-579F-424F-88B4-442B27C3FD1F}"/>
              </a:ext>
            </a:extLst>
          </p:cNvPr>
          <p:cNvGrpSpPr/>
          <p:nvPr userDrawn="1"/>
        </p:nvGrpSpPr>
        <p:grpSpPr>
          <a:xfrm>
            <a:off x="772508" y="1381362"/>
            <a:ext cx="2363006" cy="4388439"/>
            <a:chOff x="445712" y="1449040"/>
            <a:chExt cx="2113018" cy="3924176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DF5309E7-5C45-46FB-8D51-A79BC880452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E17A469B-E2D7-46B6-963B-D630BC1E380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7" name="Group 24">
              <a:extLst>
                <a:ext uri="{FF2B5EF4-FFF2-40B4-BE49-F238E27FC236}">
                  <a16:creationId xmlns:a16="http://schemas.microsoft.com/office/drawing/2014/main" id="{13ED4751-67E3-44E4-99EF-78A49BB4607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8" name="Oval 22">
                <a:extLst>
                  <a:ext uri="{FF2B5EF4-FFF2-40B4-BE49-F238E27FC236}">
                    <a16:creationId xmlns:a16="http://schemas.microsoft.com/office/drawing/2014/main" id="{884763FA-F364-4A38-A2F7-1FDAC986ADF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A03A78DF-3C97-40F0-8EAF-1ED4E050ACA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C2375C0B-9A4C-42FF-991E-CA66F2BCF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43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9" r:id="rId3"/>
    <p:sldLayoutId id="2147483740" r:id="rId4"/>
    <p:sldLayoutId id="2147483732" r:id="rId5"/>
    <p:sldLayoutId id="2147483751" r:id="rId6"/>
    <p:sldLayoutId id="2147483738" r:id="rId7"/>
    <p:sldLayoutId id="2147483741" r:id="rId8"/>
    <p:sldLayoutId id="2147483742" r:id="rId9"/>
    <p:sldLayoutId id="2147483743" r:id="rId10"/>
    <p:sldLayoutId id="2147483754" r:id="rId11"/>
    <p:sldLayoutId id="2147483744" r:id="rId12"/>
    <p:sldLayoutId id="2147483745" r:id="rId13"/>
    <p:sldLayoutId id="2147483746" r:id="rId14"/>
    <p:sldLayoutId id="2147483747" r:id="rId15"/>
    <p:sldLayoutId id="2147483750" r:id="rId16"/>
    <p:sldLayoutId id="2147483748" r:id="rId17"/>
    <p:sldLayoutId id="2147483749" r:id="rId18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5772329" y="6016981"/>
            <a:ext cx="609592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altLang="ko-KR" sz="2400" dirty="0" err="1">
                <a:solidFill>
                  <a:schemeClr val="bg1"/>
                </a:solidFill>
                <a:cs typeface="Arial"/>
              </a:rPr>
              <a:t>Yaswanthi</a:t>
            </a:r>
            <a:r>
              <a:rPr lang="en-US" altLang="ko-KR" sz="2400" dirty="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/>
              </a:rPr>
              <a:t>Polineni</a:t>
            </a:r>
            <a:r>
              <a:rPr lang="en-US" altLang="ko-KR" sz="2400" dirty="0">
                <a:solidFill>
                  <a:schemeClr val="bg1"/>
                </a:solidFill>
                <a:cs typeface="Arial"/>
              </a:rPr>
              <a:t> – 1910126</a:t>
            </a:r>
            <a:endParaRPr lang="ko-KR" altLang="en-US" sz="24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546073" y="1671222"/>
            <a:ext cx="1818710" cy="4807424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93E55-1036-4835-9458-38B9FA09862D}"/>
              </a:ext>
            </a:extLst>
          </p:cNvPr>
          <p:cNvSpPr txBox="1"/>
          <p:nvPr/>
        </p:nvSpPr>
        <p:spPr>
          <a:xfrm>
            <a:off x="0" y="400854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  <a:cs typeface="Arial" pitchFamily="34" charset="0"/>
              </a:rPr>
              <a:t>MARKETING DECISIONS FOR MOBILE PHONE</a:t>
            </a:r>
            <a:endParaRPr lang="ko-KR" altLang="en-US" sz="4000" b="1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AF2B97-A2B2-CB44-84A2-D9AC1EB96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b="1"/>
              <a:t>PLACE ANALYTICS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95C52-69B5-7644-9877-2C017DA89FE0}"/>
              </a:ext>
            </a:extLst>
          </p:cNvPr>
          <p:cNvSpPr txBox="1"/>
          <p:nvPr/>
        </p:nvSpPr>
        <p:spPr>
          <a:xfrm>
            <a:off x="4036343" y="1114209"/>
            <a:ext cx="395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Case 1: Market Basket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324BD-3BFD-C044-9FC7-FA56DBF28296}"/>
              </a:ext>
            </a:extLst>
          </p:cNvPr>
          <p:cNvSpPr txBox="1"/>
          <p:nvPr/>
        </p:nvSpPr>
        <p:spPr>
          <a:xfrm>
            <a:off x="323529" y="1745865"/>
            <a:ext cx="11378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/>
              <a:t>Market Basket analysis helps in determining the layout, it depends upon the chance of lift of two or more products together.​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/>
              <a:t>Chance of lift of two products A &amp; B =</a:t>
            </a:r>
          </a:p>
          <a:p>
            <a:pPr algn="just" fontAlgn="base"/>
            <a:r>
              <a:rPr lang="en-US"/>
              <a:t> ​</a:t>
            </a:r>
          </a:p>
          <a:p>
            <a:pPr algn="ctr" fontAlgn="base"/>
            <a:r>
              <a:rPr lang="en-US" u="sng"/>
              <a:t>Actual number of transactions where A &amp; B are purchased together</a:t>
            </a:r>
            <a:r>
              <a:rPr lang="en-US"/>
              <a:t>​</a:t>
            </a:r>
          </a:p>
          <a:p>
            <a:pPr algn="ctr" fontAlgn="base"/>
            <a:r>
              <a:rPr lang="en-US"/>
              <a:t>(Total no. of transactions)*(% of purchase of A)*(% of purchase of B)</a:t>
            </a:r>
          </a:p>
        </p:txBody>
      </p:sp>
      <p:pic>
        <p:nvPicPr>
          <p:cNvPr id="6" name="Picture 5" descr="A row of cell phones&#10;&#10;Description automatically generated with medium confidence">
            <a:extLst>
              <a:ext uri="{FF2B5EF4-FFF2-40B4-BE49-F238E27FC236}">
                <a16:creationId xmlns:a16="http://schemas.microsoft.com/office/drawing/2014/main" id="{64E1DD37-DBC1-DC46-9DDA-4596FD941C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535" y="0"/>
            <a:ext cx="3991465" cy="264033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9571EF-EEB2-43E5-BCCC-3631D8729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349963"/>
              </p:ext>
            </p:extLst>
          </p:nvPr>
        </p:nvGraphicFramePr>
        <p:xfrm>
          <a:off x="518405" y="3999098"/>
          <a:ext cx="11378321" cy="2171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695">
                  <a:extLst>
                    <a:ext uri="{9D8B030D-6E8A-4147-A177-3AD203B41FA5}">
                      <a16:colId xmlns:a16="http://schemas.microsoft.com/office/drawing/2014/main" val="1974126890"/>
                    </a:ext>
                  </a:extLst>
                </a:gridCol>
                <a:gridCol w="1676374">
                  <a:extLst>
                    <a:ext uri="{9D8B030D-6E8A-4147-A177-3AD203B41FA5}">
                      <a16:colId xmlns:a16="http://schemas.microsoft.com/office/drawing/2014/main" val="665821889"/>
                    </a:ext>
                  </a:extLst>
                </a:gridCol>
                <a:gridCol w="1331117">
                  <a:extLst>
                    <a:ext uri="{9D8B030D-6E8A-4147-A177-3AD203B41FA5}">
                      <a16:colId xmlns:a16="http://schemas.microsoft.com/office/drawing/2014/main" val="3829912666"/>
                    </a:ext>
                  </a:extLst>
                </a:gridCol>
                <a:gridCol w="1640372">
                  <a:extLst>
                    <a:ext uri="{9D8B030D-6E8A-4147-A177-3AD203B41FA5}">
                      <a16:colId xmlns:a16="http://schemas.microsoft.com/office/drawing/2014/main" val="3282888291"/>
                    </a:ext>
                  </a:extLst>
                </a:gridCol>
                <a:gridCol w="1346891">
                  <a:extLst>
                    <a:ext uri="{9D8B030D-6E8A-4147-A177-3AD203B41FA5}">
                      <a16:colId xmlns:a16="http://schemas.microsoft.com/office/drawing/2014/main" val="168068342"/>
                    </a:ext>
                  </a:extLst>
                </a:gridCol>
                <a:gridCol w="1346891">
                  <a:extLst>
                    <a:ext uri="{9D8B030D-6E8A-4147-A177-3AD203B41FA5}">
                      <a16:colId xmlns:a16="http://schemas.microsoft.com/office/drawing/2014/main" val="3003745828"/>
                    </a:ext>
                  </a:extLst>
                </a:gridCol>
                <a:gridCol w="1309421">
                  <a:extLst>
                    <a:ext uri="{9D8B030D-6E8A-4147-A177-3AD203B41FA5}">
                      <a16:colId xmlns:a16="http://schemas.microsoft.com/office/drawing/2014/main" val="3049262597"/>
                    </a:ext>
                  </a:extLst>
                </a:gridCol>
                <a:gridCol w="1987560">
                  <a:extLst>
                    <a:ext uri="{9D8B030D-6E8A-4147-A177-3AD203B41FA5}">
                      <a16:colId xmlns:a16="http://schemas.microsoft.com/office/drawing/2014/main" val="791968203"/>
                    </a:ext>
                  </a:extLst>
                </a:gridCol>
              </a:tblGrid>
              <a:tr h="479429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SmartPhone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SmartKeypad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MobileCover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SmartPen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Earphones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DashCharger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364225"/>
                  </a:ext>
                </a:extLst>
              </a:tr>
              <a:tr h="254391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SmartPhone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0.9213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0.970395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1.021576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0.92821782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0.995498615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3395286"/>
                  </a:ext>
                </a:extLst>
              </a:tr>
              <a:tr h="254391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SmartKeypad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0.9213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1.052632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0.922337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1.47025981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1.045847702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1673876"/>
                  </a:ext>
                </a:extLst>
              </a:tr>
              <a:tr h="254391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MobileCover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0.970395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1.052632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0.962733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1.02310231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0.827067669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3079462"/>
                  </a:ext>
                </a:extLst>
              </a:tr>
              <a:tr h="254391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SmartPen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1.021576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0.922337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0.962733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0.81483304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1.004062952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9098367"/>
                  </a:ext>
                </a:extLst>
              </a:tr>
              <a:tr h="254391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Earphones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0.928218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1.47026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1.023102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0.814833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0.874711531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3691675"/>
                  </a:ext>
                </a:extLst>
              </a:tr>
              <a:tr h="254391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DashCharger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0.995499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1.045848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0.827068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1.004063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0.87471153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n-lt"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3763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11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AF2B97-A2B2-CB44-84A2-D9AC1EB96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b="1"/>
              <a:t>PLACE ANALYTICS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95C52-69B5-7644-9877-2C017DA89FE0}"/>
              </a:ext>
            </a:extLst>
          </p:cNvPr>
          <p:cNvSpPr txBox="1"/>
          <p:nvPr/>
        </p:nvSpPr>
        <p:spPr>
          <a:xfrm>
            <a:off x="4036343" y="1114209"/>
            <a:ext cx="395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Case 1: Market Basket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324BD-3BFD-C044-9FC7-FA56DBF28296}"/>
              </a:ext>
            </a:extLst>
          </p:cNvPr>
          <p:cNvSpPr txBox="1"/>
          <p:nvPr/>
        </p:nvSpPr>
        <p:spPr>
          <a:xfrm>
            <a:off x="584791" y="1858957"/>
            <a:ext cx="111170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b="1"/>
              <a:t>RESULTS</a:t>
            </a:r>
          </a:p>
          <a:p>
            <a:pPr algn="just" fontAlgn="base"/>
            <a:endParaRPr lang="en-US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/>
              <a:t>Maximum sales occur on Saturday and minimum sales occur on Tuesday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/>
              <a:t>Lift probability (1.47) is maximum for earphones and Smart Keypad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/>
              <a:t>Main product Smart Phone has maximum lift probability with Smart Pen (1.02)</a:t>
            </a:r>
          </a:p>
          <a:p>
            <a:pPr algn="just" fontAlgn="base"/>
            <a:endParaRPr lang="en-US"/>
          </a:p>
          <a:p>
            <a:pPr algn="just" fontAlgn="base"/>
            <a:r>
              <a:rPr lang="en-US" b="1"/>
              <a:t>ACTIONS</a:t>
            </a:r>
          </a:p>
          <a:p>
            <a:pPr algn="just" fontAlgn="base"/>
            <a:endParaRPr lang="en-US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/>
              <a:t>Company should launch Wednesday special offers to increase footfalls and overall revenue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/>
              <a:t>Company should recommend earphones to those who buy smart keypad as well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/>
              <a:t>Smart pen should be suggested to Smart Phone consumers</a:t>
            </a:r>
            <a:endParaRPr lang="en-US"/>
          </a:p>
        </p:txBody>
      </p:sp>
      <p:pic>
        <p:nvPicPr>
          <p:cNvPr id="6" name="Picture 5" descr="A row of cell phones&#10;&#10;Description automatically generated with medium confidence">
            <a:extLst>
              <a:ext uri="{FF2B5EF4-FFF2-40B4-BE49-F238E27FC236}">
                <a16:creationId xmlns:a16="http://schemas.microsoft.com/office/drawing/2014/main" id="{64E1DD37-DBC1-DC46-9DDA-4596FD941C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535" y="0"/>
            <a:ext cx="3991465" cy="264033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1C80A8-A244-4F44-87B5-C24D65BF2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10293"/>
              </p:ext>
            </p:extLst>
          </p:nvPr>
        </p:nvGraphicFramePr>
        <p:xfrm>
          <a:off x="4431447" y="5368047"/>
          <a:ext cx="7115175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0575">
                  <a:extLst>
                    <a:ext uri="{9D8B030D-6E8A-4147-A177-3AD203B41FA5}">
                      <a16:colId xmlns:a16="http://schemas.microsoft.com/office/drawing/2014/main" val="2555741485"/>
                    </a:ext>
                  </a:extLst>
                </a:gridCol>
                <a:gridCol w="1997485">
                  <a:extLst>
                    <a:ext uri="{9D8B030D-6E8A-4147-A177-3AD203B41FA5}">
                      <a16:colId xmlns:a16="http://schemas.microsoft.com/office/drawing/2014/main" val="492210662"/>
                    </a:ext>
                  </a:extLst>
                </a:gridCol>
                <a:gridCol w="2147777">
                  <a:extLst>
                    <a:ext uri="{9D8B030D-6E8A-4147-A177-3AD203B41FA5}">
                      <a16:colId xmlns:a16="http://schemas.microsoft.com/office/drawing/2014/main" val="3570819516"/>
                    </a:ext>
                  </a:extLst>
                </a:gridCol>
                <a:gridCol w="2179338">
                  <a:extLst>
                    <a:ext uri="{9D8B030D-6E8A-4147-A177-3AD203B41FA5}">
                      <a16:colId xmlns:a16="http://schemas.microsoft.com/office/drawing/2014/main" val="4178826183"/>
                    </a:ext>
                  </a:extLst>
                </a:gridCol>
              </a:tblGrid>
              <a:tr h="127496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1​</a:t>
                      </a:r>
                      <a:endParaRPr lang="en-US" sz="10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2​</a:t>
                      </a:r>
                      <a:endParaRPr lang="en-US" sz="10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3​</a:t>
                      </a:r>
                      <a:endParaRPr lang="en-US" sz="10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21891"/>
                  </a:ext>
                </a:extLst>
              </a:tr>
              <a:tr h="2188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B​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Mobile Cover​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Smart Keypad​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Earphones​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94692"/>
                  </a:ext>
                </a:extLst>
              </a:tr>
              <a:tr h="2188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A​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Smart Pen​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Dash Charger​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Smart Phone​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49516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92A352A8-D794-6446-BDD2-EE8121EB6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24399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itchFamily="2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E8F91-F33B-FB45-90CF-B517312BE4A8}"/>
              </a:ext>
            </a:extLst>
          </p:cNvPr>
          <p:cNvSpPr txBox="1"/>
          <p:nvPr/>
        </p:nvSpPr>
        <p:spPr>
          <a:xfrm>
            <a:off x="584791" y="5631091"/>
            <a:ext cx="334470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b="1"/>
              <a:t>RECOMMENDED MARKET LAYOUT</a:t>
            </a:r>
          </a:p>
        </p:txBody>
      </p:sp>
    </p:spTree>
    <p:extLst>
      <p:ext uri="{BB962C8B-B14F-4D97-AF65-F5344CB8AC3E}">
        <p14:creationId xmlns:p14="http://schemas.microsoft.com/office/powerpoint/2010/main" val="50686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AF2B97-A2B2-CB44-84A2-D9AC1EB96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b="1"/>
              <a:t>PLACE ANALYTICS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95C52-69B5-7644-9877-2C017DA89FE0}"/>
              </a:ext>
            </a:extLst>
          </p:cNvPr>
          <p:cNvSpPr txBox="1"/>
          <p:nvPr/>
        </p:nvSpPr>
        <p:spPr>
          <a:xfrm>
            <a:off x="4247843" y="1164662"/>
            <a:ext cx="34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Case 2: Trade Economics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324BD-3BFD-C044-9FC7-FA56DBF28296}"/>
              </a:ext>
            </a:extLst>
          </p:cNvPr>
          <p:cNvSpPr txBox="1"/>
          <p:nvPr/>
        </p:nvSpPr>
        <p:spPr>
          <a:xfrm>
            <a:off x="323529" y="1745865"/>
            <a:ext cx="1137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Input Data of Sales of 3 models of mobile Phones – Model T, Model X, Model W at 4 Retail stores</a:t>
            </a:r>
          </a:p>
        </p:txBody>
      </p:sp>
      <p:pic>
        <p:nvPicPr>
          <p:cNvPr id="6" name="Picture 5" descr="A row of cell phones&#10;&#10;Description automatically generated with medium confidence">
            <a:extLst>
              <a:ext uri="{FF2B5EF4-FFF2-40B4-BE49-F238E27FC236}">
                <a16:creationId xmlns:a16="http://schemas.microsoft.com/office/drawing/2014/main" id="{64E1DD37-DBC1-DC46-9DDA-4596FD941C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535" y="0"/>
            <a:ext cx="3991465" cy="264033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F48C0B-4DFA-D741-B575-67F5DDBAC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560270"/>
              </p:ext>
            </p:extLst>
          </p:nvPr>
        </p:nvGraphicFramePr>
        <p:xfrm>
          <a:off x="323528" y="2392196"/>
          <a:ext cx="11573196" cy="353811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43861">
                  <a:extLst>
                    <a:ext uri="{9D8B030D-6E8A-4147-A177-3AD203B41FA5}">
                      <a16:colId xmlns:a16="http://schemas.microsoft.com/office/drawing/2014/main" val="3745567264"/>
                    </a:ext>
                  </a:extLst>
                </a:gridCol>
                <a:gridCol w="2137143">
                  <a:extLst>
                    <a:ext uri="{9D8B030D-6E8A-4147-A177-3AD203B41FA5}">
                      <a16:colId xmlns:a16="http://schemas.microsoft.com/office/drawing/2014/main" val="1695984049"/>
                    </a:ext>
                  </a:extLst>
                </a:gridCol>
                <a:gridCol w="1979626">
                  <a:extLst>
                    <a:ext uri="{9D8B030D-6E8A-4147-A177-3AD203B41FA5}">
                      <a16:colId xmlns:a16="http://schemas.microsoft.com/office/drawing/2014/main" val="4040889621"/>
                    </a:ext>
                  </a:extLst>
                </a:gridCol>
                <a:gridCol w="1979626">
                  <a:extLst>
                    <a:ext uri="{9D8B030D-6E8A-4147-A177-3AD203B41FA5}">
                      <a16:colId xmlns:a16="http://schemas.microsoft.com/office/drawing/2014/main" val="3946392649"/>
                    </a:ext>
                  </a:extLst>
                </a:gridCol>
                <a:gridCol w="1979626">
                  <a:extLst>
                    <a:ext uri="{9D8B030D-6E8A-4147-A177-3AD203B41FA5}">
                      <a16:colId xmlns:a16="http://schemas.microsoft.com/office/drawing/2014/main" val="689037884"/>
                    </a:ext>
                  </a:extLst>
                </a:gridCol>
                <a:gridCol w="1653314">
                  <a:extLst>
                    <a:ext uri="{9D8B030D-6E8A-4147-A177-3AD203B41FA5}">
                      <a16:colId xmlns:a16="http://schemas.microsoft.com/office/drawing/2014/main" val="1590112718"/>
                    </a:ext>
                  </a:extLst>
                </a:gridCol>
              </a:tblGrid>
              <a:tr h="600301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1" u="none" strike="noStrike">
                          <a:solidFill>
                            <a:srgbClr val="FFFFFF"/>
                          </a:solidFill>
                          <a:effectLst/>
                        </a:rPr>
                        <a:t>RETAILER 1</a:t>
                      </a:r>
                      <a:r>
                        <a:rPr lang="en-US" sz="2200" b="1">
                          <a:solidFill>
                            <a:srgbClr val="FFFFFF"/>
                          </a:solidFill>
                          <a:effectLst/>
                        </a:rPr>
                        <a:t>​</a:t>
                      </a:r>
                      <a:endParaRPr lang="en-US" sz="2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1" u="none" strike="noStrike">
                          <a:solidFill>
                            <a:srgbClr val="FFFFFF"/>
                          </a:solidFill>
                          <a:effectLst/>
                        </a:rPr>
                        <a:t>RETAILER 2</a:t>
                      </a:r>
                      <a:r>
                        <a:rPr lang="en-US" sz="2200" b="1">
                          <a:solidFill>
                            <a:srgbClr val="FFFFFF"/>
                          </a:solidFill>
                          <a:effectLst/>
                        </a:rPr>
                        <a:t>​</a:t>
                      </a:r>
                      <a:endParaRPr lang="en-US" sz="2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1" u="none" strike="noStrike">
                          <a:solidFill>
                            <a:srgbClr val="FFFFFF"/>
                          </a:solidFill>
                          <a:effectLst/>
                        </a:rPr>
                        <a:t>RETAILER 3</a:t>
                      </a:r>
                      <a:r>
                        <a:rPr lang="en-US" sz="2200" b="1">
                          <a:solidFill>
                            <a:srgbClr val="FFFFFF"/>
                          </a:solidFill>
                          <a:effectLst/>
                        </a:rPr>
                        <a:t>​</a:t>
                      </a:r>
                      <a:endParaRPr lang="en-US" sz="2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1" u="none" strike="noStrike">
                          <a:solidFill>
                            <a:srgbClr val="FFFFFF"/>
                          </a:solidFill>
                          <a:effectLst/>
                        </a:rPr>
                        <a:t>RETAILER 4</a:t>
                      </a:r>
                      <a:r>
                        <a:rPr lang="en-US" sz="2200" b="1">
                          <a:solidFill>
                            <a:srgbClr val="FFFFFF"/>
                          </a:solidFill>
                          <a:effectLst/>
                        </a:rPr>
                        <a:t>​</a:t>
                      </a:r>
                      <a:endParaRPr lang="en-US" sz="2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1" u="none" strike="noStrike">
                          <a:solidFill>
                            <a:srgbClr val="FFFFFF"/>
                          </a:solidFill>
                          <a:effectLst/>
                        </a:rPr>
                        <a:t>TOTAL</a:t>
                      </a:r>
                      <a:r>
                        <a:rPr lang="en-US" sz="2200" b="1">
                          <a:solidFill>
                            <a:srgbClr val="FFFFFF"/>
                          </a:solidFill>
                          <a:effectLst/>
                        </a:rPr>
                        <a:t>​</a:t>
                      </a:r>
                      <a:endParaRPr lang="en-US" sz="2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64196454"/>
                  </a:ext>
                </a:extLst>
              </a:tr>
              <a:tr h="60030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1" u="none" strike="noStrike">
                          <a:solidFill>
                            <a:srgbClr val="000000"/>
                          </a:solidFill>
                          <a:effectLst/>
                        </a:rPr>
                        <a:t>MODEL T</a:t>
                      </a:r>
                      <a:r>
                        <a:rPr lang="en-US" sz="2200" b="1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2450</a:t>
                      </a:r>
                      <a:r>
                        <a:rPr lang="en-US" sz="22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600</a:t>
                      </a:r>
                      <a:r>
                        <a:rPr lang="en-US" sz="22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2000</a:t>
                      </a:r>
                      <a:r>
                        <a:rPr lang="en-US" sz="22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5050</a:t>
                      </a:r>
                      <a:r>
                        <a:rPr lang="en-US" sz="22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65122239"/>
                  </a:ext>
                </a:extLst>
              </a:tr>
              <a:tr h="8686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1" u="none" strike="noStrike">
                          <a:solidFill>
                            <a:srgbClr val="000000"/>
                          </a:solidFill>
                          <a:effectLst/>
                        </a:rPr>
                        <a:t>MODEL X</a:t>
                      </a:r>
                      <a:r>
                        <a:rPr lang="en-US" sz="2200" b="1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2000</a:t>
                      </a:r>
                      <a:r>
                        <a:rPr lang="en-US" sz="22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2100</a:t>
                      </a:r>
                      <a:r>
                        <a:rPr lang="en-US" sz="22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2500</a:t>
                      </a:r>
                      <a:r>
                        <a:rPr lang="en-US" sz="22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  <a:r>
                        <a:rPr lang="en-US" sz="22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7600</a:t>
                      </a:r>
                      <a:r>
                        <a:rPr lang="en-US" sz="22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79873360"/>
                  </a:ext>
                </a:extLst>
              </a:tr>
              <a:tr h="8686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1" u="none" strike="noStrike">
                          <a:solidFill>
                            <a:srgbClr val="000000"/>
                          </a:solidFill>
                          <a:effectLst/>
                        </a:rPr>
                        <a:t>MODEL W</a:t>
                      </a:r>
                      <a:r>
                        <a:rPr lang="en-US" sz="2200" b="1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2500</a:t>
                      </a:r>
                      <a:r>
                        <a:rPr lang="en-US" sz="22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600</a:t>
                      </a:r>
                      <a:r>
                        <a:rPr lang="en-US" sz="22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3100</a:t>
                      </a:r>
                      <a:r>
                        <a:rPr lang="en-US" sz="22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03975280"/>
                  </a:ext>
                </a:extLst>
              </a:tr>
              <a:tr h="60030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  <a:r>
                        <a:rPr lang="en-US" sz="2200" b="1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6950</a:t>
                      </a:r>
                      <a:r>
                        <a:rPr lang="en-US" sz="22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2700</a:t>
                      </a:r>
                      <a:r>
                        <a:rPr lang="en-US" sz="22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4500</a:t>
                      </a:r>
                      <a:r>
                        <a:rPr lang="en-US" sz="22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1600</a:t>
                      </a:r>
                      <a:r>
                        <a:rPr lang="en-US" sz="22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15750</a:t>
                      </a:r>
                      <a:r>
                        <a:rPr lang="en-US" sz="22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2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3994044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52DF22FB-43BB-FF4C-A62E-19856390E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57" y="1533994"/>
            <a:ext cx="80743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itchFamily="2" charset="0"/>
              </a:rPr>
              <a:t> 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68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AF2B97-A2B2-CB44-84A2-D9AC1EB96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b="1"/>
              <a:t>PLACE ANALYTICS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95C52-69B5-7644-9877-2C017DA89FE0}"/>
              </a:ext>
            </a:extLst>
          </p:cNvPr>
          <p:cNvSpPr txBox="1"/>
          <p:nvPr/>
        </p:nvSpPr>
        <p:spPr>
          <a:xfrm>
            <a:off x="3149940" y="1135499"/>
            <a:ext cx="57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Case 2: Trade Economics (Distribution Strategy)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324BD-3BFD-C044-9FC7-FA56DBF28296}"/>
              </a:ext>
            </a:extLst>
          </p:cNvPr>
          <p:cNvSpPr txBox="1"/>
          <p:nvPr/>
        </p:nvSpPr>
        <p:spPr>
          <a:xfrm>
            <a:off x="309402" y="4580569"/>
            <a:ext cx="11573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/>
              <a:t>Decision for distribution strategy depends upon the value of VWD/ND</a:t>
            </a:r>
          </a:p>
          <a:p>
            <a:pPr algn="just" fontAlgn="base"/>
            <a:r>
              <a:rPr lang="en-US"/>
              <a:t>​</a:t>
            </a:r>
          </a:p>
          <a:p>
            <a:pPr algn="just" fontAlgn="base"/>
            <a:r>
              <a:rPr lang="en-US"/>
              <a:t>In the above case, ​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/>
              <a:t>VWD/ND for Model T &amp; Model W is greater than 1, so the company would penetrate the existing market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/>
              <a:t>VWD/ND for Model X is equal to 1, so the decision to expand or penetrate will depend upon the market share of the product</a:t>
            </a:r>
          </a:p>
        </p:txBody>
      </p:sp>
      <p:pic>
        <p:nvPicPr>
          <p:cNvPr id="6" name="Picture 5" descr="A row of cell phones&#10;&#10;Description automatically generated with medium confidence">
            <a:extLst>
              <a:ext uri="{FF2B5EF4-FFF2-40B4-BE49-F238E27FC236}">
                <a16:creationId xmlns:a16="http://schemas.microsoft.com/office/drawing/2014/main" id="{64E1DD37-DBC1-DC46-9DDA-4596FD941C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535" y="0"/>
            <a:ext cx="3991465" cy="264033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675824-2FD4-F34B-9ABA-522B36183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681979"/>
              </p:ext>
            </p:extLst>
          </p:nvPr>
        </p:nvGraphicFramePr>
        <p:xfrm>
          <a:off x="309402" y="1735226"/>
          <a:ext cx="11573196" cy="264031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5993">
                  <a:extLst>
                    <a:ext uri="{9D8B030D-6E8A-4147-A177-3AD203B41FA5}">
                      <a16:colId xmlns:a16="http://schemas.microsoft.com/office/drawing/2014/main" val="646249080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3553060906"/>
                    </a:ext>
                  </a:extLst>
                </a:gridCol>
                <a:gridCol w="1562986">
                  <a:extLst>
                    <a:ext uri="{9D8B030D-6E8A-4147-A177-3AD203B41FA5}">
                      <a16:colId xmlns:a16="http://schemas.microsoft.com/office/drawing/2014/main" val="2275734116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1069148887"/>
                    </a:ext>
                  </a:extLst>
                </a:gridCol>
                <a:gridCol w="1562987">
                  <a:extLst>
                    <a:ext uri="{9D8B030D-6E8A-4147-A177-3AD203B41FA5}">
                      <a16:colId xmlns:a16="http://schemas.microsoft.com/office/drawing/2014/main" val="1209529529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2260226440"/>
                    </a:ext>
                  </a:extLst>
                </a:gridCol>
                <a:gridCol w="2929984">
                  <a:extLst>
                    <a:ext uri="{9D8B030D-6E8A-4147-A177-3AD203B41FA5}">
                      <a16:colId xmlns:a16="http://schemas.microsoft.com/office/drawing/2014/main" val="1986405875"/>
                    </a:ext>
                  </a:extLst>
                </a:gridCol>
              </a:tblGrid>
              <a:tr h="414199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u="none" strike="noStrike">
                          <a:solidFill>
                            <a:srgbClr val="FFFFFF"/>
                          </a:solidFill>
                          <a:effectLst/>
                        </a:rPr>
                        <a:t>MS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</a:rPr>
                        <a:t>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u="none" strike="noStrike">
                          <a:solidFill>
                            <a:srgbClr val="FFFFFF"/>
                          </a:solidFill>
                          <a:effectLst/>
                        </a:rPr>
                        <a:t>SAH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</a:rPr>
                        <a:t>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u="none" strike="noStrike">
                          <a:solidFill>
                            <a:srgbClr val="FFFFFF"/>
                          </a:solidFill>
                          <a:effectLst/>
                        </a:rPr>
                        <a:t>ND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</a:rPr>
                        <a:t>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u="none" strike="noStrike">
                          <a:solidFill>
                            <a:srgbClr val="FFFFFF"/>
                          </a:solidFill>
                          <a:effectLst/>
                        </a:rPr>
                        <a:t>VWD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</a:rPr>
                        <a:t>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u="none" strike="noStrike">
                          <a:solidFill>
                            <a:srgbClr val="FFFFFF"/>
                          </a:solidFill>
                          <a:effectLst/>
                        </a:rPr>
                        <a:t>VWD/ND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</a:rPr>
                        <a:t>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u="none" strike="noStrike">
                          <a:solidFill>
                            <a:srgbClr val="FFFFFF"/>
                          </a:solidFill>
                          <a:effectLst/>
                        </a:rPr>
                        <a:t>INFERENCE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</a:rPr>
                        <a:t>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extLst>
                  <a:ext uri="{0D108BD9-81ED-4DB2-BD59-A6C34878D82A}">
                    <a16:rowId xmlns:a16="http://schemas.microsoft.com/office/drawing/2014/main" val="2012784956"/>
                  </a:ext>
                </a:extLst>
              </a:tr>
              <a:tr h="7420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Model T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0.320634921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0.356890459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0.75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0.898412698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1.197883598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PENETRATE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extLst>
                  <a:ext uri="{0D108BD9-81ED-4DB2-BD59-A6C34878D82A}">
                    <a16:rowId xmlns:a16="http://schemas.microsoft.com/office/drawing/2014/main" val="2601776396"/>
                  </a:ext>
                </a:extLst>
              </a:tr>
              <a:tr h="7420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Model X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0.482539683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0.482539683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PENETRATE/EXPAND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b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(Based on scenario) 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extLst>
                  <a:ext uri="{0D108BD9-81ED-4DB2-BD59-A6C34878D82A}">
                    <a16:rowId xmlns:a16="http://schemas.microsoft.com/office/drawing/2014/main" val="3753487228"/>
                  </a:ext>
                </a:extLst>
              </a:tr>
              <a:tr h="7420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Model W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0.196825397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0.362573099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0.542857143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1.085714286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PENETRATE 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548" marR="84548" marT="42274" marB="42274" anchor="b"/>
                </a:tc>
                <a:extLst>
                  <a:ext uri="{0D108BD9-81ED-4DB2-BD59-A6C34878D82A}">
                    <a16:rowId xmlns:a16="http://schemas.microsoft.com/office/drawing/2014/main" val="311260486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9EFD7B7C-7DFF-8749-8114-83CAF2D3F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57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itchFamily="2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8500" y="139039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PROMOTION ANALYTICS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39BFA8-9DF0-478A-85F3-57B1D0D91A57}"/>
              </a:ext>
            </a:extLst>
          </p:cNvPr>
          <p:cNvSpPr txBox="1"/>
          <p:nvPr/>
        </p:nvSpPr>
        <p:spPr>
          <a:xfrm>
            <a:off x="7801246" y="918820"/>
            <a:ext cx="380765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TYPES OF MEDIA &amp; THEIR COST FOR A 30 SECONDS COMMERCIAL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51898-16A6-495F-9F34-0D785B2D19D7}"/>
              </a:ext>
            </a:extLst>
          </p:cNvPr>
          <p:cNvSpPr txBox="1"/>
          <p:nvPr/>
        </p:nvSpPr>
        <p:spPr>
          <a:xfrm>
            <a:off x="0" y="918820"/>
            <a:ext cx="726219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For the purpose of undertaking promotion of our product- Smartphone, we decided on the media plan (one that optimizes the exposures at the lowest possible cost) </a:t>
            </a:r>
          </a:p>
          <a:p>
            <a:pPr algn="l"/>
            <a:endParaRPr lang="en-US"/>
          </a:p>
          <a:p>
            <a:pPr algn="l"/>
            <a:r>
              <a:rPr lang="en-US"/>
              <a:t>The following table shows the total population falling in each age group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3F8375-1C90-406E-84DA-CFF67B08C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63835"/>
              </p:ext>
            </p:extLst>
          </p:nvPr>
        </p:nvGraphicFramePr>
        <p:xfrm>
          <a:off x="107745" y="2738619"/>
          <a:ext cx="6584602" cy="341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301">
                  <a:extLst>
                    <a:ext uri="{9D8B030D-6E8A-4147-A177-3AD203B41FA5}">
                      <a16:colId xmlns:a16="http://schemas.microsoft.com/office/drawing/2014/main" val="1023674146"/>
                    </a:ext>
                  </a:extLst>
                </a:gridCol>
                <a:gridCol w="3292301">
                  <a:extLst>
                    <a:ext uri="{9D8B030D-6E8A-4147-A177-3AD203B41FA5}">
                      <a16:colId xmlns:a16="http://schemas.microsoft.com/office/drawing/2014/main" val="3073967302"/>
                    </a:ext>
                  </a:extLst>
                </a:gridCol>
              </a:tblGrid>
              <a:tr h="492988">
                <a:tc>
                  <a:txBody>
                    <a:bodyPr/>
                    <a:lstStyle/>
                    <a:p>
                      <a:r>
                        <a:rPr lang="en-IN"/>
                        <a:t>Age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Total Population in Millions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34810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r>
                        <a:rPr lang="en-IN"/>
                        <a:t>W 18-30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6668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r>
                        <a:rPr lang="en-IN"/>
                        <a:t>W 31-40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48437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r>
                        <a:rPr lang="en-IN"/>
                        <a:t>W 41-50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2818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r>
                        <a:rPr lang="en-IN"/>
                        <a:t>W&gt;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77510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r>
                        <a:rPr lang="en-IN"/>
                        <a:t>M 18-30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45663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r>
                        <a:rPr lang="en-IN"/>
                        <a:t>M 31-40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58032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r>
                        <a:rPr lang="en-IN"/>
                        <a:t>M 41-50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68916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r>
                        <a:rPr lang="en-IN"/>
                        <a:t>M&gt;50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195812"/>
                  </a:ext>
                </a:extLst>
              </a:tr>
            </a:tbl>
          </a:graphicData>
        </a:graphic>
      </p:graphicFrame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640F7999-2090-4FFA-A4DB-8B8408E25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870074"/>
              </p:ext>
            </p:extLst>
          </p:nvPr>
        </p:nvGraphicFramePr>
        <p:xfrm>
          <a:off x="7026341" y="1559129"/>
          <a:ext cx="505791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957">
                  <a:extLst>
                    <a:ext uri="{9D8B030D-6E8A-4147-A177-3AD203B41FA5}">
                      <a16:colId xmlns:a16="http://schemas.microsoft.com/office/drawing/2014/main" val="1296165539"/>
                    </a:ext>
                  </a:extLst>
                </a:gridCol>
                <a:gridCol w="2528957">
                  <a:extLst>
                    <a:ext uri="{9D8B030D-6E8A-4147-A177-3AD203B41FA5}">
                      <a16:colId xmlns:a16="http://schemas.microsoft.com/office/drawing/2014/main" val="8295333"/>
                    </a:ext>
                  </a:extLst>
                </a:gridCol>
              </a:tblGrid>
              <a:tr h="326864">
                <a:tc>
                  <a:txBody>
                    <a:bodyPr/>
                    <a:lstStyle/>
                    <a:p>
                      <a:r>
                        <a:rPr lang="en-IN"/>
                        <a:t>Media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Cost/30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25009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r>
                        <a:rPr lang="en-IN"/>
                        <a:t>Pinterest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23" rtl="0" eaLnBrk="1" fontAlgn="b" latinLnBrk="0" hangingPunct="1"/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$32.63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2136303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r>
                        <a:rPr lang="en-IN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23" rtl="0" eaLnBrk="1" fontAlgn="b" latinLnBrk="0" hangingPunct="1"/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$33.00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8168077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r>
                        <a:rPr lang="en-IN"/>
                        <a:t>Online Banner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23" rtl="0" eaLnBrk="1" fontAlgn="b" latinLnBrk="0" hangingPunct="1"/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$26.00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0934029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r>
                        <a:rPr lang="en-IN"/>
                        <a:t>TV 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23" rtl="0" eaLnBrk="1" fontAlgn="b" latinLnBrk="0" hangingPunct="1"/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$27.50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8297416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r>
                        <a:rPr lang="en-IN"/>
                        <a:t>TV Reality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23" rtl="0" eaLnBrk="1" fontAlgn="b" latinLnBrk="0" hangingPunct="1"/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$31.50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390775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r>
                        <a:rPr lang="en-IN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23" rtl="0" eaLnBrk="1" fontAlgn="b" latinLnBrk="0" hangingPunct="1"/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$56.00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632236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r>
                        <a:rPr lang="en-IN"/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23" rtl="0" eaLnBrk="1" fontAlgn="b" latinLnBrk="0" hangingPunct="1"/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$36.00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3165716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r>
                        <a:rPr lang="en-IN"/>
                        <a:t>YouTube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23" rtl="0" eaLnBrk="1" fontAlgn="b" latinLnBrk="0" hangingPunct="1"/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$19.00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928572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r>
                        <a:rPr lang="en-IN"/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23" rtl="0" eaLnBrk="1" fontAlgn="b" latinLnBrk="0" hangingPunct="1"/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$35.00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8362594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r>
                        <a:rPr lang="en-IN"/>
                        <a:t>Tech Websites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23" rtl="0" eaLnBrk="1" fontAlgn="b" latinLnBrk="0" hangingPunct="1"/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$40.00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6183742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r>
                        <a:rPr lang="en-IN"/>
                        <a:t>Blogs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23" rtl="0" eaLnBrk="1" fontAlgn="b" latinLnBrk="0" hangingPunct="1"/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$38.00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2858121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r>
                        <a:rPr lang="en-IN"/>
                        <a:t>Snapchat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23" rtl="0" eaLnBrk="1" fontAlgn="b" latinLnBrk="0" hangingPunct="1"/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$38.00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7334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3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0CFBC39-F118-4C40-8D0A-A00A01832B51}"/>
              </a:ext>
            </a:extLst>
          </p:cNvPr>
          <p:cNvGrpSpPr/>
          <p:nvPr/>
        </p:nvGrpSpPr>
        <p:grpSpPr>
          <a:xfrm>
            <a:off x="3234048" y="3864036"/>
            <a:ext cx="2772000" cy="1226205"/>
            <a:chOff x="4903822" y="3840016"/>
            <a:chExt cx="2772000" cy="1226205"/>
          </a:xfrm>
        </p:grpSpPr>
        <p:sp>
          <p:nvSpPr>
            <p:cNvPr id="11" name="TextBox 10"/>
            <p:cNvSpPr txBox="1"/>
            <p:nvPr/>
          </p:nvSpPr>
          <p:spPr>
            <a:xfrm>
              <a:off x="4903822" y="4112114"/>
              <a:ext cx="2772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Cost of 1 commercial of 30 sec- $33</a:t>
              </a:r>
            </a:p>
            <a:p>
              <a:r>
                <a:rPr lang="en-IN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Total amount spent on Pinterest= 1*33= $33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03822" y="3840016"/>
              <a:ext cx="277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Pinterest- 1 ad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65A623-F28B-4F05-802A-0E801E155392}"/>
              </a:ext>
            </a:extLst>
          </p:cNvPr>
          <p:cNvGrpSpPr/>
          <p:nvPr/>
        </p:nvGrpSpPr>
        <p:grpSpPr>
          <a:xfrm>
            <a:off x="6223797" y="3864036"/>
            <a:ext cx="2772000" cy="1226205"/>
            <a:chOff x="8621632" y="3839869"/>
            <a:chExt cx="2772000" cy="1226205"/>
          </a:xfrm>
        </p:grpSpPr>
        <p:sp>
          <p:nvSpPr>
            <p:cNvPr id="38" name="TextBox 37"/>
            <p:cNvSpPr txBox="1"/>
            <p:nvPr/>
          </p:nvSpPr>
          <p:spPr>
            <a:xfrm>
              <a:off x="8621632" y="4111967"/>
              <a:ext cx="2772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Cost of 1 commercial of 30 sec- $56</a:t>
              </a:r>
            </a:p>
            <a:p>
              <a:r>
                <a:rPr lang="en-IN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Total amount spent on Facebook= 1*56=$56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621632" y="3839869"/>
              <a:ext cx="277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Facebook- 1 ad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FA42CD-23F9-4BA0-88A4-52A346A9ED9A}"/>
              </a:ext>
            </a:extLst>
          </p:cNvPr>
          <p:cNvGrpSpPr/>
          <p:nvPr/>
        </p:nvGrpSpPr>
        <p:grpSpPr>
          <a:xfrm>
            <a:off x="9213546" y="5375277"/>
            <a:ext cx="2772000" cy="1226205"/>
            <a:chOff x="4903822" y="4915304"/>
            <a:chExt cx="2772000" cy="1226205"/>
          </a:xfrm>
        </p:grpSpPr>
        <p:sp>
          <p:nvSpPr>
            <p:cNvPr id="42" name="TextBox 41"/>
            <p:cNvSpPr txBox="1"/>
            <p:nvPr/>
          </p:nvSpPr>
          <p:spPr>
            <a:xfrm>
              <a:off x="4903822" y="5187402"/>
              <a:ext cx="2772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Cost of 1 commercial of 30 sec- $38</a:t>
              </a:r>
            </a:p>
            <a:p>
              <a:r>
                <a:rPr lang="en-IN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Total amount spent on Snapchat= 7*38= $266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03822" y="4915304"/>
              <a:ext cx="277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Snapchat- 7 ad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727B846-75DD-4CA8-9B36-661A62F2123C}"/>
              </a:ext>
            </a:extLst>
          </p:cNvPr>
          <p:cNvGrpSpPr/>
          <p:nvPr/>
        </p:nvGrpSpPr>
        <p:grpSpPr>
          <a:xfrm>
            <a:off x="9213546" y="3865581"/>
            <a:ext cx="2772000" cy="1226205"/>
            <a:chOff x="8621632" y="4933373"/>
            <a:chExt cx="2772000" cy="1226205"/>
          </a:xfrm>
        </p:grpSpPr>
        <p:sp>
          <p:nvSpPr>
            <p:cNvPr id="46" name="TextBox 45"/>
            <p:cNvSpPr txBox="1"/>
            <p:nvPr/>
          </p:nvSpPr>
          <p:spPr>
            <a:xfrm>
              <a:off x="8621632" y="5205471"/>
              <a:ext cx="2772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Cost of 1 commercial of 30 sec- $36</a:t>
              </a:r>
            </a:p>
            <a:p>
              <a:r>
                <a:rPr lang="en-IN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Total amount spent on Instagram=7*36=$252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621632" y="4933373"/>
              <a:ext cx="277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Instagram- 7 ad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7BD155B-A44B-4073-83E5-276BB2254C94}"/>
              </a:ext>
            </a:extLst>
          </p:cNvPr>
          <p:cNvSpPr txBox="1"/>
          <p:nvPr/>
        </p:nvSpPr>
        <p:spPr>
          <a:xfrm>
            <a:off x="3400228" y="2055956"/>
            <a:ext cx="4209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>
                <a:solidFill>
                  <a:schemeClr val="bg1"/>
                </a:solidFill>
                <a:latin typeface="+mj-lt"/>
              </a:rPr>
              <a:t>MEDIA PLAN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B083D61-DB1A-43C1-A816-57B2DD7098B9}"/>
              </a:ext>
            </a:extLst>
          </p:cNvPr>
          <p:cNvGrpSpPr/>
          <p:nvPr/>
        </p:nvGrpSpPr>
        <p:grpSpPr>
          <a:xfrm>
            <a:off x="900125" y="2071345"/>
            <a:ext cx="2123897" cy="2917654"/>
            <a:chOff x="-419060" y="1832111"/>
            <a:chExt cx="3584917" cy="15416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F29F72E-0038-4B17-9275-F6B22F51CFAF}"/>
                </a:ext>
              </a:extLst>
            </p:cNvPr>
            <p:cNvSpPr txBox="1"/>
            <p:nvPr/>
          </p:nvSpPr>
          <p:spPr>
            <a:xfrm>
              <a:off x="-419060" y="1832111"/>
              <a:ext cx="3584917" cy="2114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  <a:cs typeface="Arial" pitchFamily="34" charset="0"/>
                </a:rPr>
                <a:t>Assumptions</a:t>
              </a:r>
              <a:endParaRPr lang="ko-KR" altLang="en-US" sz="20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06505E0-689A-4B2B-A754-8C8C9EA2A4F7}"/>
                </a:ext>
              </a:extLst>
            </p:cNvPr>
            <p:cNvSpPr txBox="1"/>
            <p:nvPr/>
          </p:nvSpPr>
          <p:spPr>
            <a:xfrm>
              <a:off x="-419060" y="2105293"/>
              <a:ext cx="3571881" cy="1268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50">
                  <a:solidFill>
                    <a:schemeClr val="bg1"/>
                  </a:solidFill>
                  <a:cs typeface="Arial" pitchFamily="34" charset="0"/>
                </a:rPr>
                <a:t>No.of ads limited for each medium is 7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50">
                  <a:solidFill>
                    <a:schemeClr val="bg1"/>
                  </a:solidFill>
                  <a:cs typeface="Arial" pitchFamily="34" charset="0"/>
                </a:rPr>
                <a:t>Exposures should be greater than or equal to goals set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50">
                  <a:solidFill>
                    <a:schemeClr val="bg1"/>
                  </a:solidFill>
                  <a:cs typeface="Arial" pitchFamily="34" charset="0"/>
                </a:rPr>
                <a:t>Budget is not set for the promotional activities, once a budget is set, the cost cell will be equated with the budget in Solver Constraint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5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그룹 6">
            <a:extLst>
              <a:ext uri="{FF2B5EF4-FFF2-40B4-BE49-F238E27FC236}">
                <a16:creationId xmlns:a16="http://schemas.microsoft.com/office/drawing/2014/main" id="{538DF24D-1B0C-46A0-A2CE-2DCBD88225C6}"/>
              </a:ext>
            </a:extLst>
          </p:cNvPr>
          <p:cNvGrpSpPr/>
          <p:nvPr/>
        </p:nvGrpSpPr>
        <p:grpSpPr>
          <a:xfrm>
            <a:off x="3234048" y="5375277"/>
            <a:ext cx="2772000" cy="1226205"/>
            <a:chOff x="4903822" y="3840016"/>
            <a:chExt cx="2772000" cy="12262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A152F32-4D22-477A-A3C2-BF3DA9C29237}"/>
                </a:ext>
              </a:extLst>
            </p:cNvPr>
            <p:cNvSpPr txBox="1"/>
            <p:nvPr/>
          </p:nvSpPr>
          <p:spPr>
            <a:xfrm>
              <a:off x="4903822" y="4112114"/>
              <a:ext cx="2772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Cost of 1 commercial of 30 sec- $19</a:t>
              </a:r>
            </a:p>
            <a:p>
              <a:r>
                <a:rPr lang="en-IN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Total amount spent on YouTube= 7*19= $133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A858D5-53C0-484A-B167-3917D5816606}"/>
                </a:ext>
              </a:extLst>
            </p:cNvPr>
            <p:cNvSpPr txBox="1"/>
            <p:nvPr/>
          </p:nvSpPr>
          <p:spPr>
            <a:xfrm>
              <a:off x="4903822" y="3840016"/>
              <a:ext cx="277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YouTube- 7 ad</a:t>
              </a:r>
            </a:p>
          </p:txBody>
        </p:sp>
      </p:grpSp>
      <p:grpSp>
        <p:nvGrpSpPr>
          <p:cNvPr id="56" name="그룹 6">
            <a:extLst>
              <a:ext uri="{FF2B5EF4-FFF2-40B4-BE49-F238E27FC236}">
                <a16:creationId xmlns:a16="http://schemas.microsoft.com/office/drawing/2014/main" id="{AABC68BB-5DDA-4332-9A71-192FC15185CD}"/>
              </a:ext>
            </a:extLst>
          </p:cNvPr>
          <p:cNvGrpSpPr/>
          <p:nvPr/>
        </p:nvGrpSpPr>
        <p:grpSpPr>
          <a:xfrm>
            <a:off x="6223797" y="5375277"/>
            <a:ext cx="2772000" cy="1226205"/>
            <a:chOff x="4903822" y="3840016"/>
            <a:chExt cx="2772000" cy="122620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BC60334-F510-4412-A6A9-119D2BFD03D0}"/>
                </a:ext>
              </a:extLst>
            </p:cNvPr>
            <p:cNvSpPr txBox="1"/>
            <p:nvPr/>
          </p:nvSpPr>
          <p:spPr>
            <a:xfrm>
              <a:off x="4903822" y="4112114"/>
              <a:ext cx="2772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Cost of 1 commercial of 30 sec- $40</a:t>
              </a:r>
            </a:p>
            <a:p>
              <a:r>
                <a:rPr lang="en-IN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Total amount spent on Tech Web= 7*40= $280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66F0B0-CEDF-41CD-B0B6-3D7238019F2F}"/>
                </a:ext>
              </a:extLst>
            </p:cNvPr>
            <p:cNvSpPr txBox="1"/>
            <p:nvPr/>
          </p:nvSpPr>
          <p:spPr>
            <a:xfrm>
              <a:off x="4903822" y="3840016"/>
              <a:ext cx="277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Tech Websites- 7 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689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2740854" y="192499"/>
            <a:ext cx="6710291" cy="724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</a:rPr>
              <a:t>MEDIA PLAN ANALYSIS- SOLVER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510B579-87B8-4079-BB9A-6350AE9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7" y="1111348"/>
            <a:ext cx="12069206" cy="5627077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8BCBF8C5-15E5-4AB1-824B-6D34EA8B185A}"/>
              </a:ext>
            </a:extLst>
          </p:cNvPr>
          <p:cNvSpPr/>
          <p:nvPr/>
        </p:nvSpPr>
        <p:spPr>
          <a:xfrm>
            <a:off x="2236763" y="2152357"/>
            <a:ext cx="576774" cy="281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77C38F-F614-443A-8D70-262908BDE4C7}"/>
              </a:ext>
            </a:extLst>
          </p:cNvPr>
          <p:cNvSpPr/>
          <p:nvPr/>
        </p:nvSpPr>
        <p:spPr>
          <a:xfrm>
            <a:off x="2208626" y="4836942"/>
            <a:ext cx="576774" cy="281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84084F-4FFA-4977-A5C7-FDFF1127AD31}"/>
              </a:ext>
            </a:extLst>
          </p:cNvPr>
          <p:cNvSpPr/>
          <p:nvPr/>
        </p:nvSpPr>
        <p:spPr>
          <a:xfrm>
            <a:off x="2208626" y="4283613"/>
            <a:ext cx="576774" cy="281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F0CCDE8-6425-47BF-AB23-CDF2FCC924AD}"/>
              </a:ext>
            </a:extLst>
          </p:cNvPr>
          <p:cNvSpPr/>
          <p:nvPr/>
        </p:nvSpPr>
        <p:spPr>
          <a:xfrm>
            <a:off x="2208626" y="3219157"/>
            <a:ext cx="576774" cy="281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26FD54F-B0EF-45C2-8A17-58064CF6717C}"/>
              </a:ext>
            </a:extLst>
          </p:cNvPr>
          <p:cNvSpPr/>
          <p:nvPr/>
        </p:nvSpPr>
        <p:spPr>
          <a:xfrm>
            <a:off x="2208626" y="3499535"/>
            <a:ext cx="576774" cy="281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9ABD617-1874-4C86-9F0A-CE5410A6B977}"/>
              </a:ext>
            </a:extLst>
          </p:cNvPr>
          <p:cNvSpPr/>
          <p:nvPr/>
        </p:nvSpPr>
        <p:spPr>
          <a:xfrm>
            <a:off x="2208626" y="3771510"/>
            <a:ext cx="576774" cy="281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254182-8211-460F-A931-135A03EFEB59}"/>
              </a:ext>
            </a:extLst>
          </p:cNvPr>
          <p:cNvSpPr/>
          <p:nvPr/>
        </p:nvSpPr>
        <p:spPr>
          <a:xfrm>
            <a:off x="1906171" y="6185095"/>
            <a:ext cx="879229" cy="382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49CA31-3728-494E-B034-97BBEA1479C3}"/>
              </a:ext>
            </a:extLst>
          </p:cNvPr>
          <p:cNvSpPr/>
          <p:nvPr/>
        </p:nvSpPr>
        <p:spPr>
          <a:xfrm>
            <a:off x="2602524" y="5118296"/>
            <a:ext cx="9528080" cy="846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31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803BF8-DDCB-47AE-BC54-13401E351B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4800" b="1"/>
              <a:t>TRACKING EXPOSURES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4145D6-ED8C-4B7B-9FB2-D599128B7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18707"/>
              </p:ext>
            </p:extLst>
          </p:nvPr>
        </p:nvGraphicFramePr>
        <p:xfrm>
          <a:off x="494747" y="2044883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29219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4735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089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Age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Exposures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71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W 18-30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2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W 31-40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2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W 41-50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136.08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7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W &gt;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 18-30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150.48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2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 31-40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153.52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3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 41-50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109.98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8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 &gt;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171.72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1967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B5FF4A-F516-4077-A4B9-D8D56DF78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093657"/>
              </p:ext>
            </p:extLst>
          </p:nvPr>
        </p:nvGraphicFramePr>
        <p:xfrm>
          <a:off x="9152833" y="3171318"/>
          <a:ext cx="2407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478">
                  <a:extLst>
                    <a:ext uri="{9D8B030D-6E8A-4147-A177-3AD203B41FA5}">
                      <a16:colId xmlns:a16="http://schemas.microsoft.com/office/drawing/2014/main" val="3086128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Total Cost Incurred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9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$1020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95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739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D1E769-4A32-4639-A999-0BB75F1DBE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4042" y="2445204"/>
            <a:ext cx="7183916" cy="1967592"/>
          </a:xfrm>
        </p:spPr>
        <p:txBody>
          <a:bodyPr/>
          <a:lstStyle/>
          <a:p>
            <a:r>
              <a:rPr lang="en-IN" sz="88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8072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Index</a:t>
            </a:r>
          </a:p>
        </p:txBody>
      </p:sp>
      <p:sp>
        <p:nvSpPr>
          <p:cNvPr id="179" name="Rounded Rectangle 1">
            <a:extLst>
              <a:ext uri="{FF2B5EF4-FFF2-40B4-BE49-F238E27FC236}">
                <a16:creationId xmlns:a16="http://schemas.microsoft.com/office/drawing/2014/main" id="{26861DA0-347E-491E-A717-492B4718DC0B}"/>
              </a:ext>
            </a:extLst>
          </p:cNvPr>
          <p:cNvSpPr/>
          <p:nvPr/>
        </p:nvSpPr>
        <p:spPr>
          <a:xfrm>
            <a:off x="949611" y="3831128"/>
            <a:ext cx="10332000" cy="96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9B9FC5C4-973B-432A-BC28-D57C1982EAA3}"/>
              </a:ext>
            </a:extLst>
          </p:cNvPr>
          <p:cNvSpPr/>
          <p:nvPr/>
        </p:nvSpPr>
        <p:spPr>
          <a:xfrm flipH="1">
            <a:off x="1476455" y="3749296"/>
            <a:ext cx="261716" cy="261716"/>
          </a:xfrm>
          <a:prstGeom prst="ellipse">
            <a:avLst/>
          </a:prstGeom>
          <a:solidFill>
            <a:schemeClr val="accent5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2" name="그룹 6">
            <a:extLst>
              <a:ext uri="{FF2B5EF4-FFF2-40B4-BE49-F238E27FC236}">
                <a16:creationId xmlns:a16="http://schemas.microsoft.com/office/drawing/2014/main" id="{2243F71A-1F7C-4CF8-93F6-FB128B6AE66D}"/>
              </a:ext>
            </a:extLst>
          </p:cNvPr>
          <p:cNvGrpSpPr/>
          <p:nvPr/>
        </p:nvGrpSpPr>
        <p:grpSpPr>
          <a:xfrm>
            <a:off x="977243" y="4635935"/>
            <a:ext cx="1260140" cy="1524814"/>
            <a:chOff x="602568" y="4345057"/>
            <a:chExt cx="1260140" cy="1524814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0B54924-4FE0-49EC-A242-74F9D4F724D6}"/>
                </a:ext>
              </a:extLst>
            </p:cNvPr>
            <p:cNvSpPr txBox="1"/>
            <p:nvPr/>
          </p:nvSpPr>
          <p:spPr>
            <a:xfrm>
              <a:off x="602568" y="4345057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cs typeface="Calibri" pitchFamily="34" charset="0"/>
                </a:rPr>
                <a:t>Your Text</a:t>
              </a:r>
              <a:endParaRPr lang="ko-KR" altLang="en-US" sz="1200" b="1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CAB4D319-D7EF-4117-A13E-0A56EFEFA7C4}"/>
                </a:ext>
              </a:extLst>
            </p:cNvPr>
            <p:cNvSpPr txBox="1"/>
            <p:nvPr/>
          </p:nvSpPr>
          <p:spPr>
            <a:xfrm>
              <a:off x="602568" y="4669542"/>
              <a:ext cx="12601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E24C30A-ED94-4AF0-A937-C9CBD5EC75A9}"/>
              </a:ext>
            </a:extLst>
          </p:cNvPr>
          <p:cNvSpPr txBox="1"/>
          <p:nvPr/>
        </p:nvSpPr>
        <p:spPr>
          <a:xfrm>
            <a:off x="521550" y="3276865"/>
            <a:ext cx="229399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Factor Analysis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D456F3C-8D0D-4099-9DA0-CB834FD8DFCE}"/>
              </a:ext>
            </a:extLst>
          </p:cNvPr>
          <p:cNvSpPr/>
          <p:nvPr/>
        </p:nvSpPr>
        <p:spPr>
          <a:xfrm flipH="1">
            <a:off x="5544359" y="3748465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8" name="그룹 9">
            <a:extLst>
              <a:ext uri="{FF2B5EF4-FFF2-40B4-BE49-F238E27FC236}">
                <a16:creationId xmlns:a16="http://schemas.microsoft.com/office/drawing/2014/main" id="{A420C6D2-FCFE-425E-9B4F-EC6BACBFF3CE}"/>
              </a:ext>
            </a:extLst>
          </p:cNvPr>
          <p:cNvGrpSpPr/>
          <p:nvPr/>
        </p:nvGrpSpPr>
        <p:grpSpPr>
          <a:xfrm>
            <a:off x="5442303" y="4635935"/>
            <a:ext cx="1260140" cy="1524814"/>
            <a:chOff x="3967628" y="4345057"/>
            <a:chExt cx="1260140" cy="1524814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486215C-3AA9-4D29-A08C-A972C9734471}"/>
                </a:ext>
              </a:extLst>
            </p:cNvPr>
            <p:cNvSpPr txBox="1"/>
            <p:nvPr/>
          </p:nvSpPr>
          <p:spPr>
            <a:xfrm>
              <a:off x="3967628" y="4345057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cs typeface="Calibri" pitchFamily="34" charset="0"/>
                </a:rPr>
                <a:t>Your Text</a:t>
              </a:r>
              <a:endParaRPr lang="ko-KR" altLang="en-US" sz="1200" b="1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0FB30913-C0F5-4C24-8113-2E0AA4A19ECC}"/>
                </a:ext>
              </a:extLst>
            </p:cNvPr>
            <p:cNvSpPr txBox="1"/>
            <p:nvPr/>
          </p:nvSpPr>
          <p:spPr>
            <a:xfrm>
              <a:off x="3967628" y="4669542"/>
              <a:ext cx="12601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AA0FA020-B604-4335-8D2D-950AFEB23DE9}"/>
              </a:ext>
            </a:extLst>
          </p:cNvPr>
          <p:cNvSpPr txBox="1"/>
          <p:nvPr/>
        </p:nvSpPr>
        <p:spPr>
          <a:xfrm>
            <a:off x="5045147" y="3194202"/>
            <a:ext cx="1260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Price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8E57561-3AEB-4191-B2CE-37DD3F652F2B}"/>
              </a:ext>
            </a:extLst>
          </p:cNvPr>
          <p:cNvSpPr/>
          <p:nvPr/>
        </p:nvSpPr>
        <p:spPr>
          <a:xfrm flipH="1">
            <a:off x="10275715" y="3754491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3" name="Rounded Rectangle 8">
            <a:extLst>
              <a:ext uri="{FF2B5EF4-FFF2-40B4-BE49-F238E27FC236}">
                <a16:creationId xmlns:a16="http://schemas.microsoft.com/office/drawing/2014/main" id="{EB437316-F402-400E-B9C3-DEA1A03AE808}"/>
              </a:ext>
            </a:extLst>
          </p:cNvPr>
          <p:cNvSpPr/>
          <p:nvPr/>
        </p:nvSpPr>
        <p:spPr>
          <a:xfrm rot="10800000">
            <a:off x="9759897" y="1922811"/>
            <a:ext cx="1260140" cy="1026368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169DB67-47D1-4D6C-9894-072705FE7275}"/>
              </a:ext>
            </a:extLst>
          </p:cNvPr>
          <p:cNvSpPr txBox="1"/>
          <p:nvPr/>
        </p:nvSpPr>
        <p:spPr>
          <a:xfrm>
            <a:off x="9902254" y="4576382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Slide No: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3DA9988-F104-452F-9229-5F37C7B991AD}"/>
              </a:ext>
            </a:extLst>
          </p:cNvPr>
          <p:cNvSpPr txBox="1"/>
          <p:nvPr/>
        </p:nvSpPr>
        <p:spPr>
          <a:xfrm>
            <a:off x="9622469" y="3197932"/>
            <a:ext cx="153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Promotion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DE8540B-E2A1-4508-A1E6-5F5EF544977B}"/>
              </a:ext>
            </a:extLst>
          </p:cNvPr>
          <p:cNvSpPr/>
          <p:nvPr/>
        </p:nvSpPr>
        <p:spPr>
          <a:xfrm rot="10800000" flipH="1">
            <a:off x="3103547" y="3748465"/>
            <a:ext cx="261716" cy="26171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EF8AD70-1294-402C-9452-7E1D2D68A052}"/>
              </a:ext>
            </a:extLst>
          </p:cNvPr>
          <p:cNvSpPr txBox="1"/>
          <p:nvPr/>
        </p:nvSpPr>
        <p:spPr>
          <a:xfrm>
            <a:off x="2604334" y="4086927"/>
            <a:ext cx="1260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Product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C7E0D45A-53D9-4D15-BE69-5ED8F2962C11}"/>
              </a:ext>
            </a:extLst>
          </p:cNvPr>
          <p:cNvSpPr/>
          <p:nvPr/>
        </p:nvSpPr>
        <p:spPr>
          <a:xfrm rot="10800000" flipH="1">
            <a:off x="7931391" y="3748465"/>
            <a:ext cx="261716" cy="261716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053E225-6961-4286-8ABC-226513B8FA7B}"/>
              </a:ext>
            </a:extLst>
          </p:cNvPr>
          <p:cNvSpPr txBox="1"/>
          <p:nvPr/>
        </p:nvSpPr>
        <p:spPr>
          <a:xfrm>
            <a:off x="7432178" y="4092013"/>
            <a:ext cx="1260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Place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34" name="Rounded Rectangle 8">
            <a:extLst>
              <a:ext uri="{FF2B5EF4-FFF2-40B4-BE49-F238E27FC236}">
                <a16:creationId xmlns:a16="http://schemas.microsoft.com/office/drawing/2014/main" id="{C8F04F27-1D36-D240-8CFB-4F45BE8DE597}"/>
              </a:ext>
            </a:extLst>
          </p:cNvPr>
          <p:cNvSpPr/>
          <p:nvPr/>
        </p:nvSpPr>
        <p:spPr>
          <a:xfrm>
            <a:off x="2517288" y="4488810"/>
            <a:ext cx="1550073" cy="1026368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0795" indent="-10795" algn="just">
              <a:buFont typeface="Arial" panose="020B0604020202020204" pitchFamily="34" charset="0"/>
              <a:buChar char="•"/>
            </a:pPr>
            <a:r>
              <a:rPr lang="ko-KR" altLang="en-US" sz="1200">
                <a:cs typeface="Arial"/>
              </a:rPr>
              <a:t> Conjoint </a:t>
            </a:r>
            <a:r>
              <a:rPr lang="ko-KR" altLang="en-US" sz="1200" err="1">
                <a:cs typeface="Arial"/>
              </a:rPr>
              <a:t>Analysis</a:t>
            </a:r>
            <a:endParaRPr lang="ko-KR" altLang="en-US" sz="1200">
              <a:cs typeface="Arial"/>
            </a:endParaRPr>
          </a:p>
        </p:txBody>
      </p:sp>
      <p:sp>
        <p:nvSpPr>
          <p:cNvPr id="35" name="Rounded Rectangle 8">
            <a:extLst>
              <a:ext uri="{FF2B5EF4-FFF2-40B4-BE49-F238E27FC236}">
                <a16:creationId xmlns:a16="http://schemas.microsoft.com/office/drawing/2014/main" id="{10D8E6DC-8C96-C442-989B-F1164A2BEAD2}"/>
              </a:ext>
            </a:extLst>
          </p:cNvPr>
          <p:cNvSpPr/>
          <p:nvPr/>
        </p:nvSpPr>
        <p:spPr>
          <a:xfrm>
            <a:off x="7433307" y="4496116"/>
            <a:ext cx="1383965" cy="1016843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0795" indent="-10795">
              <a:buFont typeface="Arial,Sans-Serif"/>
              <a:buChar char="•"/>
            </a:pPr>
            <a:r>
              <a:rPr lang="en-US" altLang="ko-KR" sz="1100">
                <a:solidFill>
                  <a:schemeClr val="bg1"/>
                </a:solidFill>
                <a:ea typeface="+mn-lt"/>
                <a:cs typeface="+mn-lt"/>
              </a:rPr>
              <a:t>Market Basket Analysis</a:t>
            </a:r>
            <a:endParaRPr lang="en-US">
              <a:solidFill>
                <a:schemeClr val="bg1"/>
              </a:solidFill>
              <a:cs typeface="Arial"/>
            </a:endParaRPr>
          </a:p>
          <a:p>
            <a:pPr marL="10795" indent="-10795">
              <a:buFont typeface="Arial,Sans-Serif"/>
              <a:buChar char="•"/>
            </a:pPr>
            <a:r>
              <a:rPr lang="en-US" altLang="ko-KR" sz="1100">
                <a:solidFill>
                  <a:schemeClr val="bg1"/>
                </a:solidFill>
                <a:ea typeface="Arial Unicode MS"/>
                <a:cs typeface="+mn-lt"/>
              </a:rPr>
              <a:t>Store Layout</a:t>
            </a:r>
            <a:endParaRPr lang="ko-KR" altLang="en-US" sz="1100">
              <a:solidFill>
                <a:schemeClr val="bg1"/>
              </a:solidFill>
              <a:ea typeface="Arial Unicode MS"/>
              <a:cs typeface="+mn-lt"/>
            </a:endParaRPr>
          </a:p>
          <a:p>
            <a:pPr marL="10795" indent="-10795">
              <a:buFont typeface="Arial,Sans-Serif"/>
              <a:buChar char="•"/>
            </a:pPr>
            <a:r>
              <a:rPr lang="en-US" altLang="ko-KR" sz="1100">
                <a:solidFill>
                  <a:schemeClr val="bg1"/>
                </a:solidFill>
                <a:cs typeface="Arial"/>
              </a:rPr>
              <a:t>Trade Economics</a:t>
            </a:r>
          </a:p>
        </p:txBody>
      </p:sp>
      <p:sp>
        <p:nvSpPr>
          <p:cNvPr id="36" name="Rounded Rectangle 8">
            <a:extLst>
              <a:ext uri="{FF2B5EF4-FFF2-40B4-BE49-F238E27FC236}">
                <a16:creationId xmlns:a16="http://schemas.microsoft.com/office/drawing/2014/main" id="{AB9D52A1-72BA-6346-ABC6-503BA5DCFE43}"/>
              </a:ext>
            </a:extLst>
          </p:cNvPr>
          <p:cNvSpPr/>
          <p:nvPr/>
        </p:nvSpPr>
        <p:spPr>
          <a:xfrm>
            <a:off x="820760" y="1922810"/>
            <a:ext cx="1573105" cy="909897"/>
          </a:xfrm>
          <a:custGeom>
            <a:avLst/>
            <a:gdLst>
              <a:gd name="connsiteX0" fmla="*/ 0 w 1573105"/>
              <a:gd name="connsiteY0" fmla="*/ 189492 h 1136927"/>
              <a:gd name="connsiteX1" fmla="*/ 189492 w 1573105"/>
              <a:gd name="connsiteY1" fmla="*/ 0 h 1136927"/>
              <a:gd name="connsiteX2" fmla="*/ 262184 w 1573105"/>
              <a:gd name="connsiteY2" fmla="*/ 0 h 1136927"/>
              <a:gd name="connsiteX3" fmla="*/ 262184 w 1573105"/>
              <a:gd name="connsiteY3" fmla="*/ 0 h 1136927"/>
              <a:gd name="connsiteX4" fmla="*/ 655460 w 1573105"/>
              <a:gd name="connsiteY4" fmla="*/ 0 h 1136927"/>
              <a:gd name="connsiteX5" fmla="*/ 1383613 w 1573105"/>
              <a:gd name="connsiteY5" fmla="*/ 0 h 1136927"/>
              <a:gd name="connsiteX6" fmla="*/ 1573105 w 1573105"/>
              <a:gd name="connsiteY6" fmla="*/ 189492 h 1136927"/>
              <a:gd name="connsiteX7" fmla="*/ 1573105 w 1573105"/>
              <a:gd name="connsiteY7" fmla="*/ 663207 h 1136927"/>
              <a:gd name="connsiteX8" fmla="*/ 1573105 w 1573105"/>
              <a:gd name="connsiteY8" fmla="*/ 663207 h 1136927"/>
              <a:gd name="connsiteX9" fmla="*/ 1573105 w 1573105"/>
              <a:gd name="connsiteY9" fmla="*/ 947439 h 1136927"/>
              <a:gd name="connsiteX10" fmla="*/ 1573105 w 1573105"/>
              <a:gd name="connsiteY10" fmla="*/ 947435 h 1136927"/>
              <a:gd name="connsiteX11" fmla="*/ 1383613 w 1573105"/>
              <a:gd name="connsiteY11" fmla="*/ 1136927 h 1136927"/>
              <a:gd name="connsiteX12" fmla="*/ 655460 w 1573105"/>
              <a:gd name="connsiteY12" fmla="*/ 1136927 h 1136927"/>
              <a:gd name="connsiteX13" fmla="*/ 458828 w 1573105"/>
              <a:gd name="connsiteY13" fmla="*/ 1279043 h 1136927"/>
              <a:gd name="connsiteX14" fmla="*/ 262184 w 1573105"/>
              <a:gd name="connsiteY14" fmla="*/ 1136927 h 1136927"/>
              <a:gd name="connsiteX15" fmla="*/ 189492 w 1573105"/>
              <a:gd name="connsiteY15" fmla="*/ 1136927 h 1136927"/>
              <a:gd name="connsiteX16" fmla="*/ 0 w 1573105"/>
              <a:gd name="connsiteY16" fmla="*/ 947435 h 1136927"/>
              <a:gd name="connsiteX17" fmla="*/ 0 w 1573105"/>
              <a:gd name="connsiteY17" fmla="*/ 947439 h 1136927"/>
              <a:gd name="connsiteX18" fmla="*/ 0 w 1573105"/>
              <a:gd name="connsiteY18" fmla="*/ 663207 h 1136927"/>
              <a:gd name="connsiteX19" fmla="*/ 0 w 1573105"/>
              <a:gd name="connsiteY19" fmla="*/ 663207 h 1136927"/>
              <a:gd name="connsiteX20" fmla="*/ 0 w 1573105"/>
              <a:gd name="connsiteY20" fmla="*/ 189492 h 1136927"/>
              <a:gd name="connsiteX0" fmla="*/ 0 w 1573105"/>
              <a:gd name="connsiteY0" fmla="*/ 189492 h 1279043"/>
              <a:gd name="connsiteX1" fmla="*/ 189492 w 1573105"/>
              <a:gd name="connsiteY1" fmla="*/ 0 h 1279043"/>
              <a:gd name="connsiteX2" fmla="*/ 262184 w 1573105"/>
              <a:gd name="connsiteY2" fmla="*/ 0 h 1279043"/>
              <a:gd name="connsiteX3" fmla="*/ 262184 w 1573105"/>
              <a:gd name="connsiteY3" fmla="*/ 0 h 1279043"/>
              <a:gd name="connsiteX4" fmla="*/ 655460 w 1573105"/>
              <a:gd name="connsiteY4" fmla="*/ 0 h 1279043"/>
              <a:gd name="connsiteX5" fmla="*/ 1383613 w 1573105"/>
              <a:gd name="connsiteY5" fmla="*/ 0 h 1279043"/>
              <a:gd name="connsiteX6" fmla="*/ 1573105 w 1573105"/>
              <a:gd name="connsiteY6" fmla="*/ 189492 h 1279043"/>
              <a:gd name="connsiteX7" fmla="*/ 1573105 w 1573105"/>
              <a:gd name="connsiteY7" fmla="*/ 663207 h 1279043"/>
              <a:gd name="connsiteX8" fmla="*/ 1573105 w 1573105"/>
              <a:gd name="connsiteY8" fmla="*/ 663207 h 1279043"/>
              <a:gd name="connsiteX9" fmla="*/ 1573105 w 1573105"/>
              <a:gd name="connsiteY9" fmla="*/ 947439 h 1279043"/>
              <a:gd name="connsiteX10" fmla="*/ 1573105 w 1573105"/>
              <a:gd name="connsiteY10" fmla="*/ 947435 h 1279043"/>
              <a:gd name="connsiteX11" fmla="*/ 1383613 w 1573105"/>
              <a:gd name="connsiteY11" fmla="*/ 1136927 h 1279043"/>
              <a:gd name="connsiteX12" fmla="*/ 977432 w 1573105"/>
              <a:gd name="connsiteY12" fmla="*/ 1136927 h 1279043"/>
              <a:gd name="connsiteX13" fmla="*/ 458828 w 1573105"/>
              <a:gd name="connsiteY13" fmla="*/ 1279043 h 1279043"/>
              <a:gd name="connsiteX14" fmla="*/ 262184 w 1573105"/>
              <a:gd name="connsiteY14" fmla="*/ 1136927 h 1279043"/>
              <a:gd name="connsiteX15" fmla="*/ 189492 w 1573105"/>
              <a:gd name="connsiteY15" fmla="*/ 1136927 h 1279043"/>
              <a:gd name="connsiteX16" fmla="*/ 0 w 1573105"/>
              <a:gd name="connsiteY16" fmla="*/ 947435 h 1279043"/>
              <a:gd name="connsiteX17" fmla="*/ 0 w 1573105"/>
              <a:gd name="connsiteY17" fmla="*/ 947439 h 1279043"/>
              <a:gd name="connsiteX18" fmla="*/ 0 w 1573105"/>
              <a:gd name="connsiteY18" fmla="*/ 663207 h 1279043"/>
              <a:gd name="connsiteX19" fmla="*/ 0 w 1573105"/>
              <a:gd name="connsiteY19" fmla="*/ 663207 h 1279043"/>
              <a:gd name="connsiteX20" fmla="*/ 0 w 1573105"/>
              <a:gd name="connsiteY20" fmla="*/ 189492 h 1279043"/>
              <a:gd name="connsiteX0" fmla="*/ 0 w 1573105"/>
              <a:gd name="connsiteY0" fmla="*/ 189492 h 1279043"/>
              <a:gd name="connsiteX1" fmla="*/ 189492 w 1573105"/>
              <a:gd name="connsiteY1" fmla="*/ 0 h 1279043"/>
              <a:gd name="connsiteX2" fmla="*/ 262184 w 1573105"/>
              <a:gd name="connsiteY2" fmla="*/ 0 h 1279043"/>
              <a:gd name="connsiteX3" fmla="*/ 262184 w 1573105"/>
              <a:gd name="connsiteY3" fmla="*/ 0 h 1279043"/>
              <a:gd name="connsiteX4" fmla="*/ 655460 w 1573105"/>
              <a:gd name="connsiteY4" fmla="*/ 0 h 1279043"/>
              <a:gd name="connsiteX5" fmla="*/ 1383613 w 1573105"/>
              <a:gd name="connsiteY5" fmla="*/ 0 h 1279043"/>
              <a:gd name="connsiteX6" fmla="*/ 1573105 w 1573105"/>
              <a:gd name="connsiteY6" fmla="*/ 189492 h 1279043"/>
              <a:gd name="connsiteX7" fmla="*/ 1573105 w 1573105"/>
              <a:gd name="connsiteY7" fmla="*/ 663207 h 1279043"/>
              <a:gd name="connsiteX8" fmla="*/ 1573105 w 1573105"/>
              <a:gd name="connsiteY8" fmla="*/ 663207 h 1279043"/>
              <a:gd name="connsiteX9" fmla="*/ 1573105 w 1573105"/>
              <a:gd name="connsiteY9" fmla="*/ 947439 h 1279043"/>
              <a:gd name="connsiteX10" fmla="*/ 1573105 w 1573105"/>
              <a:gd name="connsiteY10" fmla="*/ 947435 h 1279043"/>
              <a:gd name="connsiteX11" fmla="*/ 1383613 w 1573105"/>
              <a:gd name="connsiteY11" fmla="*/ 1136927 h 1279043"/>
              <a:gd name="connsiteX12" fmla="*/ 977432 w 1573105"/>
              <a:gd name="connsiteY12" fmla="*/ 1136927 h 1279043"/>
              <a:gd name="connsiteX13" fmla="*/ 458828 w 1573105"/>
              <a:gd name="connsiteY13" fmla="*/ 1279043 h 1279043"/>
              <a:gd name="connsiteX14" fmla="*/ 635672 w 1573105"/>
              <a:gd name="connsiteY14" fmla="*/ 1136927 h 1279043"/>
              <a:gd name="connsiteX15" fmla="*/ 189492 w 1573105"/>
              <a:gd name="connsiteY15" fmla="*/ 1136927 h 1279043"/>
              <a:gd name="connsiteX16" fmla="*/ 0 w 1573105"/>
              <a:gd name="connsiteY16" fmla="*/ 947435 h 1279043"/>
              <a:gd name="connsiteX17" fmla="*/ 0 w 1573105"/>
              <a:gd name="connsiteY17" fmla="*/ 947439 h 1279043"/>
              <a:gd name="connsiteX18" fmla="*/ 0 w 1573105"/>
              <a:gd name="connsiteY18" fmla="*/ 663207 h 1279043"/>
              <a:gd name="connsiteX19" fmla="*/ 0 w 1573105"/>
              <a:gd name="connsiteY19" fmla="*/ 663207 h 1279043"/>
              <a:gd name="connsiteX20" fmla="*/ 0 w 1573105"/>
              <a:gd name="connsiteY20" fmla="*/ 189492 h 1279043"/>
              <a:gd name="connsiteX0" fmla="*/ 0 w 1573105"/>
              <a:gd name="connsiteY0" fmla="*/ 189492 h 1291922"/>
              <a:gd name="connsiteX1" fmla="*/ 189492 w 1573105"/>
              <a:gd name="connsiteY1" fmla="*/ 0 h 1291922"/>
              <a:gd name="connsiteX2" fmla="*/ 262184 w 1573105"/>
              <a:gd name="connsiteY2" fmla="*/ 0 h 1291922"/>
              <a:gd name="connsiteX3" fmla="*/ 262184 w 1573105"/>
              <a:gd name="connsiteY3" fmla="*/ 0 h 1291922"/>
              <a:gd name="connsiteX4" fmla="*/ 655460 w 1573105"/>
              <a:gd name="connsiteY4" fmla="*/ 0 h 1291922"/>
              <a:gd name="connsiteX5" fmla="*/ 1383613 w 1573105"/>
              <a:gd name="connsiteY5" fmla="*/ 0 h 1291922"/>
              <a:gd name="connsiteX6" fmla="*/ 1573105 w 1573105"/>
              <a:gd name="connsiteY6" fmla="*/ 189492 h 1291922"/>
              <a:gd name="connsiteX7" fmla="*/ 1573105 w 1573105"/>
              <a:gd name="connsiteY7" fmla="*/ 663207 h 1291922"/>
              <a:gd name="connsiteX8" fmla="*/ 1573105 w 1573105"/>
              <a:gd name="connsiteY8" fmla="*/ 663207 h 1291922"/>
              <a:gd name="connsiteX9" fmla="*/ 1573105 w 1573105"/>
              <a:gd name="connsiteY9" fmla="*/ 947439 h 1291922"/>
              <a:gd name="connsiteX10" fmla="*/ 1573105 w 1573105"/>
              <a:gd name="connsiteY10" fmla="*/ 947435 h 1291922"/>
              <a:gd name="connsiteX11" fmla="*/ 1383613 w 1573105"/>
              <a:gd name="connsiteY11" fmla="*/ 1136927 h 1291922"/>
              <a:gd name="connsiteX12" fmla="*/ 977432 w 1573105"/>
              <a:gd name="connsiteY12" fmla="*/ 1136927 h 1291922"/>
              <a:gd name="connsiteX13" fmla="*/ 793679 w 1573105"/>
              <a:gd name="connsiteY13" fmla="*/ 1291922 h 1291922"/>
              <a:gd name="connsiteX14" fmla="*/ 635672 w 1573105"/>
              <a:gd name="connsiteY14" fmla="*/ 1136927 h 1291922"/>
              <a:gd name="connsiteX15" fmla="*/ 189492 w 1573105"/>
              <a:gd name="connsiteY15" fmla="*/ 1136927 h 1291922"/>
              <a:gd name="connsiteX16" fmla="*/ 0 w 1573105"/>
              <a:gd name="connsiteY16" fmla="*/ 947435 h 1291922"/>
              <a:gd name="connsiteX17" fmla="*/ 0 w 1573105"/>
              <a:gd name="connsiteY17" fmla="*/ 947439 h 1291922"/>
              <a:gd name="connsiteX18" fmla="*/ 0 w 1573105"/>
              <a:gd name="connsiteY18" fmla="*/ 663207 h 1291922"/>
              <a:gd name="connsiteX19" fmla="*/ 0 w 1573105"/>
              <a:gd name="connsiteY19" fmla="*/ 663207 h 1291922"/>
              <a:gd name="connsiteX20" fmla="*/ 0 w 1573105"/>
              <a:gd name="connsiteY20" fmla="*/ 189492 h 12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73105" h="1291922">
                <a:moveTo>
                  <a:pt x="0" y="189492"/>
                </a:moveTo>
                <a:cubicBezTo>
                  <a:pt x="0" y="84838"/>
                  <a:pt x="84838" y="0"/>
                  <a:pt x="189492" y="0"/>
                </a:cubicBezTo>
                <a:lnTo>
                  <a:pt x="262184" y="0"/>
                </a:lnTo>
                <a:lnTo>
                  <a:pt x="262184" y="0"/>
                </a:lnTo>
                <a:lnTo>
                  <a:pt x="655460" y="0"/>
                </a:lnTo>
                <a:lnTo>
                  <a:pt x="1383613" y="0"/>
                </a:lnTo>
                <a:cubicBezTo>
                  <a:pt x="1488267" y="0"/>
                  <a:pt x="1573105" y="84838"/>
                  <a:pt x="1573105" y="189492"/>
                </a:cubicBezTo>
                <a:lnTo>
                  <a:pt x="1573105" y="663207"/>
                </a:lnTo>
                <a:lnTo>
                  <a:pt x="1573105" y="663207"/>
                </a:lnTo>
                <a:lnTo>
                  <a:pt x="1573105" y="947439"/>
                </a:lnTo>
                <a:lnTo>
                  <a:pt x="1573105" y="947435"/>
                </a:lnTo>
                <a:cubicBezTo>
                  <a:pt x="1573105" y="1052089"/>
                  <a:pt x="1488267" y="1136927"/>
                  <a:pt x="1383613" y="1136927"/>
                </a:cubicBezTo>
                <a:lnTo>
                  <a:pt x="977432" y="1136927"/>
                </a:lnTo>
                <a:lnTo>
                  <a:pt x="793679" y="1291922"/>
                </a:lnTo>
                <a:lnTo>
                  <a:pt x="635672" y="1136927"/>
                </a:lnTo>
                <a:lnTo>
                  <a:pt x="189492" y="1136927"/>
                </a:lnTo>
                <a:cubicBezTo>
                  <a:pt x="84838" y="1136927"/>
                  <a:pt x="0" y="1052089"/>
                  <a:pt x="0" y="947435"/>
                </a:cubicBezTo>
                <a:lnTo>
                  <a:pt x="0" y="947439"/>
                </a:lnTo>
                <a:lnTo>
                  <a:pt x="0" y="663207"/>
                </a:lnTo>
                <a:lnTo>
                  <a:pt x="0" y="663207"/>
                </a:lnTo>
                <a:lnTo>
                  <a:pt x="0" y="189492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Font typeface="Arial"/>
              <a:buChar char="•"/>
            </a:pPr>
            <a:r>
              <a:rPr lang="ko-KR" sz="1400">
                <a:cs typeface="Arial"/>
              </a:rPr>
              <a:t>KMO</a:t>
            </a:r>
            <a:endParaRPr lang="en-US" altLang="ko-KR" sz="1400">
              <a:cs typeface="Arial"/>
            </a:endParaRPr>
          </a:p>
          <a:p>
            <a:pPr>
              <a:buFont typeface="Arial"/>
              <a:buChar char="•"/>
            </a:pPr>
            <a:r>
              <a:rPr lang="ko-KR" sz="1400">
                <a:ea typeface="+mn-lt"/>
                <a:cs typeface="+mn-lt"/>
              </a:rPr>
              <a:t>Bartlett's </a:t>
            </a:r>
            <a:r>
              <a:rPr lang="en-US" altLang="ko-KR" sz="1400">
                <a:ea typeface="+mn-lt"/>
                <a:cs typeface="+mn-lt"/>
              </a:rPr>
              <a:t>test</a:t>
            </a:r>
            <a:endParaRPr lang="ko-KR" altLang="en-US" sz="1400">
              <a:ea typeface="Arial Unicode MS"/>
              <a:cs typeface="+mn-lt"/>
            </a:endParaRPr>
          </a:p>
          <a:p>
            <a:pPr>
              <a:buFont typeface="Arial"/>
              <a:buChar char="•"/>
            </a:pPr>
            <a:r>
              <a:rPr lang="en-US" altLang="ko-KR" sz="1400">
                <a:ea typeface="+mn-lt"/>
                <a:cs typeface="+mn-lt"/>
              </a:rPr>
              <a:t>PCA</a:t>
            </a:r>
            <a:endParaRPr lang="ko-KR" sz="1400">
              <a:cs typeface="Arial"/>
            </a:endParaRPr>
          </a:p>
        </p:txBody>
      </p:sp>
      <p:sp>
        <p:nvSpPr>
          <p:cNvPr id="37" name="Rounded Rectangle 8">
            <a:extLst>
              <a:ext uri="{FF2B5EF4-FFF2-40B4-BE49-F238E27FC236}">
                <a16:creationId xmlns:a16="http://schemas.microsoft.com/office/drawing/2014/main" id="{DB97E6A9-0104-474D-B504-45574B0B2ADA}"/>
              </a:ext>
            </a:extLst>
          </p:cNvPr>
          <p:cNvSpPr/>
          <p:nvPr/>
        </p:nvSpPr>
        <p:spPr>
          <a:xfrm rot="10800000">
            <a:off x="5045148" y="1893886"/>
            <a:ext cx="1441115" cy="1026368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D40E3-7FF4-AE4C-85CE-B892C13F011B}"/>
              </a:ext>
            </a:extLst>
          </p:cNvPr>
          <p:cNvSpPr txBox="1"/>
          <p:nvPr/>
        </p:nvSpPr>
        <p:spPr>
          <a:xfrm>
            <a:off x="5045146" y="1934257"/>
            <a:ext cx="1696495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0795" indent="-10795" algn="just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bg1"/>
                </a:solidFill>
              </a:rPr>
              <a:t>Price Optimization</a:t>
            </a:r>
            <a:endParaRPr lang="en-US">
              <a:solidFill>
                <a:schemeClr val="bg1"/>
              </a:solidFill>
            </a:endParaRPr>
          </a:p>
          <a:p>
            <a:pPr marL="10795" indent="-10795" algn="just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bg1"/>
                </a:solidFill>
                <a:cs typeface="Arial"/>
              </a:rPr>
              <a:t>Price Bundling</a:t>
            </a:r>
          </a:p>
          <a:p>
            <a:pPr marL="10795" indent="-10795" algn="just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bg1"/>
                </a:solidFill>
                <a:cs typeface="Arial"/>
              </a:rPr>
              <a:t>Markdown Pricing</a:t>
            </a:r>
            <a:endParaRPr lang="en-US" sz="1100">
              <a:solidFill>
                <a:schemeClr val="bg1"/>
              </a:solidFill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2BB28D-8636-604F-9575-887E5B740455}"/>
              </a:ext>
            </a:extLst>
          </p:cNvPr>
          <p:cNvSpPr txBox="1"/>
          <p:nvPr/>
        </p:nvSpPr>
        <p:spPr>
          <a:xfrm>
            <a:off x="9818842" y="2130983"/>
            <a:ext cx="142979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0795" indent="-10795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Media plan decision </a:t>
            </a:r>
            <a:endParaRPr lang="en-US" sz="110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67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B6B97D-95BC-BD49-8554-33BF24936254}"/>
              </a:ext>
            </a:extLst>
          </p:cNvPr>
          <p:cNvSpPr txBox="1"/>
          <p:nvPr/>
        </p:nvSpPr>
        <p:spPr>
          <a:xfrm>
            <a:off x="407773" y="1890583"/>
            <a:ext cx="51651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Our Product is a mobile phone &amp; it has wide range of features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Determine the most important features of the mobile to help in product design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We have to determine the price point of the mobile &amp; most profitable products to include in the bundle along with mobile phone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Determine the place of distribution covering the desired target group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We need to determine the best combination of media channels to craft a media plan with highest exposure at lowest possible cost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23656-3EEE-604B-B21F-C9BE7D99FD9E}"/>
              </a:ext>
            </a:extLst>
          </p:cNvPr>
          <p:cNvSpPr txBox="1"/>
          <p:nvPr/>
        </p:nvSpPr>
        <p:spPr>
          <a:xfrm>
            <a:off x="914210" y="762316"/>
            <a:ext cx="4658498" cy="5847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3763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524795"/>
            <a:ext cx="658580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4400" b="1">
                <a:solidFill>
                  <a:schemeClr val="bg1"/>
                </a:solidFill>
                <a:cs typeface="Arial"/>
              </a:rPr>
              <a:t>FACTOR  ANALYSIS</a:t>
            </a:r>
            <a:endParaRPr lang="en-US" altLang="ko-KR" sz="4400" b="1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590D29-298D-474A-9A3A-3F7C4DAB6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87422"/>
              </p:ext>
            </p:extLst>
          </p:nvPr>
        </p:nvGraphicFramePr>
        <p:xfrm>
          <a:off x="623380" y="1294236"/>
          <a:ext cx="1991031" cy="361759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91031">
                  <a:extLst>
                    <a:ext uri="{9D8B030D-6E8A-4147-A177-3AD203B41FA5}">
                      <a16:colId xmlns:a16="http://schemas.microsoft.com/office/drawing/2014/main" val="347423843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solidFill>
                            <a:schemeClr val="bg1"/>
                          </a:solidFill>
                          <a:effectLst/>
                        </a:rPr>
                        <a:t>Factors - KMO test (MSA&gt; 0.55)</a:t>
                      </a:r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2713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Design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2343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Color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51923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Weight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7796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Screen size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13585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Processor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87633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RAM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6937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Storage capacity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35788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Expendable storage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93940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Battery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73424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Network connectivity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54858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Service center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48569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Warranty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37651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Accessories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56921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Online ordering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2212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BEC2D8C-3079-44AD-AD05-050C571EFC16}"/>
              </a:ext>
            </a:extLst>
          </p:cNvPr>
          <p:cNvSpPr txBox="1"/>
          <p:nvPr/>
        </p:nvSpPr>
        <p:spPr>
          <a:xfrm>
            <a:off x="623380" y="5496606"/>
            <a:ext cx="291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Bartlett's K-squared = 299.75</a:t>
            </a:r>
          </a:p>
          <a:p>
            <a:r>
              <a:rPr lang="en-US" sz="1600">
                <a:solidFill>
                  <a:schemeClr val="bg1"/>
                </a:solidFill>
              </a:rPr>
              <a:t>df = 13</a:t>
            </a:r>
          </a:p>
          <a:p>
            <a:r>
              <a:rPr lang="en-US" sz="1600">
                <a:solidFill>
                  <a:schemeClr val="bg1"/>
                </a:solidFill>
              </a:rPr>
              <a:t>p-value	&lt; 2.20E-16</a:t>
            </a:r>
            <a:endParaRPr lang="en-IN" sz="160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225E9F-B61B-4706-987E-42A77A5BE5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5" r="7190" b="14613"/>
          <a:stretch/>
        </p:blipFill>
        <p:spPr>
          <a:xfrm>
            <a:off x="2785931" y="1294236"/>
            <a:ext cx="3890077" cy="226610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108768-1B22-466C-AD7B-EBFE90E41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521365"/>
              </p:ext>
            </p:extLst>
          </p:nvPr>
        </p:nvGraphicFramePr>
        <p:xfrm>
          <a:off x="2785931" y="3662408"/>
          <a:ext cx="9406070" cy="1334742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449153">
                  <a:extLst>
                    <a:ext uri="{9D8B030D-6E8A-4147-A177-3AD203B41FA5}">
                      <a16:colId xmlns:a16="http://schemas.microsoft.com/office/drawing/2014/main" val="4021866832"/>
                    </a:ext>
                  </a:extLst>
                </a:gridCol>
                <a:gridCol w="2844632">
                  <a:extLst>
                    <a:ext uri="{9D8B030D-6E8A-4147-A177-3AD203B41FA5}">
                      <a16:colId xmlns:a16="http://schemas.microsoft.com/office/drawing/2014/main" val="987213138"/>
                    </a:ext>
                  </a:extLst>
                </a:gridCol>
                <a:gridCol w="2878176">
                  <a:extLst>
                    <a:ext uri="{9D8B030D-6E8A-4147-A177-3AD203B41FA5}">
                      <a16:colId xmlns:a16="http://schemas.microsoft.com/office/drawing/2014/main" val="2607279936"/>
                    </a:ext>
                  </a:extLst>
                </a:gridCol>
                <a:gridCol w="2234109">
                  <a:extLst>
                    <a:ext uri="{9D8B030D-6E8A-4147-A177-3AD203B41FA5}">
                      <a16:colId xmlns:a16="http://schemas.microsoft.com/office/drawing/2014/main" val="4207623199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MR1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Service center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Warranty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14924"/>
                  </a:ext>
                </a:extLst>
              </a:tr>
              <a:tr h="25970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MR2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Design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err="1">
                          <a:effectLst/>
                        </a:rPr>
                        <a:t>Color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7325757"/>
                  </a:ext>
                </a:extLst>
              </a:tr>
              <a:tr h="25970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MR3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Weight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Processor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Accessories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387622"/>
                  </a:ext>
                </a:extLst>
              </a:tr>
              <a:tr h="29591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MR4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Expendable storage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Network connectivity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Online ordering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500658"/>
                  </a:ext>
                </a:extLst>
              </a:tr>
              <a:tr h="25970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MR5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RAM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Battery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93749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3B1019C-3FA3-4A6B-B9F1-7B847BEA3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456250"/>
              </p:ext>
            </p:extLst>
          </p:nvPr>
        </p:nvGraphicFramePr>
        <p:xfrm>
          <a:off x="6719380" y="1294236"/>
          <a:ext cx="5472620" cy="2237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27975">
                  <a:extLst>
                    <a:ext uri="{9D8B030D-6E8A-4147-A177-3AD203B41FA5}">
                      <a16:colId xmlns:a16="http://schemas.microsoft.com/office/drawing/2014/main" val="686514657"/>
                    </a:ext>
                  </a:extLst>
                </a:gridCol>
                <a:gridCol w="968973">
                  <a:extLst>
                    <a:ext uri="{9D8B030D-6E8A-4147-A177-3AD203B41FA5}">
                      <a16:colId xmlns:a16="http://schemas.microsoft.com/office/drawing/2014/main" val="519012534"/>
                    </a:ext>
                  </a:extLst>
                </a:gridCol>
                <a:gridCol w="743918">
                  <a:extLst>
                    <a:ext uri="{9D8B030D-6E8A-4147-A177-3AD203B41FA5}">
                      <a16:colId xmlns:a16="http://schemas.microsoft.com/office/drawing/2014/main" val="2338733638"/>
                    </a:ext>
                  </a:extLst>
                </a:gridCol>
                <a:gridCol w="743918">
                  <a:extLst>
                    <a:ext uri="{9D8B030D-6E8A-4147-A177-3AD203B41FA5}">
                      <a16:colId xmlns:a16="http://schemas.microsoft.com/office/drawing/2014/main" val="2846353767"/>
                    </a:ext>
                  </a:extLst>
                </a:gridCol>
                <a:gridCol w="743918">
                  <a:extLst>
                    <a:ext uri="{9D8B030D-6E8A-4147-A177-3AD203B41FA5}">
                      <a16:colId xmlns:a16="http://schemas.microsoft.com/office/drawing/2014/main" val="2653785368"/>
                    </a:ext>
                  </a:extLst>
                </a:gridCol>
                <a:gridCol w="743918">
                  <a:extLst>
                    <a:ext uri="{9D8B030D-6E8A-4147-A177-3AD203B41FA5}">
                      <a16:colId xmlns:a16="http://schemas.microsoft.com/office/drawing/2014/main" val="3101218092"/>
                    </a:ext>
                  </a:extLst>
                </a:gridCol>
              </a:tblGrid>
              <a:tr h="559340"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MR1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MR2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MR3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MR4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MR5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4153565"/>
                  </a:ext>
                </a:extLst>
              </a:tr>
              <a:tr h="5593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SS loadings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2.188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2.092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1.442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1.364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1.168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0198551"/>
                  </a:ext>
                </a:extLst>
              </a:tr>
              <a:tr h="5593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Proportion Var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0.156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0.149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0.103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0.097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0.083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8444555"/>
                  </a:ext>
                </a:extLst>
              </a:tr>
              <a:tr h="5593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Cumulative Var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0.156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0.306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0.409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0.506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0.59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6945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E9CE06-7A89-4186-9417-E0B3BEA5FF50}"/>
              </a:ext>
            </a:extLst>
          </p:cNvPr>
          <p:cNvSpPr txBox="1"/>
          <p:nvPr/>
        </p:nvSpPr>
        <p:spPr>
          <a:xfrm>
            <a:off x="3717471" y="5445579"/>
            <a:ext cx="81996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cs typeface="Arial"/>
              </a:rPr>
              <a:t>Based on this analysis</a:t>
            </a:r>
          </a:p>
          <a:p>
            <a:r>
              <a:rPr lang="en-US">
                <a:solidFill>
                  <a:schemeClr val="bg1"/>
                </a:solidFill>
              </a:rPr>
              <a:t>Weight, Screen size, Processor, RAM, Storage capacity. Expendable storage, Battery &amp; Network connectivity</a:t>
            </a:r>
            <a:endParaRPr lang="en-US" i="1">
              <a:solidFill>
                <a:schemeClr val="bg1"/>
              </a:solidFill>
            </a:endParaRPr>
          </a:p>
          <a:p>
            <a:r>
              <a:rPr lang="en-US" i="1">
                <a:solidFill>
                  <a:schemeClr val="bg1"/>
                </a:solidFill>
              </a:rPr>
              <a:t>Factors are used for conjoint analysis</a:t>
            </a:r>
            <a:endParaRPr lang="en-US" i="1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240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524795"/>
            <a:ext cx="658580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>
                <a:solidFill>
                  <a:schemeClr val="bg1"/>
                </a:solidFill>
                <a:cs typeface="Arial" pitchFamily="34" charset="0"/>
              </a:rPr>
              <a:t>PRODUCT ANALYTICS</a:t>
            </a:r>
            <a:endParaRPr lang="ko-KR" altLang="en-US" sz="4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17585" y="1327895"/>
            <a:ext cx="547841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/>
                <a:cs typeface="Arial"/>
              </a:rPr>
              <a:t>A ranking based study was done for mobile phones based on 8 features which are most checked by customer before making</a:t>
            </a:r>
            <a:r>
              <a:rPr lang="en-US" altLang="ko-KR" sz="1200" dirty="0">
                <a:solidFill>
                  <a:schemeClr val="bg1"/>
                </a:solidFill>
                <a:ea typeface="Arial Unicode MS"/>
                <a:cs typeface="Arial"/>
              </a:rPr>
              <a:t> a purchase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7213057-AEC7-4846-9149-5D682C3B4094}"/>
              </a:ext>
            </a:extLst>
          </p:cNvPr>
          <p:cNvSpPr/>
          <p:nvPr/>
        </p:nvSpPr>
        <p:spPr>
          <a:xfrm>
            <a:off x="7455876" y="338255"/>
            <a:ext cx="4112744" cy="2258624"/>
          </a:xfrm>
          <a:custGeom>
            <a:avLst/>
            <a:gdLst>
              <a:gd name="connsiteX0" fmla="*/ 146242 w 4112744"/>
              <a:gd name="connsiteY0" fmla="*/ 0 h 1999832"/>
              <a:gd name="connsiteX1" fmla="*/ 3966502 w 4112744"/>
              <a:gd name="connsiteY1" fmla="*/ 0 h 1999832"/>
              <a:gd name="connsiteX2" fmla="*/ 4112744 w 4112744"/>
              <a:gd name="connsiteY2" fmla="*/ 146242 h 1999832"/>
              <a:gd name="connsiteX3" fmla="*/ 4112744 w 4112744"/>
              <a:gd name="connsiteY3" fmla="*/ 1528540 h 1999832"/>
              <a:gd name="connsiteX4" fmla="*/ 3966502 w 4112744"/>
              <a:gd name="connsiteY4" fmla="*/ 1674782 h 1999832"/>
              <a:gd name="connsiteX5" fmla="*/ 609565 w 4112744"/>
              <a:gd name="connsiteY5" fmla="*/ 1674782 h 1999832"/>
              <a:gd name="connsiteX6" fmla="*/ 609565 w 4112744"/>
              <a:gd name="connsiteY6" fmla="*/ 1999832 h 1999832"/>
              <a:gd name="connsiteX7" fmla="*/ 296265 w 4112744"/>
              <a:gd name="connsiteY7" fmla="*/ 1674782 h 1999832"/>
              <a:gd name="connsiteX8" fmla="*/ 146242 w 4112744"/>
              <a:gd name="connsiteY8" fmla="*/ 1674782 h 1999832"/>
              <a:gd name="connsiteX9" fmla="*/ 0 w 4112744"/>
              <a:gd name="connsiteY9" fmla="*/ 1528540 h 1999832"/>
              <a:gd name="connsiteX10" fmla="*/ 0 w 4112744"/>
              <a:gd name="connsiteY10" fmla="*/ 146242 h 1999832"/>
              <a:gd name="connsiteX11" fmla="*/ 146242 w 4112744"/>
              <a:gd name="connsiteY11" fmla="*/ 0 h 199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12744" h="1999832">
                <a:moveTo>
                  <a:pt x="146242" y="0"/>
                </a:moveTo>
                <a:lnTo>
                  <a:pt x="3966502" y="0"/>
                </a:lnTo>
                <a:cubicBezTo>
                  <a:pt x="4047269" y="0"/>
                  <a:pt x="4112744" y="65475"/>
                  <a:pt x="4112744" y="146242"/>
                </a:cubicBezTo>
                <a:lnTo>
                  <a:pt x="4112744" y="1528540"/>
                </a:lnTo>
                <a:cubicBezTo>
                  <a:pt x="4112744" y="1609307"/>
                  <a:pt x="4047269" y="1674782"/>
                  <a:pt x="3966502" y="1674782"/>
                </a:cubicBezTo>
                <a:lnTo>
                  <a:pt x="609565" y="1674782"/>
                </a:lnTo>
                <a:lnTo>
                  <a:pt x="609565" y="1999832"/>
                </a:lnTo>
                <a:lnTo>
                  <a:pt x="296265" y="1674782"/>
                </a:lnTo>
                <a:lnTo>
                  <a:pt x="146242" y="1674782"/>
                </a:lnTo>
                <a:cubicBezTo>
                  <a:pt x="65475" y="1674782"/>
                  <a:pt x="0" y="1609307"/>
                  <a:pt x="0" y="1528540"/>
                </a:cubicBezTo>
                <a:lnTo>
                  <a:pt x="0" y="146242"/>
                </a:lnTo>
                <a:cubicBezTo>
                  <a:pt x="0" y="65475"/>
                  <a:pt x="65475" y="0"/>
                  <a:pt x="146242" y="0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A5B7E-0688-4131-B1CE-8A9A60A66941}"/>
              </a:ext>
            </a:extLst>
          </p:cNvPr>
          <p:cNvSpPr txBox="1"/>
          <p:nvPr/>
        </p:nvSpPr>
        <p:spPr>
          <a:xfrm>
            <a:off x="7554754" y="506016"/>
            <a:ext cx="395812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cs typeface="Arial"/>
              </a:rPr>
              <a:t>2 Most Important Features</a:t>
            </a:r>
            <a:endParaRPr lang="en-US" altLang="ko-KR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275F8-1161-4F5F-BD93-9F3921DC0C71}"/>
              </a:ext>
            </a:extLst>
          </p:cNvPr>
          <p:cNvSpPr txBox="1"/>
          <p:nvPr/>
        </p:nvSpPr>
        <p:spPr>
          <a:xfrm>
            <a:off x="7866403" y="1186649"/>
            <a:ext cx="329169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342900" indent="-342900" algn="ctr">
              <a:buFont typeface="Arial"/>
              <a:buChar char="•"/>
            </a:pPr>
            <a:r>
              <a:rPr lang="en-GB" altLang="ko-KR" sz="2000">
                <a:solidFill>
                  <a:schemeClr val="bg1"/>
                </a:solidFill>
                <a:cs typeface="Arial"/>
              </a:rPr>
              <a:t>Storage – Both Inbuilt and Expandable</a:t>
            </a:r>
          </a:p>
          <a:p>
            <a:pPr marL="342900" indent="-342900" algn="ctr">
              <a:buFont typeface="Arial"/>
              <a:buChar char="•"/>
            </a:pPr>
            <a:r>
              <a:rPr lang="en-GB" altLang="ko-KR" sz="2000">
                <a:solidFill>
                  <a:schemeClr val="bg1"/>
                </a:solidFill>
                <a:cs typeface="Arial"/>
              </a:rPr>
              <a:t>No. Of Processor Cores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93D695-2294-4538-9D1D-78F1F23AF869}"/>
              </a:ext>
            </a:extLst>
          </p:cNvPr>
          <p:cNvGrpSpPr/>
          <p:nvPr/>
        </p:nvGrpSpPr>
        <p:grpSpPr>
          <a:xfrm>
            <a:off x="769766" y="2210406"/>
            <a:ext cx="856811" cy="758839"/>
            <a:chOff x="1481943" y="1694572"/>
            <a:chExt cx="3165229" cy="28033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CCF5BF-C733-453C-A21F-7E72B98D7B9F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06A65ED-F22F-45AD-916E-E629ADF07046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560FBC7-C42F-4A35-AABA-F299CCF36D3E}"/>
              </a:ext>
            </a:extLst>
          </p:cNvPr>
          <p:cNvSpPr txBox="1"/>
          <p:nvPr/>
        </p:nvSpPr>
        <p:spPr>
          <a:xfrm>
            <a:off x="1710527" y="2214432"/>
            <a:ext cx="418217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Features such as No. Of Processor Cores, Battery Capacity, RAM, Screen Size, 5G Connectivity, Inbuilt and Expandable Storage and Weight of the device were included</a:t>
            </a:r>
            <a:endParaRPr lang="en-US" altLang="ko-KR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381E299-32AA-4C5F-A252-3235EA52097B}"/>
              </a:ext>
            </a:extLst>
          </p:cNvPr>
          <p:cNvSpPr/>
          <p:nvPr/>
        </p:nvSpPr>
        <p:spPr>
          <a:xfrm>
            <a:off x="617584" y="3332285"/>
            <a:ext cx="5478416" cy="2954215"/>
          </a:xfrm>
          <a:prstGeom prst="roundRect">
            <a:avLst>
              <a:gd name="adj" fmla="val 7143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">
            <a:extLst>
              <a:ext uri="{FF2B5EF4-FFF2-40B4-BE49-F238E27FC236}">
                <a16:creationId xmlns:a16="http://schemas.microsoft.com/office/drawing/2014/main" id="{D4CB0AA5-CB7B-47BB-8EAA-696273797DFA}"/>
              </a:ext>
            </a:extLst>
          </p:cNvPr>
          <p:cNvSpPr>
            <a:spLocks noChangeAspect="1"/>
          </p:cNvSpPr>
          <p:nvPr/>
        </p:nvSpPr>
        <p:spPr>
          <a:xfrm>
            <a:off x="3560448" y="5187177"/>
            <a:ext cx="566911" cy="72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Rounded Rectangle 2">
            <a:extLst>
              <a:ext uri="{FF2B5EF4-FFF2-40B4-BE49-F238E27FC236}">
                <a16:creationId xmlns:a16="http://schemas.microsoft.com/office/drawing/2014/main" id="{34B31578-A7C8-4A77-B46C-6CC326635DBD}"/>
              </a:ext>
            </a:extLst>
          </p:cNvPr>
          <p:cNvSpPr>
            <a:spLocks noChangeAspect="1"/>
          </p:cNvSpPr>
          <p:nvPr/>
        </p:nvSpPr>
        <p:spPr>
          <a:xfrm>
            <a:off x="1305273" y="5187177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9CDBEF-AA6D-487B-B292-239805A868CC}"/>
              </a:ext>
            </a:extLst>
          </p:cNvPr>
          <p:cNvSpPr txBox="1"/>
          <p:nvPr/>
        </p:nvSpPr>
        <p:spPr>
          <a:xfrm>
            <a:off x="1824564" y="4947012"/>
            <a:ext cx="14503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>
                <a:solidFill>
                  <a:schemeClr val="bg1">
                    <a:lumMod val="95000"/>
                  </a:schemeClr>
                </a:solidFill>
                <a:cs typeface="Arial"/>
              </a:rPr>
              <a:t>Marketing focus thus should be on these 2 features as it will bring higher sales.</a:t>
            </a:r>
            <a:endParaRPr lang="en-US" altLang="ko-KR" sz="120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D63DEC-105E-407A-A722-2C821EA95749}"/>
              </a:ext>
            </a:extLst>
          </p:cNvPr>
          <p:cNvSpPr txBox="1"/>
          <p:nvPr/>
        </p:nvSpPr>
        <p:spPr>
          <a:xfrm>
            <a:off x="4245852" y="4966428"/>
            <a:ext cx="14503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>
                <a:solidFill>
                  <a:schemeClr val="bg1">
                    <a:lumMod val="95000"/>
                  </a:schemeClr>
                </a:solidFill>
                <a:cs typeface="Arial"/>
              </a:rPr>
              <a:t>Marketing campaign should definitely  highlight the expandable storage </a:t>
            </a:r>
            <a:endParaRPr lang="en-US" altLang="ko-KR" sz="120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6350688D-6C63-4BE2-8A02-C8B6E1AFDB2C}"/>
              </a:ext>
            </a:extLst>
          </p:cNvPr>
          <p:cNvSpPr>
            <a:spLocks noChangeAspect="1"/>
          </p:cNvSpPr>
          <p:nvPr/>
        </p:nvSpPr>
        <p:spPr>
          <a:xfrm flipH="1">
            <a:off x="1236826" y="3750664"/>
            <a:ext cx="1175476" cy="747921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324D49-2D5E-4EA9-AA5B-99281E6BD5DC}"/>
              </a:ext>
            </a:extLst>
          </p:cNvPr>
          <p:cNvSpPr txBox="1"/>
          <p:nvPr/>
        </p:nvSpPr>
        <p:spPr>
          <a:xfrm>
            <a:off x="2600674" y="3639148"/>
            <a:ext cx="316708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GB" altLang="ko-KR" sz="1400">
                <a:solidFill>
                  <a:schemeClr val="bg1"/>
                </a:solidFill>
                <a:cs typeface="Arial"/>
              </a:rPr>
              <a:t>The result obtained from conjoint analysis shows that features such as storage and processor cores are most important as per customer preferences</a:t>
            </a:r>
            <a:endParaRPr lang="en-GB" altLang="ko-KR" sz="140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3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D0EBB-9052-AE46-B15C-FD49AF60FC52}"/>
              </a:ext>
            </a:extLst>
          </p:cNvPr>
          <p:cNvSpPr txBox="1"/>
          <p:nvPr/>
        </p:nvSpPr>
        <p:spPr>
          <a:xfrm>
            <a:off x="800099" y="1893788"/>
            <a:ext cx="26289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      Assumptions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Unit Mobile Cost=5000/-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Demand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   </a:t>
            </a:r>
            <a:r>
              <a:rPr lang="en-US" sz="1400" b="1">
                <a:solidFill>
                  <a:schemeClr val="bg1"/>
                </a:solidFill>
              </a:rPr>
              <a:t>Q=-8.0357P+ 553.57</a:t>
            </a:r>
          </a:p>
          <a:p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Q:  Quantity Demanded at each Price point</a:t>
            </a:r>
          </a:p>
          <a:p>
            <a:r>
              <a:rPr lang="en-US" sz="1400">
                <a:solidFill>
                  <a:schemeClr val="bg1"/>
                </a:solidFill>
              </a:rPr>
              <a:t>P: Price of unit Mobile</a:t>
            </a:r>
          </a:p>
          <a:p>
            <a:endParaRPr lang="en-US" sz="1400">
              <a:solidFill>
                <a:schemeClr val="bg1"/>
              </a:solidFill>
            </a:endParaRPr>
          </a:p>
          <a:p>
            <a:r>
              <a:rPr lang="en-US" sz="1400" b="1">
                <a:solidFill>
                  <a:schemeClr val="bg1"/>
                </a:solidFill>
              </a:rPr>
              <a:t>Complementary Product: </a:t>
            </a:r>
            <a:r>
              <a:rPr lang="en-US" sz="1400">
                <a:solidFill>
                  <a:schemeClr val="bg1"/>
                </a:solidFill>
              </a:rPr>
              <a:t>Charger</a:t>
            </a:r>
          </a:p>
          <a:p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b="1">
                <a:solidFill>
                  <a:schemeClr val="bg1"/>
                </a:solidFill>
              </a:rPr>
              <a:t>Bundling Products</a:t>
            </a:r>
            <a:r>
              <a:rPr lang="en-US" sz="1400">
                <a:solidFill>
                  <a:schemeClr val="bg1"/>
                </a:solidFill>
              </a:rPr>
              <a:t>:</a:t>
            </a:r>
          </a:p>
          <a:p>
            <a:r>
              <a:rPr lang="en-US" sz="1400">
                <a:solidFill>
                  <a:schemeClr val="bg1"/>
                </a:solidFill>
              </a:rPr>
              <a:t> Charger &amp; Earphones</a:t>
            </a:r>
          </a:p>
          <a:p>
            <a:endParaRPr lang="en-US" sz="1400">
              <a:solidFill>
                <a:schemeClr val="bg1"/>
              </a:solidFill>
            </a:endParaRPr>
          </a:p>
          <a:p>
            <a:endParaRPr lang="en-US" sz="1400">
              <a:solidFill>
                <a:schemeClr val="bg1"/>
              </a:solidFill>
            </a:endParaRPr>
          </a:p>
          <a:p>
            <a:endParaRPr lang="en-US" sz="140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BDD96-7AA3-3D44-A86A-DD34C34FF078}"/>
              </a:ext>
            </a:extLst>
          </p:cNvPr>
          <p:cNvSpPr txBox="1"/>
          <p:nvPr/>
        </p:nvSpPr>
        <p:spPr>
          <a:xfrm>
            <a:off x="3428999" y="2139071"/>
            <a:ext cx="818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DEMAND CURVE OF THE PRODUCT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1F88346-ADBB-8744-8820-D7BD68F12B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453766"/>
              </p:ext>
            </p:extLst>
          </p:nvPr>
        </p:nvGraphicFramePr>
        <p:xfrm>
          <a:off x="3699131" y="3736458"/>
          <a:ext cx="7917935" cy="3016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859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AF2B97-A2B2-CB44-84A2-D9AC1EB96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b="1"/>
              <a:t>PRICE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95C52-69B5-7644-9877-2C017DA89FE0}"/>
              </a:ext>
            </a:extLst>
          </p:cNvPr>
          <p:cNvSpPr txBox="1"/>
          <p:nvPr/>
        </p:nvSpPr>
        <p:spPr>
          <a:xfrm>
            <a:off x="400824" y="139631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Case 1: Price optimization of Mobile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24575-83E8-7D45-BE9E-78D66A73AFBA}"/>
              </a:ext>
            </a:extLst>
          </p:cNvPr>
          <p:cNvSpPr txBox="1"/>
          <p:nvPr/>
        </p:nvSpPr>
        <p:spPr>
          <a:xfrm>
            <a:off x="6240161" y="139631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Case 2:  Price optimization of Mobile with charger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4E276-8068-5947-AC2C-8E9D04E8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1991111"/>
            <a:ext cx="4829239" cy="2782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E49A4-68A8-6548-A0CB-FBFCDB459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161" y="1991111"/>
            <a:ext cx="5628309" cy="2689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B3CB55-A6D2-934C-A373-5D1AC7700C28}"/>
              </a:ext>
            </a:extLst>
          </p:cNvPr>
          <p:cNvSpPr txBox="1"/>
          <p:nvPr/>
        </p:nvSpPr>
        <p:spPr>
          <a:xfrm>
            <a:off x="323528" y="4773199"/>
            <a:ext cx="4829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used solver to find out the price by maximizing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Optimal Price of the Mobile is 35,400/-  to attain maximum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490AA-81FF-9A45-BF13-E405C7371C8E}"/>
              </a:ext>
            </a:extLst>
          </p:cNvPr>
          <p:cNvSpPr/>
          <p:nvPr/>
        </p:nvSpPr>
        <p:spPr>
          <a:xfrm>
            <a:off x="6240161" y="4680375"/>
            <a:ext cx="58671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Profit per charger is 600/- and Total profit= profit from mobile+ Profit from charger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We have used solver to find out the optimal price by maximizing the profit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Optimal Price of the Mobile is 36,600/-  to attain maximum profit when charger is included</a:t>
            </a:r>
          </a:p>
        </p:txBody>
      </p:sp>
      <p:pic>
        <p:nvPicPr>
          <p:cNvPr id="6" name="Picture 5" descr="A row of cell phones&#10;&#10;Description automatically generated with medium confidence">
            <a:extLst>
              <a:ext uri="{FF2B5EF4-FFF2-40B4-BE49-F238E27FC236}">
                <a16:creationId xmlns:a16="http://schemas.microsoft.com/office/drawing/2014/main" id="{CA47EFAA-AD89-4246-9BAE-718C35EACB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622" y="-40214"/>
            <a:ext cx="3074126" cy="17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6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AF2B97-A2B2-CB44-84A2-D9AC1EB96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46175"/>
            <a:ext cx="11573197" cy="724247"/>
          </a:xfrm>
        </p:spPr>
        <p:txBody>
          <a:bodyPr/>
          <a:lstStyle/>
          <a:p>
            <a:r>
              <a:rPr lang="en-US" sz="4800" b="1"/>
              <a:t>PRICE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95C52-69B5-7644-9877-2C017DA89FE0}"/>
              </a:ext>
            </a:extLst>
          </p:cNvPr>
          <p:cNvSpPr txBox="1"/>
          <p:nvPr/>
        </p:nvSpPr>
        <p:spPr>
          <a:xfrm>
            <a:off x="3204518" y="83982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Case 3: Price Bundling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7C835-DDD8-574E-BE26-B4FCE0C28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512"/>
            <a:ext cx="8572500" cy="3531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819627-C546-B64C-BA88-A1260D5DE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0" y="2408606"/>
            <a:ext cx="3619500" cy="161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6A0CE5-3CBC-AE41-9A1F-7163F27F380D}"/>
              </a:ext>
            </a:extLst>
          </p:cNvPr>
          <p:cNvSpPr txBox="1"/>
          <p:nvPr/>
        </p:nvSpPr>
        <p:spPr>
          <a:xfrm>
            <a:off x="0" y="4957499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Calculated surplus(willingness to pay-price) and preferred combination for 85 customers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Used solver &amp; evolutionary method to maximize revenue(sum of revenue-(500* total penalty) by changing price of the bundles. We have also assigned penalty to ensure bundle price is more than individual product price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Most preferred bundle is Mobile &amp; Earphones at the price of 20,000/-(more than 60%)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Least preferred bundle is Mobile, Charge &amp; Earphones at the price 33,000/-(zero customers out of 85)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Total Revenue earned equals to 12,44,000/- with all the possible bundles from 85 customers</a:t>
            </a:r>
          </a:p>
        </p:txBody>
      </p:sp>
      <p:pic>
        <p:nvPicPr>
          <p:cNvPr id="8" name="Picture 7" descr="A row of cell phones&#10;&#10;Description automatically generated with medium confidence">
            <a:extLst>
              <a:ext uri="{FF2B5EF4-FFF2-40B4-BE49-F238E27FC236}">
                <a16:creationId xmlns:a16="http://schemas.microsoft.com/office/drawing/2014/main" id="{4D2AE221-28E3-5449-A8C6-D5FAA609612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18" y="-77746"/>
            <a:ext cx="3991465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0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AF2B97-A2B2-CB44-84A2-D9AC1EB96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b="1"/>
              <a:t>PRICE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95C52-69B5-7644-9877-2C017DA89FE0}"/>
              </a:ext>
            </a:extLst>
          </p:cNvPr>
          <p:cNvSpPr txBox="1"/>
          <p:nvPr/>
        </p:nvSpPr>
        <p:spPr>
          <a:xfrm>
            <a:off x="4247843" y="1164662"/>
            <a:ext cx="34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Case 4: Markdown Pricing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388FB-1DB8-B144-B0D6-A24E3FB46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35552"/>
            <a:ext cx="6410903" cy="3711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3324BD-3BFD-C044-9FC7-FA56DBF28296}"/>
              </a:ext>
            </a:extLst>
          </p:cNvPr>
          <p:cNvSpPr txBox="1"/>
          <p:nvPr/>
        </p:nvSpPr>
        <p:spPr>
          <a:xfrm>
            <a:off x="7106194" y="2236204"/>
            <a:ext cx="4595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Since mobile became like a fashion statement &amp; demand for the new model will start decreasing post one year. We will therefore discount the older models as soon as we launch the new ones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Used solver to maximize the profit by changing the price in three years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Price of the Mobile should be 37,000 in first year, 35,000 in second year &amp; 33,000 in third year to attain max profit</a:t>
            </a:r>
          </a:p>
        </p:txBody>
      </p:sp>
      <p:pic>
        <p:nvPicPr>
          <p:cNvPr id="6" name="Picture 5" descr="A row of cell phones&#10;&#10;Description automatically generated with medium confidence">
            <a:extLst>
              <a:ext uri="{FF2B5EF4-FFF2-40B4-BE49-F238E27FC236}">
                <a16:creationId xmlns:a16="http://schemas.microsoft.com/office/drawing/2014/main" id="{64E1DD37-DBC1-DC46-9DDA-4596FD941CF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535" y="0"/>
            <a:ext cx="3991465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9955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1494</Words>
  <Application>Microsoft Macintosh PowerPoint</Application>
  <PresentationFormat>Widescreen</PresentationFormat>
  <Paragraphs>404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Arial,Sans-Serif</vt:lpstr>
      <vt:lpstr>Arial</vt:lpstr>
      <vt:lpstr>Calibri</vt:lpstr>
      <vt:lpstr>Times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YASWANTHI  POLINENI</cp:lastModifiedBy>
  <cp:revision>7</cp:revision>
  <dcterms:created xsi:type="dcterms:W3CDTF">2018-04-24T17:14:44Z</dcterms:created>
  <dcterms:modified xsi:type="dcterms:W3CDTF">2023-02-26T07:18:38Z</dcterms:modified>
</cp:coreProperties>
</file>