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318" r:id="rId3"/>
    <p:sldId id="261" r:id="rId4"/>
    <p:sldId id="343" r:id="rId5"/>
    <p:sldId id="356" r:id="rId6"/>
    <p:sldId id="362" r:id="rId7"/>
    <p:sldId id="363" r:id="rId8"/>
    <p:sldId id="346" r:id="rId9"/>
    <p:sldId id="358" r:id="rId10"/>
    <p:sldId id="378" r:id="rId11"/>
    <p:sldId id="366" r:id="rId12"/>
    <p:sldId id="373" r:id="rId13"/>
    <p:sldId id="374" r:id="rId14"/>
    <p:sldId id="377" r:id="rId15"/>
    <p:sldId id="375" r:id="rId16"/>
    <p:sldId id="361" r:id="rId17"/>
    <p:sldId id="376" r:id="rId18"/>
    <p:sldId id="360" r:id="rId19"/>
    <p:sldId id="365" r:id="rId20"/>
    <p:sldId id="348" r:id="rId21"/>
    <p:sldId id="368" r:id="rId22"/>
    <p:sldId id="369" r:id="rId23"/>
    <p:sldId id="370" r:id="rId24"/>
    <p:sldId id="371" r:id="rId25"/>
    <p:sldId id="372" r:id="rId26"/>
    <p:sldId id="359" r:id="rId27"/>
    <p:sldId id="350" r:id="rId28"/>
    <p:sldId id="352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791"/>
    <a:srgbClr val="218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9218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1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15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78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364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112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393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18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948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14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91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73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39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08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91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417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39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034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790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53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24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07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0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82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87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8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0579" y="4783455"/>
            <a:ext cx="2927604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438" y="4783455"/>
            <a:ext cx="2104215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30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28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32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357509" y="1092055"/>
            <a:ext cx="7574850" cy="75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545"/>
              </a:spcBef>
            </a:pPr>
            <a:r>
              <a:rPr lang="en-US" sz="2400" b="1" spc="-50" dirty="0">
                <a:latin typeface="Times New Roman"/>
                <a:cs typeface="Times New Roman"/>
              </a:rPr>
              <a:t>PRIVACY </a:t>
            </a:r>
            <a:r>
              <a:rPr lang="en-US" sz="2400" b="1" dirty="0">
                <a:latin typeface="Times New Roman"/>
                <a:cs typeface="Times New Roman"/>
              </a:rPr>
              <a:t>IN THE </a:t>
            </a:r>
            <a:r>
              <a:rPr lang="en-US" sz="2400" b="1" spc="-5" dirty="0">
                <a:latin typeface="Times New Roman"/>
                <a:cs typeface="Times New Roman"/>
              </a:rPr>
              <a:t>CLOUD USING BLOCK</a:t>
            </a:r>
            <a:r>
              <a:rPr lang="en-US" sz="2400" b="1" spc="-30" dirty="0"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latin typeface="Times New Roman"/>
                <a:cs typeface="Times New Roman"/>
              </a:rPr>
              <a:t>CHAIN TECHNOLOGY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4523" y="3156857"/>
            <a:ext cx="23615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GUIDED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BY</a:t>
            </a:r>
          </a:p>
          <a:p>
            <a:endParaRPr lang="en-US" b="1" dirty="0"/>
          </a:p>
          <a:p>
            <a:r>
              <a:rPr lang="en-US" b="1" dirty="0" smtClean="0"/>
              <a:t>Dr.J.PREETHI,M.E.,</a:t>
            </a:r>
            <a:r>
              <a:rPr lang="en-US" b="1" dirty="0" err="1" smtClean="0"/>
              <a:t>Ph.D</a:t>
            </a:r>
            <a:r>
              <a:rPr lang="en-US" b="1" dirty="0" smtClean="0"/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 OF CSE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13" y="3156857"/>
            <a:ext cx="33425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PRESENTED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BY</a:t>
            </a:r>
          </a:p>
          <a:p>
            <a:endParaRPr lang="en-US" b="1" dirty="0" smtClean="0"/>
          </a:p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ANBARASU P	  710018104005</a:t>
            </a:r>
            <a:endParaRPr lang="en-US" b="1" dirty="0"/>
          </a:p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KRISHNA V 	  710018104019</a:t>
            </a:r>
          </a:p>
          <a:p>
            <a:r>
              <a:rPr lang="en-US" b="1" dirty="0" smtClean="0">
                <a:solidFill>
                  <a:schemeClr val="tx2">
                    <a:lumMod val="25000"/>
                  </a:schemeClr>
                </a:solidFill>
              </a:rPr>
              <a:t>MAIKANDAN M    	  710018104022</a:t>
            </a:r>
          </a:p>
          <a:p>
            <a:r>
              <a:rPr lang="en-US" b="1" dirty="0" smtClean="0">
                <a:solidFill>
                  <a:schemeClr val="tx2">
                    <a:lumMod val="25000"/>
                  </a:schemeClr>
                </a:solidFill>
              </a:rPr>
              <a:t>YASWANTHKUMAR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 </a:t>
            </a:r>
            <a:r>
              <a:rPr lang="en-US" b="1" dirty="0" smtClean="0">
                <a:solidFill>
                  <a:schemeClr val="tx2">
                    <a:lumMod val="25000"/>
                  </a:schemeClr>
                </a:solidFill>
              </a:rPr>
              <a:t> 710018104054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b="1" dirty="0">
                <a:solidFill>
                  <a:srgbClr val="2185C5"/>
                </a:solidFill>
              </a:rPr>
              <a:t>ADVANCED ENCRYPTION STANDARD</a:t>
            </a:r>
            <a:endParaRPr lang="en-IN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It is a Symmetric Block Cipher.</a:t>
            </a:r>
          </a:p>
          <a:p>
            <a:r>
              <a:rPr lang="en-IN" dirty="0" smtClean="0"/>
              <a:t>Ciphers use same key for both Encryption and Decryption.</a:t>
            </a:r>
          </a:p>
          <a:p>
            <a:r>
              <a:rPr lang="en-IN" dirty="0" smtClean="0"/>
              <a:t>It include 3 block ciphers.</a:t>
            </a:r>
          </a:p>
          <a:p>
            <a:r>
              <a:rPr lang="en-IN" dirty="0"/>
              <a:t> </a:t>
            </a:r>
            <a:r>
              <a:rPr lang="en-IN" dirty="0" smtClean="0"/>
              <a:t>It sends original message(plain text) into Cipher text.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347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24;p17"/>
          <p:cNvSpPr txBox="1">
            <a:spLocks noGrp="1"/>
          </p:cNvSpPr>
          <p:nvPr>
            <p:ph type="title"/>
          </p:nvPr>
        </p:nvSpPr>
        <p:spPr>
          <a:xfrm>
            <a:off x="261306" y="482584"/>
            <a:ext cx="6462600" cy="428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185C5"/>
                </a:solidFill>
              </a:rPr>
              <a:t>ADVANCED ENCRYPTION STANDARD</a:t>
            </a:r>
            <a:endParaRPr sz="2000" b="1" dirty="0">
              <a:solidFill>
                <a:srgbClr val="2185C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44" y="1275009"/>
            <a:ext cx="5807661" cy="30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8" y="1247029"/>
            <a:ext cx="5226821" cy="2713105"/>
          </a:xfrm>
          <a:prstGeom prst="rect">
            <a:avLst/>
          </a:prstGeom>
        </p:spPr>
      </p:pic>
      <p:sp>
        <p:nvSpPr>
          <p:cNvPr id="8" name="Google Shape;124;p17"/>
          <p:cNvSpPr txBox="1">
            <a:spLocks/>
          </p:cNvSpPr>
          <p:nvPr/>
        </p:nvSpPr>
        <p:spPr>
          <a:xfrm>
            <a:off x="225795" y="509218"/>
            <a:ext cx="6462600" cy="42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000" b="1" dirty="0" smtClean="0">
                <a:solidFill>
                  <a:srgbClr val="2185C5"/>
                </a:solidFill>
              </a:rPr>
              <a:t>RIVEST SHAMIR ADLEMAN</a:t>
            </a:r>
            <a:endParaRPr lang="en-IN" sz="2000" b="1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2185C5"/>
                </a:solidFill>
                <a:latin typeface="Lato" panose="020B0604020202020204" charset="0"/>
              </a:rPr>
              <a:t>DIFFIE HELLMAN</a:t>
            </a:r>
            <a:endParaRPr sz="2400" dirty="0">
              <a:solidFill>
                <a:srgbClr val="2185C5"/>
              </a:solidFill>
              <a:latin typeface="Lato" panose="020B0604020202020204" charset="0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9763" y="1364311"/>
            <a:ext cx="7770812" cy="3552825"/>
          </a:xfrm>
        </p:spPr>
        <p:txBody>
          <a:bodyPr/>
          <a:lstStyle/>
          <a:p>
            <a:pPr algn="just"/>
            <a:r>
              <a:rPr lang="en-US" sz="2000" b="0" dirty="0" err="1">
                <a:latin typeface="Lato" panose="020B0604020202020204" charset="0"/>
              </a:rPr>
              <a:t>Diffie</a:t>
            </a:r>
            <a:r>
              <a:rPr lang="en-US" sz="2000" b="0" dirty="0">
                <a:latin typeface="Lato" panose="020B0604020202020204" charset="0"/>
              </a:rPr>
              <a:t>-Hellman key exchange, also called exponential key exchange, is a method of digital encryption that uses numbers raised to specific powers to produce decryption keys on the basis of components that are never directly transmitted, making the task of a would-be code breaker mathematically overwhelming</a:t>
            </a:r>
            <a:endParaRPr lang="en-IN" sz="2000" b="0" dirty="0">
              <a:latin typeface="La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019" y="15269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6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124;p17"/>
          <p:cNvSpPr txBox="1">
            <a:spLocks noGrp="1"/>
          </p:cNvSpPr>
          <p:nvPr>
            <p:ph type="title"/>
          </p:nvPr>
        </p:nvSpPr>
        <p:spPr>
          <a:xfrm>
            <a:off x="270184" y="363985"/>
            <a:ext cx="6462600" cy="425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2185C5"/>
                </a:solidFill>
              </a:rPr>
              <a:t>DIFFIE HELLMAN</a:t>
            </a:r>
            <a:endParaRPr sz="1800" b="1" dirty="0">
              <a:solidFill>
                <a:srgbClr val="2185C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2" y="789051"/>
            <a:ext cx="3568824" cy="3994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8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5" y="858302"/>
            <a:ext cx="4840331" cy="4026655"/>
          </a:xfrm>
          <a:prstGeom prst="rect">
            <a:avLst/>
          </a:prstGeom>
        </p:spPr>
      </p:pic>
      <p:sp>
        <p:nvSpPr>
          <p:cNvPr id="8" name="Google Shape;124;p17"/>
          <p:cNvSpPr txBox="1">
            <a:spLocks/>
          </p:cNvSpPr>
          <p:nvPr/>
        </p:nvSpPr>
        <p:spPr>
          <a:xfrm>
            <a:off x="270184" y="363985"/>
            <a:ext cx="6462600" cy="42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1800" b="1" dirty="0" smtClean="0">
                <a:solidFill>
                  <a:srgbClr val="2185C5"/>
                </a:solidFill>
              </a:rPr>
              <a:t>ELLIPTIC CURVE CRYPTOGRAPHY</a:t>
            </a:r>
            <a:endParaRPr lang="en-IN" sz="1800" b="1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1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170515"/>
            <a:ext cx="6462600" cy="932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2800" b="1" dirty="0">
                <a:solidFill>
                  <a:schemeClr val="accent4"/>
                </a:solidFill>
              </a:rPr>
              <a:t>IMPLEMENTATION DETAIL 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5426" y="1588101"/>
            <a:ext cx="8398276" cy="3383982"/>
          </a:xfrm>
          <a:ln/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13"/>
              </a:spcBef>
              <a:spcAft>
                <a:spcPts val="1213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</a:pPr>
            <a:r>
              <a:rPr lang="en-IN" altLang="en-US" dirty="0" smtClean="0">
                <a:solidFill>
                  <a:schemeClr val="tx1">
                    <a:lumMod val="50000"/>
                  </a:schemeClr>
                </a:solidFill>
              </a:rPr>
              <a:t>	  </a:t>
            </a:r>
            <a:r>
              <a:rPr lang="en-US" dirty="0" smtClean="0"/>
              <a:t>A </a:t>
            </a:r>
            <a:r>
              <a:rPr lang="en-US" dirty="0"/>
              <a:t>u</a:t>
            </a:r>
            <a:r>
              <a:rPr lang="en-US" dirty="0" smtClean="0"/>
              <a:t>ser registration </a:t>
            </a:r>
            <a:r>
              <a:rPr lang="en-US" dirty="0"/>
              <a:t>generally asks a user to create a username and </a:t>
            </a:r>
            <a:r>
              <a:rPr lang="en-US" dirty="0" smtClean="0"/>
              <a:t>password.</a:t>
            </a:r>
            <a:endParaRPr lang="en-IN" alt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lnSpc>
                <a:spcPct val="115000"/>
              </a:lnSpc>
              <a:spcBef>
                <a:spcPts val="13"/>
              </a:spcBef>
              <a:spcAft>
                <a:spcPts val="1213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dirty="0" smtClean="0"/>
              <a:t>Encryption </a:t>
            </a:r>
            <a:r>
              <a:rPr lang="en-US" dirty="0"/>
              <a:t>is </a:t>
            </a:r>
            <a:r>
              <a:rPr lang="en-US" b="1" dirty="0"/>
              <a:t>the process of translating plain text data (plaintext) into something that appears to be random and meaningless (</a:t>
            </a:r>
            <a:r>
              <a:rPr lang="en-US" b="1" dirty="0" err="1"/>
              <a:t>ciphertext</a:t>
            </a:r>
            <a:r>
              <a:rPr lang="en-US" b="1" dirty="0"/>
              <a:t>)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lnSpc>
                <a:spcPct val="115000"/>
              </a:lnSpc>
              <a:spcBef>
                <a:spcPts val="13"/>
              </a:spcBef>
              <a:spcAft>
                <a:spcPts val="1213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</a:pPr>
            <a:r>
              <a:rPr lang="en-US" dirty="0"/>
              <a:t> </a:t>
            </a:r>
            <a:r>
              <a:rPr lang="en-US" dirty="0" smtClean="0"/>
              <a:t>                 Decryption </a:t>
            </a:r>
            <a:r>
              <a:rPr lang="en-US" dirty="0"/>
              <a:t>is the process of converting </a:t>
            </a:r>
            <a:r>
              <a:rPr lang="en-US" dirty="0" err="1"/>
              <a:t>ciphertext</a:t>
            </a:r>
            <a:r>
              <a:rPr lang="en-US" dirty="0"/>
              <a:t> back to plaintext.</a:t>
            </a:r>
            <a:endParaRPr lang="en-I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Google Shape;124;p17"/>
          <p:cNvSpPr txBox="1">
            <a:spLocks/>
          </p:cNvSpPr>
          <p:nvPr/>
        </p:nvSpPr>
        <p:spPr>
          <a:xfrm>
            <a:off x="346229" y="1141076"/>
            <a:ext cx="6462600" cy="42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1800" b="1" dirty="0" smtClean="0">
                <a:solidFill>
                  <a:srgbClr val="2185C5"/>
                </a:solidFill>
              </a:rPr>
              <a:t>REGISTRATION AND ENCRYPTION</a:t>
            </a:r>
            <a:endParaRPr lang="en-IN" sz="1800" b="1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043" y="969504"/>
            <a:ext cx="8299882" cy="2681056"/>
          </a:xfrm>
          <a:ln/>
        </p:spPr>
        <p:txBody>
          <a:bodyPr/>
          <a:lstStyle/>
          <a:p>
            <a:pPr marL="0" indent="0" algn="just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</a:pPr>
            <a:r>
              <a:rPr lang="en-IN" altLang="en-US" sz="2500" dirty="0"/>
              <a:t>The server itself is a easy servlet this is related to a </a:t>
            </a:r>
            <a:r>
              <a:rPr lang="en-IN" altLang="en-US" sz="2500" dirty="0" smtClean="0"/>
              <a:t>database.</a:t>
            </a:r>
          </a:p>
          <a:p>
            <a:pPr marL="0" indent="0" algn="just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</a:tabLst>
            </a:pPr>
            <a:r>
              <a:rPr lang="en-IN" altLang="en-US" sz="2500" dirty="0" smtClean="0"/>
              <a:t>It </a:t>
            </a:r>
            <a:r>
              <a:rPr lang="en-IN" altLang="en-US" sz="2500" dirty="0"/>
              <a:t>gets the encrypted message from the customer and decrypts it the usage of the shared key item generated through the </a:t>
            </a:r>
            <a:r>
              <a:rPr lang="en-IN" altLang="en-US" sz="2500" dirty="0" err="1" smtClean="0"/>
              <a:t>Diffie</a:t>
            </a:r>
            <a:r>
              <a:rPr lang="en-IN" altLang="en-US" sz="2500" dirty="0" smtClean="0"/>
              <a:t>-Hellman’s </a:t>
            </a:r>
            <a:r>
              <a:rPr lang="en-IN" altLang="en-US" sz="2500" dirty="0"/>
              <a:t>set of </a:t>
            </a:r>
            <a:r>
              <a:rPr lang="en-IN" altLang="en-US" sz="2500" dirty="0" smtClean="0"/>
              <a:t>rules.</a:t>
            </a:r>
            <a:endParaRPr lang="en-IN" altLang="en-US" sz="2500" dirty="0"/>
          </a:p>
        </p:txBody>
      </p:sp>
      <p:sp>
        <p:nvSpPr>
          <p:cNvPr id="7" name="Google Shape;124;p17"/>
          <p:cNvSpPr txBox="1">
            <a:spLocks/>
          </p:cNvSpPr>
          <p:nvPr/>
        </p:nvSpPr>
        <p:spPr>
          <a:xfrm>
            <a:off x="301840" y="421985"/>
            <a:ext cx="6462600" cy="425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1800" b="1" dirty="0" smtClean="0">
                <a:solidFill>
                  <a:srgbClr val="2185C5"/>
                </a:solidFill>
              </a:rPr>
              <a:t>DATA STORAGE</a:t>
            </a:r>
            <a:endParaRPr lang="en-IN" sz="1800" b="1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638" y="905163"/>
            <a:ext cx="2955401" cy="2558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00" b="1" spc="-23" dirty="0" smtClean="0">
                <a:solidFill>
                  <a:schemeClr val="accent1"/>
                </a:solidFill>
                <a:latin typeface="Raleway" panose="020B0604020202020204" charset="0"/>
                <a:cs typeface="Times New Roman"/>
              </a:rPr>
              <a:t>HARDWARE</a:t>
            </a:r>
            <a:r>
              <a:rPr sz="1600" b="1" spc="-4" dirty="0" smtClean="0">
                <a:solidFill>
                  <a:schemeClr val="accent1"/>
                </a:solidFill>
                <a:latin typeface="Raleway" panose="020B0604020202020204" charset="0"/>
                <a:cs typeface="Times New Roman"/>
              </a:rPr>
              <a:t> REQUIREMENTS</a:t>
            </a:r>
            <a:endParaRPr sz="1600" dirty="0">
              <a:solidFill>
                <a:schemeClr val="accent1"/>
              </a:solidFill>
              <a:latin typeface="Raleway" panose="020B060402020202020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639" y="1182244"/>
            <a:ext cx="5951099" cy="1147430"/>
          </a:xfrm>
          <a:prstGeom prst="rect">
            <a:avLst/>
          </a:prstGeom>
        </p:spPr>
        <p:txBody>
          <a:bodyPr vert="horz" wrap="square" lIns="0" tIns="84773" rIns="0" bIns="0" rtlCol="0">
            <a:spAutoFit/>
          </a:bodyPr>
          <a:lstStyle/>
          <a:p>
            <a:pPr marL="70009" indent="-60960">
              <a:spcBef>
                <a:spcPts val="668"/>
              </a:spcBef>
              <a:buSzPct val="94444"/>
              <a:buFont typeface="Arial"/>
              <a:buChar char="•"/>
              <a:tabLst>
                <a:tab pos="70485" algn="l"/>
              </a:tabLst>
            </a:pPr>
            <a:r>
              <a:rPr sz="1350" spc="-4" dirty="0" smtClean="0">
                <a:latin typeface="Raleway" panose="020B0604020202020204" charset="0"/>
                <a:cs typeface="Times New Roman"/>
              </a:rPr>
              <a:t>Processor</a:t>
            </a:r>
            <a:r>
              <a:rPr lang="en-US" sz="1350" spc="-4" dirty="0" smtClean="0">
                <a:latin typeface="Raleway" panose="020B0604020202020204" charset="0"/>
                <a:cs typeface="Times New Roman"/>
              </a:rPr>
              <a:t> </a:t>
            </a:r>
            <a:r>
              <a:rPr sz="1350" spc="-19" dirty="0" smtClean="0">
                <a:latin typeface="Raleway" panose="020B0604020202020204" charset="0"/>
                <a:cs typeface="Times New Roman"/>
              </a:rPr>
              <a:t>Type</a:t>
            </a:r>
            <a:endParaRPr sz="1350" dirty="0">
              <a:latin typeface="Raleway" panose="020B0604020202020204" charset="0"/>
              <a:cs typeface="Times New Roman"/>
            </a:endParaRPr>
          </a:p>
          <a:p>
            <a:pPr marL="70009" indent="-60960">
              <a:spcBef>
                <a:spcPts val="596"/>
              </a:spcBef>
              <a:buSzPct val="94444"/>
              <a:buFont typeface="Arial"/>
              <a:buChar char="•"/>
              <a:tabLst>
                <a:tab pos="70485" algn="l"/>
              </a:tabLst>
            </a:pPr>
            <a:r>
              <a:rPr sz="1350" dirty="0">
                <a:latin typeface="Raleway" panose="020B0604020202020204" charset="0"/>
                <a:cs typeface="Times New Roman"/>
              </a:rPr>
              <a:t>Speed</a:t>
            </a:r>
          </a:p>
          <a:p>
            <a:pPr marL="70009" indent="-60960">
              <a:spcBef>
                <a:spcPts val="585"/>
              </a:spcBef>
              <a:buSzPct val="94444"/>
              <a:buFont typeface="Arial"/>
              <a:buChar char="•"/>
              <a:tabLst>
                <a:tab pos="70485" algn="l"/>
              </a:tabLst>
            </a:pPr>
            <a:r>
              <a:rPr sz="1350" spc="-4" dirty="0">
                <a:latin typeface="Raleway" panose="020B0604020202020204" charset="0"/>
                <a:cs typeface="Times New Roman"/>
              </a:rPr>
              <a:t>RAM</a:t>
            </a:r>
            <a:endParaRPr sz="1350" dirty="0">
              <a:latin typeface="Raleway" panose="020B0604020202020204" charset="0"/>
              <a:cs typeface="Times New Roman"/>
            </a:endParaRPr>
          </a:p>
          <a:p>
            <a:pPr marL="70009" indent="-60960">
              <a:spcBef>
                <a:spcPts val="585"/>
              </a:spcBef>
              <a:buSzPct val="94444"/>
              <a:buFont typeface="Arial"/>
              <a:buChar char="•"/>
              <a:tabLst>
                <a:tab pos="70485" algn="l"/>
              </a:tabLst>
            </a:pPr>
            <a:r>
              <a:rPr sz="1350" dirty="0">
                <a:latin typeface="Raleway" panose="020B0604020202020204" charset="0"/>
                <a:cs typeface="Times New Roman"/>
              </a:rPr>
              <a:t>Hard</a:t>
            </a:r>
            <a:r>
              <a:rPr sz="1350" spc="-79" dirty="0">
                <a:latin typeface="Raleway" panose="020B0604020202020204" charset="0"/>
                <a:cs typeface="Times New Roman"/>
              </a:rPr>
              <a:t> </a:t>
            </a:r>
            <a:r>
              <a:rPr sz="1350" dirty="0" smtClean="0">
                <a:latin typeface="Raleway" panose="020B0604020202020204" charset="0"/>
                <a:cs typeface="Times New Roman"/>
              </a:rPr>
              <a:t>disk</a:t>
            </a:r>
            <a:endParaRPr sz="1350" dirty="0">
              <a:latin typeface="Raleway" panose="020B0604020202020204" charset="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63" y="1182244"/>
            <a:ext cx="3400471" cy="1147430"/>
          </a:xfrm>
          <a:prstGeom prst="rect">
            <a:avLst/>
          </a:prstGeom>
        </p:spPr>
        <p:txBody>
          <a:bodyPr vert="horz" wrap="square" lIns="0" tIns="84773" rIns="0" bIns="0" rtlCol="0">
            <a:spAutoFit/>
          </a:bodyPr>
          <a:lstStyle/>
          <a:p>
            <a:pPr marL="9525">
              <a:spcBef>
                <a:spcPts val="668"/>
              </a:spcBef>
            </a:pPr>
            <a:r>
              <a:rPr lang="en-US" sz="1350" dirty="0" smtClean="0">
                <a:latin typeface="Lato" panose="020B0604020202020204" charset="0"/>
                <a:cs typeface="Times New Roman"/>
              </a:rPr>
              <a:t>    </a:t>
            </a:r>
            <a:r>
              <a:rPr sz="1350" dirty="0" smtClean="0">
                <a:latin typeface="Lato" panose="020B0604020202020204" charset="0"/>
                <a:cs typeface="Times New Roman"/>
              </a:rPr>
              <a:t>: </a:t>
            </a:r>
            <a:r>
              <a:rPr sz="1350" dirty="0">
                <a:latin typeface="Lato" panose="020B0604020202020204" charset="0"/>
                <a:cs typeface="Times New Roman"/>
              </a:rPr>
              <a:t>Pentium</a:t>
            </a:r>
            <a:r>
              <a:rPr sz="1350" spc="-116" dirty="0">
                <a:latin typeface="Lato" panose="020B0604020202020204" charset="0"/>
                <a:cs typeface="Times New Roman"/>
              </a:rPr>
              <a:t> </a:t>
            </a:r>
            <a:r>
              <a:rPr sz="1350" dirty="0">
                <a:latin typeface="Lato" panose="020B0604020202020204" charset="0"/>
                <a:cs typeface="Times New Roman"/>
              </a:rPr>
              <a:t>i3</a:t>
            </a:r>
          </a:p>
          <a:p>
            <a:pPr marL="110014">
              <a:spcBef>
                <a:spcPts val="596"/>
              </a:spcBef>
            </a:pPr>
            <a:r>
              <a:rPr lang="en-US" sz="1350" dirty="0" smtClean="0">
                <a:latin typeface="Lato" panose="020B0604020202020204" charset="0"/>
                <a:cs typeface="Times New Roman"/>
              </a:rPr>
              <a:t> </a:t>
            </a:r>
            <a:r>
              <a:rPr sz="1350" dirty="0" smtClean="0">
                <a:latin typeface="Lato" panose="020B0604020202020204" charset="0"/>
                <a:cs typeface="Times New Roman"/>
              </a:rPr>
              <a:t>:</a:t>
            </a:r>
            <a:r>
              <a:rPr sz="1350" spc="233" dirty="0" smtClean="0">
                <a:latin typeface="Lato" panose="020B0604020202020204" charset="0"/>
                <a:cs typeface="Times New Roman"/>
              </a:rPr>
              <a:t> </a:t>
            </a:r>
            <a:r>
              <a:rPr sz="1350" spc="-4" dirty="0">
                <a:latin typeface="Lato" panose="020B0604020202020204" charset="0"/>
                <a:cs typeface="Times New Roman"/>
              </a:rPr>
              <a:t>3.40GHZ</a:t>
            </a:r>
            <a:endParaRPr sz="1350" dirty="0">
              <a:latin typeface="Lato" panose="020B0604020202020204" charset="0"/>
              <a:cs typeface="Times New Roman"/>
            </a:endParaRPr>
          </a:p>
          <a:p>
            <a:pPr marL="123825">
              <a:spcBef>
                <a:spcPts val="585"/>
              </a:spcBef>
            </a:pPr>
            <a:r>
              <a:rPr lang="en-US" sz="1350" dirty="0" smtClean="0">
                <a:latin typeface="Lato" panose="020B0604020202020204" charset="0"/>
                <a:cs typeface="Times New Roman"/>
              </a:rPr>
              <a:t> </a:t>
            </a:r>
            <a:r>
              <a:rPr sz="1350" dirty="0" smtClean="0">
                <a:latin typeface="Lato" panose="020B0604020202020204" charset="0"/>
                <a:cs typeface="Times New Roman"/>
              </a:rPr>
              <a:t>: </a:t>
            </a:r>
            <a:r>
              <a:rPr sz="1350" spc="-4" dirty="0">
                <a:latin typeface="Lato" panose="020B0604020202020204" charset="0"/>
                <a:cs typeface="Times New Roman"/>
              </a:rPr>
              <a:t>4GB DD2</a:t>
            </a:r>
            <a:r>
              <a:rPr sz="1350" spc="-217" dirty="0">
                <a:latin typeface="Lato" panose="020B0604020202020204" charset="0"/>
                <a:cs typeface="Times New Roman"/>
              </a:rPr>
              <a:t> </a:t>
            </a:r>
            <a:r>
              <a:rPr sz="1350" spc="-4" dirty="0">
                <a:latin typeface="Lato" panose="020B0604020202020204" charset="0"/>
                <a:cs typeface="Times New Roman"/>
              </a:rPr>
              <a:t>RAM</a:t>
            </a:r>
            <a:endParaRPr sz="1350" dirty="0">
              <a:latin typeface="Lato" panose="020B0604020202020204" charset="0"/>
              <a:cs typeface="Times New Roman"/>
            </a:endParaRPr>
          </a:p>
          <a:p>
            <a:pPr marL="105251">
              <a:spcBef>
                <a:spcPts val="585"/>
              </a:spcBef>
            </a:pPr>
            <a:r>
              <a:rPr lang="en-US" sz="1350" dirty="0" smtClean="0">
                <a:latin typeface="Lato" panose="020B0604020202020204" charset="0"/>
                <a:cs typeface="Times New Roman"/>
              </a:rPr>
              <a:t> </a:t>
            </a:r>
            <a:r>
              <a:rPr sz="1350" dirty="0" smtClean="0">
                <a:latin typeface="Lato" panose="020B0604020202020204" charset="0"/>
                <a:cs typeface="Times New Roman"/>
              </a:rPr>
              <a:t>: </a:t>
            </a:r>
            <a:r>
              <a:rPr sz="1350" dirty="0">
                <a:latin typeface="Lato" panose="020B0604020202020204" charset="0"/>
                <a:cs typeface="Times New Roman"/>
              </a:rPr>
              <a:t>500</a:t>
            </a:r>
            <a:r>
              <a:rPr sz="1350" spc="-79" dirty="0">
                <a:latin typeface="Lato" panose="020B0604020202020204" charset="0"/>
                <a:cs typeface="Times New Roman"/>
              </a:rPr>
              <a:t> </a:t>
            </a:r>
            <a:r>
              <a:rPr sz="1350" spc="-8" dirty="0" smtClean="0">
                <a:latin typeface="Lato" panose="020B0604020202020204" charset="0"/>
                <a:cs typeface="Times New Roman"/>
              </a:rPr>
              <a:t>GB</a:t>
            </a:r>
            <a:endParaRPr sz="1350" dirty="0">
              <a:latin typeface="Lato" panose="020B0604020202020204" charset="0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300" y="2768375"/>
            <a:ext cx="243316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23" dirty="0">
                <a:solidFill>
                  <a:schemeClr val="accent1"/>
                </a:solidFill>
                <a:latin typeface="Lato" panose="020B0604020202020204" charset="0"/>
                <a:cs typeface="Times New Roman"/>
              </a:rPr>
              <a:t>SOFTWARE</a:t>
            </a:r>
            <a:r>
              <a:rPr sz="1350" b="1" spc="-15" dirty="0">
                <a:solidFill>
                  <a:schemeClr val="accent1"/>
                </a:solidFill>
                <a:latin typeface="Lato" panose="020B0604020202020204" charset="0"/>
                <a:cs typeface="Times New Roman"/>
              </a:rPr>
              <a:t> </a:t>
            </a:r>
            <a:r>
              <a:rPr sz="1350" b="1" spc="-4" dirty="0">
                <a:solidFill>
                  <a:schemeClr val="accent1"/>
                </a:solidFill>
                <a:latin typeface="Lato" panose="020B0604020202020204" charset="0"/>
                <a:cs typeface="Times New Roman"/>
              </a:rPr>
              <a:t>REQUIREMENTS</a:t>
            </a:r>
            <a:endParaRPr sz="1350" b="1" dirty="0">
              <a:solidFill>
                <a:schemeClr val="accent1"/>
              </a:solidFill>
              <a:latin typeface="Lato" panose="020B0604020202020204" charset="0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299" y="3049020"/>
            <a:ext cx="5236396" cy="86177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0009" indent="-60960">
              <a:spcBef>
                <a:spcPts val="660"/>
              </a:spcBef>
              <a:buSzPct val="94444"/>
              <a:buFont typeface="Arial"/>
              <a:buChar char="•"/>
              <a:tabLst>
                <a:tab pos="70485" algn="l"/>
              </a:tabLst>
            </a:pPr>
            <a:r>
              <a:rPr sz="1350" dirty="0">
                <a:latin typeface="Lato" panose="020B0604020202020204" charset="0"/>
                <a:cs typeface="Times New Roman"/>
              </a:rPr>
              <a:t>Operating</a:t>
            </a:r>
            <a:r>
              <a:rPr sz="1350" spc="-60" dirty="0">
                <a:latin typeface="Lato" panose="020B0604020202020204" charset="0"/>
                <a:cs typeface="Times New Roman"/>
              </a:rPr>
              <a:t> </a:t>
            </a:r>
            <a:r>
              <a:rPr sz="1350" dirty="0">
                <a:latin typeface="Lato" panose="020B0604020202020204" charset="0"/>
                <a:cs typeface="Times New Roman"/>
              </a:rPr>
              <a:t>System</a:t>
            </a:r>
          </a:p>
          <a:p>
            <a:pPr marL="70009" indent="-60960">
              <a:spcBef>
                <a:spcPts val="585"/>
              </a:spcBef>
              <a:buSzPct val="94444"/>
              <a:buFont typeface="Arial"/>
              <a:buChar char="•"/>
              <a:tabLst>
                <a:tab pos="70485" algn="l"/>
              </a:tabLst>
            </a:pPr>
            <a:r>
              <a:rPr sz="1350" dirty="0">
                <a:latin typeface="Lato" panose="020B0604020202020204" charset="0"/>
                <a:cs typeface="Times New Roman"/>
              </a:rPr>
              <a:t>Front</a:t>
            </a:r>
            <a:r>
              <a:rPr sz="1350" spc="-15" dirty="0">
                <a:latin typeface="Lato" panose="020B0604020202020204" charset="0"/>
                <a:cs typeface="Times New Roman"/>
              </a:rPr>
              <a:t> </a:t>
            </a:r>
            <a:r>
              <a:rPr sz="1350" dirty="0">
                <a:latin typeface="Lato" panose="020B0604020202020204" charset="0"/>
                <a:cs typeface="Times New Roman"/>
              </a:rPr>
              <a:t>end</a:t>
            </a:r>
          </a:p>
          <a:p>
            <a:pPr marL="70009" indent="-60960">
              <a:spcBef>
                <a:spcPts val="585"/>
              </a:spcBef>
              <a:buSzPct val="94444"/>
              <a:buFont typeface="Arial"/>
              <a:buChar char="•"/>
              <a:tabLst>
                <a:tab pos="70485" algn="l"/>
              </a:tabLst>
            </a:pPr>
            <a:r>
              <a:rPr sz="1350" dirty="0">
                <a:latin typeface="Lato" panose="020B0604020202020204" charset="0"/>
                <a:cs typeface="Times New Roman"/>
              </a:rPr>
              <a:t>Coding</a:t>
            </a:r>
            <a:r>
              <a:rPr sz="1350" spc="-53" dirty="0">
                <a:latin typeface="Lato" panose="020B0604020202020204" charset="0"/>
                <a:cs typeface="Times New Roman"/>
              </a:rPr>
              <a:t> </a:t>
            </a:r>
            <a:r>
              <a:rPr sz="1350" dirty="0">
                <a:latin typeface="Lato" panose="020B0604020202020204" charset="0"/>
                <a:cs typeface="Times New Roman"/>
              </a:rPr>
              <a:t>Language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10966" y="3049020"/>
            <a:ext cx="4313847" cy="86177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9525">
              <a:spcBef>
                <a:spcPts val="660"/>
              </a:spcBef>
              <a:tabLst>
                <a:tab pos="181928" algn="l"/>
              </a:tabLst>
            </a:pPr>
            <a:r>
              <a:rPr sz="1350" dirty="0">
                <a:latin typeface="Lato" panose="020B0604020202020204" charset="0"/>
                <a:cs typeface="Times New Roman"/>
              </a:rPr>
              <a:t>:	</a:t>
            </a:r>
            <a:r>
              <a:rPr sz="1350" spc="-11" dirty="0">
                <a:latin typeface="Lato" panose="020B0604020202020204" charset="0"/>
                <a:cs typeface="Times New Roman"/>
              </a:rPr>
              <a:t>Windows</a:t>
            </a:r>
            <a:r>
              <a:rPr sz="1350" spc="4" dirty="0">
                <a:latin typeface="Lato" panose="020B0604020202020204" charset="0"/>
                <a:cs typeface="Times New Roman"/>
              </a:rPr>
              <a:t> </a:t>
            </a:r>
            <a:r>
              <a:rPr sz="1350" dirty="0">
                <a:latin typeface="Lato" panose="020B0604020202020204" charset="0"/>
                <a:cs typeface="Times New Roman"/>
              </a:rPr>
              <a:t>10</a:t>
            </a:r>
          </a:p>
          <a:p>
            <a:pPr marL="9525">
              <a:spcBef>
                <a:spcPts val="585"/>
              </a:spcBef>
              <a:tabLst>
                <a:tab pos="185261" algn="l"/>
              </a:tabLst>
            </a:pPr>
            <a:r>
              <a:rPr sz="1350" dirty="0">
                <a:latin typeface="Lato" panose="020B0604020202020204" charset="0"/>
                <a:cs typeface="Times New Roman"/>
              </a:rPr>
              <a:t>:	</a:t>
            </a:r>
            <a:r>
              <a:rPr lang="en-IN" sz="1350" dirty="0" smtClean="0">
                <a:latin typeface="Lato" panose="020B0604020202020204" charset="0"/>
                <a:cs typeface="Times New Roman"/>
              </a:rPr>
              <a:t>Eclipse</a:t>
            </a:r>
            <a:r>
              <a:rPr sz="1350" dirty="0" smtClean="0">
                <a:latin typeface="Lato" panose="020B0604020202020204" charset="0"/>
                <a:cs typeface="Times New Roman"/>
              </a:rPr>
              <a:t> </a:t>
            </a:r>
            <a:r>
              <a:rPr sz="1350" spc="-4" dirty="0">
                <a:latin typeface="Lato" panose="020B0604020202020204" charset="0"/>
                <a:cs typeface="Times New Roman"/>
              </a:rPr>
              <a:t>IDE </a:t>
            </a:r>
            <a:r>
              <a:rPr sz="1350" dirty="0">
                <a:latin typeface="Lato" panose="020B0604020202020204" charset="0"/>
                <a:cs typeface="Times New Roman"/>
              </a:rPr>
              <a:t>/</a:t>
            </a:r>
            <a:r>
              <a:rPr sz="1350" spc="-56" dirty="0">
                <a:latin typeface="Lato" panose="020B0604020202020204" charset="0"/>
                <a:cs typeface="Times New Roman"/>
              </a:rPr>
              <a:t> </a:t>
            </a:r>
            <a:r>
              <a:rPr sz="1350" dirty="0">
                <a:latin typeface="Lato" panose="020B0604020202020204" charset="0"/>
                <a:cs typeface="Times New Roman"/>
              </a:rPr>
              <a:t>jdk</a:t>
            </a:r>
          </a:p>
          <a:p>
            <a:pPr marL="9525">
              <a:spcBef>
                <a:spcPts val="585"/>
              </a:spcBef>
              <a:tabLst>
                <a:tab pos="185261" algn="l"/>
              </a:tabLst>
            </a:pPr>
            <a:r>
              <a:rPr sz="1350" dirty="0">
                <a:latin typeface="Lato" panose="020B0604020202020204" charset="0"/>
                <a:cs typeface="Times New Roman"/>
              </a:rPr>
              <a:t>:	Java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7008" y="290214"/>
            <a:ext cx="6462600" cy="453329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2800" b="1" dirty="0">
                <a:solidFill>
                  <a:schemeClr val="accent4"/>
                </a:solidFill>
                <a:latin typeface="Raleway" panose="020B0604020202020204" charset="0"/>
                <a:cs typeface="Times New Roman"/>
              </a:rPr>
              <a:t>SYSTEM</a:t>
            </a:r>
            <a:r>
              <a:rPr sz="2800" b="1" spc="-45" dirty="0">
                <a:solidFill>
                  <a:schemeClr val="accent4"/>
                </a:solidFill>
                <a:latin typeface="Raleway" panose="020B0604020202020204" charset="0"/>
              </a:rPr>
              <a:t> </a:t>
            </a:r>
            <a:r>
              <a:rPr sz="2800" b="1" dirty="0">
                <a:solidFill>
                  <a:schemeClr val="accent4"/>
                </a:solidFill>
                <a:latin typeface="Raleway" panose="020B0604020202020204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3832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4094328" cy="5140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251" y="1683888"/>
            <a:ext cx="3633077" cy="1680201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bg1"/>
                </a:solidFill>
                <a:latin typeface="Raleway" panose="020B0604020202020204" charset="0"/>
              </a:rPr>
              <a:t>Working</a:t>
            </a:r>
            <a:br>
              <a:rPr lang="en-US" sz="6000" b="1" dirty="0" smtClean="0">
                <a:solidFill>
                  <a:schemeClr val="bg1"/>
                </a:solidFill>
                <a:latin typeface="Raleway" panose="020B060402020202020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Raleway" panose="020B0604020202020204" charset="0"/>
              </a:rPr>
              <a:t>Flow</a:t>
            </a:r>
            <a:endParaRPr lang="en-US" sz="60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79" y="252146"/>
            <a:ext cx="3991014" cy="46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81188" y="22055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4"/>
                </a:solidFill>
              </a:rPr>
              <a:t>CONTENTS 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38698" y="987883"/>
            <a:ext cx="6726301" cy="38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System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System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&amp; Disadvantages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Requirements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Details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lvl="0" algn="just"/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lvl="0" algn="just"/>
            <a:endParaRPr lang="en-US" sz="15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just">
              <a:buNone/>
            </a:pPr>
            <a:endParaRPr lang="en-US" sz="150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3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8229" y="8745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b="1" dirty="0" smtClean="0">
                <a:solidFill>
                  <a:schemeClr val="accent4"/>
                </a:solidFill>
              </a:rPr>
              <a:t>REGISTRATION UI </a:t>
            </a:r>
            <a:r>
              <a:rPr lang="en-IN" sz="2400" b="1" dirty="0" smtClean="0">
                <a:solidFill>
                  <a:schemeClr val="accent4"/>
                </a:solidFill>
              </a:rPr>
              <a:t>: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" t="5634" r="-431" b="1389"/>
          <a:stretch/>
        </p:blipFill>
        <p:spPr>
          <a:xfrm>
            <a:off x="780055" y="944852"/>
            <a:ext cx="7267063" cy="37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8229" y="8745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accent4"/>
                </a:solidFill>
              </a:rPr>
              <a:t>FILE UPLOAD :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10" y="944852"/>
            <a:ext cx="4647934" cy="39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8229" y="8745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accent4"/>
                </a:solidFill>
              </a:rPr>
              <a:t>Encrypted Text :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86" y="944852"/>
            <a:ext cx="4710077" cy="40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8229" y="8745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accent4"/>
                </a:solidFill>
              </a:rPr>
              <a:t>Encryptio</a:t>
            </a:r>
            <a:r>
              <a:rPr lang="en-US" sz="2400" b="1" dirty="0">
                <a:solidFill>
                  <a:schemeClr val="accent4"/>
                </a:solidFill>
              </a:rPr>
              <a:t>n</a:t>
            </a:r>
            <a:r>
              <a:rPr lang="en-US" sz="2400" b="1" dirty="0" smtClean="0">
                <a:solidFill>
                  <a:schemeClr val="accent4"/>
                </a:solidFill>
              </a:rPr>
              <a:t> Time :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90" y="944852"/>
            <a:ext cx="4755939" cy="40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8229" y="8745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accent4"/>
                </a:solidFill>
              </a:rPr>
              <a:t>File sharing &amp; Key Generation :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9" y="1323809"/>
            <a:ext cx="3972528" cy="3373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65" y="1323809"/>
            <a:ext cx="4001728" cy="34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8229" y="8745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accent4"/>
                </a:solidFill>
              </a:rPr>
              <a:t>View File in Client 2 :</a:t>
            </a:r>
            <a:endParaRPr sz="2400" b="1" dirty="0">
              <a:solidFill>
                <a:schemeClr val="accent4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72" y="944852"/>
            <a:ext cx="4809191" cy="41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126125"/>
            <a:ext cx="6462600" cy="932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chemeClr val="accent4"/>
                </a:solidFill>
              </a:rPr>
              <a:t>ADVANTAGES</a:t>
            </a:r>
            <a:endParaRPr sz="2500" b="1" dirty="0">
              <a:solidFill>
                <a:schemeClr val="accent4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026747"/>
            <a:ext cx="6726301" cy="2307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2000" dirty="0"/>
              <a:t>Increased Data Security.</a:t>
            </a:r>
          </a:p>
          <a:p>
            <a:pPr lvl="0" algn="just"/>
            <a:r>
              <a:rPr lang="en-US" sz="2000" dirty="0" smtClean="0"/>
              <a:t>Computational </a:t>
            </a:r>
            <a:r>
              <a:rPr lang="en-US" sz="2000" dirty="0"/>
              <a:t>and Communication cost is less. 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Low </a:t>
            </a:r>
            <a:r>
              <a:rPr lang="en-US" sz="2000" dirty="0"/>
              <a:t>Memory Usage. </a:t>
            </a:r>
          </a:p>
          <a:p>
            <a:pPr lvl="0" algn="just"/>
            <a:r>
              <a:rPr lang="en-US" sz="2000" dirty="0" smtClean="0"/>
              <a:t>High </a:t>
            </a:r>
            <a:r>
              <a:rPr lang="en-US" sz="2000" dirty="0"/>
              <a:t>Throughput</a:t>
            </a:r>
            <a:r>
              <a:rPr lang="en-US" sz="2000" dirty="0" smtClean="0"/>
              <a:t>.</a:t>
            </a:r>
          </a:p>
          <a:p>
            <a:pPr algn="just"/>
            <a:r>
              <a:rPr lang="en-IN" sz="2000" dirty="0"/>
              <a:t>Faster </a:t>
            </a:r>
            <a:r>
              <a:rPr lang="en-IN" sz="2000" dirty="0" smtClean="0"/>
              <a:t> </a:t>
            </a:r>
            <a:r>
              <a:rPr lang="en-IN" sz="2000" dirty="0"/>
              <a:t>Recovery.</a:t>
            </a:r>
          </a:p>
          <a:p>
            <a:pPr lvl="0" algn="just"/>
            <a:endParaRPr lang="en-US" sz="20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578388" y="383364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500" b="1" dirty="0">
                <a:solidFill>
                  <a:schemeClr val="accent4"/>
                </a:solidFill>
              </a:rPr>
              <a:t>CONCLUSION </a:t>
            </a:r>
            <a:endParaRPr sz="2500" b="1" dirty="0">
              <a:solidFill>
                <a:schemeClr val="accent4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35421" y="1243689"/>
            <a:ext cx="7545154" cy="3450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000" dirty="0" smtClean="0"/>
              <a:t>The strength of cloud computing is the ability to manage risks in particular to security issues. </a:t>
            </a:r>
          </a:p>
          <a:p>
            <a:pPr lvl="0" algn="just"/>
            <a:r>
              <a:rPr lang="en-US" sz="2000" dirty="0" smtClean="0"/>
              <a:t>Security algorithms mentioned for encryption and decryption and ways proposed to access the multimedia content can be implemented in future to enhance security framework over the network.</a:t>
            </a:r>
            <a:endParaRPr lang="en-US"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4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9971" y="7475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chemeClr val="accent4"/>
                </a:solidFill>
              </a:rPr>
              <a:t>REFERENCES</a:t>
            </a:r>
            <a:endParaRPr sz="2500" b="1" dirty="0">
              <a:solidFill>
                <a:schemeClr val="accent4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29971" y="932153"/>
            <a:ext cx="8050604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600" dirty="0" smtClean="0"/>
              <a:t>M</a:t>
            </a:r>
            <a:r>
              <a:rPr lang="en-US" sz="1600" dirty="0"/>
              <a:t>. Aslam, </a:t>
            </a:r>
            <a:r>
              <a:rPr lang="en-US" sz="1600" dirty="0" err="1" smtClean="0"/>
              <a:t>C.Gehrmann</a:t>
            </a:r>
            <a:r>
              <a:rPr lang="en-US" sz="1600" dirty="0"/>
              <a:t>, </a:t>
            </a:r>
            <a:r>
              <a:rPr lang="en-US" sz="1600" dirty="0" err="1" smtClean="0"/>
              <a:t>L.Rasmusson</a:t>
            </a:r>
            <a:r>
              <a:rPr lang="en-US" sz="1600" dirty="0"/>
              <a:t>, and </a:t>
            </a:r>
            <a:r>
              <a:rPr lang="en-US" sz="1600" dirty="0" err="1" smtClean="0"/>
              <a:t>M.Bj¨orkman</a:t>
            </a:r>
            <a:r>
              <a:rPr lang="en-US" sz="1600" dirty="0"/>
              <a:t>,(2012), “Securely </a:t>
            </a:r>
            <a:r>
              <a:rPr lang="en-US" sz="1600" dirty="0" smtClean="0"/>
              <a:t>launching </a:t>
            </a:r>
            <a:r>
              <a:rPr lang="en-US" sz="1600" dirty="0"/>
              <a:t>virtual machines on trustworthy platforms in a public cloud - an </a:t>
            </a:r>
            <a:r>
              <a:rPr lang="en-US" sz="1600" dirty="0" smtClean="0"/>
              <a:t>enterprise’s </a:t>
            </a:r>
            <a:r>
              <a:rPr lang="en-US" sz="1600" dirty="0"/>
              <a:t>perspective., </a:t>
            </a:r>
            <a:r>
              <a:rPr lang="en-US" sz="1600" dirty="0" smtClean="0"/>
              <a:t>” </a:t>
            </a:r>
            <a:r>
              <a:rPr lang="en-US" sz="1600" dirty="0"/>
              <a:t>in CLOSER, pp. 511– 521, </a:t>
            </a:r>
            <a:r>
              <a:rPr lang="en-US" sz="1600" dirty="0" err="1"/>
              <a:t>SciTePress</a:t>
            </a:r>
            <a:r>
              <a:rPr lang="en-US" sz="1600" dirty="0"/>
              <a:t>,. </a:t>
            </a:r>
            <a:endParaRPr lang="en-US" sz="1600" dirty="0" smtClean="0"/>
          </a:p>
          <a:p>
            <a:pPr lvl="0" algn="just"/>
            <a:r>
              <a:rPr lang="en-US" sz="1600" dirty="0" smtClean="0"/>
              <a:t>B. Blanchet,(2001), “An efficient cryptographic protocol verifier based on prolog rules,” in Computer Security Foundations Workshop, IEEE, pp. 0082–0082, IEEE Computer Society. </a:t>
            </a:r>
          </a:p>
          <a:p>
            <a:pPr lvl="0" algn="just"/>
            <a:r>
              <a:rPr lang="en-US" sz="1600" dirty="0" smtClean="0"/>
              <a:t>D</a:t>
            </a:r>
            <a:r>
              <a:rPr lang="en-US" sz="1600" dirty="0"/>
              <a:t>. </a:t>
            </a:r>
            <a:r>
              <a:rPr lang="en-US" sz="1600" dirty="0" err="1"/>
              <a:t>Dolev</a:t>
            </a:r>
            <a:r>
              <a:rPr lang="en-US" sz="1600" dirty="0"/>
              <a:t> and A. C. Yao,(1983), “On the security of public key protocols,” Information </a:t>
            </a:r>
            <a:r>
              <a:rPr lang="en-US" sz="1600" dirty="0" smtClean="0"/>
              <a:t>Theory</a:t>
            </a:r>
            <a:r>
              <a:rPr lang="en-US" sz="1600" dirty="0"/>
              <a:t>, IEEE Transactions on, vol. 29, no. 2. </a:t>
            </a:r>
          </a:p>
          <a:p>
            <a:pPr lvl="0" algn="just"/>
            <a:r>
              <a:rPr lang="en-US" sz="1600" dirty="0" smtClean="0"/>
              <a:t>S. </a:t>
            </a:r>
            <a:r>
              <a:rPr lang="en-US" sz="1600" dirty="0"/>
              <a:t>Graf, P. Lang, S. A. </a:t>
            </a:r>
            <a:r>
              <a:rPr lang="en-US" sz="1600" dirty="0" err="1"/>
              <a:t>Hohenadel</a:t>
            </a:r>
            <a:r>
              <a:rPr lang="en-US" sz="1600" dirty="0"/>
              <a:t>, and M. </a:t>
            </a:r>
            <a:r>
              <a:rPr lang="en-US" sz="1600" dirty="0" err="1"/>
              <a:t>Waldvogel</a:t>
            </a:r>
            <a:r>
              <a:rPr lang="en-US" sz="1600" dirty="0"/>
              <a:t>,(2012) “Versatile key </a:t>
            </a:r>
            <a:r>
              <a:rPr lang="en-US" sz="1600" dirty="0" smtClean="0"/>
              <a:t>management </a:t>
            </a:r>
            <a:r>
              <a:rPr lang="en-US" sz="1600" dirty="0"/>
              <a:t>for secure cloud storage,” Reliable Distributed Systems, IEEE </a:t>
            </a:r>
            <a:r>
              <a:rPr lang="en-US" sz="1600" dirty="0" smtClean="0"/>
              <a:t>Computer </a:t>
            </a:r>
            <a:r>
              <a:rPr lang="en-US" sz="1600" dirty="0"/>
              <a:t>Society, pp. 469– 474. </a:t>
            </a:r>
          </a:p>
          <a:p>
            <a:pPr lvl="0" algn="just"/>
            <a:r>
              <a:rPr lang="en-US" sz="1600" dirty="0" smtClean="0"/>
              <a:t>T</a:t>
            </a:r>
            <a:r>
              <a:rPr lang="en-US" sz="1600" dirty="0"/>
              <a:t>. </a:t>
            </a:r>
            <a:r>
              <a:rPr lang="en-US" sz="1600" dirty="0" err="1"/>
              <a:t>Garfinkel</a:t>
            </a:r>
            <a:r>
              <a:rPr lang="en-US" sz="1600" dirty="0"/>
              <a:t>, B. Pfaff, J. Chow, M. Rosenblum, and D. </a:t>
            </a:r>
            <a:r>
              <a:rPr lang="en-US" sz="1600" dirty="0" err="1"/>
              <a:t>Boneh</a:t>
            </a:r>
            <a:r>
              <a:rPr lang="en-US" sz="1600" dirty="0"/>
              <a:t>, (2003),“Terra: A virtual </a:t>
            </a:r>
            <a:r>
              <a:rPr lang="en-US" sz="1600" dirty="0" smtClean="0"/>
              <a:t>machine-based </a:t>
            </a:r>
            <a:r>
              <a:rPr lang="en-US" sz="1600" dirty="0"/>
              <a:t>platform for trusted computing,” in ACM SIGOPS Operating Systems </a:t>
            </a:r>
            <a:r>
              <a:rPr lang="en-US" sz="1600" dirty="0" smtClean="0"/>
              <a:t>Review</a:t>
            </a:r>
            <a:r>
              <a:rPr lang="en-US" sz="1600" dirty="0"/>
              <a:t>, vol. 37, ACM.</a:t>
            </a:r>
            <a:endParaRPr lang="en-US" sz="16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28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20733" y="5232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1"/>
                </a:solidFill>
              </a:rPr>
              <a:t>ABSTRACT</a:t>
            </a:r>
            <a:endParaRPr sz="2800" b="1" dirty="0">
              <a:solidFill>
                <a:schemeClr val="accent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71005" y="1100320"/>
            <a:ext cx="7905244" cy="2430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000" dirty="0"/>
              <a:t>Private data is transmitted and stored online every second. Therefore, </a:t>
            </a:r>
            <a:r>
              <a:rPr lang="en-US" sz="2000" dirty="0" smtClean="0"/>
              <a:t>security </a:t>
            </a:r>
            <a:r>
              <a:rPr lang="en-US" sz="2000" dirty="0"/>
              <a:t>and privacy assurances should be provided at all times. Usage </a:t>
            </a:r>
            <a:r>
              <a:rPr lang="en-US" sz="2000" dirty="0" smtClean="0"/>
              <a:t>of </a:t>
            </a:r>
            <a:r>
              <a:rPr lang="en-US" sz="2000" dirty="0"/>
              <a:t>block chain provides the best and better way of securing the data </a:t>
            </a:r>
          </a:p>
          <a:p>
            <a:pPr lvl="0" algn="just"/>
            <a:r>
              <a:rPr lang="en-US" sz="2000" dirty="0" smtClean="0"/>
              <a:t>However</a:t>
            </a:r>
            <a:r>
              <a:rPr lang="en-US" sz="2000" dirty="0"/>
              <a:t>, that is not always the case. Private information is often </a:t>
            </a:r>
            <a:r>
              <a:rPr lang="en-US" sz="2000" dirty="0" smtClean="0"/>
              <a:t>unwillingly </a:t>
            </a:r>
            <a:r>
              <a:rPr lang="en-US" sz="2000" dirty="0"/>
              <a:t>collected, sold, or exposed, depriving data owners of their </a:t>
            </a:r>
            <a:r>
              <a:rPr lang="en-US" sz="2000" dirty="0" smtClean="0"/>
              <a:t>rightful </a:t>
            </a:r>
            <a:r>
              <a:rPr lang="en-US" sz="2000" dirty="0"/>
              <a:t>privacy. </a:t>
            </a:r>
            <a:endParaRPr lang="en-US" sz="20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699" y="5161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1"/>
                </a:solidFill>
              </a:rPr>
              <a:t>OBJECTIVE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1591200"/>
            <a:ext cx="6726301" cy="310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3000" dirty="0" smtClean="0"/>
              <a:t>The </a:t>
            </a:r>
            <a:r>
              <a:rPr lang="en-US" sz="3000" dirty="0"/>
              <a:t>main objective is to provide the security through </a:t>
            </a:r>
            <a:r>
              <a:rPr lang="en-US" sz="3000" dirty="0" smtClean="0"/>
              <a:t>the </a:t>
            </a:r>
            <a:r>
              <a:rPr lang="en-US" sz="3000" dirty="0"/>
              <a:t>various block chain encryption algorithm</a:t>
            </a:r>
            <a:endParaRPr lang="en-US" sz="30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9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08247" y="38888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1"/>
                </a:solidFill>
              </a:rPr>
              <a:t>BLOCKCHAIN</a:t>
            </a:r>
            <a:endParaRPr sz="2800" b="1" dirty="0">
              <a:solidFill>
                <a:schemeClr val="accent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52249" y="1246283"/>
            <a:ext cx="8355723" cy="3357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000" dirty="0" err="1" smtClean="0"/>
              <a:t>Blockchain</a:t>
            </a:r>
            <a:r>
              <a:rPr lang="en-US" sz="2000" dirty="0" smtClean="0"/>
              <a:t> </a:t>
            </a:r>
            <a:r>
              <a:rPr lang="en-US" sz="2000" dirty="0"/>
              <a:t>is a system of recording information in a way that makes it difficult or impossible to </a:t>
            </a:r>
            <a:r>
              <a:rPr lang="en-US" sz="2000" dirty="0" smtClean="0"/>
              <a:t>change</a:t>
            </a:r>
            <a:r>
              <a:rPr lang="en-US" sz="2000" dirty="0"/>
              <a:t>, hack, or cheat the system. A </a:t>
            </a:r>
            <a:r>
              <a:rPr lang="en-US" sz="2000" dirty="0" err="1"/>
              <a:t>blockchain</a:t>
            </a:r>
            <a:r>
              <a:rPr lang="en-US" sz="2000" dirty="0"/>
              <a:t> is essentially a digital ledger of transactions that is </a:t>
            </a:r>
            <a:r>
              <a:rPr lang="en-US" sz="2000" dirty="0" smtClean="0"/>
              <a:t>duplicated </a:t>
            </a:r>
            <a:r>
              <a:rPr lang="en-US" sz="2000" dirty="0"/>
              <a:t>and distributed across the entire network of computer systems on the </a:t>
            </a:r>
            <a:r>
              <a:rPr lang="en-US" sz="2000" dirty="0" err="1"/>
              <a:t>blockchain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Blockchain Definitions - 101 Blockcha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62" y="2739132"/>
            <a:ext cx="2262713" cy="22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7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99" name="Google Shape;199;p24"/>
          <p:cNvGraphicFramePr/>
          <p:nvPr>
            <p:extLst>
              <p:ext uri="{D42A27DB-BD31-4B8C-83A1-F6EECF244321}">
                <p14:modId xmlns:p14="http://schemas.microsoft.com/office/powerpoint/2010/main" val="125435477"/>
              </p:ext>
            </p:extLst>
          </p:nvPr>
        </p:nvGraphicFramePr>
        <p:xfrm>
          <a:off x="582850" y="891822"/>
          <a:ext cx="7897725" cy="4050322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2921184"/>
                <a:gridCol w="3258565"/>
                <a:gridCol w="1717976"/>
              </a:tblGrid>
              <a:tr h="559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ea typeface="Raleway"/>
                          <a:cs typeface="Raleway"/>
                          <a:sym typeface="Raleway"/>
                        </a:rPr>
                        <a:t>Title of the Paper</a:t>
                      </a:r>
                      <a:endParaRPr sz="1600" b="1" dirty="0">
                        <a:solidFill>
                          <a:srgbClr val="7C8791"/>
                        </a:solidFill>
                        <a:latin typeface="Lato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ea typeface="Raleway"/>
                          <a:cs typeface="Raleway"/>
                          <a:sym typeface="Raleway"/>
                        </a:rPr>
                        <a:t>Provider</a:t>
                      </a:r>
                      <a:endParaRPr sz="1600" dirty="0">
                        <a:solidFill>
                          <a:srgbClr val="7C879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Towards Trusted Cloud Computing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7C8791"/>
                        </a:solidFill>
                        <a:latin typeface="Lato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ea typeface="Raleway"/>
                          <a:cs typeface="Raleway"/>
                          <a:sym typeface="Raleway"/>
                        </a:rPr>
                        <a:t>Authors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Nuno</a:t>
                      </a: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 Santos,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Krishna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P. </a:t>
                      </a:r>
                      <a:r>
                        <a:rPr lang="en-US" sz="1600" b="0" dirty="0" err="1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Gummadi</a:t>
                      </a: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Rodrigo Rodrigues</a:t>
                      </a:r>
                      <a:endParaRPr sz="1600" b="0" dirty="0">
                        <a:solidFill>
                          <a:srgbClr val="7C8791"/>
                        </a:solidFill>
                        <a:latin typeface="Lato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324000" marB="68575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rgbClr val="2185C5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Cloud computing infrastructures enable companies to reduces </a:t>
                      </a:r>
                    </a:p>
                    <a:p>
                      <a:pPr marL="0" lvl="0" indent="0" algn="l">
                        <a:buClr>
                          <a:srgbClr val="2185C5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       costs by outsourcing.</a:t>
                      </a:r>
                    </a:p>
                    <a:p>
                      <a:pPr marL="285750" lvl="0" indent="-285750" algn="l">
                        <a:buClr>
                          <a:srgbClr val="2185C5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Clients of cloud computing services currently have no means of verifying the confidentiality and integrity of their data and computation. </a:t>
                      </a:r>
                    </a:p>
                    <a:p>
                      <a:pPr marL="285750" lvl="0" indent="-285750" algn="l">
                        <a:buClr>
                          <a:srgbClr val="2185C5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To address this problem to propose the design of a </a:t>
                      </a:r>
                      <a:r>
                        <a:rPr lang="en-US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Trusted Cloud Computing Platform (TCCP).</a:t>
                      </a: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 </a:t>
                      </a:r>
                      <a:endParaRPr lang="en-US" sz="1600" b="0" dirty="0">
                        <a:solidFill>
                          <a:srgbClr val="7C8791"/>
                        </a:solidFill>
                        <a:latin typeface="Lato" panose="020B0604020202020204" charset="0"/>
                      </a:endParaRPr>
                    </a:p>
                  </a:txBody>
                  <a:tcPr marL="91425" marR="91425" marT="252000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rgbClr val="7C879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Amazon EC2</a:t>
                      </a:r>
                      <a:endParaRPr sz="1600" b="1" dirty="0">
                        <a:solidFill>
                          <a:srgbClr val="7C87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360000" marB="68575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" name="Google Shape;124;p17"/>
          <p:cNvSpPr txBox="1">
            <a:spLocks/>
          </p:cNvSpPr>
          <p:nvPr/>
        </p:nvSpPr>
        <p:spPr>
          <a:xfrm>
            <a:off x="447490" y="-112889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800" b="1" dirty="0" smtClean="0">
                <a:solidFill>
                  <a:srgbClr val="FFC000"/>
                </a:solidFill>
              </a:rPr>
              <a:t>LITERATURE SURVEY</a:t>
            </a:r>
            <a:endParaRPr lang="en-I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99" name="Google Shape;199;p24"/>
          <p:cNvGraphicFramePr/>
          <p:nvPr>
            <p:extLst>
              <p:ext uri="{D42A27DB-BD31-4B8C-83A1-F6EECF244321}">
                <p14:modId xmlns:p14="http://schemas.microsoft.com/office/powerpoint/2010/main" val="3069236927"/>
              </p:ext>
            </p:extLst>
          </p:nvPr>
        </p:nvGraphicFramePr>
        <p:xfrm>
          <a:off x="582850" y="891822"/>
          <a:ext cx="7897725" cy="3928578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2921184"/>
                <a:gridCol w="3258565"/>
                <a:gridCol w="1717976"/>
              </a:tblGrid>
              <a:tr h="559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ea typeface="Raleway"/>
                          <a:cs typeface="Raleway"/>
                          <a:sym typeface="Raleway"/>
                        </a:rPr>
                        <a:t>Title of the Paper</a:t>
                      </a:r>
                      <a:endParaRPr sz="1600" b="1" dirty="0">
                        <a:solidFill>
                          <a:srgbClr val="7C8791"/>
                        </a:solidFill>
                        <a:latin typeface="Lato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ea typeface="Raleway"/>
                          <a:cs typeface="Raleway"/>
                          <a:sym typeface="Raleway"/>
                        </a:rPr>
                        <a:t>Provider</a:t>
                      </a:r>
                      <a:endParaRPr sz="1600" dirty="0">
                        <a:solidFill>
                          <a:srgbClr val="7C879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687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 smtClean="0">
                          <a:solidFill>
                            <a:srgbClr val="7C879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Seeding Clouds with Trust Anchors</a:t>
                      </a:r>
                      <a:endParaRPr lang="en-US" sz="1600" b="0" i="0" dirty="0" smtClean="0">
                        <a:solidFill>
                          <a:srgbClr val="7C8791"/>
                        </a:solidFill>
                        <a:latin typeface="Lato" panose="020B060402020202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rgbClr val="7C8791"/>
                        </a:solidFill>
                        <a:latin typeface="Lato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ea typeface="Raleway"/>
                          <a:cs typeface="Raleway"/>
                          <a:sym typeface="Raleway"/>
                        </a:rPr>
                        <a:t>Authors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Joshua</a:t>
                      </a:r>
                      <a:r>
                        <a:rPr lang="en-US" sz="1600" spc="27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r>
                        <a:rPr lang="en-US" sz="1600" spc="-8" dirty="0" err="1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Schiffman</a:t>
                      </a:r>
                      <a:r>
                        <a:rPr lang="en-US" sz="1600" spc="-8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and</a:t>
                      </a:r>
                      <a:r>
                        <a:rPr lang="en-US" sz="1600" spc="27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his</a:t>
                      </a:r>
                      <a:r>
                        <a:rPr lang="en-US" sz="1600" spc="27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co-authors</a:t>
                      </a:r>
                      <a:r>
                        <a:rPr lang="en-US" sz="1600" spc="266" dirty="0" smtClean="0"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endParaRPr sz="1600" b="0" dirty="0">
                        <a:solidFill>
                          <a:srgbClr val="7C8791"/>
                        </a:solidFill>
                        <a:latin typeface="Lato" panose="020B0604020202020204" charset="0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324000" marB="68575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rgbClr val="2185C5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The</a:t>
                      </a:r>
                      <a:r>
                        <a:rPr lang="en-US" sz="1600" spc="263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paper</a:t>
                      </a:r>
                      <a:r>
                        <a:rPr lang="en-US" sz="1600" spc="266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for the</a:t>
                      </a:r>
                      <a:r>
                        <a:rPr lang="en-US" sz="1600" spc="27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customers security,</a:t>
                      </a:r>
                      <a:r>
                        <a:rPr lang="en-US" sz="1600" spc="263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critical</a:t>
                      </a:r>
                      <a:r>
                        <a:rPr lang="en-US" sz="1600" spc="255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data processing needs are beginning </a:t>
                      </a: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to </a:t>
                      </a:r>
                      <a:r>
                        <a:rPr lang="en-US" sz="160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push back strongly against using  cloud </a:t>
                      </a:r>
                      <a:r>
                        <a:rPr lang="en-US" sz="1600" spc="-195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computing</a:t>
                      </a: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.</a:t>
                      </a:r>
                    </a:p>
                    <a:p>
                      <a:pPr marL="285750" lvl="0" indent="-285750" algn="l">
                        <a:buClr>
                          <a:srgbClr val="2185C5"/>
                        </a:buClr>
                        <a:buFont typeface="Wingdings" panose="05000000000000000000" pitchFamily="2" charset="2"/>
                        <a:buChar char="ü"/>
                      </a:pPr>
                      <a:endParaRPr lang="en-US" sz="1600" b="0" i="0" u="none" strike="noStrike" cap="none" dirty="0" smtClean="0">
                        <a:solidFill>
                          <a:srgbClr val="7C879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lvl="0" indent="-285750" algn="l">
                        <a:buClr>
                          <a:srgbClr val="2185C5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i="0" u="none" strike="noStrike" cap="none" dirty="0" smtClean="0">
                          <a:solidFill>
                            <a:srgbClr val="7C879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Cloud verifier service that generates integrity proofs </a:t>
                      </a:r>
                      <a:r>
                        <a:rPr lang="en-US" sz="1600" b="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</a:rPr>
                        <a:t>. </a:t>
                      </a:r>
                    </a:p>
                    <a:p>
                      <a:pPr marL="285750" lvl="0" indent="-285750" algn="l">
                        <a:buClr>
                          <a:srgbClr val="2185C5"/>
                        </a:buClr>
                        <a:buFont typeface="Wingdings" panose="05000000000000000000" pitchFamily="2" charset="2"/>
                        <a:buChar char="ü"/>
                      </a:pPr>
                      <a:endParaRPr lang="en-US" sz="1600" b="0" i="0" u="none" strike="noStrike" cap="none" dirty="0" smtClean="0">
                        <a:solidFill>
                          <a:srgbClr val="7C8791"/>
                        </a:solidFill>
                        <a:effectLst/>
                        <a:latin typeface="Lato" panose="020B060402020202020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lvl="0" indent="-285750" algn="l">
                        <a:buClr>
                          <a:srgbClr val="2185C5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n-US" sz="1600" b="0" i="0" u="none" strike="noStrike" cap="none" dirty="0" smtClean="0">
                          <a:solidFill>
                            <a:srgbClr val="7C8791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Protect the integrity of customer’s application VMs in IaaS clouds</a:t>
                      </a:r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Lato" panose="020B0604020202020204" charset="0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lang="en-US" sz="1600" b="0" i="0" dirty="0">
                        <a:solidFill>
                          <a:srgbClr val="7C8791"/>
                        </a:solidFill>
                        <a:latin typeface="Lato" panose="020B0604020202020204" charset="0"/>
                      </a:endParaRPr>
                    </a:p>
                  </a:txBody>
                  <a:tcPr marL="91425" marR="91425" marT="288000" marB="108000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Cloud vendors run </a:t>
                      </a: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their computations </a:t>
                      </a:r>
                      <a:r>
                        <a:rPr lang="en-US" sz="1600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upon </a:t>
                      </a: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cloud provided </a:t>
                      </a:r>
                      <a:r>
                        <a:rPr lang="en-US" sz="1600" spc="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VM </a:t>
                      </a:r>
                      <a:r>
                        <a:rPr lang="en-US" sz="1600" spc="-4" dirty="0" smtClean="0">
                          <a:solidFill>
                            <a:srgbClr val="7C8791"/>
                          </a:solidFill>
                          <a:latin typeface="Lato" panose="020B0604020202020204" charset="0"/>
                          <a:cs typeface="Times New Roman"/>
                        </a:rPr>
                        <a:t>systems</a:t>
                      </a:r>
                      <a:endParaRPr sz="1600" b="1" dirty="0">
                        <a:solidFill>
                          <a:srgbClr val="7C879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360000" marB="68575">
                    <a:lnL w="9525" cap="flat" cmpd="sng" algn="ctr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" name="Google Shape;124;p17"/>
          <p:cNvSpPr txBox="1">
            <a:spLocks/>
          </p:cNvSpPr>
          <p:nvPr/>
        </p:nvSpPr>
        <p:spPr>
          <a:xfrm>
            <a:off x="447490" y="-112889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N" sz="2800" b="1" dirty="0" smtClean="0">
                <a:solidFill>
                  <a:srgbClr val="FFC000"/>
                </a:solidFill>
              </a:rPr>
              <a:t>LITERATURE SURVEY</a:t>
            </a:r>
            <a:endParaRPr lang="en-I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65068" y="44398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185C5"/>
                </a:solidFill>
              </a:rPr>
              <a:t>EXISTING SYSTEM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98136" y="1301383"/>
            <a:ext cx="7882439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800" dirty="0" smtClean="0"/>
              <a:t>Our current encryption techniques are mainly based on RSA, AES algorithms, though thus far it has been effective to use there are other better alternatives available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1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536513" y="446555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2185C5"/>
                </a:solidFill>
              </a:rPr>
              <a:t>PROPOSED SYSTEM</a:t>
            </a:r>
            <a:endParaRPr b="1" dirty="0">
              <a:solidFill>
                <a:srgbClr val="2185C5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948093" y="1303955"/>
            <a:ext cx="7270218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work we use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Elliptical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 Cryptography and 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Hellman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algorithm(DH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Proposed System attempt to learning the patient centric resolve the trouble of evaluate a purpose equally by several parties on their personal inputs protected sharing of file sharing in VM Cloud stored on semi-trusted servers, and focus on addressing the difficult and challenging key organization issues.</a:t>
            </a:r>
            <a:endParaRPr lang="en-IN" sz="1800" dirty="0" smtClean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1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2271</TotalTime>
  <Words>921</Words>
  <Application>Microsoft Office PowerPoint</Application>
  <PresentationFormat>On-screen Show (16:9)</PresentationFormat>
  <Paragraphs>150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Times New Roman</vt:lpstr>
      <vt:lpstr>Wingdings</vt:lpstr>
      <vt:lpstr>Arial</vt:lpstr>
      <vt:lpstr>Raleway</vt:lpstr>
      <vt:lpstr>Lato</vt:lpstr>
      <vt:lpstr>Calibri</vt:lpstr>
      <vt:lpstr>Antonio template</vt:lpstr>
      <vt:lpstr>PRIVACY IN THE CLOUD USING BLOCK CHAIN TECHNOLOGY</vt:lpstr>
      <vt:lpstr>CONTENTS </vt:lpstr>
      <vt:lpstr>ABSTRACT</vt:lpstr>
      <vt:lpstr>OBJECTIVE</vt:lpstr>
      <vt:lpstr>BLOCKCHAIN</vt:lpstr>
      <vt:lpstr>PowerPoint Presentation</vt:lpstr>
      <vt:lpstr>PowerPoint Presentation</vt:lpstr>
      <vt:lpstr>EXISTING SYSTEM</vt:lpstr>
      <vt:lpstr>PROPOSED SYSTEM</vt:lpstr>
      <vt:lpstr>ADVANCED ENCRYPTION STANDARD</vt:lpstr>
      <vt:lpstr>ADVANCED ENCRYPTION STANDARD</vt:lpstr>
      <vt:lpstr>PowerPoint Presentation</vt:lpstr>
      <vt:lpstr>DIFFIE HELLMAN</vt:lpstr>
      <vt:lpstr>DIFFIE HELLMAN</vt:lpstr>
      <vt:lpstr>PowerPoint Presentation</vt:lpstr>
      <vt:lpstr>IMPLEMENTATION DETAIL </vt:lpstr>
      <vt:lpstr>PowerPoint Presentation</vt:lpstr>
      <vt:lpstr>SYSTEM REQUIREMENTS</vt:lpstr>
      <vt:lpstr>Working Flow</vt:lpstr>
      <vt:lpstr>REGISTRATION UI :</vt:lpstr>
      <vt:lpstr>FILE UPLOAD :</vt:lpstr>
      <vt:lpstr>Encrypted Text :</vt:lpstr>
      <vt:lpstr>Encryption Time :</vt:lpstr>
      <vt:lpstr>File sharing &amp; Key Generation :</vt:lpstr>
      <vt:lpstr>View File in Client 2 :</vt:lpstr>
      <vt:lpstr>ADVANTAGES</vt:lpstr>
      <vt:lpstr>CONCLUSION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PKA</dc:creator>
  <cp:lastModifiedBy>PKA</cp:lastModifiedBy>
  <cp:revision>134</cp:revision>
  <dcterms:modified xsi:type="dcterms:W3CDTF">2022-06-22T03:38:00Z</dcterms:modified>
</cp:coreProperties>
</file>