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gapWidth val="219"/>
        <c:overlap val="-27"/>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invertIfNegative val="0"/>
            <c:marker>
              <c:symbol val="dot"/>
              <c:size val="5"/>
              <c:spPr>
                <a:solidFill>
                  <a:srgbClr val="FFFFFF"/>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dash"/>
              <c:size val="5"/>
              <c:spPr>
                <a:solidFill>
                  <a:srgbClr val="FFFFFF"/>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iamond"/>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quare"/>
              <c:size val="5"/>
              <c:spPr>
                <a:solidFill>
                  <a:srgbClr val="8064A2"/>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triang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x"/>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star"/>
              <c:size val="5"/>
              <c:spPr>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circl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plus"/>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dot"/>
              <c:size val="5"/>
              <c:spPr>
                <a:solidFill>
                  <a:srgbClr val="FFFFFF"/>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invertIfNegative val="0"/>
            <c:marker>
              <c:symbol val="circl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plus"/>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ot"/>
              <c:size val="5"/>
              <c:spPr>
                <a:solidFill>
                  <a:srgbClr val="FFFFFF"/>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dash"/>
              <c:size val="5"/>
              <c:spPr>
                <a:solidFill>
                  <a:srgbClr val="FFFFFF"/>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iamond"/>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square"/>
              <c:size val="5"/>
              <c:spPr>
                <a:solidFill>
                  <a:srgbClr val="4BACC6"/>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triangle"/>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x"/>
              <c:size val="5"/>
              <c:spPr>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star"/>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circl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invertIfNegative val="0"/>
            <c:marker>
              <c:symbol val="x"/>
              <c:size val="5"/>
              <c:spPr>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star"/>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circle"/>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plus"/>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ot"/>
              <c:size val="5"/>
              <c:spPr>
                <a:solidFill>
                  <a:srgbClr val="FFFFFF"/>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dash"/>
              <c:size val="5"/>
              <c:spPr>
                <a:solidFill>
                  <a:srgbClr val="FFFFFF"/>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iamond"/>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squar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triangle"/>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x"/>
              <c:size val="5"/>
              <c:spPr>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invertIfNegative val="0"/>
            <c:marker>
              <c:symbol val="squar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triangle"/>
              <c:size val="5"/>
              <c:spPr>
                <a:solidFill>
                  <a:srgbClr val="C0504D"/>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x"/>
              <c:size val="5"/>
              <c:spPr>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tar"/>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circ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plus"/>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ot"/>
              <c:size val="5"/>
              <c:spPr>
                <a:solidFill>
                  <a:srgbClr val="FFFFFF"/>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dash"/>
              <c:size val="5"/>
              <c:spPr>
                <a:solidFill>
                  <a:srgbClr val="FFFFFF"/>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diamond"/>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squar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2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2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6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6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6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6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1" name=""/>
        <p:cNvGrpSpPr/>
        <p:nvPr/>
      </p:nvGrpSpPr>
      <p:grpSpPr>
        <a:xfrm>
          <a:off x="0" y="0"/>
          <a:ext cx="0" cy="0"/>
          <a:chOff x="0" y="0"/>
          <a:chExt cx="0" cy="0"/>
        </a:xfrm>
      </p:grpSpPr>
      <p:sp>
        <p:nvSpPr>
          <p:cNvPr id="1048808" name="文本框"/>
          <p:cNvSpPr>
            <a:spLocks noGrp="1"/>
          </p:cNvSpPr>
          <p:nvPr>
            <p:ph type="title"/>
          </p:nvPr>
        </p:nvSpPr>
        <p:spPr/>
        <p:txBody>
          <a:bodyPr/>
          <a:p>
            <a:r>
              <a:rPr altLang="en-US" lang="zh-CN" smtClean="0"/>
              <a:t>单击此处编辑母版标题样式</a:t>
            </a:r>
            <a:endParaRPr altLang="en-US" lang="zh-CN"/>
          </a:p>
        </p:txBody>
      </p:sp>
      <p:sp>
        <p:nvSpPr>
          <p:cNvPr id="104880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1" name="文本框"/>
          <p:cNvSpPr>
            <a:spLocks noGrp="1"/>
          </p:cNvSpPr>
          <p:nvPr>
            <p:ph type="ftr" sz="quarter" idx="11"/>
          </p:nvPr>
        </p:nvSpPr>
        <p:spPr/>
        <p:txBody>
          <a:bodyPr/>
          <a:p>
            <a:endParaRPr altLang="en-US" lang="zh-CN"/>
          </a:p>
        </p:txBody>
      </p:sp>
      <p:sp>
        <p:nvSpPr>
          <p:cNvPr id="104881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5" name=""/>
        <p:cNvGrpSpPr/>
        <p:nvPr/>
      </p:nvGrpSpPr>
      <p:grpSpPr>
        <a:xfrm>
          <a:off x="0" y="0"/>
          <a:ext cx="0" cy="0"/>
          <a:chOff x="0" y="0"/>
          <a:chExt cx="0" cy="0"/>
        </a:xfrm>
      </p:grpSpPr>
      <p:sp>
        <p:nvSpPr>
          <p:cNvPr id="104877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0"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2" name=""/>
        <p:cNvGrpSpPr/>
        <p:nvPr/>
      </p:nvGrpSpPr>
      <p:grpSpPr>
        <a:xfrm>
          <a:off x="0" y="0"/>
          <a:ext cx="0" cy="0"/>
          <a:chOff x="0" y="0"/>
          <a:chExt cx="0" cy="0"/>
        </a:xfrm>
      </p:grpSpPr>
      <p:sp>
        <p:nvSpPr>
          <p:cNvPr id="1048813" name="文本框"/>
          <p:cNvSpPr>
            <a:spLocks noGrp="1"/>
          </p:cNvSpPr>
          <p:nvPr>
            <p:ph type="title"/>
          </p:nvPr>
        </p:nvSpPr>
        <p:spPr/>
        <p:txBody>
          <a:bodyPr/>
          <a:p>
            <a:r>
              <a:rPr altLang="en-US" lang="zh-CN" smtClean="0"/>
              <a:t>单击此处编辑母版标题样式</a:t>
            </a:r>
            <a:endParaRPr altLang="en-US" lang="zh-CN"/>
          </a:p>
        </p:txBody>
      </p:sp>
      <p:sp>
        <p:nvSpPr>
          <p:cNvPr id="104881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7" name="文本框"/>
          <p:cNvSpPr>
            <a:spLocks noGrp="1"/>
          </p:cNvSpPr>
          <p:nvPr>
            <p:ph type="ftr" sz="quarter" idx="11"/>
          </p:nvPr>
        </p:nvSpPr>
        <p:spPr/>
        <p:txBody>
          <a:bodyPr/>
          <a:p>
            <a:endParaRPr altLang="en-US" lang="zh-CN"/>
          </a:p>
        </p:txBody>
      </p:sp>
      <p:sp>
        <p:nvSpPr>
          <p:cNvPr id="104881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8"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9" name=""/>
        <p:cNvGrpSpPr/>
        <p:nvPr/>
      </p:nvGrpSpPr>
      <p:grpSpPr>
        <a:xfrm>
          <a:off x="0" y="0"/>
          <a:ext cx="0" cy="0"/>
          <a:chOff x="0" y="0"/>
          <a:chExt cx="0" cy="0"/>
        </a:xfrm>
      </p:grpSpPr>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3" name=""/>
        <p:cNvGrpSpPr/>
        <p:nvPr/>
      </p:nvGrpSpPr>
      <p:grpSpPr>
        <a:xfrm>
          <a:off x="0" y="0"/>
          <a:ext cx="0" cy="0"/>
          <a:chOff x="0" y="0"/>
          <a:chExt cx="0" cy="0"/>
        </a:xfrm>
      </p:grpSpPr>
      <p:sp>
        <p:nvSpPr>
          <p:cNvPr id="104881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3" name="文本框"/>
          <p:cNvSpPr>
            <a:spLocks noGrp="1"/>
          </p:cNvSpPr>
          <p:nvPr>
            <p:ph type="ftr" sz="quarter" idx="11"/>
          </p:nvPr>
        </p:nvSpPr>
        <p:spPr/>
        <p:txBody>
          <a:bodyPr/>
          <a:p>
            <a:endParaRPr altLang="en-US" lang="zh-CN"/>
          </a:p>
        </p:txBody>
      </p:sp>
      <p:sp>
        <p:nvSpPr>
          <p:cNvPr id="10488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8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8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w</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nt</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1473122203303</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DEPARTMENT:B</a:t>
            </a:r>
            <a:r>
              <a:rPr altLang="zh-CN" baseline="0" b="0" cap="none" sz="2400" i="0" kern="1200" lang="en-US" spc="0" strike="noStrike" u="none">
                <a:solidFill>
                  <a:schemeClr val="tx1"/>
                </a:solidFill>
                <a:latin typeface="Calibri" pitchFamily="0" charset="0"/>
                <a:ea typeface="宋体" pitchFamily="0" charset="0"/>
                <a:cs typeface="Calibri" pitchFamily="0" charset="0"/>
              </a:rPr>
              <a:t>.COM CORPORATE SECRETRARYSHIP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ST.THOMAS COLLEGE OF ARTS &amp;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title"/>
          </p:nvPr>
        </p:nvSpPr>
        <p:spPr>
          <a:xfrm rot="0">
            <a:off x="755332" y="385444"/>
            <a:ext cx="10681335" cy="15392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文本框"/>
          <p:cNvSpPr>
            <a:spLocks noGrp="1"/>
          </p:cNvSpPr>
          <p:nvPr>
            <p:ph type="body" idx="1"/>
          </p:nvPr>
        </p:nvSpPr>
        <p:spPr>
          <a:xfrm rot="0">
            <a:off x="457200" y="1219200"/>
            <a:ext cx="9524999" cy="66827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Data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 employee performance analysis table are taken from the website called Kaggle .</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Then we used filtering and sorting to fill the  missing </a:t>
            </a:r>
            <a:r>
              <a:rPr altLang="zh-CN" baseline="0" b="0" cap="none" sz="2000" i="0" kern="0" lang="en-US" spc="0" strike="noStrike" u="none">
                <a:latin typeface="Calibri" pitchFamily="0" charset="0"/>
                <a:ea typeface="宋体" pitchFamily="0" charset="0"/>
                <a:cs typeface="Lucida Sans" pitchFamily="0" charset="0"/>
              </a:rPr>
              <a:t>figues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Features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Pivot table</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Charts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Conditional formatting</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46" name="文本框"/>
          <p:cNvSpPr>
            <a:spLocks noGrp="1"/>
          </p:cNvSpPr>
          <p:nvPr>
            <p:ph type="body" idx="1"/>
          </p:nvPr>
        </p:nvSpPr>
        <p:spPr>
          <a:xfrm rot="0">
            <a:off x="152400" y="0"/>
            <a:ext cx="9677400" cy="6416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538ED5"/>
                </a:solidFill>
                <a:latin typeface="Calibri" pitchFamily="0" charset="0"/>
                <a:ea typeface="宋体" pitchFamily="0" charset="0"/>
                <a:cs typeface="Lucida Sans" pitchFamily="0" charset="0"/>
              </a:rPr>
              <a:t> </a:t>
            </a:r>
            <a:r>
              <a:rPr altLang="zh-CN" baseline="0" b="0" cap="none" sz="3600" i="0" kern="0" lang="en-US" spc="0" strike="noStrike" u="none">
                <a:solidFill>
                  <a:srgbClr val="538ED5"/>
                </a:solidFill>
                <a:latin typeface="Calibri" pitchFamily="0" charset="0"/>
                <a:ea typeface="宋体" pitchFamily="0" charset="0"/>
                <a:cs typeface="Lucida Sans" pitchFamily="0" charset="0"/>
              </a:rPr>
              <a:t>Pivot table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Click insert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From the insert bar click pivot table in new excel sheet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Select business unit and drag it in row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Then select performance level and drag it in column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5 .  Select gender in value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Performance level</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pivot table we can see the analysis for female male and all and we can access all type of employees by  </a:t>
            </a:r>
            <a:r>
              <a:rPr altLang="zh-CN" baseline="0" b="0" cap="none" sz="2000" i="0" kern="0" lang="en-US" spc="0" strike="noStrike" u="none">
                <a:latin typeface="Calibri" pitchFamily="0" charset="0"/>
                <a:ea typeface="宋体" pitchFamily="0" charset="0"/>
                <a:cs typeface="Lucida Sans" pitchFamily="0" charset="0"/>
              </a:rPr>
              <a:t>inerting</a:t>
            </a:r>
            <a:r>
              <a:rPr altLang="zh-CN" baseline="0" b="0" cap="none" sz="2000" i="0" kern="0" lang="en-US" spc="0" strike="noStrike" u="none">
                <a:latin typeface="Calibri" pitchFamily="0" charset="0"/>
                <a:ea typeface="宋体" pitchFamily="0" charset="0"/>
                <a:cs typeface="Lucida Sans" pitchFamily="0" charset="0"/>
              </a:rPr>
              <a:t> slicers to see how many are full time ,part time and contract based employees.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20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53"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58" name="文本框"/>
          <p:cNvSpPr>
            <a:spLocks noGrp="1"/>
          </p:cNvSpPr>
          <p:nvPr>
            <p:ph type="title"/>
          </p:nvPr>
        </p:nvSpPr>
        <p:spPr>
          <a:xfrm rot="0">
            <a:off x="755332" y="385444"/>
            <a:ext cx="10681335" cy="510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Trebuchet MS" pitchFamily="0" charset="0"/>
                <a:ea typeface="宋体" pitchFamily="0" charset="0"/>
                <a:cs typeface="Trebuchet MS" pitchFamily="0" charset="0"/>
              </a:rPr>
              <a:t>Pie chart for high level performance</a:t>
            </a:r>
            <a:endParaRPr altLang="en-US" baseline="0" b="1" cap="none" sz="2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6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63" name="文本框"/>
          <p:cNvSpPr>
            <a:spLocks noGrp="1"/>
          </p:cNvSpPr>
          <p:nvPr>
            <p:ph type="body" idx="1"/>
          </p:nvPr>
        </p:nvSpPr>
        <p:spPr>
          <a:xfrm rot="0">
            <a:off x="609600" y="1577340"/>
            <a:ext cx="8991600" cy="3444240"/>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From the above analysis the low </a:t>
            </a:r>
            <a:r>
              <a:rPr altLang="zh-CN" baseline="0" b="0" cap="none" sz="2800" i="0" kern="0" lang="en-US" spc="0" strike="noStrike" u="none">
                <a:latin typeface="Calibri" pitchFamily="0" charset="0"/>
                <a:ea typeface="宋体" pitchFamily="0" charset="0"/>
                <a:cs typeface="Lucida Sans" pitchFamily="0" charset="0"/>
              </a:rPr>
              <a:t>level,medium</a:t>
            </a:r>
            <a:r>
              <a:rPr altLang="zh-CN" baseline="0" b="0" cap="none" sz="2800" i="0" kern="0" lang="en-US" spc="0" strike="noStrike" u="none">
                <a:latin typeface="Calibri" pitchFamily="0" charset="0"/>
                <a:ea typeface="宋体" pitchFamily="0" charset="0"/>
                <a:cs typeface="Lucida Sans" pitchFamily="0" charset="0"/>
              </a:rPr>
              <a:t> level to be improved by assigning various tasks and training in their field </a:t>
            </a: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7"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8"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9"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2"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3"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4"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body" idx="1"/>
          </p:nvPr>
        </p:nvSpPr>
        <p:spPr>
          <a:xfrm rot="0">
            <a:off x="990600" y="2004631"/>
            <a:ext cx="7848599" cy="258532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Analysing</a:t>
            </a:r>
            <a:r>
              <a:rPr altLang="zh-CN" baseline="0" b="0" cap="none" sz="2800" i="0" kern="0" lang="en-US" spc="0" strike="noStrike" u="none">
                <a:latin typeface="Calibri" pitchFamily="0" charset="0"/>
                <a:ea typeface="宋体" pitchFamily="0" charset="0"/>
                <a:cs typeface="Lucida Sans" pitchFamily="0" charset="0"/>
              </a:rPr>
              <a:t> employee performance to track their working skills and to motivate the low level employees by various tasks .</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To track the performance and give rewards to improve the current performance</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066800" y="2362200"/>
            <a:ext cx="7924800" cy="379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taks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to emerge themselves .</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270843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Employees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Organisations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Employers</a:t>
            </a: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pic>
        <p:nvPicPr>
          <p:cNvPr id="2097163" name="图片"/>
          <p:cNvPicPr>
            <a:picLocks noChangeAspect="1"/>
          </p:cNvPicPr>
          <p:nvPr/>
        </p:nvPicPr>
        <p:blipFill>
          <a:blip xmlns:r="http://schemas.openxmlformats.org/officeDocument/2006/relationships" r:embed="rId2" cstate="print"/>
          <a:stretch>
            <a:fillRect/>
          </a:stretch>
        </p:blipFill>
        <p:spPr>
          <a:xfrm rot="0">
            <a:off x="5562600" y="1501139"/>
            <a:ext cx="4038600" cy="2410656"/>
          </a:xfrm>
          <a:prstGeom prst="rect"/>
          <a:noFill/>
          <a:ln w="12700" cap="flat" cmpd="sng">
            <a:noFill/>
            <a:prstDash val="solid"/>
            <a:miter/>
          </a:ln>
        </p:spPr>
      </p:pic>
      <p:sp>
        <p:nvSpPr>
          <p:cNvPr id="1048709" name="矩形"/>
          <p:cNvSpPr/>
          <p:nvPr/>
        </p:nvSpPr>
        <p:spPr>
          <a:xfrm rot="0">
            <a:off x="3124200" y="7270553"/>
            <a:ext cx="10287000" cy="2152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3"/>
              </a:rPr>
              <a:t>This Photo</a:t>
            </a:r>
            <a:r>
              <a:rPr altLang="zh-CN" baseline="0" b="0" cap="none" sz="900" i="0" kern="1200" lang="en-US" spc="0" strike="noStrike" u="none">
                <a:solidFill>
                  <a:schemeClr val="tx1"/>
                </a:solidFill>
                <a:latin typeface="Calibri" pitchFamily="0" charset="0"/>
                <a:ea typeface="宋体" pitchFamily="0" charset="0"/>
                <a:cs typeface="Calibri" pitchFamily="0" charset="0"/>
              </a:rPr>
              <a:t> by Unknown Author is licensed under </a:t>
            </a: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4"/>
              </a:rPr>
              <a:t>CC BY-SA</a:t>
            </a:r>
            <a:endParaRPr altLang="en-US" baseline="0" b="0" cap="none" sz="9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143491" y="1447800"/>
            <a:ext cx="2695574" cy="3248025"/>
          </a:xfrm>
          <a:prstGeom prst="rect"/>
          <a:noFill/>
          <a:ln w="12700" cap="flat" cmpd="sng">
            <a:noFill/>
            <a:prstDash val="solid"/>
            <a:miter/>
          </a:ln>
        </p:spPr>
      </p:pic>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文本框"/>
          <p:cNvSpPr>
            <a:spLocks noGrp="1"/>
          </p:cNvSpPr>
          <p:nvPr>
            <p:ph type="body" idx="1"/>
          </p:nvPr>
        </p:nvSpPr>
        <p:spPr>
          <a:xfrm rot="0">
            <a:off x="3352800" y="2019300"/>
            <a:ext cx="5562600" cy="3647440"/>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Filtering – remove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Charts    - visualization repots</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Pivot </a:t>
            </a:r>
            <a:r>
              <a:rPr altLang="zh-CN" baseline="0" b="0" cap="none" sz="2400" i="0" kern="0" lang="en-US" spc="0" strike="noStrike" u="none">
                <a:latin typeface="Calibri" pitchFamily="0" charset="0"/>
                <a:ea typeface="宋体" pitchFamily="0" charset="0"/>
                <a:cs typeface="Lucida Sans" pitchFamily="0" charset="0"/>
              </a:rPr>
              <a:t>tabe</a:t>
            </a:r>
            <a:r>
              <a:rPr altLang="zh-CN" baseline="0" b="0" cap="none" sz="2400" i="0" kern="0" lang="en-US" spc="0" strike="noStrike" u="none">
                <a:latin typeface="Calibri" pitchFamily="0" charset="0"/>
                <a:ea typeface="宋体" pitchFamily="0" charset="0"/>
                <a:cs typeface="Lucida Sans" pitchFamily="0" charset="0"/>
              </a:rPr>
              <a:t> – summary</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Conditional formatting – identify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Formula   - performance level </a:t>
            </a:r>
            <a:endParaRPr altLang="en-US" baseline="0" b="0" cap="none" sz="2400" i="0" kern="0" lang="zh-CN" spc="0" strike="noStrike" u="none">
              <a:latin typeface="Calibri" pitchFamily="0" charset="0"/>
              <a:ea typeface="宋体" pitchFamily="0" charset="0"/>
              <a:cs typeface="Lucida Sans" pitchFamily="0" charset="0"/>
            </a:endParaRPr>
          </a:p>
        </p:txBody>
      </p:sp>
      <p:sp>
        <p:nvSpPr>
          <p:cNvPr id="104871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文本框"/>
          <p:cNvSpPr>
            <a:spLocks noGrp="1"/>
          </p:cNvSpPr>
          <p:nvPr>
            <p:ph type="body" idx="1"/>
          </p:nvPr>
        </p:nvSpPr>
        <p:spPr>
          <a:xfrm rot="0">
            <a:off x="228600" y="1371600"/>
            <a:ext cx="10820400" cy="55397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Employee data set  - the employee </a:t>
            </a:r>
            <a:r>
              <a:rPr altLang="zh-CN" baseline="0" b="0" cap="none" sz="2000" i="0" kern="0" lang="en-US" spc="0" strike="noStrike" u="none">
                <a:latin typeface="Calibri" pitchFamily="0" charset="0"/>
                <a:ea typeface="宋体" pitchFamily="0" charset="0"/>
                <a:cs typeface="Lucida Sans" pitchFamily="0" charset="0"/>
              </a:rPr>
              <a:t>datas</a:t>
            </a:r>
            <a:r>
              <a:rPr altLang="zh-CN" baseline="0" b="0" cap="none" sz="2000" i="0" kern="0" lang="en-US" spc="0" strike="noStrike" u="none">
                <a:latin typeface="Calibri" pitchFamily="0" charset="0"/>
                <a:ea typeface="宋体" pitchFamily="0" charset="0"/>
                <a:cs typeface="Lucida Sans" pitchFamily="0" charset="0"/>
              </a:rPr>
              <a:t> are taken from the Kaggle to analysis employe performance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9</a:t>
            </a:r>
            <a:r>
              <a:rPr altLang="zh-CN" baseline="0" b="0" cap="none" sz="2000" i="0" kern="0" lang="en-US" spc="0" strike="noStrike" u="none">
                <a:latin typeface="Calibri" pitchFamily="0" charset="0"/>
                <a:ea typeface="宋体" pitchFamily="0" charset="0"/>
                <a:cs typeface="Lucida Sans" pitchFamily="0" charset="0"/>
              </a:rPr>
              <a:t> features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ID</a:t>
            </a:r>
            <a:r>
              <a:rPr altLang="zh-CN" baseline="0" b="0" cap="none" sz="2000" i="0" kern="0" lang="en-US" spc="0" strike="noStrike" u="none">
                <a:latin typeface="Calibri" pitchFamily="0" charset="0"/>
                <a:ea typeface="宋体" pitchFamily="0" charset="0"/>
                <a:cs typeface="Lucida Sans" pitchFamily="0" charset="0"/>
              </a:rPr>
              <a:t>: Unique identifier for each employee 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First Name</a:t>
            </a:r>
            <a:r>
              <a:rPr altLang="zh-CN" baseline="0" b="0" cap="none" sz="2000" i="0" kern="0" lang="en-US" spc="0" strike="noStrike" u="none">
                <a:latin typeface="Calibri" pitchFamily="0" charset="0"/>
                <a:ea typeface="宋体" pitchFamily="0" charset="0"/>
                <a:cs typeface="Lucida Sans" pitchFamily="0" charset="0"/>
              </a:rPr>
              <a:t>: The first name of the employee.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Title:</a:t>
            </a:r>
            <a:r>
              <a:rPr altLang="zh-CN" baseline="0" b="0" cap="none" sz="2000" i="0" kern="0" lang="en-US" spc="0" strike="noStrike" u="none">
                <a:latin typeface="Calibri" pitchFamily="0" charset="0"/>
                <a:ea typeface="宋体" pitchFamily="0" charset="0"/>
                <a:cs typeface="Lucida Sans" pitchFamily="0" charset="0"/>
              </a:rPr>
              <a:t> The job title or position of the employee within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r>
              <a:rPr altLang="zh-CN" baseline="0" b="0" cap="none" sz="2000" i="0" kern="0" lang="en-US" spc="0" strike="noStrike" u="none">
                <a:solidFill>
                  <a:srgbClr val="FF0000"/>
                </a:solidFill>
                <a:latin typeface="Calibri" pitchFamily="0" charset="0"/>
                <a:ea typeface="宋体" pitchFamily="0" charset="0"/>
                <a:cs typeface="Lucida Sans" pitchFamily="0" charset="0"/>
              </a:rPr>
              <a:t>Business Unit</a:t>
            </a:r>
            <a:r>
              <a:rPr altLang="zh-CN" baseline="0" b="0" cap="none" sz="2000" i="0" kern="0" lang="en-US" spc="0" strike="noStrike" u="none">
                <a:latin typeface="Calibri" pitchFamily="0" charset="0"/>
                <a:ea typeface="宋体" pitchFamily="0" charset="0"/>
                <a:cs typeface="Lucida Sans" pitchFamily="0" charset="0"/>
              </a:rPr>
              <a:t>: The specific business unit or department to which the employee belongs.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Status</a:t>
            </a:r>
            <a:r>
              <a:rPr altLang="zh-CN" baseline="0" b="0" cap="none" sz="2000" i="0" kern="0" lang="en-US" spc="0" strike="noStrike" u="none">
                <a:latin typeface="Calibri" pitchFamily="0" charset="0"/>
                <a:ea typeface="宋体" pitchFamily="0" charset="0"/>
                <a:cs typeface="Lucida Sans" pitchFamily="0" charset="0"/>
              </a:rPr>
              <a:t>: The current employment status of the employee (e.g., Active, On Leave, Terminated).</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Type</a:t>
            </a:r>
            <a:r>
              <a:rPr altLang="zh-CN" baseline="0" b="0" cap="none" sz="2000" i="0" kern="0" lang="en-US" spc="0" strike="noStrike" u="none">
                <a:latin typeface="Calibri" pitchFamily="0" charset="0"/>
                <a:ea typeface="宋体" pitchFamily="0" charset="0"/>
                <a:cs typeface="Lucida Sans" pitchFamily="0" charset="0"/>
              </a:rPr>
              <a:t>: The type of employment the employee has (e.g., Full-time, Part-time, Contract).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609600" y="1577340"/>
            <a:ext cx="10972800" cy="35814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219200" y="2354703"/>
            <a:ext cx="8686800"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=IFS(Z30&gt;=5,"VERY HIGH",Z30&gt;=4"HIGH",Z30&gt;=3"MED","TRUE","LOW"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2024-03-28T17:07:22Z</dcterms:created>
  <dcterms:modified xsi:type="dcterms:W3CDTF">2024-11-15T12:50:57Z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341adb60c26544dbb44681a5372e13a2</vt:lpwstr>
  </property>
</Properties>
</file>