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7" r:id="rId4"/>
    <p:sldId id="271" r:id="rId5"/>
    <p:sldId id="320" r:id="rId6"/>
    <p:sldId id="282" r:id="rId7"/>
    <p:sldId id="339" r:id="rId8"/>
    <p:sldId id="340" r:id="rId9"/>
    <p:sldId id="341" r:id="rId10"/>
    <p:sldId id="344" r:id="rId11"/>
    <p:sldId id="296" r:id="rId12"/>
    <p:sldId id="345" r:id="rId13"/>
    <p:sldId id="346" r:id="rId14"/>
    <p:sldId id="347" r:id="rId15"/>
    <p:sldId id="294" r:id="rId16"/>
    <p:sldId id="348" r:id="rId17"/>
    <p:sldId id="299"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7" autoAdjust="0"/>
    <p:restoredTop sz="94660"/>
  </p:normalViewPr>
  <p:slideViewPr>
    <p:cSldViewPr snapToGrid="0" showGuides="1">
      <p:cViewPr varScale="1">
        <p:scale>
          <a:sx n="66" d="100"/>
          <a:sy n="66" d="100"/>
        </p:scale>
        <p:origin x="856" y="4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0A96AEFE-2DB4-4800-BD04-10498C186E29}"/>
              </a:ext>
            </a:extLst>
          </p:cNvPr>
          <p:cNvSpPr>
            <a:spLocks noGrp="1"/>
          </p:cNvSpPr>
          <p:nvPr>
            <p:ph type="pic" idx="14" hasCustomPrompt="1"/>
          </p:nvPr>
        </p:nvSpPr>
        <p:spPr>
          <a:xfrm>
            <a:off x="5610225" y="0"/>
            <a:ext cx="6206149" cy="6858000"/>
          </a:xfrm>
          <a:custGeom>
            <a:avLst/>
            <a:gdLst>
              <a:gd name="connsiteX0" fmla="*/ 5280530 w 6206149"/>
              <a:gd name="connsiteY0" fmla="*/ 3429000 h 6858000"/>
              <a:gd name="connsiteX1" fmla="*/ 6206149 w 6206149"/>
              <a:gd name="connsiteY1" fmla="*/ 3429000 h 6858000"/>
              <a:gd name="connsiteX2" fmla="*/ 4207499 w 6206149"/>
              <a:gd name="connsiteY2" fmla="*/ 6858000 h 6858000"/>
              <a:gd name="connsiteX3" fmla="*/ 3281880 w 6206149"/>
              <a:gd name="connsiteY3" fmla="*/ 6858000 h 6858000"/>
              <a:gd name="connsiteX4" fmla="*/ 4173746 w 6206149"/>
              <a:gd name="connsiteY4" fmla="*/ 3429000 h 6858000"/>
              <a:gd name="connsiteX5" fmla="*/ 5099365 w 6206149"/>
              <a:gd name="connsiteY5" fmla="*/ 3429000 h 6858000"/>
              <a:gd name="connsiteX6" fmla="*/ 3100715 w 6206149"/>
              <a:gd name="connsiteY6" fmla="*/ 6858000 h 6858000"/>
              <a:gd name="connsiteX7" fmla="*/ 2175096 w 6206149"/>
              <a:gd name="connsiteY7" fmla="*/ 6858000 h 6858000"/>
              <a:gd name="connsiteX8" fmla="*/ 5075842 w 6206149"/>
              <a:gd name="connsiteY8" fmla="*/ 0 h 6858000"/>
              <a:gd name="connsiteX9" fmla="*/ 5993394 w 6206149"/>
              <a:gd name="connsiteY9" fmla="*/ 0 h 6858000"/>
              <a:gd name="connsiteX10" fmla="*/ 1976808 w 6206149"/>
              <a:gd name="connsiteY10" fmla="*/ 6858000 h 6858000"/>
              <a:gd name="connsiteX11" fmla="*/ 1059256 w 6206149"/>
              <a:gd name="connsiteY11" fmla="*/ 6858000 h 6858000"/>
              <a:gd name="connsiteX12" fmla="*/ 3931564 w 6206149"/>
              <a:gd name="connsiteY12" fmla="*/ 0 h 6858000"/>
              <a:gd name="connsiteX13" fmla="*/ 4857183 w 6206149"/>
              <a:gd name="connsiteY13" fmla="*/ 0 h 6858000"/>
              <a:gd name="connsiteX14" fmla="*/ 2858533 w 6206149"/>
              <a:gd name="connsiteY14" fmla="*/ 3429000 h 6858000"/>
              <a:gd name="connsiteX15" fmla="*/ 1932914 w 6206149"/>
              <a:gd name="connsiteY15" fmla="*/ 3429000 h 6858000"/>
              <a:gd name="connsiteX16" fmla="*/ 2008640 w 6206149"/>
              <a:gd name="connsiteY16" fmla="*/ 0 h 6858000"/>
              <a:gd name="connsiteX17" fmla="*/ 3684759 w 6206149"/>
              <a:gd name="connsiteY17" fmla="*/ 0 h 6858000"/>
              <a:gd name="connsiteX18" fmla="*/ 1676119 w 6206149"/>
              <a:gd name="connsiteY18" fmla="*/ 3429000 h 6858000"/>
              <a:gd name="connsiteX19" fmla="*/ 0 w 6206149"/>
              <a:gd name="connsiteY19"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06149" h="6858000">
                <a:moveTo>
                  <a:pt x="5280530" y="3429000"/>
                </a:moveTo>
                <a:lnTo>
                  <a:pt x="6206149" y="3429000"/>
                </a:lnTo>
                <a:lnTo>
                  <a:pt x="4207499" y="6858000"/>
                </a:lnTo>
                <a:lnTo>
                  <a:pt x="3281880" y="6858000"/>
                </a:lnTo>
                <a:close/>
                <a:moveTo>
                  <a:pt x="4173746" y="3429000"/>
                </a:moveTo>
                <a:lnTo>
                  <a:pt x="5099365" y="3429000"/>
                </a:lnTo>
                <a:lnTo>
                  <a:pt x="3100715" y="6858000"/>
                </a:lnTo>
                <a:lnTo>
                  <a:pt x="2175096" y="6858000"/>
                </a:lnTo>
                <a:close/>
                <a:moveTo>
                  <a:pt x="5075842" y="0"/>
                </a:moveTo>
                <a:lnTo>
                  <a:pt x="5993394" y="0"/>
                </a:lnTo>
                <a:lnTo>
                  <a:pt x="1976808" y="6858000"/>
                </a:lnTo>
                <a:lnTo>
                  <a:pt x="1059256" y="6858000"/>
                </a:lnTo>
                <a:close/>
                <a:moveTo>
                  <a:pt x="3931564" y="0"/>
                </a:moveTo>
                <a:lnTo>
                  <a:pt x="4857183" y="0"/>
                </a:lnTo>
                <a:lnTo>
                  <a:pt x="2858533" y="3429000"/>
                </a:lnTo>
                <a:lnTo>
                  <a:pt x="1932914" y="3429000"/>
                </a:lnTo>
                <a:close/>
                <a:moveTo>
                  <a:pt x="2008640" y="0"/>
                </a:moveTo>
                <a:lnTo>
                  <a:pt x="3684759" y="0"/>
                </a:lnTo>
                <a:lnTo>
                  <a:pt x="1676119" y="3429000"/>
                </a:lnTo>
                <a:lnTo>
                  <a:pt x="0" y="342900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88538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그림 개체 틀 2">
            <a:extLst>
              <a:ext uri="{FF2B5EF4-FFF2-40B4-BE49-F238E27FC236}">
                <a16:creationId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79371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80" r:id="rId10"/>
    <p:sldLayoutId id="2147483665"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engerandu.files.wordpress.com/2011/08/steering-ball-linkage.jpg"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4.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6796454" y="3659685"/>
            <a:ext cx="5395473" cy="1754326"/>
          </a:xfrm>
          <a:prstGeom prst="rect">
            <a:avLst/>
          </a:prstGeom>
          <a:noFill/>
        </p:spPr>
        <p:txBody>
          <a:bodyPr wrap="square" rtlCol="0" anchor="ctr">
            <a:spAutoFit/>
          </a:bodyPr>
          <a:lstStyle/>
          <a:p>
            <a:r>
              <a:rPr lang="en-US" sz="5400" dirty="0">
                <a:solidFill>
                  <a:schemeClr val="bg1"/>
                </a:solidFill>
                <a:latin typeface="+mj-lt"/>
              </a:rPr>
              <a:t>Automobile</a:t>
            </a:r>
          </a:p>
          <a:p>
            <a:r>
              <a:rPr lang="en-US" altLang="ko-KR" sz="5400" dirty="0">
                <a:solidFill>
                  <a:schemeClr val="bg1"/>
                </a:solidFill>
                <a:latin typeface="+mj-lt"/>
                <a:cs typeface="Arial" pitchFamily="34" charset="0"/>
              </a:rPr>
              <a:t>    System</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00775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C7EDD5-2775-4024-8716-1F88B2C2C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814" y="316030"/>
            <a:ext cx="8735327" cy="3261360"/>
          </a:xfrm>
          <a:prstGeom prst="rect">
            <a:avLst/>
          </a:prstGeom>
        </p:spPr>
      </p:pic>
      <p:pic>
        <p:nvPicPr>
          <p:cNvPr id="8" name="Picture 7">
            <a:extLst>
              <a:ext uri="{FF2B5EF4-FFF2-40B4-BE49-F238E27FC236}">
                <a16:creationId xmlns:a16="http://schemas.microsoft.com/office/drawing/2014/main" id="{51CF873B-0205-4718-B4CA-B8D2EBBFE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813" y="3635141"/>
            <a:ext cx="8735327" cy="3084095"/>
          </a:xfrm>
          <a:prstGeom prst="rect">
            <a:avLst/>
          </a:prstGeom>
        </p:spPr>
      </p:pic>
    </p:spTree>
    <p:extLst>
      <p:ext uri="{BB962C8B-B14F-4D97-AF65-F5344CB8AC3E}">
        <p14:creationId xmlns:p14="http://schemas.microsoft.com/office/powerpoint/2010/main" val="407425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
            <a:extLst>
              <a:ext uri="{FF2B5EF4-FFF2-40B4-BE49-F238E27FC236}">
                <a16:creationId xmlns:a16="http://schemas.microsoft.com/office/drawing/2014/main" id="{DABE9082-1A2D-40D9-BF6D-A7728157D710}"/>
              </a:ext>
            </a:extLst>
          </p:cNvPr>
          <p:cNvSpPr/>
          <p:nvPr/>
        </p:nvSpPr>
        <p:spPr>
          <a:xfrm>
            <a:off x="668524" y="180651"/>
            <a:ext cx="2521844" cy="523220"/>
          </a:xfrm>
          <a:prstGeom prst="rect">
            <a:avLst/>
          </a:prstGeom>
        </p:spPr>
        <p:txBody>
          <a:bodyPr wrap="none">
            <a:spAutoFit/>
          </a:bodyPr>
          <a:lstStyle/>
          <a:p>
            <a:r>
              <a:rPr lang="en-US" altLang="ko-KR" sz="2800" b="1" dirty="0">
                <a:solidFill>
                  <a:schemeClr val="accent1"/>
                </a:solidFill>
              </a:rPr>
              <a:t>Empathy Map</a:t>
            </a:r>
          </a:p>
        </p:txBody>
      </p:sp>
      <p:pic>
        <p:nvPicPr>
          <p:cNvPr id="5" name="Picture 4">
            <a:extLst>
              <a:ext uri="{FF2B5EF4-FFF2-40B4-BE49-F238E27FC236}">
                <a16:creationId xmlns:a16="http://schemas.microsoft.com/office/drawing/2014/main" id="{F19AB7FF-6F5A-4F27-A948-64DD2E390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8" y="703871"/>
            <a:ext cx="10058400" cy="6059103"/>
          </a:xfrm>
          <a:prstGeom prst="rect">
            <a:avLst/>
          </a:prstGeom>
        </p:spPr>
      </p:pic>
    </p:spTree>
    <p:extLst>
      <p:ext uri="{BB962C8B-B14F-4D97-AF65-F5344CB8AC3E}">
        <p14:creationId xmlns:p14="http://schemas.microsoft.com/office/powerpoint/2010/main" val="311027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
            <a:extLst>
              <a:ext uri="{FF2B5EF4-FFF2-40B4-BE49-F238E27FC236}">
                <a16:creationId xmlns:a16="http://schemas.microsoft.com/office/drawing/2014/main" id="{DABE9082-1A2D-40D9-BF6D-A7728157D710}"/>
              </a:ext>
            </a:extLst>
          </p:cNvPr>
          <p:cNvSpPr/>
          <p:nvPr/>
        </p:nvSpPr>
        <p:spPr>
          <a:xfrm>
            <a:off x="1178662" y="483723"/>
            <a:ext cx="4180953" cy="523220"/>
          </a:xfrm>
          <a:prstGeom prst="rect">
            <a:avLst/>
          </a:prstGeom>
        </p:spPr>
        <p:txBody>
          <a:bodyPr wrap="none">
            <a:spAutoFit/>
          </a:bodyPr>
          <a:lstStyle/>
          <a:p>
            <a:r>
              <a:rPr lang="en-US" altLang="ko-KR" sz="2800" b="1" dirty="0">
                <a:solidFill>
                  <a:schemeClr val="accent1"/>
                </a:solidFill>
              </a:rPr>
              <a:t>Customer Journey Map</a:t>
            </a:r>
          </a:p>
        </p:txBody>
      </p:sp>
      <p:pic>
        <p:nvPicPr>
          <p:cNvPr id="4" name="Picture 3">
            <a:extLst>
              <a:ext uri="{FF2B5EF4-FFF2-40B4-BE49-F238E27FC236}">
                <a16:creationId xmlns:a16="http://schemas.microsoft.com/office/drawing/2014/main" id="{CEF7179E-5656-4152-BC54-FBBEE68ED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85" y="1526707"/>
            <a:ext cx="8629650" cy="4324350"/>
          </a:xfrm>
          <a:prstGeom prst="rect">
            <a:avLst/>
          </a:prstGeom>
        </p:spPr>
      </p:pic>
    </p:spTree>
    <p:extLst>
      <p:ext uri="{BB962C8B-B14F-4D97-AF65-F5344CB8AC3E}">
        <p14:creationId xmlns:p14="http://schemas.microsoft.com/office/powerpoint/2010/main" val="129352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33137" y="356171"/>
            <a:ext cx="3732362" cy="646331"/>
          </a:xfrm>
          <a:prstGeom prst="rect">
            <a:avLst/>
          </a:prstGeom>
        </p:spPr>
        <p:txBody>
          <a:bodyPr/>
          <a:lstStyle/>
          <a:p>
            <a:r>
              <a:rPr lang="en-US" sz="4000" dirty="0"/>
              <a:t>PROS</a:t>
            </a:r>
          </a:p>
        </p:txBody>
      </p:sp>
      <p:grpSp>
        <p:nvGrpSpPr>
          <p:cNvPr id="11" name="Group 10">
            <a:extLst>
              <a:ext uri="{FF2B5EF4-FFF2-40B4-BE49-F238E27FC236}">
                <a16:creationId xmlns:a16="http://schemas.microsoft.com/office/drawing/2014/main" id="{C42B5963-AC4E-46AA-8D6D-3FD1A714501A}"/>
              </a:ext>
            </a:extLst>
          </p:cNvPr>
          <p:cNvGrpSpPr/>
          <p:nvPr/>
        </p:nvGrpSpPr>
        <p:grpSpPr>
          <a:xfrm flipH="1">
            <a:off x="7059463" y="2298620"/>
            <a:ext cx="4284791" cy="4029967"/>
            <a:chOff x="4870179" y="1806250"/>
            <a:chExt cx="4284791" cy="4029967"/>
          </a:xfrm>
        </p:grpSpPr>
        <p:sp>
          <p:nvSpPr>
            <p:cNvPr id="4" name="Freeform 11">
              <a:extLst>
                <a:ext uri="{FF2B5EF4-FFF2-40B4-BE49-F238E27FC236}">
                  <a16:creationId xmlns:a16="http://schemas.microsoft.com/office/drawing/2014/main" id="{B29728CD-D83E-46C3-9E49-343897580C2F}"/>
                </a:ext>
              </a:extLst>
            </p:cNvPr>
            <p:cNvSpPr>
              <a:spLocks/>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5" name="그룹 8">
              <a:extLst>
                <a:ext uri="{FF2B5EF4-FFF2-40B4-BE49-F238E27FC236}">
                  <a16:creationId xmlns:a16="http://schemas.microsoft.com/office/drawing/2014/main" id="{592A1115-54B8-4AEC-8F89-C557533B89DB}"/>
                </a:ext>
              </a:extLst>
            </p:cNvPr>
            <p:cNvGrpSpPr/>
            <p:nvPr/>
          </p:nvGrpSpPr>
          <p:grpSpPr>
            <a:xfrm rot="2006430">
              <a:off x="4923654" y="4095326"/>
              <a:ext cx="4231316" cy="1740891"/>
              <a:chOff x="7149737" y="1593671"/>
              <a:chExt cx="8656129" cy="3561393"/>
            </a:xfrm>
            <a:solidFill>
              <a:schemeClr val="accent2"/>
            </a:solidFill>
          </p:grpSpPr>
          <p:sp>
            <p:nvSpPr>
              <p:cNvPr id="6" name="자유형: 도형 9">
                <a:extLst>
                  <a:ext uri="{FF2B5EF4-FFF2-40B4-BE49-F238E27FC236}">
                    <a16:creationId xmlns:a16="http://schemas.microsoft.com/office/drawing/2014/main" id="{8DE1FD49-AF7F-4600-8B7F-57FAF559D715}"/>
                  </a:ext>
                </a:extLst>
              </p:cNvPr>
              <p:cNvSpPr/>
              <p:nvPr/>
            </p:nvSpPr>
            <p:spPr>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자유형: 도형 10">
                <a:extLst>
                  <a:ext uri="{FF2B5EF4-FFF2-40B4-BE49-F238E27FC236}">
                    <a16:creationId xmlns:a16="http://schemas.microsoft.com/office/drawing/2014/main" id="{7E3FBE1F-9E0D-4A99-9908-6AFCFF23239D}"/>
                  </a:ext>
                </a:extLst>
              </p:cNvPr>
              <p:cNvSpPr/>
              <p:nvPr/>
            </p:nvSpPr>
            <p:spPr>
              <a:xfrm>
                <a:off x="7149737" y="2033664"/>
                <a:ext cx="8656129" cy="3121400"/>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Group 7">
            <a:extLst>
              <a:ext uri="{FF2B5EF4-FFF2-40B4-BE49-F238E27FC236}">
                <a16:creationId xmlns:a16="http://schemas.microsoft.com/office/drawing/2014/main" id="{5FD529FF-32B8-4812-8281-745857DDEC34}"/>
              </a:ext>
            </a:extLst>
          </p:cNvPr>
          <p:cNvGrpSpPr/>
          <p:nvPr/>
        </p:nvGrpSpPr>
        <p:grpSpPr>
          <a:xfrm>
            <a:off x="8241240" y="2831992"/>
            <a:ext cx="2456915" cy="2455655"/>
            <a:chOff x="4574848" y="1897856"/>
            <a:chExt cx="3028217" cy="3026664"/>
          </a:xfrm>
        </p:grpSpPr>
        <p:sp>
          <p:nvSpPr>
            <p:cNvPr id="9" name="Freeform: Shape 8">
              <a:extLst>
                <a:ext uri="{FF2B5EF4-FFF2-40B4-BE49-F238E27FC236}">
                  <a16:creationId xmlns:a16="http://schemas.microsoft.com/office/drawing/2014/main" id="{BF701858-C167-4424-8744-AAE676932512}"/>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0" name="Freeform: Shape 9">
              <a:extLst>
                <a:ext uri="{FF2B5EF4-FFF2-40B4-BE49-F238E27FC236}">
                  <a16:creationId xmlns:a16="http://schemas.microsoft.com/office/drawing/2014/main" id="{17FF6E42-B7DA-428F-8D82-68B4B547DF9D}"/>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endParaRPr lang="en-US" dirty="0"/>
            </a:p>
          </p:txBody>
        </p:sp>
      </p:grpSp>
      <p:grpSp>
        <p:nvGrpSpPr>
          <p:cNvPr id="29" name="Group 28">
            <a:extLst>
              <a:ext uri="{FF2B5EF4-FFF2-40B4-BE49-F238E27FC236}">
                <a16:creationId xmlns:a16="http://schemas.microsoft.com/office/drawing/2014/main" id="{1D2DDB82-4336-4B96-827F-16E9CB755BC3}"/>
              </a:ext>
            </a:extLst>
          </p:cNvPr>
          <p:cNvGrpSpPr/>
          <p:nvPr/>
        </p:nvGrpSpPr>
        <p:grpSpPr>
          <a:xfrm>
            <a:off x="8727465" y="1081401"/>
            <a:ext cx="1546440" cy="1365180"/>
            <a:chOff x="8613165" y="685746"/>
            <a:chExt cx="1546440" cy="1365180"/>
          </a:xfrm>
        </p:grpSpPr>
        <p:grpSp>
          <p:nvGrpSpPr>
            <p:cNvPr id="20" name="Group 19">
              <a:extLst>
                <a:ext uri="{FF2B5EF4-FFF2-40B4-BE49-F238E27FC236}">
                  <a16:creationId xmlns:a16="http://schemas.microsoft.com/office/drawing/2014/main" id="{AC1AD1CD-3264-42A0-BF8D-8334705D5EA9}"/>
                </a:ext>
              </a:extLst>
            </p:cNvPr>
            <p:cNvGrpSpPr/>
            <p:nvPr/>
          </p:nvGrpSpPr>
          <p:grpSpPr>
            <a:xfrm>
              <a:off x="9093192" y="685746"/>
              <a:ext cx="623186" cy="1243235"/>
              <a:chOff x="4066220" y="1255190"/>
              <a:chExt cx="2502860" cy="4993119"/>
            </a:xfrm>
          </p:grpSpPr>
          <p:sp>
            <p:nvSpPr>
              <p:cNvPr id="27" name="Freeform: Shape 26">
                <a:extLst>
                  <a:ext uri="{FF2B5EF4-FFF2-40B4-BE49-F238E27FC236}">
                    <a16:creationId xmlns:a16="http://schemas.microsoft.com/office/drawing/2014/main" id="{86D5752A-5AD8-4F9F-A02C-DEB83496E2D7}"/>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D1F2CEC-3204-4318-BCF1-46D49AA39BDA}"/>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174C427F-1B6B-45A2-8E55-71C992A91E28}"/>
                </a:ext>
              </a:extLst>
            </p:cNvPr>
            <p:cNvGrpSpPr/>
            <p:nvPr/>
          </p:nvGrpSpPr>
          <p:grpSpPr>
            <a:xfrm>
              <a:off x="9778395" y="1290425"/>
              <a:ext cx="381210" cy="760501"/>
              <a:chOff x="4066220" y="1255190"/>
              <a:chExt cx="2502860" cy="4993119"/>
            </a:xfrm>
          </p:grpSpPr>
          <p:sp>
            <p:nvSpPr>
              <p:cNvPr id="25" name="Freeform: Shape 24">
                <a:extLst>
                  <a:ext uri="{FF2B5EF4-FFF2-40B4-BE49-F238E27FC236}">
                    <a16:creationId xmlns:a16="http://schemas.microsoft.com/office/drawing/2014/main" id="{7C17BC6D-CC3A-4090-A058-13BAF95A28B8}"/>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3CAC4A-9D24-48B6-AE0A-0C5F989AD38F}"/>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DCD6D83C-7DAB-4C82-9207-D0E26B0B509D}"/>
                </a:ext>
              </a:extLst>
            </p:cNvPr>
            <p:cNvGrpSpPr/>
            <p:nvPr/>
          </p:nvGrpSpPr>
          <p:grpSpPr>
            <a:xfrm>
              <a:off x="8613165" y="1181752"/>
              <a:ext cx="418011" cy="833917"/>
              <a:chOff x="4066220" y="1255190"/>
              <a:chExt cx="2502860" cy="4993119"/>
            </a:xfrm>
          </p:grpSpPr>
          <p:sp>
            <p:nvSpPr>
              <p:cNvPr id="23" name="Freeform: Shape 22">
                <a:extLst>
                  <a:ext uri="{FF2B5EF4-FFF2-40B4-BE49-F238E27FC236}">
                    <a16:creationId xmlns:a16="http://schemas.microsoft.com/office/drawing/2014/main" id="{9A64A35D-4525-4109-8A08-98361AA5C283}"/>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4637304-EA40-4C83-8A13-6056F60C0728}"/>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endParaRPr lang="en-US"/>
              </a:p>
            </p:txBody>
          </p:sp>
        </p:grpSp>
      </p:grpSp>
      <p:grpSp>
        <p:nvGrpSpPr>
          <p:cNvPr id="37" name="Group 36">
            <a:extLst>
              <a:ext uri="{FF2B5EF4-FFF2-40B4-BE49-F238E27FC236}">
                <a16:creationId xmlns:a16="http://schemas.microsoft.com/office/drawing/2014/main" id="{09BF3E58-B4B1-4F6B-BA49-C8382D848E49}"/>
              </a:ext>
            </a:extLst>
          </p:cNvPr>
          <p:cNvGrpSpPr/>
          <p:nvPr/>
        </p:nvGrpSpPr>
        <p:grpSpPr>
          <a:xfrm>
            <a:off x="3386441" y="5024510"/>
            <a:ext cx="4025474" cy="1549477"/>
            <a:chOff x="3386441" y="5024510"/>
            <a:chExt cx="4025474" cy="1549477"/>
          </a:xfrm>
        </p:grpSpPr>
        <p:grpSp>
          <p:nvGrpSpPr>
            <p:cNvPr id="30" name="Group 29">
              <a:extLst>
                <a:ext uri="{FF2B5EF4-FFF2-40B4-BE49-F238E27FC236}">
                  <a16:creationId xmlns:a16="http://schemas.microsoft.com/office/drawing/2014/main" id="{D6F1C65C-A611-40BD-8E82-9705BB484F70}"/>
                </a:ext>
              </a:extLst>
            </p:cNvPr>
            <p:cNvGrpSpPr/>
            <p:nvPr/>
          </p:nvGrpSpPr>
          <p:grpSpPr>
            <a:xfrm>
              <a:off x="3386441" y="5024510"/>
              <a:ext cx="4025474" cy="1549477"/>
              <a:chOff x="6827378" y="2457115"/>
              <a:chExt cx="1161309" cy="447009"/>
            </a:xfrm>
          </p:grpSpPr>
          <p:sp>
            <p:nvSpPr>
              <p:cNvPr id="31" name="Freeform: Shape 30">
                <a:extLst>
                  <a:ext uri="{FF2B5EF4-FFF2-40B4-BE49-F238E27FC236}">
                    <a16:creationId xmlns:a16="http://schemas.microsoft.com/office/drawing/2014/main" id="{AE430B39-E32E-49E0-B183-6127A90608C8}"/>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D25EA83-142A-45B8-A89B-86327DF66D4F}"/>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dirty="0"/>
              </a:p>
            </p:txBody>
          </p:sp>
          <p:sp>
            <p:nvSpPr>
              <p:cNvPr id="33" name="Freeform: Shape 32">
                <a:extLst>
                  <a:ext uri="{FF2B5EF4-FFF2-40B4-BE49-F238E27FC236}">
                    <a16:creationId xmlns:a16="http://schemas.microsoft.com/office/drawing/2014/main" id="{06446256-5B07-4CBB-BB27-29EFB6634C92}"/>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6D49D681-40BC-4F0D-9EB2-EB3BAFBD78CA}"/>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B5C6E09F-E95F-48CC-BAF9-E7EFED0CD2C7}"/>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36" name="Block Arc 5">
              <a:extLst>
                <a:ext uri="{FF2B5EF4-FFF2-40B4-BE49-F238E27FC236}">
                  <a16:creationId xmlns:a16="http://schemas.microsoft.com/office/drawing/2014/main" id="{F8045FE0-A149-4670-B2AA-E1BD02C88524}"/>
                </a:ext>
              </a:extLst>
            </p:cNvPr>
            <p:cNvSpPr>
              <a:spLocks noChangeAspect="1"/>
            </p:cNvSpPr>
            <p:nvPr/>
          </p:nvSpPr>
          <p:spPr>
            <a:xfrm rot="10800000" flipH="1">
              <a:off x="4713708" y="5639122"/>
              <a:ext cx="452817" cy="488296"/>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44" name="그룹 21">
            <a:extLst>
              <a:ext uri="{FF2B5EF4-FFF2-40B4-BE49-F238E27FC236}">
                <a16:creationId xmlns:a16="http://schemas.microsoft.com/office/drawing/2014/main" id="{ECE87088-27F4-41A8-B496-C94F23476F9D}"/>
              </a:ext>
            </a:extLst>
          </p:cNvPr>
          <p:cNvGrpSpPr/>
          <p:nvPr/>
        </p:nvGrpSpPr>
        <p:grpSpPr>
          <a:xfrm>
            <a:off x="844376" y="1433868"/>
            <a:ext cx="5420370" cy="1672374"/>
            <a:chOff x="467544" y="3697444"/>
            <a:chExt cx="4248200" cy="452793"/>
          </a:xfrm>
        </p:grpSpPr>
        <p:sp>
          <p:nvSpPr>
            <p:cNvPr id="45" name="Rectangle 29">
              <a:extLst>
                <a:ext uri="{FF2B5EF4-FFF2-40B4-BE49-F238E27FC236}">
                  <a16:creationId xmlns:a16="http://schemas.microsoft.com/office/drawing/2014/main" id="{AF44F9FE-DAA1-4EB5-BB5B-DAAF7FD22CAD}"/>
                </a:ext>
              </a:extLst>
            </p:cNvPr>
            <p:cNvSpPr/>
            <p:nvPr/>
          </p:nvSpPr>
          <p:spPr>
            <a:xfrm>
              <a:off x="797293" y="4075240"/>
              <a:ext cx="3918451" cy="74997"/>
            </a:xfrm>
            <a:prstGeom prst="rect">
              <a:avLst/>
            </a:prstGeom>
          </p:spPr>
          <p:txBody>
            <a:bodyPr wrap="square" lIns="72000" rIns="72000">
              <a:spAutoFit/>
            </a:bodyPr>
            <a:lstStyle/>
            <a:p>
              <a:endParaRPr lang="ko-KR" altLang="en-US" sz="1200" dirty="0">
                <a:solidFill>
                  <a:schemeClr val="tx1">
                    <a:lumMod val="75000"/>
                    <a:lumOff val="25000"/>
                  </a:schemeClr>
                </a:solidFill>
                <a:cs typeface="Arial" pitchFamily="34" charset="0"/>
              </a:endParaRPr>
            </a:p>
          </p:txBody>
        </p:sp>
        <p:sp>
          <p:nvSpPr>
            <p:cNvPr id="46" name="Rectangle 30">
              <a:extLst>
                <a:ext uri="{FF2B5EF4-FFF2-40B4-BE49-F238E27FC236}">
                  <a16:creationId xmlns:a16="http://schemas.microsoft.com/office/drawing/2014/main" id="{A827031E-8587-44EF-8D38-784A4B750579}"/>
                </a:ext>
              </a:extLst>
            </p:cNvPr>
            <p:cNvSpPr/>
            <p:nvPr/>
          </p:nvSpPr>
          <p:spPr>
            <a:xfrm>
              <a:off x="467544" y="3697444"/>
              <a:ext cx="4248200" cy="108329"/>
            </a:xfrm>
            <a:prstGeom prst="rect">
              <a:avLst/>
            </a:prstGeom>
          </p:spPr>
          <p:txBody>
            <a:bodyPr wrap="square">
              <a:spAutoFit/>
            </a:bodyPr>
            <a:lstStyle/>
            <a:p>
              <a:endParaRPr lang="ko-KR" altLang="en-US" sz="2000" b="1" dirty="0">
                <a:solidFill>
                  <a:schemeClr val="accent3"/>
                </a:solidFill>
              </a:endParaRPr>
            </a:p>
          </p:txBody>
        </p:sp>
      </p:grpSp>
      <p:sp>
        <p:nvSpPr>
          <p:cNvPr id="49" name="TextBox 48">
            <a:extLst>
              <a:ext uri="{FF2B5EF4-FFF2-40B4-BE49-F238E27FC236}">
                <a16:creationId xmlns:a16="http://schemas.microsoft.com/office/drawing/2014/main" id="{368097F7-EDD6-4E5D-806B-E9813476F747}"/>
              </a:ext>
            </a:extLst>
          </p:cNvPr>
          <p:cNvSpPr txBox="1"/>
          <p:nvPr/>
        </p:nvSpPr>
        <p:spPr>
          <a:xfrm>
            <a:off x="734366" y="1214009"/>
            <a:ext cx="6314172" cy="3539430"/>
          </a:xfrm>
          <a:prstGeom prst="rect">
            <a:avLst/>
          </a:prstGeom>
          <a:noFill/>
        </p:spPr>
        <p:txBody>
          <a:bodyPr wrap="square">
            <a:spAutoFit/>
          </a:bodyPr>
          <a:lstStyle/>
          <a:p>
            <a:pPr algn="l">
              <a:buFont typeface="Arial" panose="020B0604020202020204" pitchFamily="34" charset="0"/>
              <a:buChar char="•"/>
            </a:pPr>
            <a:r>
              <a:rPr lang="en-US" sz="2800" b="0" i="0" dirty="0">
                <a:solidFill>
                  <a:srgbClr val="202124"/>
                </a:solidFill>
                <a:effectLst/>
                <a:latin typeface="arial" panose="020B0604020202020204" pitchFamily="34" charset="0"/>
              </a:rPr>
              <a:t>Health and Emergencies. The safest way to ensure your health in the pandemic is by owning a private car. </a:t>
            </a:r>
          </a:p>
          <a:p>
            <a:pPr algn="l">
              <a:buFont typeface="Arial" panose="020B0604020202020204" pitchFamily="34" charset="0"/>
              <a:buChar char="•"/>
            </a:pPr>
            <a:r>
              <a:rPr lang="en-US" sz="2800" b="0" i="0" dirty="0">
                <a:solidFill>
                  <a:srgbClr val="202124"/>
                </a:solidFill>
                <a:effectLst/>
                <a:latin typeface="arial" panose="020B0604020202020204" pitchFamily="34" charset="0"/>
              </a:rPr>
              <a:t>Independence and Freedom. Relying on others for travel or using public vehicles could be detrimental. </a:t>
            </a:r>
          </a:p>
          <a:p>
            <a:pPr algn="l">
              <a:buFont typeface="Arial" panose="020B0604020202020204" pitchFamily="34" charset="0"/>
              <a:buChar char="•"/>
            </a:pPr>
            <a:r>
              <a:rPr lang="en-US" sz="2800" b="0" i="0" dirty="0">
                <a:solidFill>
                  <a:srgbClr val="202124"/>
                </a:solidFill>
                <a:effectLst/>
                <a:latin typeface="arial" panose="020B0604020202020204" pitchFamily="34" charset="0"/>
              </a:rPr>
              <a:t>Privacy. </a:t>
            </a:r>
          </a:p>
          <a:p>
            <a:pPr algn="l">
              <a:buFont typeface="Arial" panose="020B0604020202020204" pitchFamily="34" charset="0"/>
              <a:buChar char="•"/>
            </a:pPr>
            <a:r>
              <a:rPr lang="en-US" sz="2800" b="0" i="0" dirty="0">
                <a:solidFill>
                  <a:srgbClr val="202124"/>
                </a:solidFill>
                <a:effectLst/>
                <a:latin typeface="arial" panose="020B0604020202020204" pitchFamily="34" charset="0"/>
              </a:rPr>
              <a:t>Safety</a:t>
            </a:r>
            <a:r>
              <a:rPr lang="en-US" b="0" i="0" dirty="0">
                <a:solidFill>
                  <a:srgbClr val="202124"/>
                </a:solidFill>
                <a:effectLst/>
                <a:latin typeface="arial" panose="020B0604020202020204" pitchFamily="34" charset="0"/>
              </a:rPr>
              <a:t>. </a:t>
            </a:r>
          </a:p>
        </p:txBody>
      </p:sp>
    </p:spTree>
    <p:extLst>
      <p:ext uri="{BB962C8B-B14F-4D97-AF65-F5344CB8AC3E}">
        <p14:creationId xmlns:p14="http://schemas.microsoft.com/office/powerpoint/2010/main" val="343258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33137" y="356171"/>
            <a:ext cx="3732362" cy="646331"/>
          </a:xfrm>
          <a:prstGeom prst="rect">
            <a:avLst/>
          </a:prstGeom>
        </p:spPr>
        <p:txBody>
          <a:bodyPr/>
          <a:lstStyle/>
          <a:p>
            <a:r>
              <a:rPr lang="en-US" sz="4000" dirty="0"/>
              <a:t>CONS</a:t>
            </a:r>
          </a:p>
        </p:txBody>
      </p:sp>
      <p:grpSp>
        <p:nvGrpSpPr>
          <p:cNvPr id="11" name="Group 10">
            <a:extLst>
              <a:ext uri="{FF2B5EF4-FFF2-40B4-BE49-F238E27FC236}">
                <a16:creationId xmlns:a16="http://schemas.microsoft.com/office/drawing/2014/main" id="{C42B5963-AC4E-46AA-8D6D-3FD1A714501A}"/>
              </a:ext>
            </a:extLst>
          </p:cNvPr>
          <p:cNvGrpSpPr/>
          <p:nvPr/>
        </p:nvGrpSpPr>
        <p:grpSpPr>
          <a:xfrm flipH="1">
            <a:off x="7059463" y="2298620"/>
            <a:ext cx="4284791" cy="4029967"/>
            <a:chOff x="4870179" y="1806250"/>
            <a:chExt cx="4284791" cy="4029967"/>
          </a:xfrm>
        </p:grpSpPr>
        <p:sp>
          <p:nvSpPr>
            <p:cNvPr id="4" name="Freeform 11">
              <a:extLst>
                <a:ext uri="{FF2B5EF4-FFF2-40B4-BE49-F238E27FC236}">
                  <a16:creationId xmlns:a16="http://schemas.microsoft.com/office/drawing/2014/main" id="{B29728CD-D83E-46C3-9E49-343897580C2F}"/>
                </a:ext>
              </a:extLst>
            </p:cNvPr>
            <p:cNvSpPr>
              <a:spLocks/>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5" name="그룹 8">
              <a:extLst>
                <a:ext uri="{FF2B5EF4-FFF2-40B4-BE49-F238E27FC236}">
                  <a16:creationId xmlns:a16="http://schemas.microsoft.com/office/drawing/2014/main" id="{592A1115-54B8-4AEC-8F89-C557533B89DB}"/>
                </a:ext>
              </a:extLst>
            </p:cNvPr>
            <p:cNvGrpSpPr/>
            <p:nvPr/>
          </p:nvGrpSpPr>
          <p:grpSpPr>
            <a:xfrm rot="2006430">
              <a:off x="4923654" y="4095326"/>
              <a:ext cx="4231316" cy="1740891"/>
              <a:chOff x="7149737" y="1593671"/>
              <a:chExt cx="8656129" cy="3561393"/>
            </a:xfrm>
            <a:solidFill>
              <a:schemeClr val="accent2"/>
            </a:solidFill>
          </p:grpSpPr>
          <p:sp>
            <p:nvSpPr>
              <p:cNvPr id="6" name="자유형: 도형 9">
                <a:extLst>
                  <a:ext uri="{FF2B5EF4-FFF2-40B4-BE49-F238E27FC236}">
                    <a16:creationId xmlns:a16="http://schemas.microsoft.com/office/drawing/2014/main" id="{8DE1FD49-AF7F-4600-8B7F-57FAF559D715}"/>
                  </a:ext>
                </a:extLst>
              </p:cNvPr>
              <p:cNvSpPr/>
              <p:nvPr/>
            </p:nvSpPr>
            <p:spPr>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자유형: 도형 10">
                <a:extLst>
                  <a:ext uri="{FF2B5EF4-FFF2-40B4-BE49-F238E27FC236}">
                    <a16:creationId xmlns:a16="http://schemas.microsoft.com/office/drawing/2014/main" id="{7E3FBE1F-9E0D-4A99-9908-6AFCFF23239D}"/>
                  </a:ext>
                </a:extLst>
              </p:cNvPr>
              <p:cNvSpPr/>
              <p:nvPr/>
            </p:nvSpPr>
            <p:spPr>
              <a:xfrm>
                <a:off x="7149737" y="2033664"/>
                <a:ext cx="8656129" cy="3121400"/>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Group 7">
            <a:extLst>
              <a:ext uri="{FF2B5EF4-FFF2-40B4-BE49-F238E27FC236}">
                <a16:creationId xmlns:a16="http://schemas.microsoft.com/office/drawing/2014/main" id="{5FD529FF-32B8-4812-8281-745857DDEC34}"/>
              </a:ext>
            </a:extLst>
          </p:cNvPr>
          <p:cNvGrpSpPr/>
          <p:nvPr/>
        </p:nvGrpSpPr>
        <p:grpSpPr>
          <a:xfrm>
            <a:off x="8241240" y="2831992"/>
            <a:ext cx="2456915" cy="2455655"/>
            <a:chOff x="4574848" y="1897856"/>
            <a:chExt cx="3028217" cy="3026664"/>
          </a:xfrm>
        </p:grpSpPr>
        <p:sp>
          <p:nvSpPr>
            <p:cNvPr id="9" name="Freeform: Shape 8">
              <a:extLst>
                <a:ext uri="{FF2B5EF4-FFF2-40B4-BE49-F238E27FC236}">
                  <a16:creationId xmlns:a16="http://schemas.microsoft.com/office/drawing/2014/main" id="{BF701858-C167-4424-8744-AAE676932512}"/>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0" name="Freeform: Shape 9">
              <a:extLst>
                <a:ext uri="{FF2B5EF4-FFF2-40B4-BE49-F238E27FC236}">
                  <a16:creationId xmlns:a16="http://schemas.microsoft.com/office/drawing/2014/main" id="{17FF6E42-B7DA-428F-8D82-68B4B547DF9D}"/>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endParaRPr lang="en-US" dirty="0"/>
            </a:p>
          </p:txBody>
        </p:sp>
      </p:grpSp>
      <p:grpSp>
        <p:nvGrpSpPr>
          <p:cNvPr id="37" name="Group 36">
            <a:extLst>
              <a:ext uri="{FF2B5EF4-FFF2-40B4-BE49-F238E27FC236}">
                <a16:creationId xmlns:a16="http://schemas.microsoft.com/office/drawing/2014/main" id="{09BF3E58-B4B1-4F6B-BA49-C8382D848E49}"/>
              </a:ext>
            </a:extLst>
          </p:cNvPr>
          <p:cNvGrpSpPr/>
          <p:nvPr/>
        </p:nvGrpSpPr>
        <p:grpSpPr>
          <a:xfrm>
            <a:off x="3386441" y="5024510"/>
            <a:ext cx="4025474" cy="1549477"/>
            <a:chOff x="3386441" y="5024510"/>
            <a:chExt cx="4025474" cy="1549477"/>
          </a:xfrm>
        </p:grpSpPr>
        <p:grpSp>
          <p:nvGrpSpPr>
            <p:cNvPr id="30" name="Group 29">
              <a:extLst>
                <a:ext uri="{FF2B5EF4-FFF2-40B4-BE49-F238E27FC236}">
                  <a16:creationId xmlns:a16="http://schemas.microsoft.com/office/drawing/2014/main" id="{D6F1C65C-A611-40BD-8E82-9705BB484F70}"/>
                </a:ext>
              </a:extLst>
            </p:cNvPr>
            <p:cNvGrpSpPr/>
            <p:nvPr/>
          </p:nvGrpSpPr>
          <p:grpSpPr>
            <a:xfrm>
              <a:off x="3386441" y="5024510"/>
              <a:ext cx="4025474" cy="1549477"/>
              <a:chOff x="6827378" y="2457115"/>
              <a:chExt cx="1161309" cy="447009"/>
            </a:xfrm>
          </p:grpSpPr>
          <p:sp>
            <p:nvSpPr>
              <p:cNvPr id="31" name="Freeform: Shape 30">
                <a:extLst>
                  <a:ext uri="{FF2B5EF4-FFF2-40B4-BE49-F238E27FC236}">
                    <a16:creationId xmlns:a16="http://schemas.microsoft.com/office/drawing/2014/main" id="{AE430B39-E32E-49E0-B183-6127A90608C8}"/>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D25EA83-142A-45B8-A89B-86327DF66D4F}"/>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dirty="0"/>
              </a:p>
            </p:txBody>
          </p:sp>
          <p:sp>
            <p:nvSpPr>
              <p:cNvPr id="33" name="Freeform: Shape 32">
                <a:extLst>
                  <a:ext uri="{FF2B5EF4-FFF2-40B4-BE49-F238E27FC236}">
                    <a16:creationId xmlns:a16="http://schemas.microsoft.com/office/drawing/2014/main" id="{06446256-5B07-4CBB-BB27-29EFB6634C92}"/>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6D49D681-40BC-4F0D-9EB2-EB3BAFBD78CA}"/>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B5C6E09F-E95F-48CC-BAF9-E7EFED0CD2C7}"/>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36" name="Block Arc 5">
              <a:extLst>
                <a:ext uri="{FF2B5EF4-FFF2-40B4-BE49-F238E27FC236}">
                  <a16:creationId xmlns:a16="http://schemas.microsoft.com/office/drawing/2014/main" id="{F8045FE0-A149-4670-B2AA-E1BD02C88524}"/>
                </a:ext>
              </a:extLst>
            </p:cNvPr>
            <p:cNvSpPr>
              <a:spLocks noChangeAspect="1"/>
            </p:cNvSpPr>
            <p:nvPr/>
          </p:nvSpPr>
          <p:spPr>
            <a:xfrm rot="10800000" flipH="1">
              <a:off x="4713708" y="5639122"/>
              <a:ext cx="452817" cy="488296"/>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44" name="그룹 21">
            <a:extLst>
              <a:ext uri="{FF2B5EF4-FFF2-40B4-BE49-F238E27FC236}">
                <a16:creationId xmlns:a16="http://schemas.microsoft.com/office/drawing/2014/main" id="{ECE87088-27F4-41A8-B496-C94F23476F9D}"/>
              </a:ext>
            </a:extLst>
          </p:cNvPr>
          <p:cNvGrpSpPr/>
          <p:nvPr/>
        </p:nvGrpSpPr>
        <p:grpSpPr>
          <a:xfrm>
            <a:off x="844376" y="1433868"/>
            <a:ext cx="5420370" cy="1672374"/>
            <a:chOff x="467544" y="3697444"/>
            <a:chExt cx="4248200" cy="452793"/>
          </a:xfrm>
        </p:grpSpPr>
        <p:sp>
          <p:nvSpPr>
            <p:cNvPr id="45" name="Rectangle 29">
              <a:extLst>
                <a:ext uri="{FF2B5EF4-FFF2-40B4-BE49-F238E27FC236}">
                  <a16:creationId xmlns:a16="http://schemas.microsoft.com/office/drawing/2014/main" id="{AF44F9FE-DAA1-4EB5-BB5B-DAAF7FD22CAD}"/>
                </a:ext>
              </a:extLst>
            </p:cNvPr>
            <p:cNvSpPr/>
            <p:nvPr/>
          </p:nvSpPr>
          <p:spPr>
            <a:xfrm>
              <a:off x="797293" y="4075240"/>
              <a:ext cx="3918451" cy="74997"/>
            </a:xfrm>
            <a:prstGeom prst="rect">
              <a:avLst/>
            </a:prstGeom>
          </p:spPr>
          <p:txBody>
            <a:bodyPr wrap="square" lIns="72000" rIns="72000">
              <a:spAutoFit/>
            </a:bodyPr>
            <a:lstStyle/>
            <a:p>
              <a:endParaRPr lang="ko-KR" altLang="en-US" sz="1200" dirty="0">
                <a:solidFill>
                  <a:schemeClr val="tx1">
                    <a:lumMod val="75000"/>
                    <a:lumOff val="25000"/>
                  </a:schemeClr>
                </a:solidFill>
                <a:cs typeface="Arial" pitchFamily="34" charset="0"/>
              </a:endParaRPr>
            </a:p>
          </p:txBody>
        </p:sp>
        <p:sp>
          <p:nvSpPr>
            <p:cNvPr id="46" name="Rectangle 30">
              <a:extLst>
                <a:ext uri="{FF2B5EF4-FFF2-40B4-BE49-F238E27FC236}">
                  <a16:creationId xmlns:a16="http://schemas.microsoft.com/office/drawing/2014/main" id="{A827031E-8587-44EF-8D38-784A4B750579}"/>
                </a:ext>
              </a:extLst>
            </p:cNvPr>
            <p:cNvSpPr/>
            <p:nvPr/>
          </p:nvSpPr>
          <p:spPr>
            <a:xfrm>
              <a:off x="467544" y="3697444"/>
              <a:ext cx="4248200" cy="108329"/>
            </a:xfrm>
            <a:prstGeom prst="rect">
              <a:avLst/>
            </a:prstGeom>
          </p:spPr>
          <p:txBody>
            <a:bodyPr wrap="square">
              <a:spAutoFit/>
            </a:bodyPr>
            <a:lstStyle/>
            <a:p>
              <a:endParaRPr lang="ko-KR" altLang="en-US" sz="2000" b="1" dirty="0">
                <a:solidFill>
                  <a:schemeClr val="accent3"/>
                </a:solidFill>
              </a:endParaRPr>
            </a:p>
          </p:txBody>
        </p:sp>
      </p:grpSp>
      <p:sp>
        <p:nvSpPr>
          <p:cNvPr id="49" name="TextBox 48">
            <a:extLst>
              <a:ext uri="{FF2B5EF4-FFF2-40B4-BE49-F238E27FC236}">
                <a16:creationId xmlns:a16="http://schemas.microsoft.com/office/drawing/2014/main" id="{368097F7-EDD6-4E5D-806B-E9813476F747}"/>
              </a:ext>
            </a:extLst>
          </p:cNvPr>
          <p:cNvSpPr txBox="1"/>
          <p:nvPr/>
        </p:nvSpPr>
        <p:spPr>
          <a:xfrm>
            <a:off x="734366" y="1214009"/>
            <a:ext cx="6314172" cy="4247317"/>
          </a:xfrm>
          <a:prstGeom prst="rect">
            <a:avLst/>
          </a:prstGeom>
          <a:noFill/>
        </p:spPr>
        <p:txBody>
          <a:bodyPr wrap="square">
            <a:spAutoFit/>
          </a:bodyPr>
          <a:lstStyle/>
          <a:p>
            <a:pPr algn="l">
              <a:buFont typeface="Arial" panose="020B0604020202020204" pitchFamily="34" charset="0"/>
              <a:buChar char="•"/>
            </a:pPr>
            <a:r>
              <a:rPr lang="en-US" sz="2800" b="0" i="0" dirty="0">
                <a:solidFill>
                  <a:srgbClr val="202124"/>
                </a:solidFill>
                <a:effectLst/>
                <a:latin typeface="arial" panose="020B0604020202020204" pitchFamily="34" charset="0"/>
              </a:rPr>
              <a:t>Air Pollution. Motor vehicles account for 34 percent of nitrogen dioxide released into the atmosphere. ...</a:t>
            </a:r>
          </a:p>
          <a:p>
            <a:pPr algn="l">
              <a:buFont typeface="Arial" panose="020B0604020202020204" pitchFamily="34" charset="0"/>
              <a:buChar char="•"/>
            </a:pPr>
            <a:r>
              <a:rPr lang="en-US" sz="2800" b="0" i="0" dirty="0">
                <a:solidFill>
                  <a:srgbClr val="202124"/>
                </a:solidFill>
                <a:effectLst/>
                <a:latin typeface="arial" panose="020B0604020202020204" pitchFamily="34" charset="0"/>
              </a:rPr>
              <a:t>Water Pollution. Cars pollute water sources in a variety of ways. ...</a:t>
            </a:r>
          </a:p>
          <a:p>
            <a:pPr algn="l">
              <a:buFont typeface="Arial" panose="020B0604020202020204" pitchFamily="34" charset="0"/>
              <a:buChar char="•"/>
            </a:pPr>
            <a:r>
              <a:rPr lang="en-US" sz="2800" b="0" i="0" dirty="0">
                <a:solidFill>
                  <a:srgbClr val="202124"/>
                </a:solidFill>
                <a:effectLst/>
                <a:latin typeface="arial" panose="020B0604020202020204" pitchFamily="34" charset="0"/>
              </a:rPr>
              <a:t>Solid Waste. ...</a:t>
            </a:r>
          </a:p>
          <a:p>
            <a:pPr algn="l">
              <a:buFont typeface="Arial" panose="020B0604020202020204" pitchFamily="34" charset="0"/>
              <a:buChar char="•"/>
            </a:pPr>
            <a:r>
              <a:rPr lang="en-US" sz="2800" b="0" i="0" dirty="0">
                <a:solidFill>
                  <a:srgbClr val="202124"/>
                </a:solidFill>
                <a:effectLst/>
                <a:latin typeface="arial" panose="020B0604020202020204" pitchFamily="34" charset="0"/>
              </a:rPr>
              <a:t>Land Space. ...</a:t>
            </a:r>
          </a:p>
          <a:p>
            <a:pPr algn="l">
              <a:buFont typeface="Arial" panose="020B0604020202020204" pitchFamily="34" charset="0"/>
              <a:buChar char="•"/>
            </a:pPr>
            <a:r>
              <a:rPr lang="en-US" sz="2800" b="0" i="0" dirty="0">
                <a:solidFill>
                  <a:srgbClr val="202124"/>
                </a:solidFill>
                <a:effectLst/>
                <a:latin typeface="arial" panose="020B0604020202020204" pitchFamily="34" charset="0"/>
              </a:rPr>
              <a:t>Energy Use. ...</a:t>
            </a:r>
          </a:p>
          <a:p>
            <a:pPr algn="l">
              <a:buFont typeface="Arial" panose="020B0604020202020204" pitchFamily="34" charset="0"/>
              <a:buChar char="•"/>
            </a:pPr>
            <a:r>
              <a:rPr lang="en-US" sz="2800" b="0" i="0" dirty="0">
                <a:solidFill>
                  <a:srgbClr val="202124"/>
                </a:solidFill>
                <a:effectLst/>
                <a:latin typeface="arial" panose="020B0604020202020204" pitchFamily="34" charset="0"/>
              </a:rPr>
              <a:t>Noise Pollution.</a:t>
            </a: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420443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95BD052-A41E-4659-BDA4-C1ABA9D935AC}"/>
              </a:ext>
            </a:extLst>
          </p:cNvPr>
          <p:cNvGrpSpPr/>
          <p:nvPr/>
        </p:nvGrpSpPr>
        <p:grpSpPr>
          <a:xfrm>
            <a:off x="9488339" y="5298433"/>
            <a:ext cx="1873519" cy="566290"/>
            <a:chOff x="2860414" y="4900323"/>
            <a:chExt cx="1873519" cy="520129"/>
          </a:xfrm>
        </p:grpSpPr>
        <p:sp>
          <p:nvSpPr>
            <p:cNvPr id="6" name="TextBox 5">
              <a:extLst>
                <a:ext uri="{FF2B5EF4-FFF2-40B4-BE49-F238E27FC236}">
                  <a16:creationId xmlns:a16="http://schemas.microsoft.com/office/drawing/2014/main" id="{86E4721A-0F73-4658-9647-AA86F414A628}"/>
                </a:ext>
              </a:extLst>
            </p:cNvPr>
            <p:cNvSpPr txBox="1"/>
            <p:nvPr/>
          </p:nvSpPr>
          <p:spPr>
            <a:xfrm>
              <a:off x="2860414" y="4900323"/>
              <a:ext cx="1873518" cy="254419"/>
            </a:xfrm>
            <a:prstGeom prst="rect">
              <a:avLst/>
            </a:prstGeom>
            <a:noFill/>
          </p:spPr>
          <p:txBody>
            <a:bodyPr wrap="square" rtlCol="0" anchor="ctr">
              <a:spAutoFit/>
            </a:bodyPr>
            <a:lstStyle/>
            <a:p>
              <a:pPr algn="ctr"/>
              <a:endParaRPr lang="ko-KR" altLang="en-US" sz="1200" b="1" dirty="0">
                <a:solidFill>
                  <a:schemeClr val="bg1"/>
                </a:solidFill>
                <a:cs typeface="Arial" pitchFamily="34" charset="0"/>
              </a:endParaRPr>
            </a:p>
          </p:txBody>
        </p:sp>
        <p:sp>
          <p:nvSpPr>
            <p:cNvPr id="7" name="TextBox 6">
              <a:extLst>
                <a:ext uri="{FF2B5EF4-FFF2-40B4-BE49-F238E27FC236}">
                  <a16:creationId xmlns:a16="http://schemas.microsoft.com/office/drawing/2014/main" id="{498045D4-49FF-4EFE-8E7E-FE6CA483900C}"/>
                </a:ext>
              </a:extLst>
            </p:cNvPr>
            <p:cNvSpPr txBox="1"/>
            <p:nvPr/>
          </p:nvSpPr>
          <p:spPr>
            <a:xfrm>
              <a:off x="2860414" y="5166033"/>
              <a:ext cx="1873519" cy="254419"/>
            </a:xfrm>
            <a:prstGeom prst="rect">
              <a:avLst/>
            </a:prstGeom>
            <a:noFill/>
          </p:spPr>
          <p:txBody>
            <a:bodyPr wrap="square" rtlCol="0">
              <a:spAutoFit/>
            </a:bodyPr>
            <a:lstStyle/>
            <a:p>
              <a:pPr algn="ctr"/>
              <a:endParaRPr lang="en-US" altLang="ko-KR" sz="1200"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E0B338F1-F1AE-4E5E-A167-7DAE25381E0A}"/>
              </a:ext>
            </a:extLst>
          </p:cNvPr>
          <p:cNvGrpSpPr/>
          <p:nvPr/>
        </p:nvGrpSpPr>
        <p:grpSpPr>
          <a:xfrm>
            <a:off x="6570052" y="267585"/>
            <a:ext cx="4791807" cy="2027305"/>
            <a:chOff x="4651035" y="1734907"/>
            <a:chExt cx="4791807" cy="1862048"/>
          </a:xfrm>
        </p:grpSpPr>
        <p:sp>
          <p:nvSpPr>
            <p:cNvPr id="11" name="TextBox 10">
              <a:extLst>
                <a:ext uri="{FF2B5EF4-FFF2-40B4-BE49-F238E27FC236}">
                  <a16:creationId xmlns:a16="http://schemas.microsoft.com/office/drawing/2014/main" id="{63BB04BB-202D-40ED-B8F1-59AFB43A77D1}"/>
                </a:ext>
              </a:extLst>
            </p:cNvPr>
            <p:cNvSpPr txBox="1"/>
            <p:nvPr/>
          </p:nvSpPr>
          <p:spPr>
            <a:xfrm>
              <a:off x="5611985" y="1923770"/>
              <a:ext cx="3830857" cy="1015663"/>
            </a:xfrm>
            <a:prstGeom prst="rect">
              <a:avLst/>
            </a:prstGeom>
            <a:noFill/>
          </p:spPr>
          <p:txBody>
            <a:bodyPr wrap="square" rtlCol="0" anchor="ctr">
              <a:spAutoFit/>
            </a:bodyPr>
            <a:lstStyle/>
            <a:p>
              <a:pPr algn="dist"/>
              <a:endParaRPr lang="en-US" altLang="ko-KR" sz="6000" b="1" dirty="0">
                <a:solidFill>
                  <a:schemeClr val="bg1"/>
                </a:solidFill>
                <a:latin typeface="Arial Black" panose="020B0A04020102020204" pitchFamily="34" charset="0"/>
                <a:cs typeface="Arial" pitchFamily="34" charset="0"/>
              </a:endParaRPr>
            </a:p>
          </p:txBody>
        </p:sp>
        <p:sp>
          <p:nvSpPr>
            <p:cNvPr id="12" name="TextBox 11">
              <a:extLst>
                <a:ext uri="{FF2B5EF4-FFF2-40B4-BE49-F238E27FC236}">
                  <a16:creationId xmlns:a16="http://schemas.microsoft.com/office/drawing/2014/main" id="{F32A2D9A-00E6-40B6-B7DD-A4C4FC867B16}"/>
                </a:ext>
              </a:extLst>
            </p:cNvPr>
            <p:cNvSpPr txBox="1"/>
            <p:nvPr/>
          </p:nvSpPr>
          <p:spPr>
            <a:xfrm>
              <a:off x="5666752" y="2619733"/>
              <a:ext cx="3776089" cy="830997"/>
            </a:xfrm>
            <a:prstGeom prst="rect">
              <a:avLst/>
            </a:prstGeom>
            <a:noFill/>
          </p:spPr>
          <p:txBody>
            <a:bodyPr wrap="square" rtlCol="0" anchor="ctr">
              <a:spAutoFit/>
            </a:bodyPr>
            <a:lstStyle/>
            <a:p>
              <a:pPr algn="dist"/>
              <a:endParaRPr lang="ko-KR" altLang="en-US" sz="4800" dirty="0">
                <a:solidFill>
                  <a:schemeClr val="bg1"/>
                </a:solidFill>
                <a:cs typeface="Arial" pitchFamily="34" charset="0"/>
              </a:endParaRPr>
            </a:p>
          </p:txBody>
        </p:sp>
        <p:sp>
          <p:nvSpPr>
            <p:cNvPr id="13" name="TextBox 12">
              <a:extLst>
                <a:ext uri="{FF2B5EF4-FFF2-40B4-BE49-F238E27FC236}">
                  <a16:creationId xmlns:a16="http://schemas.microsoft.com/office/drawing/2014/main" id="{AFE32211-235D-4562-B15E-5E1B1F301B4D}"/>
                </a:ext>
              </a:extLst>
            </p:cNvPr>
            <p:cNvSpPr txBox="1"/>
            <p:nvPr/>
          </p:nvSpPr>
          <p:spPr>
            <a:xfrm>
              <a:off x="4651035" y="1734907"/>
              <a:ext cx="1021196" cy="1862048"/>
            </a:xfrm>
            <a:prstGeom prst="rect">
              <a:avLst/>
            </a:prstGeom>
            <a:noFill/>
          </p:spPr>
          <p:txBody>
            <a:bodyPr wrap="square" rtlCol="0" anchor="ctr">
              <a:spAutoFit/>
            </a:bodyPr>
            <a:lstStyle/>
            <a:p>
              <a:pPr algn="ctr"/>
              <a:endParaRPr lang="en-US" altLang="ko-KR" sz="11500" b="1" dirty="0">
                <a:solidFill>
                  <a:schemeClr val="bg1"/>
                </a:solidFill>
                <a:cs typeface="Arial" pitchFamily="34" charset="0"/>
              </a:endParaRPr>
            </a:p>
          </p:txBody>
        </p:sp>
      </p:grpSp>
      <p:sp>
        <p:nvSpPr>
          <p:cNvPr id="17" name="Rectangle 16">
            <a:extLst>
              <a:ext uri="{FF2B5EF4-FFF2-40B4-BE49-F238E27FC236}">
                <a16:creationId xmlns:a16="http://schemas.microsoft.com/office/drawing/2014/main" id="{7C52F34C-A1EB-404B-9F39-376FB3C34D6F}"/>
              </a:ext>
            </a:extLst>
          </p:cNvPr>
          <p:cNvSpPr/>
          <p:nvPr/>
        </p:nvSpPr>
        <p:spPr>
          <a:xfrm>
            <a:off x="-964037" y="-18174"/>
            <a:ext cx="4928135" cy="1299411"/>
          </a:xfrm>
          <a:prstGeom prst="rect">
            <a:avLst/>
          </a:prstGeom>
          <a:solidFill>
            <a:schemeClr val="bg1">
              <a:lumMod val="75000"/>
            </a:schemeClr>
          </a:solidFill>
          <a:ln>
            <a:solidFill>
              <a:schemeClr val="bg2">
                <a:lumMod val="90000"/>
              </a:schemeClr>
            </a:solidFill>
          </a:ln>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Conclusion</a:t>
            </a:r>
            <a:endParaRPr lang="en-IN" sz="3600" b="1" dirty="0"/>
          </a:p>
        </p:txBody>
      </p:sp>
      <p:sp>
        <p:nvSpPr>
          <p:cNvPr id="18" name="Rectangle 17">
            <a:extLst>
              <a:ext uri="{FF2B5EF4-FFF2-40B4-BE49-F238E27FC236}">
                <a16:creationId xmlns:a16="http://schemas.microsoft.com/office/drawing/2014/main" id="{9A642C0F-A01A-4A88-A17F-BABFD97B18B8}"/>
              </a:ext>
            </a:extLst>
          </p:cNvPr>
          <p:cNvSpPr/>
          <p:nvPr/>
        </p:nvSpPr>
        <p:spPr>
          <a:xfrm>
            <a:off x="2849078" y="314615"/>
            <a:ext cx="9670181" cy="4150892"/>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r>
              <a:rPr lang="en-US" sz="2800" dirty="0"/>
              <a:t>Through this assignment, we learn how </a:t>
            </a:r>
            <a:r>
              <a:rPr lang="en-US" sz="2800" dirty="0">
                <a:solidFill>
                  <a:srgbClr val="000000"/>
                </a:solidFill>
                <a:effectLst/>
                <a:latin typeface="Lucida Sans" panose="020B0602030504020204" pitchFamily="34" charset="0"/>
              </a:rPr>
              <a:t> the advancements made in the auto industry. An unthinkable amount of improvements to automotive technology have been made, making cars easier to drive and operate, safer, and perform better.  The result being cars have become a very valuable part of</a:t>
            </a:r>
          </a:p>
          <a:p>
            <a:r>
              <a:rPr lang="en-US" sz="2800" dirty="0">
                <a:solidFill>
                  <a:srgbClr val="000000"/>
                </a:solidFill>
                <a:latin typeface="Lucida Sans" panose="020B0602030504020204" pitchFamily="34" charset="0"/>
              </a:rPr>
              <a:t>Our lives.</a:t>
            </a:r>
            <a:r>
              <a:rPr lang="en-US" sz="2800" dirty="0"/>
              <a:t> </a:t>
            </a:r>
            <a:endParaRPr lang="en-IN" sz="2800" dirty="0"/>
          </a:p>
        </p:txBody>
      </p:sp>
    </p:spTree>
    <p:extLst>
      <p:ext uri="{BB962C8B-B14F-4D97-AF65-F5344CB8AC3E}">
        <p14:creationId xmlns:p14="http://schemas.microsoft.com/office/powerpoint/2010/main" val="67975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4762" y="4831024"/>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A43E7D1-D89D-401B-B536-48652605535D}"/>
              </a:ext>
            </a:extLst>
          </p:cNvPr>
          <p:cNvGraphicFramePr>
            <a:graphicFrameLocks noGrp="1"/>
          </p:cNvGraphicFramePr>
          <p:nvPr>
            <p:extLst>
              <p:ext uri="{D42A27DB-BD31-4B8C-83A1-F6EECF244321}">
                <p14:modId xmlns:p14="http://schemas.microsoft.com/office/powerpoint/2010/main" val="3347730808"/>
              </p:ext>
            </p:extLst>
          </p:nvPr>
        </p:nvGraphicFramePr>
        <p:xfrm>
          <a:off x="578585" y="2567715"/>
          <a:ext cx="6062848" cy="1975409"/>
        </p:xfrm>
        <a:graphic>
          <a:graphicData uri="http://schemas.openxmlformats.org/drawingml/2006/table">
            <a:tbl>
              <a:tblPr firstRow="1" bandRow="1">
                <a:tableStyleId>{073A0DAA-6AF3-43AB-8588-CEC1D06C72B9}</a:tableStyleId>
              </a:tblPr>
              <a:tblGrid>
                <a:gridCol w="3117516">
                  <a:extLst>
                    <a:ext uri="{9D8B030D-6E8A-4147-A177-3AD203B41FA5}">
                      <a16:colId xmlns:a16="http://schemas.microsoft.com/office/drawing/2014/main" val="860367042"/>
                    </a:ext>
                  </a:extLst>
                </a:gridCol>
                <a:gridCol w="2945332">
                  <a:extLst>
                    <a:ext uri="{9D8B030D-6E8A-4147-A177-3AD203B41FA5}">
                      <a16:colId xmlns:a16="http://schemas.microsoft.com/office/drawing/2014/main" val="2555383601"/>
                    </a:ext>
                  </a:extLst>
                </a:gridCol>
              </a:tblGrid>
              <a:tr h="521994">
                <a:tc>
                  <a:txBody>
                    <a:bodyPr/>
                    <a:lstStyle/>
                    <a:p>
                      <a:pPr algn="ctr"/>
                      <a:r>
                        <a:rPr lang="en-US" sz="2000" dirty="0"/>
                        <a:t>Name</a:t>
                      </a:r>
                      <a:endParaRPr lang="en-IN" sz="2000" dirty="0"/>
                    </a:p>
                  </a:txBody>
                  <a:tcPr/>
                </a:tc>
                <a:tc>
                  <a:txBody>
                    <a:bodyPr/>
                    <a:lstStyle/>
                    <a:p>
                      <a:pPr algn="ctr"/>
                      <a:r>
                        <a:rPr lang="en-US" dirty="0"/>
                        <a:t>ID</a:t>
                      </a:r>
                      <a:endParaRPr lang="en-IN" dirty="0"/>
                    </a:p>
                  </a:txBody>
                  <a:tcPr/>
                </a:tc>
                <a:extLst>
                  <a:ext uri="{0D108BD9-81ED-4DB2-BD59-A6C34878D82A}">
                    <a16:rowId xmlns:a16="http://schemas.microsoft.com/office/drawing/2014/main" val="4227586692"/>
                  </a:ext>
                </a:extLst>
              </a:tr>
              <a:tr h="471638">
                <a:tc>
                  <a:txBody>
                    <a:bodyPr/>
                    <a:lstStyle/>
                    <a:p>
                      <a:r>
                        <a:rPr lang="en-US" dirty="0"/>
                        <a:t>Yaswanth prabhu</a:t>
                      </a:r>
                      <a:endParaRPr lang="en-IN" dirty="0"/>
                    </a:p>
                  </a:txBody>
                  <a:tcPr/>
                </a:tc>
                <a:tc>
                  <a:txBody>
                    <a:bodyPr/>
                    <a:lstStyle/>
                    <a:p>
                      <a:pPr algn="ctr"/>
                      <a:r>
                        <a:rPr lang="en-US" dirty="0"/>
                        <a:t>2100030016</a:t>
                      </a:r>
                      <a:endParaRPr lang="en-IN" dirty="0"/>
                    </a:p>
                  </a:txBody>
                  <a:tcPr/>
                </a:tc>
                <a:extLst>
                  <a:ext uri="{0D108BD9-81ED-4DB2-BD59-A6C34878D82A}">
                    <a16:rowId xmlns:a16="http://schemas.microsoft.com/office/drawing/2014/main" val="3617233040"/>
                  </a:ext>
                </a:extLst>
              </a:tr>
              <a:tr h="500514">
                <a:tc>
                  <a:txBody>
                    <a:bodyPr/>
                    <a:lstStyle/>
                    <a:p>
                      <a:r>
                        <a:rPr lang="en-US" dirty="0"/>
                        <a:t>Sai Datha Dhanush</a:t>
                      </a:r>
                      <a:endParaRPr lang="en-IN" dirty="0"/>
                    </a:p>
                  </a:txBody>
                  <a:tcPr/>
                </a:tc>
                <a:tc>
                  <a:txBody>
                    <a:bodyPr/>
                    <a:lstStyle/>
                    <a:p>
                      <a:pPr algn="ctr"/>
                      <a:r>
                        <a:rPr lang="en-US" dirty="0"/>
                        <a:t>2100030219</a:t>
                      </a:r>
                      <a:endParaRPr lang="en-IN" dirty="0"/>
                    </a:p>
                  </a:txBody>
                  <a:tcPr/>
                </a:tc>
                <a:extLst>
                  <a:ext uri="{0D108BD9-81ED-4DB2-BD59-A6C34878D82A}">
                    <a16:rowId xmlns:a16="http://schemas.microsoft.com/office/drawing/2014/main" val="4005843398"/>
                  </a:ext>
                </a:extLst>
              </a:tr>
              <a:tr h="481263">
                <a:tc>
                  <a:txBody>
                    <a:bodyPr/>
                    <a:lstStyle/>
                    <a:p>
                      <a:r>
                        <a:rPr lang="en-US" dirty="0"/>
                        <a:t>Pranav Maddi</a:t>
                      </a:r>
                      <a:endParaRPr lang="en-IN" dirty="0"/>
                    </a:p>
                  </a:txBody>
                  <a:tcPr/>
                </a:tc>
                <a:tc>
                  <a:txBody>
                    <a:bodyPr/>
                    <a:lstStyle/>
                    <a:p>
                      <a:pPr algn="ctr"/>
                      <a:r>
                        <a:rPr lang="en-US" dirty="0"/>
                        <a:t>2100030310</a:t>
                      </a:r>
                      <a:endParaRPr lang="en-IN" dirty="0"/>
                    </a:p>
                  </a:txBody>
                  <a:tcPr/>
                </a:tc>
                <a:extLst>
                  <a:ext uri="{0D108BD9-81ED-4DB2-BD59-A6C34878D82A}">
                    <a16:rowId xmlns:a16="http://schemas.microsoft.com/office/drawing/2014/main" val="2860291612"/>
                  </a:ext>
                </a:extLst>
              </a:tr>
            </a:tbl>
          </a:graphicData>
        </a:graphic>
      </p:graphicFrame>
      <p:sp>
        <p:nvSpPr>
          <p:cNvPr id="4" name="Rectangle 3">
            <a:extLst>
              <a:ext uri="{FF2B5EF4-FFF2-40B4-BE49-F238E27FC236}">
                <a16:creationId xmlns:a16="http://schemas.microsoft.com/office/drawing/2014/main" id="{89959AF8-69BF-47C7-943B-022AF0B865FB}"/>
              </a:ext>
            </a:extLst>
          </p:cNvPr>
          <p:cNvSpPr/>
          <p:nvPr/>
        </p:nvSpPr>
        <p:spPr>
          <a:xfrm>
            <a:off x="1357162" y="1357162"/>
            <a:ext cx="3282215" cy="8373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Team Members</a:t>
            </a:r>
            <a:endParaRPr lang="en-IN" dirty="0"/>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Parallelogram 20">
            <a:extLst>
              <a:ext uri="{FF2B5EF4-FFF2-40B4-BE49-F238E27FC236}">
                <a16:creationId xmlns:a16="http://schemas.microsoft.com/office/drawing/2014/main" id="{B5DCDFE6-822B-46A6-8A70-D4145758E3C0}"/>
              </a:ext>
            </a:extLst>
          </p:cNvPr>
          <p:cNvSpPr/>
          <p:nvPr/>
        </p:nvSpPr>
        <p:spPr>
          <a:xfrm>
            <a:off x="6496050" y="0"/>
            <a:ext cx="4191000" cy="6858000"/>
          </a:xfrm>
          <a:prstGeom prst="parallelogram">
            <a:avLst>
              <a:gd name="adj" fmla="val 947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a16="http://schemas.microsoft.com/office/drawing/2014/main" id="{51D14580-A169-4F5E-8BCB-62B9573AB4A2}"/>
              </a:ext>
            </a:extLst>
          </p:cNvPr>
          <p:cNvSpPr/>
          <p:nvPr/>
        </p:nvSpPr>
        <p:spPr>
          <a:xfrm>
            <a:off x="7596799" y="0"/>
            <a:ext cx="4191000" cy="6858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8227135-02AC-4A46-8145-60E33ADCA169}"/>
              </a:ext>
            </a:extLst>
          </p:cNvPr>
          <p:cNvSpPr txBox="1"/>
          <p:nvPr/>
        </p:nvSpPr>
        <p:spPr>
          <a:xfrm>
            <a:off x="883790" y="1659285"/>
            <a:ext cx="5061886" cy="4893647"/>
          </a:xfrm>
          <a:prstGeom prst="rect">
            <a:avLst/>
          </a:prstGeom>
          <a:noFill/>
        </p:spPr>
        <p:txBody>
          <a:bodyPr wrap="square" lIns="0" rtlCol="0">
            <a:spAutoFit/>
          </a:bodyPr>
          <a:lstStyle/>
          <a:p>
            <a:r>
              <a:rPr lang="en-US" sz="2000" b="0" i="0" dirty="0">
                <a:solidFill>
                  <a:srgbClr val="404040"/>
                </a:solidFill>
                <a:effectLst/>
                <a:latin typeface="Helvetica Neue"/>
              </a:rPr>
              <a:t>An automobile is the result of combined work of a number of systems. Each system, though primarily independent, is influenced by the effect of other systems interacting with it. Before discussing the interaction of various systems, let us first enumerate the various systems that are present in an automobile.</a:t>
            </a:r>
          </a:p>
          <a:p>
            <a:pPr algn="l" fontAlgn="base">
              <a:buFont typeface="Arial" panose="020B0604020202020204" pitchFamily="34" charset="0"/>
              <a:buChar char="•"/>
            </a:pPr>
            <a:r>
              <a:rPr lang="en-US" sz="2000" b="0" i="0" dirty="0">
                <a:solidFill>
                  <a:srgbClr val="404040"/>
                </a:solidFill>
                <a:effectLst/>
                <a:latin typeface="inherit"/>
              </a:rPr>
              <a:t>Power plant</a:t>
            </a:r>
          </a:p>
          <a:p>
            <a:pPr algn="l" fontAlgn="base">
              <a:buFont typeface="Arial" panose="020B0604020202020204" pitchFamily="34" charset="0"/>
              <a:buChar char="•"/>
            </a:pPr>
            <a:r>
              <a:rPr lang="en-US" sz="2000" b="0" i="0" dirty="0">
                <a:solidFill>
                  <a:srgbClr val="404040"/>
                </a:solidFill>
                <a:effectLst/>
                <a:latin typeface="inherit"/>
              </a:rPr>
              <a:t>Drive train</a:t>
            </a:r>
          </a:p>
          <a:p>
            <a:pPr algn="l" fontAlgn="base">
              <a:buFont typeface="Arial" panose="020B0604020202020204" pitchFamily="34" charset="0"/>
              <a:buChar char="•"/>
            </a:pPr>
            <a:r>
              <a:rPr lang="en-US" sz="2000" b="0" i="0" dirty="0">
                <a:solidFill>
                  <a:srgbClr val="404040"/>
                </a:solidFill>
                <a:effectLst/>
                <a:latin typeface="inherit"/>
              </a:rPr>
              <a:t>Steering system</a:t>
            </a:r>
          </a:p>
          <a:p>
            <a:pPr algn="l" fontAlgn="base">
              <a:buFont typeface="Arial" panose="020B0604020202020204" pitchFamily="34" charset="0"/>
              <a:buChar char="•"/>
            </a:pPr>
            <a:r>
              <a:rPr lang="en-US" sz="2000" b="0" i="0" dirty="0">
                <a:solidFill>
                  <a:srgbClr val="404040"/>
                </a:solidFill>
                <a:effectLst/>
                <a:latin typeface="inherit"/>
              </a:rPr>
              <a:t>Braking system</a:t>
            </a:r>
          </a:p>
          <a:p>
            <a:pPr algn="l" fontAlgn="base">
              <a:buFont typeface="Arial" panose="020B0604020202020204" pitchFamily="34" charset="0"/>
              <a:buChar char="•"/>
            </a:pPr>
            <a:r>
              <a:rPr lang="en-US" sz="2000" b="0" i="0" dirty="0">
                <a:solidFill>
                  <a:srgbClr val="404040"/>
                </a:solidFill>
                <a:effectLst/>
                <a:latin typeface="inherit"/>
              </a:rPr>
              <a:t>Suspension</a:t>
            </a:r>
          </a:p>
          <a:p>
            <a:pPr fontAlgn="base">
              <a:buFont typeface="Arial" panose="020B0604020202020204" pitchFamily="34" charset="0"/>
              <a:buChar char="•"/>
            </a:pPr>
            <a:r>
              <a:rPr lang="en-IN" sz="2000" b="0" i="0" dirty="0" err="1">
                <a:solidFill>
                  <a:srgbClr val="404040"/>
                </a:solidFill>
                <a:effectLst/>
                <a:latin typeface="inherit"/>
              </a:rPr>
              <a:t>misc</a:t>
            </a:r>
            <a:r>
              <a:rPr lang="en-IN" sz="2000" b="0" i="0" dirty="0">
                <a:solidFill>
                  <a:srgbClr val="404040"/>
                </a:solidFill>
                <a:effectLst/>
                <a:latin typeface="inherit"/>
              </a:rPr>
              <a:t>/others..</a:t>
            </a:r>
          </a:p>
          <a:p>
            <a:pPr algn="l" fontAlgn="base">
              <a:buFont typeface="Arial" panose="020B0604020202020204" pitchFamily="34" charset="0"/>
              <a:buChar char="•"/>
            </a:pPr>
            <a:endParaRPr lang="en-US" sz="1600" b="0" i="0" dirty="0">
              <a:solidFill>
                <a:srgbClr val="404040"/>
              </a:solidFill>
              <a:effectLst/>
              <a:latin typeface="inherit"/>
            </a:endParaRPr>
          </a:p>
          <a:p>
            <a:endParaRPr lang="en-US" altLang="ko-KR" sz="1600" dirty="0">
              <a:cs typeface="Arial" pitchFamily="34" charset="0"/>
            </a:endParaRPr>
          </a:p>
        </p:txBody>
      </p:sp>
      <p:sp>
        <p:nvSpPr>
          <p:cNvPr id="2" name="Rectangle 1">
            <a:extLst>
              <a:ext uri="{FF2B5EF4-FFF2-40B4-BE49-F238E27FC236}">
                <a16:creationId xmlns:a16="http://schemas.microsoft.com/office/drawing/2014/main" id="{C41536AB-F0D0-491A-8B9D-4F8D65092E2F}"/>
              </a:ext>
            </a:extLst>
          </p:cNvPr>
          <p:cNvSpPr/>
          <p:nvPr/>
        </p:nvSpPr>
        <p:spPr>
          <a:xfrm>
            <a:off x="519764" y="300517"/>
            <a:ext cx="5061886" cy="1172898"/>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What is Automobile ?</a:t>
            </a:r>
            <a:endParaRPr lang="en-IN" sz="3600"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A4B846F-96BE-4409-95F4-E2FEC38C7BBF}"/>
              </a:ext>
            </a:extLst>
          </p:cNvPr>
          <p:cNvPicPr>
            <a:picLocks noGrp="1" noChangeAspect="1" noChangeArrowheads="1"/>
          </p:cNvPicPr>
          <p:nvPr>
            <p:ph type="pic" idx="14"/>
          </p:nvPr>
        </p:nvPicPr>
        <p:blipFill>
          <a:blip r:embed="rId2">
            <a:extLst>
              <a:ext uri="{28A0092B-C50C-407E-A947-70E740481C1C}">
                <a14:useLocalDpi xmlns:a14="http://schemas.microsoft.com/office/drawing/2010/main" val="0"/>
              </a:ext>
            </a:extLst>
          </a:blip>
          <a:srcRect l="19131" r="19131"/>
          <a:stretch>
            <a:fillRect/>
          </a:stretch>
        </p:blipFill>
        <p:spPr bwMode="auto">
          <a:xfrm rot="21238497">
            <a:off x="6095999" y="933650"/>
            <a:ext cx="5800825" cy="496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60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9A32DF0B-C684-46CA-A5C0-90B41E591F8E}"/>
              </a:ext>
            </a:extLst>
          </p:cNvPr>
          <p:cNvGrpSpPr/>
          <p:nvPr/>
        </p:nvGrpSpPr>
        <p:grpSpPr>
          <a:xfrm flipH="1">
            <a:off x="5014607" y="2180421"/>
            <a:ext cx="6039065" cy="3936844"/>
            <a:chOff x="4390891" y="2875044"/>
            <a:chExt cx="5072854" cy="3306975"/>
          </a:xfrm>
        </p:grpSpPr>
        <p:sp>
          <p:nvSpPr>
            <p:cNvPr id="38" name="Block Arc 37">
              <a:extLst>
                <a:ext uri="{FF2B5EF4-FFF2-40B4-BE49-F238E27FC236}">
                  <a16:creationId xmlns:a16="http://schemas.microsoft.com/office/drawing/2014/main" id="{FAB3C77B-55F5-4B8D-96C4-61BB05AF63A1}"/>
                </a:ext>
              </a:extLst>
            </p:cNvPr>
            <p:cNvSpPr/>
            <p:nvPr/>
          </p:nvSpPr>
          <p:spPr>
            <a:xfrm rot="371117">
              <a:off x="4390891" y="2875044"/>
              <a:ext cx="1919886"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reeform: Shape 22">
              <a:extLst>
                <a:ext uri="{FF2B5EF4-FFF2-40B4-BE49-F238E27FC236}">
                  <a16:creationId xmlns:a16="http://schemas.microsoft.com/office/drawing/2014/main" id="{BC9060B0-F296-42D8-BEC0-649937CA2486}"/>
                </a:ext>
              </a:extLst>
            </p:cNvPr>
            <p:cNvSpPr/>
            <p:nvPr/>
          </p:nvSpPr>
          <p:spPr>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endParaRPr lang="en-US" dirty="0"/>
            </a:p>
          </p:txBody>
        </p:sp>
        <p:sp>
          <p:nvSpPr>
            <p:cNvPr id="36" name="Freeform: Shape 35">
              <a:extLst>
                <a:ext uri="{FF2B5EF4-FFF2-40B4-BE49-F238E27FC236}">
                  <a16:creationId xmlns:a16="http://schemas.microsoft.com/office/drawing/2014/main" id="{D3A6F2F7-2C93-4444-9402-A72224787C22}"/>
                </a:ext>
              </a:extLst>
            </p:cNvPr>
            <p:cNvSpPr/>
            <p:nvPr/>
          </p:nvSpPr>
          <p:spPr>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Understanding Automobile System</a:t>
            </a:r>
          </a:p>
        </p:txBody>
      </p:sp>
      <p:grpSp>
        <p:nvGrpSpPr>
          <p:cNvPr id="63" name="Group 62">
            <a:extLst>
              <a:ext uri="{FF2B5EF4-FFF2-40B4-BE49-F238E27FC236}">
                <a16:creationId xmlns:a16="http://schemas.microsoft.com/office/drawing/2014/main" id="{362AB4A0-E7C8-423F-A9AD-E9E6B5693C4A}"/>
              </a:ext>
            </a:extLst>
          </p:cNvPr>
          <p:cNvGrpSpPr/>
          <p:nvPr/>
        </p:nvGrpSpPr>
        <p:grpSpPr>
          <a:xfrm flipH="1">
            <a:off x="6798969" y="2116842"/>
            <a:ext cx="4602690" cy="1771658"/>
            <a:chOff x="6827378" y="2457115"/>
            <a:chExt cx="1161309" cy="447009"/>
          </a:xfrm>
        </p:grpSpPr>
        <p:sp>
          <p:nvSpPr>
            <p:cNvPr id="43" name="Freeform: Shape 42">
              <a:extLst>
                <a:ext uri="{FF2B5EF4-FFF2-40B4-BE49-F238E27FC236}">
                  <a16:creationId xmlns:a16="http://schemas.microsoft.com/office/drawing/2014/main" id="{02813D95-0EB1-468F-B068-9659587B86F0}"/>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7A20CE6-F555-4503-AD1B-33F1F765A0C2}"/>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6" name="Freeform: Shape 55">
              <a:extLst>
                <a:ext uri="{FF2B5EF4-FFF2-40B4-BE49-F238E27FC236}">
                  <a16:creationId xmlns:a16="http://schemas.microsoft.com/office/drawing/2014/main" id="{9D12E2E8-3950-4EEF-B174-DC0F6B848C2A}"/>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a16="http://schemas.microsoft.com/office/drawing/2014/main" id="{D1110F85-06A7-40A1-8BB0-029E9BEF6F91}"/>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a16="http://schemas.microsoft.com/office/drawing/2014/main" id="{1C6FEB78-68D4-459B-8E77-9B608080C6E1}"/>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19" name="Block Arc 5">
            <a:extLst>
              <a:ext uri="{FF2B5EF4-FFF2-40B4-BE49-F238E27FC236}">
                <a16:creationId xmlns:a16="http://schemas.microsoft.com/office/drawing/2014/main" id="{841ABF8F-4EBA-4F47-9E09-E2E9B57BFD55}"/>
              </a:ext>
            </a:extLst>
          </p:cNvPr>
          <p:cNvSpPr>
            <a:spLocks noChangeAspect="1"/>
          </p:cNvSpPr>
          <p:nvPr/>
        </p:nvSpPr>
        <p:spPr>
          <a:xfrm rot="10800000" flipH="1">
            <a:off x="9306632" y="2751402"/>
            <a:ext cx="575398" cy="6204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45">
            <a:extLst>
              <a:ext uri="{FF2B5EF4-FFF2-40B4-BE49-F238E27FC236}">
                <a16:creationId xmlns:a16="http://schemas.microsoft.com/office/drawing/2014/main" id="{CF9083D9-63E2-4499-9941-E2FC404868BA}"/>
              </a:ext>
            </a:extLst>
          </p:cNvPr>
          <p:cNvSpPr/>
          <p:nvPr/>
        </p:nvSpPr>
        <p:spPr>
          <a:xfrm rot="16200000"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sp>
        <p:nvSpPr>
          <p:cNvPr id="69" name="TextBox 68">
            <a:extLst>
              <a:ext uri="{FF2B5EF4-FFF2-40B4-BE49-F238E27FC236}">
                <a16:creationId xmlns:a16="http://schemas.microsoft.com/office/drawing/2014/main" id="{1C9643CF-44E3-4D84-AC99-AE0706F509B8}"/>
              </a:ext>
            </a:extLst>
          </p:cNvPr>
          <p:cNvSpPr txBox="1"/>
          <p:nvPr/>
        </p:nvSpPr>
        <p:spPr>
          <a:xfrm>
            <a:off x="765862" y="1800469"/>
            <a:ext cx="432048" cy="830997"/>
          </a:xfrm>
          <a:prstGeom prst="rect">
            <a:avLst/>
          </a:prstGeom>
          <a:noFill/>
        </p:spPr>
        <p:txBody>
          <a:bodyPr wrap="square" lIns="0" tIns="0" rIns="0" bIns="0" rtlCol="0" anchor="ctr">
            <a:spAutoFit/>
          </a:bodyPr>
          <a:lstStyle/>
          <a:p>
            <a:r>
              <a:rPr lang="en-US" altLang="ko-KR" sz="5400" b="1" dirty="0">
                <a:solidFill>
                  <a:schemeClr val="accent1"/>
                </a:solidFill>
                <a:cs typeface="Arial" pitchFamily="34" charset="0"/>
              </a:rPr>
              <a:t>1</a:t>
            </a:r>
            <a:endParaRPr lang="ko-KR" altLang="en-US" sz="5400" b="1" dirty="0">
              <a:solidFill>
                <a:schemeClr val="accent1"/>
              </a:solidFill>
              <a:cs typeface="Arial" pitchFamily="34" charset="0"/>
            </a:endParaRPr>
          </a:p>
        </p:txBody>
      </p:sp>
      <p:grpSp>
        <p:nvGrpSpPr>
          <p:cNvPr id="70" name="Group 69">
            <a:extLst>
              <a:ext uri="{FF2B5EF4-FFF2-40B4-BE49-F238E27FC236}">
                <a16:creationId xmlns:a16="http://schemas.microsoft.com/office/drawing/2014/main" id="{4B259230-9D30-4DD1-85EE-404F565C9A34}"/>
              </a:ext>
            </a:extLst>
          </p:cNvPr>
          <p:cNvGrpSpPr/>
          <p:nvPr/>
        </p:nvGrpSpPr>
        <p:grpSpPr>
          <a:xfrm>
            <a:off x="1460328" y="1869016"/>
            <a:ext cx="3434878" cy="1063236"/>
            <a:chOff x="4355975" y="1331342"/>
            <a:chExt cx="3012728" cy="1063236"/>
          </a:xfrm>
        </p:grpSpPr>
        <p:sp>
          <p:nvSpPr>
            <p:cNvPr id="71" name="TextBox 70">
              <a:extLst>
                <a:ext uri="{FF2B5EF4-FFF2-40B4-BE49-F238E27FC236}">
                  <a16:creationId xmlns:a16="http://schemas.microsoft.com/office/drawing/2014/main" id="{1E5042C5-83D2-4D08-901A-11CB61390FB3}"/>
                </a:ext>
              </a:extLst>
            </p:cNvPr>
            <p:cNvSpPr txBox="1"/>
            <p:nvPr/>
          </p:nvSpPr>
          <p:spPr>
            <a:xfrm>
              <a:off x="4355975" y="1331342"/>
              <a:ext cx="301272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Power plant</a:t>
              </a:r>
              <a:endParaRPr lang="ko-KR" altLang="en-US" sz="1400" b="1" dirty="0">
                <a:solidFill>
                  <a:schemeClr val="tx1">
                    <a:lumMod val="75000"/>
                    <a:lumOff val="25000"/>
                  </a:schemeClr>
                </a:solidFill>
                <a:cs typeface="Arial" pitchFamily="34" charset="0"/>
              </a:endParaRPr>
            </a:p>
          </p:txBody>
        </p:sp>
        <p:sp>
          <p:nvSpPr>
            <p:cNvPr id="72" name="TextBox 71">
              <a:extLst>
                <a:ext uri="{FF2B5EF4-FFF2-40B4-BE49-F238E27FC236}">
                  <a16:creationId xmlns:a16="http://schemas.microsoft.com/office/drawing/2014/main" id="{88BBD4B7-3192-429E-8AA9-E411374ACACA}"/>
                </a:ext>
              </a:extLst>
            </p:cNvPr>
            <p:cNvSpPr txBox="1"/>
            <p:nvPr/>
          </p:nvSpPr>
          <p:spPr>
            <a:xfrm>
              <a:off x="4355977" y="1563581"/>
              <a:ext cx="3012726" cy="830997"/>
            </a:xfrm>
            <a:prstGeom prst="rect">
              <a:avLst/>
            </a:prstGeom>
            <a:noFill/>
          </p:spPr>
          <p:txBody>
            <a:bodyPr wrap="square" rtlCol="0">
              <a:spAutoFit/>
            </a:bodyPr>
            <a:lstStyle/>
            <a:p>
              <a:r>
                <a:rPr lang="en-US" sz="1200" b="1" i="0" dirty="0">
                  <a:solidFill>
                    <a:srgbClr val="5F6368"/>
                  </a:solidFill>
                  <a:effectLst/>
                  <a:latin typeface="arial" panose="020B0604020202020204" pitchFamily="34" charset="0"/>
                </a:rPr>
                <a:t>Automobile</a:t>
              </a:r>
              <a:r>
                <a:rPr lang="en-US" sz="1200" b="0" i="0" dirty="0">
                  <a:solidFill>
                    <a:srgbClr val="4D5156"/>
                  </a:solidFill>
                  <a:effectLst/>
                  <a:latin typeface="arial" panose="020B0604020202020204" pitchFamily="34" charset="0"/>
                </a:rPr>
                <a:t> is a </a:t>
              </a:r>
              <a:r>
                <a:rPr lang="en-US" sz="1200" b="1" i="0" dirty="0">
                  <a:solidFill>
                    <a:srgbClr val="5F6368"/>
                  </a:solidFill>
                  <a:effectLst/>
                  <a:latin typeface="arial" panose="020B0604020202020204" pitchFamily="34" charset="0"/>
                </a:rPr>
                <a:t>vehicle</a:t>
              </a:r>
              <a:r>
                <a:rPr lang="en-US" sz="1200" b="0" i="0" dirty="0">
                  <a:solidFill>
                    <a:srgbClr val="4D5156"/>
                  </a:solidFill>
                  <a:effectLst/>
                  <a:latin typeface="arial" panose="020B0604020202020204" pitchFamily="34" charset="0"/>
                </a:rPr>
                <a:t> driven by an internal combustion engine and it is used for transportation of passengers and goods on the ground</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73" name="Rectangle 72">
            <a:extLst>
              <a:ext uri="{FF2B5EF4-FFF2-40B4-BE49-F238E27FC236}">
                <a16:creationId xmlns:a16="http://schemas.microsoft.com/office/drawing/2014/main" id="{BB137019-BD15-4D2D-92B2-290DD5A8F4D8}"/>
              </a:ext>
            </a:extLst>
          </p:cNvPr>
          <p:cNvSpPr/>
          <p:nvPr/>
        </p:nvSpPr>
        <p:spPr>
          <a:xfrm>
            <a:off x="1298198" y="1945959"/>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TextBox 73">
            <a:extLst>
              <a:ext uri="{FF2B5EF4-FFF2-40B4-BE49-F238E27FC236}">
                <a16:creationId xmlns:a16="http://schemas.microsoft.com/office/drawing/2014/main" id="{DFE7C841-D37B-4AE6-9592-B4E64F853703}"/>
              </a:ext>
            </a:extLst>
          </p:cNvPr>
          <p:cNvSpPr txBox="1"/>
          <p:nvPr/>
        </p:nvSpPr>
        <p:spPr>
          <a:xfrm>
            <a:off x="765862" y="2958793"/>
            <a:ext cx="432048" cy="830997"/>
          </a:xfrm>
          <a:prstGeom prst="rect">
            <a:avLst/>
          </a:prstGeom>
          <a:noFill/>
        </p:spPr>
        <p:txBody>
          <a:bodyPr wrap="square" lIns="0" tIns="0" rIns="0" bIns="0" rtlCol="0" anchor="ctr">
            <a:spAutoFit/>
          </a:bodyPr>
          <a:lstStyle/>
          <a:p>
            <a:r>
              <a:rPr lang="en-US" altLang="ko-KR" sz="5400" b="1" dirty="0">
                <a:solidFill>
                  <a:schemeClr val="accent4"/>
                </a:solidFill>
                <a:cs typeface="Arial" pitchFamily="34" charset="0"/>
              </a:rPr>
              <a:t>2</a:t>
            </a:r>
            <a:endParaRPr lang="ko-KR" altLang="en-US" sz="5400" b="1" dirty="0">
              <a:solidFill>
                <a:schemeClr val="accent4"/>
              </a:solidFill>
              <a:cs typeface="Arial" pitchFamily="34" charset="0"/>
            </a:endParaRPr>
          </a:p>
        </p:txBody>
      </p:sp>
      <p:grpSp>
        <p:nvGrpSpPr>
          <p:cNvPr id="75" name="Group 74">
            <a:extLst>
              <a:ext uri="{FF2B5EF4-FFF2-40B4-BE49-F238E27FC236}">
                <a16:creationId xmlns:a16="http://schemas.microsoft.com/office/drawing/2014/main" id="{38F561D3-B120-48B2-944F-1387DF500F16}"/>
              </a:ext>
            </a:extLst>
          </p:cNvPr>
          <p:cNvGrpSpPr/>
          <p:nvPr/>
        </p:nvGrpSpPr>
        <p:grpSpPr>
          <a:xfrm>
            <a:off x="1460328" y="3027340"/>
            <a:ext cx="3434878" cy="1063236"/>
            <a:chOff x="4355975" y="1331342"/>
            <a:chExt cx="3012728" cy="1063236"/>
          </a:xfrm>
        </p:grpSpPr>
        <p:sp>
          <p:nvSpPr>
            <p:cNvPr id="76" name="TextBox 75">
              <a:extLst>
                <a:ext uri="{FF2B5EF4-FFF2-40B4-BE49-F238E27FC236}">
                  <a16:creationId xmlns:a16="http://schemas.microsoft.com/office/drawing/2014/main" id="{FEC3CB39-68C3-4A04-A156-D8DA3CCA34AD}"/>
                </a:ext>
              </a:extLst>
            </p:cNvPr>
            <p:cNvSpPr txBox="1"/>
            <p:nvPr/>
          </p:nvSpPr>
          <p:spPr>
            <a:xfrm>
              <a:off x="4355975" y="1331342"/>
              <a:ext cx="301272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Drive train</a:t>
              </a:r>
              <a:endParaRPr lang="ko-KR" altLang="en-US" sz="1400" b="1" dirty="0">
                <a:solidFill>
                  <a:schemeClr val="tx1">
                    <a:lumMod val="75000"/>
                    <a:lumOff val="25000"/>
                  </a:schemeClr>
                </a:solidFill>
                <a:cs typeface="Arial" pitchFamily="34" charset="0"/>
              </a:endParaRPr>
            </a:p>
          </p:txBody>
        </p:sp>
        <p:sp>
          <p:nvSpPr>
            <p:cNvPr id="77" name="TextBox 76">
              <a:extLst>
                <a:ext uri="{FF2B5EF4-FFF2-40B4-BE49-F238E27FC236}">
                  <a16:creationId xmlns:a16="http://schemas.microsoft.com/office/drawing/2014/main" id="{3D7E1446-869F-48A2-BD9E-15D4090A5238}"/>
                </a:ext>
              </a:extLst>
            </p:cNvPr>
            <p:cNvSpPr txBox="1"/>
            <p:nvPr/>
          </p:nvSpPr>
          <p:spPr>
            <a:xfrm>
              <a:off x="4355977" y="1563581"/>
              <a:ext cx="3012726" cy="830997"/>
            </a:xfrm>
            <a:prstGeom prst="rect">
              <a:avLst/>
            </a:prstGeom>
            <a:noFill/>
          </p:spPr>
          <p:txBody>
            <a:bodyPr wrap="square" rtlCol="0">
              <a:spAutoFit/>
            </a:bodyPr>
            <a:lstStyle/>
            <a:p>
              <a:r>
                <a:rPr lang="en-US" sz="1200" i="0" dirty="0">
                  <a:solidFill>
                    <a:srgbClr val="202124"/>
                  </a:solidFill>
                  <a:effectLst/>
                  <a:latin typeface="arial" panose="020B0604020202020204" pitchFamily="34" charset="0"/>
                </a:rPr>
                <a:t>The function of the drivetrain is to couple the engine that produces the power to the driving wheels that use this mechanical power to rotate the axle</a:t>
              </a:r>
              <a:endParaRPr lang="ko-KR" altLang="en-US" sz="1200" dirty="0">
                <a:solidFill>
                  <a:schemeClr val="tx1">
                    <a:lumMod val="75000"/>
                    <a:lumOff val="25000"/>
                  </a:schemeClr>
                </a:solidFill>
                <a:cs typeface="Arial" pitchFamily="34" charset="0"/>
              </a:endParaRPr>
            </a:p>
          </p:txBody>
        </p:sp>
      </p:grpSp>
      <p:sp>
        <p:nvSpPr>
          <p:cNvPr id="78" name="Rectangle 77">
            <a:extLst>
              <a:ext uri="{FF2B5EF4-FFF2-40B4-BE49-F238E27FC236}">
                <a16:creationId xmlns:a16="http://schemas.microsoft.com/office/drawing/2014/main" id="{1E53E6DC-7CEE-4048-8F10-A6EFC7032096}"/>
              </a:ext>
            </a:extLst>
          </p:cNvPr>
          <p:cNvSpPr/>
          <p:nvPr/>
        </p:nvSpPr>
        <p:spPr>
          <a:xfrm>
            <a:off x="1298198" y="310428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9" name="TextBox 78">
            <a:extLst>
              <a:ext uri="{FF2B5EF4-FFF2-40B4-BE49-F238E27FC236}">
                <a16:creationId xmlns:a16="http://schemas.microsoft.com/office/drawing/2014/main" id="{4101079C-4BCD-4F52-8E6F-541E516C824D}"/>
              </a:ext>
            </a:extLst>
          </p:cNvPr>
          <p:cNvSpPr txBox="1"/>
          <p:nvPr/>
        </p:nvSpPr>
        <p:spPr>
          <a:xfrm>
            <a:off x="765862" y="4117117"/>
            <a:ext cx="432048" cy="830997"/>
          </a:xfrm>
          <a:prstGeom prst="rect">
            <a:avLst/>
          </a:prstGeom>
          <a:noFill/>
        </p:spPr>
        <p:txBody>
          <a:bodyPr wrap="square" lIns="0" tIns="0" rIns="0" bIns="0" rtlCol="0" anchor="ctr">
            <a:spAutoFit/>
          </a:bodyPr>
          <a:lstStyle/>
          <a:p>
            <a:r>
              <a:rPr lang="en-US" altLang="ko-KR" sz="5400" b="1" dirty="0">
                <a:solidFill>
                  <a:schemeClr val="accent3"/>
                </a:solidFill>
                <a:cs typeface="Arial" pitchFamily="34" charset="0"/>
              </a:rPr>
              <a:t>3</a:t>
            </a:r>
            <a:endParaRPr lang="ko-KR" altLang="en-US" sz="5400" b="1" dirty="0">
              <a:solidFill>
                <a:schemeClr val="accent3"/>
              </a:solidFill>
              <a:cs typeface="Arial" pitchFamily="34" charset="0"/>
            </a:endParaRPr>
          </a:p>
        </p:txBody>
      </p:sp>
      <p:grpSp>
        <p:nvGrpSpPr>
          <p:cNvPr id="80" name="Group 79">
            <a:extLst>
              <a:ext uri="{FF2B5EF4-FFF2-40B4-BE49-F238E27FC236}">
                <a16:creationId xmlns:a16="http://schemas.microsoft.com/office/drawing/2014/main" id="{6EAB1F10-2FB2-4A86-9539-EA1185F4321D}"/>
              </a:ext>
            </a:extLst>
          </p:cNvPr>
          <p:cNvGrpSpPr/>
          <p:nvPr/>
        </p:nvGrpSpPr>
        <p:grpSpPr>
          <a:xfrm>
            <a:off x="1460328" y="4201053"/>
            <a:ext cx="4086945" cy="1047847"/>
            <a:chOff x="4355975" y="1346731"/>
            <a:chExt cx="3584655" cy="1047847"/>
          </a:xfrm>
        </p:grpSpPr>
        <p:sp>
          <p:nvSpPr>
            <p:cNvPr id="81" name="TextBox 80">
              <a:extLst>
                <a:ext uri="{FF2B5EF4-FFF2-40B4-BE49-F238E27FC236}">
                  <a16:creationId xmlns:a16="http://schemas.microsoft.com/office/drawing/2014/main" id="{9520185F-9735-4F4F-98E0-C52B119054FD}"/>
                </a:ext>
              </a:extLst>
            </p:cNvPr>
            <p:cNvSpPr txBox="1"/>
            <p:nvPr/>
          </p:nvSpPr>
          <p:spPr>
            <a:xfrm>
              <a:off x="4355975" y="1346731"/>
              <a:ext cx="301272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Steering System</a:t>
              </a:r>
              <a:endParaRPr lang="ko-KR" altLang="en-US" sz="1200" b="1" dirty="0">
                <a:solidFill>
                  <a:schemeClr val="tx1">
                    <a:lumMod val="75000"/>
                    <a:lumOff val="25000"/>
                  </a:schemeClr>
                </a:solidFill>
                <a:cs typeface="Arial" pitchFamily="34" charset="0"/>
              </a:endParaRPr>
            </a:p>
          </p:txBody>
        </p:sp>
        <p:sp>
          <p:nvSpPr>
            <p:cNvPr id="82" name="TextBox 81">
              <a:extLst>
                <a:ext uri="{FF2B5EF4-FFF2-40B4-BE49-F238E27FC236}">
                  <a16:creationId xmlns:a16="http://schemas.microsoft.com/office/drawing/2014/main" id="{1CB96F63-66A1-4392-B880-EF881E6C5069}"/>
                </a:ext>
              </a:extLst>
            </p:cNvPr>
            <p:cNvSpPr txBox="1"/>
            <p:nvPr/>
          </p:nvSpPr>
          <p:spPr>
            <a:xfrm>
              <a:off x="4355976" y="1563581"/>
              <a:ext cx="3584654" cy="830997"/>
            </a:xfrm>
            <a:prstGeom prst="rect">
              <a:avLst/>
            </a:prstGeom>
            <a:noFill/>
          </p:spPr>
          <p:txBody>
            <a:bodyPr wrap="square" rtlCol="0">
              <a:spAutoFit/>
            </a:bodyPr>
            <a:lstStyle/>
            <a:p>
              <a:r>
                <a:rPr lang="en-US" sz="1200" b="0" i="0" dirty="0">
                  <a:solidFill>
                    <a:srgbClr val="202124"/>
                  </a:solidFill>
                  <a:effectLst/>
                  <a:latin typeface="arial" panose="020B0604020202020204" pitchFamily="34" charset="0"/>
                </a:rPr>
                <a:t>The steering system </a:t>
              </a:r>
              <a:r>
                <a:rPr lang="en-US" sz="1200" i="0" dirty="0">
                  <a:solidFill>
                    <a:srgbClr val="202124"/>
                  </a:solidFill>
                  <a:effectLst/>
                  <a:latin typeface="arial" panose="020B0604020202020204" pitchFamily="34" charset="0"/>
                </a:rPr>
                <a:t>converts the rotation of the steering wheel into a </a:t>
              </a:r>
              <a:r>
                <a:rPr lang="en-US" sz="1200" i="0" dirty="0" err="1">
                  <a:solidFill>
                    <a:srgbClr val="202124"/>
                  </a:solidFill>
                  <a:effectLst/>
                  <a:latin typeface="arial" panose="020B0604020202020204" pitchFamily="34" charset="0"/>
                </a:rPr>
                <a:t>swivelling</a:t>
              </a:r>
              <a:r>
                <a:rPr lang="en-US" sz="1200" i="0" dirty="0">
                  <a:solidFill>
                    <a:srgbClr val="202124"/>
                  </a:solidFill>
                  <a:effectLst/>
                  <a:latin typeface="arial" panose="020B0604020202020204" pitchFamily="34" charset="0"/>
                </a:rPr>
                <a:t> movement of the road wheels in such a way that the steering-wheel rim turns a long way to move the road wheels a short way</a:t>
              </a:r>
              <a:endParaRPr lang="ko-KR" altLang="en-US" sz="1200" dirty="0">
                <a:solidFill>
                  <a:schemeClr val="tx1">
                    <a:lumMod val="75000"/>
                    <a:lumOff val="25000"/>
                  </a:schemeClr>
                </a:solidFill>
                <a:cs typeface="Arial" pitchFamily="34" charset="0"/>
              </a:endParaRPr>
            </a:p>
          </p:txBody>
        </p:sp>
      </p:grpSp>
      <p:sp>
        <p:nvSpPr>
          <p:cNvPr id="83" name="Rectangle 82">
            <a:extLst>
              <a:ext uri="{FF2B5EF4-FFF2-40B4-BE49-F238E27FC236}">
                <a16:creationId xmlns:a16="http://schemas.microsoft.com/office/drawing/2014/main" id="{ADFE58C7-5676-46D4-8FF6-35B5923877C6}"/>
              </a:ext>
            </a:extLst>
          </p:cNvPr>
          <p:cNvSpPr/>
          <p:nvPr/>
        </p:nvSpPr>
        <p:spPr>
          <a:xfrm>
            <a:off x="1298198" y="4262607"/>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84" name="TextBox 83">
            <a:extLst>
              <a:ext uri="{FF2B5EF4-FFF2-40B4-BE49-F238E27FC236}">
                <a16:creationId xmlns:a16="http://schemas.microsoft.com/office/drawing/2014/main" id="{B36F873D-2F88-486A-BEE4-9ABC5D1BD4DC}"/>
              </a:ext>
            </a:extLst>
          </p:cNvPr>
          <p:cNvSpPr txBox="1"/>
          <p:nvPr/>
        </p:nvSpPr>
        <p:spPr>
          <a:xfrm>
            <a:off x="765862" y="5275439"/>
            <a:ext cx="432048" cy="830997"/>
          </a:xfrm>
          <a:prstGeom prst="rect">
            <a:avLst/>
          </a:prstGeom>
          <a:noFill/>
        </p:spPr>
        <p:txBody>
          <a:bodyPr wrap="square" lIns="0" tIns="0" rIns="0" bIns="0" rtlCol="0" anchor="ctr">
            <a:spAutoFit/>
          </a:bodyPr>
          <a:lstStyle/>
          <a:p>
            <a:r>
              <a:rPr lang="en-US" altLang="ko-KR" sz="5400" b="1" dirty="0">
                <a:solidFill>
                  <a:schemeClr val="accent2"/>
                </a:solidFill>
                <a:cs typeface="Arial" pitchFamily="34" charset="0"/>
              </a:rPr>
              <a:t>4</a:t>
            </a:r>
            <a:endParaRPr lang="ko-KR" altLang="en-US" sz="5400" b="1" dirty="0">
              <a:solidFill>
                <a:schemeClr val="accent2"/>
              </a:solidFill>
              <a:cs typeface="Arial" pitchFamily="34" charset="0"/>
            </a:endParaRPr>
          </a:p>
        </p:txBody>
      </p:sp>
      <p:grpSp>
        <p:nvGrpSpPr>
          <p:cNvPr id="85" name="Group 84">
            <a:extLst>
              <a:ext uri="{FF2B5EF4-FFF2-40B4-BE49-F238E27FC236}">
                <a16:creationId xmlns:a16="http://schemas.microsoft.com/office/drawing/2014/main" id="{095F2169-FB54-4D74-92BF-3DA63C75626E}"/>
              </a:ext>
            </a:extLst>
          </p:cNvPr>
          <p:cNvGrpSpPr/>
          <p:nvPr/>
        </p:nvGrpSpPr>
        <p:grpSpPr>
          <a:xfrm>
            <a:off x="1460328" y="5343986"/>
            <a:ext cx="3434878" cy="693904"/>
            <a:chOff x="4355975" y="1331342"/>
            <a:chExt cx="3012728" cy="693904"/>
          </a:xfrm>
        </p:grpSpPr>
        <p:sp>
          <p:nvSpPr>
            <p:cNvPr id="86" name="TextBox 85">
              <a:extLst>
                <a:ext uri="{FF2B5EF4-FFF2-40B4-BE49-F238E27FC236}">
                  <a16:creationId xmlns:a16="http://schemas.microsoft.com/office/drawing/2014/main" id="{A4E7AED5-3CF4-4130-8C04-B4DD9D391CF5}"/>
                </a:ext>
              </a:extLst>
            </p:cNvPr>
            <p:cNvSpPr txBox="1"/>
            <p:nvPr/>
          </p:nvSpPr>
          <p:spPr>
            <a:xfrm>
              <a:off x="4355975" y="1331342"/>
              <a:ext cx="301272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Breaking System</a:t>
              </a:r>
              <a:endParaRPr lang="ko-KR" altLang="en-US" sz="1400" b="1" dirty="0">
                <a:solidFill>
                  <a:schemeClr val="tx1">
                    <a:lumMod val="75000"/>
                    <a:lumOff val="25000"/>
                  </a:schemeClr>
                </a:solidFill>
                <a:cs typeface="Arial" pitchFamily="34" charset="0"/>
              </a:endParaRPr>
            </a:p>
          </p:txBody>
        </p:sp>
        <p:sp>
          <p:nvSpPr>
            <p:cNvPr id="87" name="TextBox 86">
              <a:extLst>
                <a:ext uri="{FF2B5EF4-FFF2-40B4-BE49-F238E27FC236}">
                  <a16:creationId xmlns:a16="http://schemas.microsoft.com/office/drawing/2014/main" id="{C66E3376-E74A-409B-8C21-93CC29572CBF}"/>
                </a:ext>
              </a:extLst>
            </p:cNvPr>
            <p:cNvSpPr txBox="1"/>
            <p:nvPr/>
          </p:nvSpPr>
          <p:spPr>
            <a:xfrm>
              <a:off x="4355977" y="1563581"/>
              <a:ext cx="3012726" cy="461665"/>
            </a:xfrm>
            <a:prstGeom prst="rect">
              <a:avLst/>
            </a:prstGeom>
            <a:noFill/>
          </p:spPr>
          <p:txBody>
            <a:bodyPr wrap="square" rtlCol="0">
              <a:spAutoFit/>
            </a:bodyPr>
            <a:lstStyle/>
            <a:p>
              <a:r>
                <a:rPr lang="en-US" sz="1200" b="0" i="0" dirty="0">
                  <a:solidFill>
                    <a:srgbClr val="202124"/>
                  </a:solidFill>
                  <a:effectLst/>
                  <a:latin typeface="arial" panose="020B0604020202020204" pitchFamily="34" charset="0"/>
                </a:rPr>
                <a:t>A brake system is </a:t>
              </a:r>
              <a:r>
                <a:rPr lang="en-US" sz="1200" i="0" dirty="0">
                  <a:solidFill>
                    <a:srgbClr val="202124"/>
                  </a:solidFill>
                  <a:effectLst/>
                  <a:latin typeface="arial" panose="020B0604020202020204" pitchFamily="34" charset="0"/>
                </a:rPr>
                <a:t>designed to slow and halt the motion of vehicle.</a:t>
              </a:r>
              <a:endParaRPr lang="ko-KR" altLang="en-US" sz="1200" dirty="0">
                <a:solidFill>
                  <a:schemeClr val="tx1">
                    <a:lumMod val="75000"/>
                    <a:lumOff val="25000"/>
                  </a:schemeClr>
                </a:solidFill>
                <a:cs typeface="Arial" pitchFamily="34" charset="0"/>
              </a:endParaRPr>
            </a:p>
          </p:txBody>
        </p:sp>
      </p:grpSp>
      <p:sp>
        <p:nvSpPr>
          <p:cNvPr id="88" name="Rectangle 87">
            <a:extLst>
              <a:ext uri="{FF2B5EF4-FFF2-40B4-BE49-F238E27FC236}">
                <a16:creationId xmlns:a16="http://schemas.microsoft.com/office/drawing/2014/main" id="{C37488C8-627D-4185-9420-5C4542F14D19}"/>
              </a:ext>
            </a:extLst>
          </p:cNvPr>
          <p:cNvSpPr/>
          <p:nvPr/>
        </p:nvSpPr>
        <p:spPr>
          <a:xfrm>
            <a:off x="1298198" y="5420929"/>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94" name="TextBox 93">
            <a:extLst>
              <a:ext uri="{FF2B5EF4-FFF2-40B4-BE49-F238E27FC236}">
                <a16:creationId xmlns:a16="http://schemas.microsoft.com/office/drawing/2014/main" id="{DE4BEDFA-CE97-43FE-8B35-257A3EE60E7B}"/>
              </a:ext>
            </a:extLst>
          </p:cNvPr>
          <p:cNvSpPr txBox="1"/>
          <p:nvPr/>
        </p:nvSpPr>
        <p:spPr>
          <a:xfrm>
            <a:off x="7670974" y="5236263"/>
            <a:ext cx="3734772" cy="523220"/>
          </a:xfrm>
          <a:prstGeom prst="rect">
            <a:avLst/>
          </a:prstGeom>
          <a:noFill/>
        </p:spPr>
        <p:txBody>
          <a:bodyPr wrap="square" rtlCol="0" anchor="ctr">
            <a:spAutoFit/>
          </a:bodyPr>
          <a:lstStyle/>
          <a:p>
            <a:pPr algn="r"/>
            <a:endParaRPr lang="ko-KR" altLang="en-US" sz="28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6908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BC60B8-596F-4394-9B11-9FC9F740C7A0}"/>
              </a:ext>
            </a:extLst>
          </p:cNvPr>
          <p:cNvSpPr/>
          <p:nvPr/>
        </p:nvSpPr>
        <p:spPr>
          <a:xfrm>
            <a:off x="375626" y="462013"/>
            <a:ext cx="3339967" cy="7218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n w="0"/>
                <a:solidFill>
                  <a:schemeClr val="tx1"/>
                </a:solidFill>
                <a:effectLst>
                  <a:outerShdw blurRad="38100" dist="19050" dir="2700000" algn="tl" rotWithShape="0">
                    <a:schemeClr val="dk1">
                      <a:alpha val="40000"/>
                    </a:schemeClr>
                  </a:outerShdw>
                </a:effectLst>
              </a:rPr>
              <a:t>Power Plant</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72321F87-33F4-4D32-B649-C521DA69A2D8}"/>
              </a:ext>
            </a:extLst>
          </p:cNvPr>
          <p:cNvSpPr/>
          <p:nvPr/>
        </p:nvSpPr>
        <p:spPr>
          <a:xfrm>
            <a:off x="443003" y="1823987"/>
            <a:ext cx="7488214" cy="4572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404040"/>
                </a:solidFill>
                <a:effectLst/>
                <a:latin typeface="Helvetica Neue"/>
              </a:rPr>
              <a:t>A vehicle which comes under the class- Automobile must produce its own power sufficient enough to initiate and maintain a propulsion. The power is produced from within the automobile, usually from a compact engine placed either in the front or rear. In most of the cases the engine is an Internal combustion type that converts chemical energy of fuel into mechanical energy. This conversion is done inside a piston cylinder arrangement where controlled explosion of fuel-air mixture is done which produces a very high pressure inside.</a:t>
            </a:r>
          </a:p>
          <a:p>
            <a:pPr algn="l" fontAlgn="base"/>
            <a:r>
              <a:rPr lang="en-US" b="0" i="0" dirty="0">
                <a:solidFill>
                  <a:srgbClr val="404040"/>
                </a:solidFill>
                <a:effectLst/>
                <a:latin typeface="Helvetica Neue"/>
              </a:rPr>
              <a:t>Power plant of a vehicle can be of the following types:</a:t>
            </a:r>
          </a:p>
          <a:p>
            <a:pPr algn="l" fontAlgn="base">
              <a:buFont typeface="Arial" panose="020B0604020202020204" pitchFamily="34" charset="0"/>
              <a:buChar char="•"/>
            </a:pPr>
            <a:r>
              <a:rPr lang="en-US" b="0" i="0" dirty="0">
                <a:solidFill>
                  <a:srgbClr val="404040"/>
                </a:solidFill>
                <a:effectLst/>
                <a:latin typeface="inherit"/>
              </a:rPr>
              <a:t>Internal combustion engines</a:t>
            </a:r>
          </a:p>
          <a:p>
            <a:pPr marL="742950" lvl="1" indent="-285750" algn="l" fontAlgn="base">
              <a:buFont typeface="Arial" panose="020B0604020202020204" pitchFamily="34" charset="0"/>
              <a:buChar char="•"/>
            </a:pPr>
            <a:r>
              <a:rPr lang="en-US" b="0" i="0" dirty="0">
                <a:solidFill>
                  <a:srgbClr val="404040"/>
                </a:solidFill>
                <a:effectLst/>
                <a:latin typeface="inherit"/>
              </a:rPr>
              <a:t>2S Petrol engine</a:t>
            </a:r>
          </a:p>
          <a:p>
            <a:pPr marL="742950" lvl="1" indent="-285750" algn="l" fontAlgn="base">
              <a:buFont typeface="Arial" panose="020B0604020202020204" pitchFamily="34" charset="0"/>
              <a:buChar char="•"/>
            </a:pPr>
            <a:r>
              <a:rPr lang="en-US" b="0" i="0" dirty="0">
                <a:solidFill>
                  <a:srgbClr val="404040"/>
                </a:solidFill>
                <a:effectLst/>
                <a:latin typeface="inherit"/>
              </a:rPr>
              <a:t>2S Diesel engine</a:t>
            </a:r>
          </a:p>
          <a:p>
            <a:pPr marL="742950" lvl="1" indent="-285750" algn="l" fontAlgn="base">
              <a:buFont typeface="Arial" panose="020B0604020202020204" pitchFamily="34" charset="0"/>
              <a:buChar char="•"/>
            </a:pPr>
            <a:r>
              <a:rPr lang="en-US" b="0" i="0" dirty="0">
                <a:solidFill>
                  <a:srgbClr val="404040"/>
                </a:solidFill>
                <a:effectLst/>
                <a:latin typeface="inherit"/>
              </a:rPr>
              <a:t>4S Petrol engine</a:t>
            </a:r>
          </a:p>
          <a:p>
            <a:pPr marL="742950" lvl="1" indent="-285750" algn="l" fontAlgn="base">
              <a:buFont typeface="Arial" panose="020B0604020202020204" pitchFamily="34" charset="0"/>
              <a:buChar char="•"/>
            </a:pPr>
            <a:r>
              <a:rPr lang="en-US" b="0" i="0" dirty="0">
                <a:solidFill>
                  <a:srgbClr val="404040"/>
                </a:solidFill>
                <a:effectLst/>
                <a:latin typeface="inherit"/>
              </a:rPr>
              <a:t>4S Diesel engine</a:t>
            </a:r>
          </a:p>
          <a:p>
            <a:pPr algn="l" fontAlgn="base">
              <a:buFont typeface="Arial" panose="020B0604020202020204" pitchFamily="34" charset="0"/>
              <a:buChar char="•"/>
            </a:pPr>
            <a:r>
              <a:rPr lang="en-US" b="0" i="0" dirty="0">
                <a:solidFill>
                  <a:srgbClr val="404040"/>
                </a:solidFill>
                <a:effectLst/>
                <a:latin typeface="inherit"/>
              </a:rPr>
              <a:t>Others</a:t>
            </a:r>
          </a:p>
          <a:p>
            <a:pPr marL="742950" lvl="1" indent="-285750" algn="l" fontAlgn="base">
              <a:buFont typeface="Arial" panose="020B0604020202020204" pitchFamily="34" charset="0"/>
              <a:buChar char="•"/>
            </a:pPr>
            <a:r>
              <a:rPr lang="en-US" b="0" i="0" dirty="0">
                <a:solidFill>
                  <a:srgbClr val="404040"/>
                </a:solidFill>
                <a:effectLst/>
                <a:latin typeface="inherit"/>
              </a:rPr>
              <a:t>Fuel cell</a:t>
            </a:r>
          </a:p>
          <a:p>
            <a:pPr marL="742950" lvl="1" indent="-285750" algn="l" fontAlgn="base">
              <a:buFont typeface="Arial" panose="020B0604020202020204" pitchFamily="34" charset="0"/>
              <a:buChar char="•"/>
            </a:pPr>
            <a:r>
              <a:rPr lang="en-US" b="0" i="0" dirty="0">
                <a:solidFill>
                  <a:srgbClr val="404040"/>
                </a:solidFill>
                <a:effectLst/>
                <a:latin typeface="inherit"/>
              </a:rPr>
              <a:t>Hybrid</a:t>
            </a:r>
          </a:p>
          <a:p>
            <a:pPr marL="742950" lvl="1" indent="-285750" algn="l" fontAlgn="base">
              <a:buFont typeface="Arial" panose="020B0604020202020204" pitchFamily="34" charset="0"/>
              <a:buChar char="•"/>
            </a:pPr>
            <a:r>
              <a:rPr lang="en-US" b="0" i="0" dirty="0">
                <a:solidFill>
                  <a:srgbClr val="404040"/>
                </a:solidFill>
                <a:effectLst/>
                <a:latin typeface="inherit"/>
              </a:rPr>
              <a:t>Electric</a:t>
            </a:r>
          </a:p>
          <a:p>
            <a:pPr algn="ctr"/>
            <a:endParaRPr lang="en-IN" sz="2000" dirty="0"/>
          </a:p>
        </p:txBody>
      </p:sp>
      <p:pic>
        <p:nvPicPr>
          <p:cNvPr id="2050" name="Picture 2">
            <a:extLst>
              <a:ext uri="{FF2B5EF4-FFF2-40B4-BE49-F238E27FC236}">
                <a16:creationId xmlns:a16="http://schemas.microsoft.com/office/drawing/2014/main" id="{4F056E54-42DA-4AC9-A28B-24D09E37BF5C}"/>
              </a:ext>
            </a:extLst>
          </p:cNvPr>
          <p:cNvPicPr>
            <a:picLocks noGrp="1" noChangeAspect="1" noChangeArrowheads="1"/>
          </p:cNvPicPr>
          <p:nvPr>
            <p:ph type="pic" idx="14"/>
          </p:nvPr>
        </p:nvPicPr>
        <p:blipFill>
          <a:blip r:embed="rId2">
            <a:extLst>
              <a:ext uri="{28A0092B-C50C-407E-A947-70E740481C1C}">
                <a14:useLocalDpi xmlns:a14="http://schemas.microsoft.com/office/drawing/2010/main" val="0"/>
              </a:ext>
            </a:extLst>
          </a:blip>
          <a:srcRect l="6904" r="6904"/>
          <a:stretch>
            <a:fillRect/>
          </a:stretch>
        </p:blipFill>
        <p:spPr bwMode="auto">
          <a:xfrm>
            <a:off x="7864475" y="942975"/>
            <a:ext cx="415747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32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BC60B8-596F-4394-9B11-9FC9F740C7A0}"/>
              </a:ext>
            </a:extLst>
          </p:cNvPr>
          <p:cNvSpPr/>
          <p:nvPr/>
        </p:nvSpPr>
        <p:spPr>
          <a:xfrm>
            <a:off x="0" y="486076"/>
            <a:ext cx="3339967" cy="7218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i="0" dirty="0">
                <a:solidFill>
                  <a:srgbClr val="404040"/>
                </a:solidFill>
                <a:effectLst/>
                <a:latin typeface="Helvetica Neue"/>
              </a:rPr>
              <a:t>Drive train</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72321F87-33F4-4D32-B649-C521DA69A2D8}"/>
              </a:ext>
            </a:extLst>
          </p:cNvPr>
          <p:cNvSpPr/>
          <p:nvPr/>
        </p:nvSpPr>
        <p:spPr>
          <a:xfrm>
            <a:off x="376261" y="1143000"/>
            <a:ext cx="7488214" cy="4572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0" i="0" dirty="0">
                <a:solidFill>
                  <a:srgbClr val="404040"/>
                </a:solidFill>
                <a:effectLst/>
                <a:latin typeface="Helvetica Neue"/>
              </a:rPr>
              <a:t>Power is produced by the engine and transferred to the wheels to propel the vehicle. Drive train helps to transfer power produced from the engine to the wheels with the help of intermediate linkages. The set of linkages in between the engine and the wheels constitute the drive train. It includes the clutch, the gearbox, the universal joints and the drive shaft and the differential arrangement. The gearbox helps to multiply or divide the available torque at several fixed ratios. This is essential because the vehicle needs more torque while accelerating and less during constant speed cruising. When the vehicle begins to roll from rest, highest amount of torque is required which can be obtained with the help of a set of reduction gear.</a:t>
            </a:r>
            <a:endParaRPr lang="en-IN" sz="2000" dirty="0"/>
          </a:p>
        </p:txBody>
      </p:sp>
      <p:pic>
        <p:nvPicPr>
          <p:cNvPr id="3075" name="Picture 3">
            <a:extLst>
              <a:ext uri="{FF2B5EF4-FFF2-40B4-BE49-F238E27FC236}">
                <a16:creationId xmlns:a16="http://schemas.microsoft.com/office/drawing/2014/main" id="{E332BE6A-0E29-43A1-AF77-8940D33D4629}"/>
              </a:ext>
            </a:extLst>
          </p:cNvPr>
          <p:cNvPicPr>
            <a:picLocks noGrp="1" noChangeAspect="1" noChangeArrowheads="1"/>
          </p:cNvPicPr>
          <p:nvPr>
            <p:ph type="pic" idx="14"/>
          </p:nvPr>
        </p:nvPicPr>
        <p:blipFill>
          <a:blip r:embed="rId2">
            <a:extLst>
              <a:ext uri="{28A0092B-C50C-407E-A947-70E740481C1C}">
                <a14:useLocalDpi xmlns:a14="http://schemas.microsoft.com/office/drawing/2010/main" val="0"/>
              </a:ext>
            </a:extLst>
          </a:blip>
          <a:srcRect l="20778" r="20778"/>
          <a:stretch>
            <a:fillRect/>
          </a:stretch>
        </p:blipFill>
        <p:spPr bwMode="auto">
          <a:xfrm>
            <a:off x="7864475" y="1108075"/>
            <a:ext cx="4051601" cy="447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0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BC60B8-596F-4394-9B11-9FC9F740C7A0}"/>
              </a:ext>
            </a:extLst>
          </p:cNvPr>
          <p:cNvSpPr/>
          <p:nvPr/>
        </p:nvSpPr>
        <p:spPr>
          <a:xfrm>
            <a:off x="77002" y="540184"/>
            <a:ext cx="3339967" cy="7218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i="0" dirty="0">
                <a:solidFill>
                  <a:srgbClr val="404040"/>
                </a:solidFill>
                <a:effectLst/>
                <a:latin typeface="Helvetica Neue"/>
              </a:rPr>
              <a:t>Steering system</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72321F87-33F4-4D32-B649-C521DA69A2D8}"/>
              </a:ext>
            </a:extLst>
          </p:cNvPr>
          <p:cNvSpPr/>
          <p:nvPr/>
        </p:nvSpPr>
        <p:spPr>
          <a:xfrm>
            <a:off x="270383" y="1297004"/>
            <a:ext cx="7488214" cy="4572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fontAlgn="base"/>
            <a:r>
              <a:rPr lang="en-US" b="0" i="0" dirty="0">
                <a:solidFill>
                  <a:srgbClr val="404040"/>
                </a:solidFill>
                <a:effectLst/>
                <a:latin typeface="Helvetica Neue"/>
              </a:rPr>
              <a:t>To control a moving vehicle we need a steering system. It manipulates the direction of wheel rolling so as to drive the vehicle in that direction. Generally in most vehicles the front wheels(or the front axle) are steered and the rear wheels follow it. But there are vehicles where steering is done on all four wheels or both the axes too. Steering is done with the help of a tie rod attached to both the wheels as shown in the figure below:</a:t>
            </a:r>
          </a:p>
          <a:p>
            <a:pPr algn="l" fontAlgn="base"/>
            <a:br>
              <a:rPr lang="en-US" b="0" i="0" dirty="0">
                <a:solidFill>
                  <a:srgbClr val="117BB8"/>
                </a:solidFill>
                <a:effectLst/>
                <a:latin typeface="inherit"/>
                <a:hlinkClick r:id="rId2"/>
              </a:rPr>
            </a:br>
            <a:r>
              <a:rPr lang="en-US" b="0" i="0" dirty="0">
                <a:solidFill>
                  <a:srgbClr val="404040"/>
                </a:solidFill>
                <a:effectLst/>
                <a:latin typeface="Helvetica Neue"/>
              </a:rPr>
              <a:t>The steering wheel is the only control that a driver of an automobile operates to maneuver the vehicle. The underlying operations may be different in how the steering is achieved for a particular vehicle and it is not needed for a driver to understand the full details. Different types of steering systems are:</a:t>
            </a:r>
          </a:p>
          <a:p>
            <a:pPr algn="l" fontAlgn="base">
              <a:buFont typeface="Arial" panose="020B0604020202020204" pitchFamily="34" charset="0"/>
              <a:buChar char="•"/>
            </a:pPr>
            <a:r>
              <a:rPr lang="en-US" b="0" i="0" dirty="0">
                <a:solidFill>
                  <a:srgbClr val="404040"/>
                </a:solidFill>
                <a:effectLst/>
                <a:latin typeface="inherit"/>
              </a:rPr>
              <a:t>Rack and Pinion type</a:t>
            </a:r>
          </a:p>
          <a:p>
            <a:pPr algn="l" fontAlgn="base">
              <a:buFont typeface="Arial" panose="020B0604020202020204" pitchFamily="34" charset="0"/>
              <a:buChar char="•"/>
            </a:pPr>
            <a:r>
              <a:rPr lang="en-US" b="0" i="0" dirty="0">
                <a:solidFill>
                  <a:srgbClr val="404040"/>
                </a:solidFill>
                <a:effectLst/>
                <a:latin typeface="inherit"/>
              </a:rPr>
              <a:t>Recirculating ball screw type</a:t>
            </a:r>
          </a:p>
          <a:p>
            <a:endParaRPr lang="en-IN" sz="2000" dirty="0"/>
          </a:p>
        </p:txBody>
      </p:sp>
      <p:pic>
        <p:nvPicPr>
          <p:cNvPr id="4104" name="Picture 8">
            <a:extLst>
              <a:ext uri="{FF2B5EF4-FFF2-40B4-BE49-F238E27FC236}">
                <a16:creationId xmlns:a16="http://schemas.microsoft.com/office/drawing/2014/main" id="{DC05E55F-F256-4EEA-9AA1-C54236C7B9C6}"/>
              </a:ext>
            </a:extLst>
          </p:cNvPr>
          <p:cNvPicPr>
            <a:picLocks noGrp="1" noChangeAspect="1" noChangeArrowheads="1"/>
          </p:cNvPicPr>
          <p:nvPr>
            <p:ph type="pic" idx="14"/>
          </p:nvPr>
        </p:nvPicPr>
        <p:blipFill>
          <a:blip r:embed="rId3">
            <a:extLst>
              <a:ext uri="{28A0092B-C50C-407E-A947-70E740481C1C}">
                <a14:useLocalDpi xmlns:a14="http://schemas.microsoft.com/office/drawing/2010/main" val="0"/>
              </a:ext>
            </a:extLst>
          </a:blip>
          <a:srcRect l="13607" r="13607"/>
          <a:stretch>
            <a:fillRect/>
          </a:stretch>
        </p:blipFill>
        <p:spPr bwMode="auto">
          <a:xfrm>
            <a:off x="7594600" y="895350"/>
            <a:ext cx="443706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5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BC60B8-596F-4394-9B11-9FC9F740C7A0}"/>
              </a:ext>
            </a:extLst>
          </p:cNvPr>
          <p:cNvSpPr/>
          <p:nvPr/>
        </p:nvSpPr>
        <p:spPr>
          <a:xfrm>
            <a:off x="77002" y="511308"/>
            <a:ext cx="3339967" cy="7218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i="0" dirty="0">
                <a:solidFill>
                  <a:srgbClr val="404040"/>
                </a:solidFill>
                <a:effectLst/>
                <a:latin typeface="inherit"/>
              </a:rPr>
              <a:t>Braking system</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72321F87-33F4-4D32-B649-C521DA69A2D8}"/>
              </a:ext>
            </a:extLst>
          </p:cNvPr>
          <p:cNvSpPr/>
          <p:nvPr/>
        </p:nvSpPr>
        <p:spPr>
          <a:xfrm>
            <a:off x="288925" y="1211930"/>
            <a:ext cx="7488214" cy="4572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fontAlgn="base"/>
            <a:r>
              <a:rPr lang="en-US" b="0" i="0" dirty="0">
                <a:solidFill>
                  <a:srgbClr val="404040"/>
                </a:solidFill>
                <a:effectLst/>
                <a:latin typeface="Helvetica Neue"/>
              </a:rPr>
              <a:t>To slow down or to completely stop a vehicle one needs braking a system. Brakes absorb the kinetic energy and dissipate or store it in some other form (usually heat or electricity).</a:t>
            </a:r>
          </a:p>
          <a:p>
            <a:pPr algn="l" fontAlgn="base"/>
            <a:r>
              <a:rPr lang="en-US" b="0" i="0" dirty="0">
                <a:solidFill>
                  <a:srgbClr val="404040"/>
                </a:solidFill>
                <a:effectLst/>
                <a:latin typeface="Helvetica Neue"/>
              </a:rPr>
              <a:t>Types of brakes:</a:t>
            </a:r>
          </a:p>
          <a:p>
            <a:pPr algn="l" fontAlgn="base">
              <a:buFont typeface="Arial" panose="020B0604020202020204" pitchFamily="34" charset="0"/>
              <a:buChar char="•"/>
            </a:pPr>
            <a:r>
              <a:rPr lang="en-US" b="0" i="0" dirty="0">
                <a:solidFill>
                  <a:srgbClr val="404040"/>
                </a:solidFill>
                <a:effectLst/>
                <a:latin typeface="inherit"/>
              </a:rPr>
              <a:t>Mechanical</a:t>
            </a:r>
          </a:p>
          <a:p>
            <a:pPr marL="742950" lvl="1" indent="-285750" algn="l" fontAlgn="base">
              <a:buFont typeface="Arial" panose="020B0604020202020204" pitchFamily="34" charset="0"/>
              <a:buChar char="•"/>
            </a:pPr>
            <a:r>
              <a:rPr lang="en-US" b="0" i="0" dirty="0">
                <a:solidFill>
                  <a:srgbClr val="404040"/>
                </a:solidFill>
                <a:effectLst/>
                <a:latin typeface="inherit"/>
              </a:rPr>
              <a:t>Drum and internal shoe brake</a:t>
            </a:r>
            <a:endParaRPr lang="en-US" b="0" i="0" dirty="0">
              <a:solidFill>
                <a:srgbClr val="404040"/>
              </a:solidFill>
              <a:effectLst/>
              <a:latin typeface="Helvetica Neue"/>
            </a:endParaRPr>
          </a:p>
          <a:p>
            <a:pPr marL="742950" lvl="1" indent="-285750" algn="l" fontAlgn="base">
              <a:buFont typeface="Arial" panose="020B0604020202020204" pitchFamily="34" charset="0"/>
              <a:buChar char="•"/>
            </a:pPr>
            <a:r>
              <a:rPr lang="en-US" b="0" i="0" dirty="0">
                <a:solidFill>
                  <a:srgbClr val="404040"/>
                </a:solidFill>
                <a:effectLst/>
                <a:latin typeface="inherit"/>
              </a:rPr>
              <a:t>Disc brake</a:t>
            </a:r>
          </a:p>
          <a:p>
            <a:pPr algn="l" fontAlgn="base">
              <a:buFont typeface="Arial" panose="020B0604020202020204" pitchFamily="34" charset="0"/>
              <a:buChar char="•"/>
            </a:pPr>
            <a:r>
              <a:rPr lang="en-US" b="0" i="0" dirty="0">
                <a:solidFill>
                  <a:srgbClr val="404040"/>
                </a:solidFill>
                <a:effectLst/>
                <a:latin typeface="inherit"/>
              </a:rPr>
              <a:t>Electrical</a:t>
            </a:r>
          </a:p>
          <a:p>
            <a:pPr marL="742950" lvl="1" indent="-285750" algn="l" fontAlgn="base">
              <a:buFont typeface="Arial" panose="020B0604020202020204" pitchFamily="34" charset="0"/>
              <a:buChar char="•"/>
            </a:pPr>
            <a:r>
              <a:rPr lang="en-US" b="0" i="0" dirty="0">
                <a:solidFill>
                  <a:srgbClr val="404040"/>
                </a:solidFill>
                <a:effectLst/>
                <a:latin typeface="inherit"/>
              </a:rPr>
              <a:t>Eddy current</a:t>
            </a:r>
          </a:p>
          <a:p>
            <a:pPr marL="742950" lvl="1" indent="-285750" algn="l" fontAlgn="base">
              <a:buFont typeface="Arial" panose="020B0604020202020204" pitchFamily="34" charset="0"/>
              <a:buChar char="•"/>
            </a:pPr>
            <a:r>
              <a:rPr lang="en-US" b="0" i="0" dirty="0">
                <a:solidFill>
                  <a:srgbClr val="404040"/>
                </a:solidFill>
                <a:effectLst/>
                <a:latin typeface="inherit"/>
              </a:rPr>
              <a:t>Regenerative</a:t>
            </a:r>
          </a:p>
          <a:p>
            <a:pPr marL="742950" lvl="1" indent="-285750" algn="l" fontAlgn="base">
              <a:buFont typeface="Arial" panose="020B0604020202020204" pitchFamily="34" charset="0"/>
              <a:buChar char="•"/>
            </a:pPr>
            <a:endParaRPr lang="en-US" b="0" i="0" dirty="0">
              <a:solidFill>
                <a:srgbClr val="404040"/>
              </a:solidFill>
              <a:effectLst/>
              <a:latin typeface="inherit"/>
            </a:endParaRPr>
          </a:p>
        </p:txBody>
      </p:sp>
      <p:pic>
        <p:nvPicPr>
          <p:cNvPr id="5124" name="Picture 4">
            <a:extLst>
              <a:ext uri="{FF2B5EF4-FFF2-40B4-BE49-F238E27FC236}">
                <a16:creationId xmlns:a16="http://schemas.microsoft.com/office/drawing/2014/main" id="{EF09AF5B-AF87-4188-82D5-B7BAE5BD67AA}"/>
              </a:ext>
            </a:extLst>
          </p:cNvPr>
          <p:cNvPicPr>
            <a:picLocks noGrp="1" noChangeAspect="1" noChangeArrowheads="1"/>
          </p:cNvPicPr>
          <p:nvPr>
            <p:ph type="pic" idx="14"/>
          </p:nvPr>
        </p:nvPicPr>
        <p:blipFill>
          <a:blip r:embed="rId2">
            <a:extLst>
              <a:ext uri="{28A0092B-C50C-407E-A947-70E740481C1C}">
                <a14:useLocalDpi xmlns:a14="http://schemas.microsoft.com/office/drawing/2010/main" val="0"/>
              </a:ext>
            </a:extLst>
          </a:blip>
          <a:srcRect l="7498" r="7498"/>
          <a:stretch>
            <a:fillRect/>
          </a:stretch>
        </p:blipFill>
        <p:spPr bwMode="auto">
          <a:xfrm>
            <a:off x="7262813" y="1027113"/>
            <a:ext cx="4640262" cy="409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30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
            <a:extLst>
              <a:ext uri="{FF2B5EF4-FFF2-40B4-BE49-F238E27FC236}">
                <a16:creationId xmlns:a16="http://schemas.microsoft.com/office/drawing/2014/main" id="{DABE9082-1A2D-40D9-BF6D-A7728157D710}"/>
              </a:ext>
            </a:extLst>
          </p:cNvPr>
          <p:cNvSpPr/>
          <p:nvPr/>
        </p:nvSpPr>
        <p:spPr>
          <a:xfrm>
            <a:off x="1900557" y="440533"/>
            <a:ext cx="7648184" cy="523220"/>
          </a:xfrm>
          <a:prstGeom prst="rect">
            <a:avLst/>
          </a:prstGeom>
        </p:spPr>
        <p:txBody>
          <a:bodyPr wrap="none">
            <a:spAutoFit/>
          </a:bodyPr>
          <a:lstStyle/>
          <a:p>
            <a:r>
              <a:rPr lang="en-US" altLang="ko-KR" sz="2800" b="1" dirty="0">
                <a:solidFill>
                  <a:schemeClr val="accent1"/>
                </a:solidFill>
              </a:rPr>
              <a:t>Graphs On The Survey We Have Conducted</a:t>
            </a:r>
          </a:p>
        </p:txBody>
      </p:sp>
      <p:pic>
        <p:nvPicPr>
          <p:cNvPr id="22" name="Picture 21">
            <a:extLst>
              <a:ext uri="{FF2B5EF4-FFF2-40B4-BE49-F238E27FC236}">
                <a16:creationId xmlns:a16="http://schemas.microsoft.com/office/drawing/2014/main" id="{2DE7CE1F-9FE0-456E-AE30-301AEBA6D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93" y="1492718"/>
            <a:ext cx="5050656" cy="2895600"/>
          </a:xfrm>
          <a:prstGeom prst="rect">
            <a:avLst/>
          </a:prstGeom>
        </p:spPr>
      </p:pic>
      <p:pic>
        <p:nvPicPr>
          <p:cNvPr id="24" name="Picture 23">
            <a:extLst>
              <a:ext uri="{FF2B5EF4-FFF2-40B4-BE49-F238E27FC236}">
                <a16:creationId xmlns:a16="http://schemas.microsoft.com/office/drawing/2014/main" id="{6E59312C-0853-4FFB-A07B-DA1E3B3B5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92718"/>
            <a:ext cx="5370697" cy="2834640"/>
          </a:xfrm>
          <a:prstGeom prst="rect">
            <a:avLst/>
          </a:prstGeom>
        </p:spPr>
      </p:pic>
      <p:pic>
        <p:nvPicPr>
          <p:cNvPr id="26" name="Picture 25">
            <a:extLst>
              <a:ext uri="{FF2B5EF4-FFF2-40B4-BE49-F238E27FC236}">
                <a16:creationId xmlns:a16="http://schemas.microsoft.com/office/drawing/2014/main" id="{B0281281-D35A-451E-A0E5-EA17ABB8B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5947" y="4099560"/>
            <a:ext cx="5050655" cy="2758440"/>
          </a:xfrm>
          <a:prstGeom prst="rect">
            <a:avLst/>
          </a:prstGeom>
        </p:spPr>
      </p:pic>
    </p:spTree>
    <p:extLst>
      <p:ext uri="{BB962C8B-B14F-4D97-AF65-F5344CB8AC3E}">
        <p14:creationId xmlns:p14="http://schemas.microsoft.com/office/powerpoint/2010/main" val="3871885259"/>
      </p:ext>
    </p:extLst>
  </p:cSld>
  <p:clrMapOvr>
    <a:masterClrMapping/>
  </p:clrMapOvr>
</p:sld>
</file>

<file path=ppt/theme/theme1.xml><?xml version="1.0" encoding="utf-8"?>
<a:theme xmlns:a="http://schemas.openxmlformats.org/drawingml/2006/main" name="https://www.freeppt7.com">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https://www.freeppt7.com">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https://www.freeppt7.com">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2996</TotalTime>
  <Words>839</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arial</vt:lpstr>
      <vt:lpstr>Arial Black</vt:lpstr>
      <vt:lpstr>Helvetica Neue</vt:lpstr>
      <vt:lpstr>inherit</vt:lpstr>
      <vt:lpstr>Lucida Sans</vt:lpstr>
      <vt:lpstr>https://www.freeppt7.com</vt:lpstr>
      <vt:lpstr>1-https://www.freeppt7.com</vt:lpstr>
      <vt:lpstr>2-https://www.freeppt7.com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freeppt7.com</dc:creator>
  <cp:keywords>https:/www.freeppt7.com</cp:keywords>
  <cp:lastModifiedBy>SAI DATHA DHANUSH</cp:lastModifiedBy>
  <cp:revision>148</cp:revision>
  <dcterms:created xsi:type="dcterms:W3CDTF">2019-01-14T06:35:35Z</dcterms:created>
  <dcterms:modified xsi:type="dcterms:W3CDTF">2022-09-17T06:26:13Z</dcterms:modified>
</cp:coreProperties>
</file>