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Montserrat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9659F9-4B17-4D21-9EEE-F49504FF1852}">
  <a:tblStyle styleId="{F69659F9-4B17-4D21-9EEE-F49504FF18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Medium-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boldItalic.fntdata"/><Relationship Id="rId30" Type="http://schemas.openxmlformats.org/officeDocument/2006/relationships/font" Target="fonts/MontserratMedium-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f7ba6263a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2f7ba6263a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0becdfd897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30becdfd897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243aeb16a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2243aeb16a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0becdfd897_1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30becdfd897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0becdfd897_1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30becdfd897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0becdfd897_1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30becdfd897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0becdfd897_1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30becdfd897_1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0c46143ba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30c46143ba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0becdfd897_1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30becdfd897_1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0becdfd897_1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30becdfd897_1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3" name="Google Shape;42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becdfd897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30becdfd89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43aeb1e25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2243aeb1e25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43aeb1e25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2243aeb1e25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f75c90bcf2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2f75c90bcf2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ertical Title and Text">
  <p:cSld name="1_Vertical Title and Text">
    <p:spTree>
      <p:nvGrpSpPr>
        <p:cNvPr id="24" name="Shape 24"/>
        <p:cNvGrpSpPr/>
        <p:nvPr/>
      </p:nvGrpSpPr>
      <p:grpSpPr>
        <a:xfrm>
          <a:off x="0" y="0"/>
          <a:ext cx="0" cy="0"/>
          <a:chOff x="0" y="0"/>
          <a:chExt cx="0" cy="0"/>
        </a:xfrm>
      </p:grpSpPr>
      <p:sp>
        <p:nvSpPr>
          <p:cNvPr id="25" name="Google Shape;25;p2"/>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26" name="Google Shape;26;p2"/>
          <p:cNvSpPr txBox="1"/>
          <p:nvPr>
            <p:ph idx="1" type="body"/>
          </p:nvPr>
        </p:nvSpPr>
        <p:spPr>
          <a:xfrm>
            <a:off x="535709" y="832043"/>
            <a:ext cx="11111346" cy="5344920"/>
          </a:xfrm>
          <a:prstGeom prst="rect">
            <a:avLst/>
          </a:prstGeom>
          <a:noFill/>
          <a:ln>
            <a:noFill/>
          </a:ln>
        </p:spPr>
        <p:txBody>
          <a:bodyPr anchorCtr="0" anchor="t" bIns="45700" lIns="91425" spcFirstLastPara="1" rIns="91425" wrap="square" tIns="45700">
            <a:norm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9" name="Google Shape;79;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9448800" y="64761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5" name="Google Shape;85;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7" name="Shape 27"/>
        <p:cNvGrpSpPr/>
        <p:nvPr/>
      </p:nvGrpSpPr>
      <p:grpSpPr>
        <a:xfrm>
          <a:off x="0" y="0"/>
          <a:ext cx="0" cy="0"/>
          <a:chOff x="0" y="0"/>
          <a:chExt cx="0" cy="0"/>
        </a:xfrm>
      </p:grpSpPr>
      <p:sp>
        <p:nvSpPr>
          <p:cNvPr id="28" name="Google Shape;28;p3"/>
          <p:cNvSpPr/>
          <p:nvPr>
            <p:ph idx="2" type="pic"/>
          </p:nvPr>
        </p:nvSpPr>
        <p:spPr>
          <a:xfrm>
            <a:off x="1" y="0"/>
            <a:ext cx="12192000" cy="6858000"/>
          </a:xfrm>
          <a:prstGeom prst="rect">
            <a:avLst/>
          </a:prstGeom>
          <a:noFill/>
          <a:ln>
            <a:noFill/>
          </a:ln>
        </p:spPr>
      </p:sp>
      <p:sp>
        <p:nvSpPr>
          <p:cNvPr id="29" name="Google Shape;29;p3"/>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 name="Google Shape;33;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9448800" y="651308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8" name="Google Shape;38;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9448800" y="648537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4" name="Google Shape;44;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1" name="Google Shape;51;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9448800" y="648537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0" name="Google Shape;6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9448800" y="645766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5" name="Google Shape;65;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2" name="Google Shape;72;p10"/>
          <p:cNvSpPr/>
          <p:nvPr>
            <p:ph idx="2" type="pic"/>
          </p:nvPr>
        </p:nvSpPr>
        <p:spPr>
          <a:xfrm>
            <a:off x="5183188" y="987425"/>
            <a:ext cx="6172200" cy="4873625"/>
          </a:xfrm>
          <a:prstGeom prst="rect">
            <a:avLst/>
          </a:prstGeom>
          <a:noFill/>
          <a:ln>
            <a:noFill/>
          </a:ln>
        </p:spPr>
      </p:sp>
      <p:sp>
        <p:nvSpPr>
          <p:cNvPr id="73" name="Google Shape;73;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535709" y="832043"/>
            <a:ext cx="11111346" cy="534492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9349510" y="6457661"/>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14" name="Google Shape;14;p1"/>
          <p:cNvPicPr preferRelativeResize="0"/>
          <p:nvPr/>
        </p:nvPicPr>
        <p:blipFill rotWithShape="1">
          <a:blip r:embed="rId1">
            <a:alphaModFix/>
          </a:blip>
          <a:srcRect b="35100" l="22326" r="11835" t="32664"/>
          <a:stretch/>
        </p:blipFill>
        <p:spPr>
          <a:xfrm>
            <a:off x="262467" y="258234"/>
            <a:ext cx="1504951" cy="423333"/>
          </a:xfrm>
          <a:prstGeom prst="rect">
            <a:avLst/>
          </a:prstGeom>
          <a:noFill/>
          <a:ln>
            <a:noFill/>
          </a:ln>
        </p:spPr>
      </p:pic>
      <p:grpSp>
        <p:nvGrpSpPr>
          <p:cNvPr id="15" name="Google Shape;15;p1"/>
          <p:cNvGrpSpPr/>
          <p:nvPr/>
        </p:nvGrpSpPr>
        <p:grpSpPr>
          <a:xfrm>
            <a:off x="11856720" y="140636"/>
            <a:ext cx="223520" cy="990718"/>
            <a:chOff x="11856720" y="140636"/>
            <a:chExt cx="223520" cy="990718"/>
          </a:xfrm>
        </p:grpSpPr>
        <p:grpSp>
          <p:nvGrpSpPr>
            <p:cNvPr id="16" name="Google Shape;16;p1"/>
            <p:cNvGrpSpPr/>
            <p:nvPr/>
          </p:nvGrpSpPr>
          <p:grpSpPr>
            <a:xfrm>
              <a:off x="11856720" y="660278"/>
              <a:ext cx="223520" cy="471076"/>
              <a:chOff x="9734551" y="3138055"/>
              <a:chExt cx="2457449" cy="1328450"/>
            </a:xfrm>
          </p:grpSpPr>
          <p:sp>
            <p:nvSpPr>
              <p:cNvPr id="17" name="Google Shape;17;p1"/>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8" name="Google Shape;18;p1"/>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19" name="Google Shape;19;p1"/>
            <p:cNvGrpSpPr/>
            <p:nvPr/>
          </p:nvGrpSpPr>
          <p:grpSpPr>
            <a:xfrm>
              <a:off x="11856720" y="140636"/>
              <a:ext cx="223520" cy="471076"/>
              <a:chOff x="9734551" y="3138055"/>
              <a:chExt cx="2457449" cy="1328450"/>
            </a:xfrm>
          </p:grpSpPr>
          <p:sp>
            <p:nvSpPr>
              <p:cNvPr id="20" name="Google Shape;20;p1"/>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21" name="Google Shape;21;p1"/>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descr="A logo with text overlay&#10;&#10;Description automatically generated" id="22" name="Google Shape;22;p1"/>
          <p:cNvPicPr preferRelativeResize="0"/>
          <p:nvPr/>
        </p:nvPicPr>
        <p:blipFill rotWithShape="1">
          <a:blip r:embed="rId2">
            <a:alphaModFix/>
          </a:blip>
          <a:srcRect b="36394" l="37906" r="9605" t="34096"/>
          <a:stretch/>
        </p:blipFill>
        <p:spPr>
          <a:xfrm>
            <a:off x="11125200" y="11945"/>
            <a:ext cx="1066800" cy="599768"/>
          </a:xfrm>
          <a:prstGeom prst="rect">
            <a:avLst/>
          </a:prstGeom>
          <a:noFill/>
          <a:ln>
            <a:noFill/>
          </a:ln>
        </p:spPr>
      </p:pic>
      <p:sp>
        <p:nvSpPr>
          <p:cNvPr id="23" name="Google Shape;23;p1"/>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jp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7.png"/><Relationship Id="rId7"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3"/>
          <p:cNvPicPr preferRelativeResize="0"/>
          <p:nvPr/>
        </p:nvPicPr>
        <p:blipFill rotWithShape="1">
          <a:blip r:embed="rId3">
            <a:alphaModFix amt="20000"/>
          </a:blip>
          <a:srcRect b="19493" l="1514" r="2310" t="0"/>
          <a:stretch/>
        </p:blipFill>
        <p:spPr>
          <a:xfrm>
            <a:off x="-1235" y="7409"/>
            <a:ext cx="12272787" cy="6858000"/>
          </a:xfrm>
          <a:prstGeom prst="rect">
            <a:avLst/>
          </a:prstGeom>
          <a:noFill/>
          <a:ln>
            <a:noFill/>
          </a:ln>
        </p:spPr>
      </p:pic>
      <p:sp>
        <p:nvSpPr>
          <p:cNvPr id="94" name="Google Shape;94;p13"/>
          <p:cNvSpPr txBox="1"/>
          <p:nvPr/>
        </p:nvSpPr>
        <p:spPr>
          <a:xfrm>
            <a:off x="2904067" y="3139018"/>
            <a:ext cx="6384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i="0" lang="en-IN" sz="3600" u="none" cap="none" strike="noStrike">
                <a:solidFill>
                  <a:srgbClr val="8C212C"/>
                </a:solidFill>
                <a:latin typeface="Times New Roman"/>
                <a:ea typeface="Times New Roman"/>
                <a:cs typeface="Times New Roman"/>
                <a:sym typeface="Times New Roman"/>
              </a:rPr>
              <a:t>GITAM UNIVERSITY</a:t>
            </a:r>
            <a:endParaRPr i="0" sz="1400" u="none" cap="none" strike="noStrike">
              <a:solidFill>
                <a:srgbClr val="000000"/>
              </a:solidFill>
              <a:latin typeface="Times New Roman"/>
              <a:ea typeface="Times New Roman"/>
              <a:cs typeface="Times New Roman"/>
              <a:sym typeface="Times New Roman"/>
            </a:endParaRPr>
          </a:p>
        </p:txBody>
      </p:sp>
      <p:grpSp>
        <p:nvGrpSpPr>
          <p:cNvPr id="95" name="Google Shape;95;p13"/>
          <p:cNvGrpSpPr/>
          <p:nvPr/>
        </p:nvGrpSpPr>
        <p:grpSpPr>
          <a:xfrm>
            <a:off x="0" y="3139018"/>
            <a:ext cx="12192000" cy="594783"/>
            <a:chOff x="0" y="3138055"/>
            <a:chExt cx="12192000" cy="595746"/>
          </a:xfrm>
        </p:grpSpPr>
        <p:sp>
          <p:nvSpPr>
            <p:cNvPr id="96" name="Google Shape;96;p13"/>
            <p:cNvSpPr/>
            <p:nvPr/>
          </p:nvSpPr>
          <p:spPr>
            <a:xfrm>
              <a:off x="0" y="3138055"/>
              <a:ext cx="2432051" cy="595746"/>
            </a:xfrm>
            <a:prstGeom prst="rect">
              <a:avLst/>
            </a:prstGeom>
            <a:solidFill>
              <a:srgbClr val="DF2A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rPr b="1" lang="en-IN" sz="1800">
                  <a:solidFill>
                    <a:schemeClr val="lt1"/>
                  </a:solidFill>
                  <a:latin typeface="Times New Roman"/>
                  <a:ea typeface="Times New Roman"/>
                  <a:cs typeface="Times New Roman"/>
                  <a:sym typeface="Times New Roman"/>
                </a:rPr>
                <a:t>AY 2021-2025</a:t>
              </a:r>
              <a:endParaRPr b="1" i="0" sz="1800" u="none" cap="none" strike="noStrike">
                <a:solidFill>
                  <a:schemeClr val="lt1"/>
                </a:solidFill>
                <a:latin typeface="Times New Roman"/>
                <a:ea typeface="Times New Roman"/>
                <a:cs typeface="Times New Roman"/>
                <a:sym typeface="Times New Roman"/>
              </a:endParaRPr>
            </a:p>
          </p:txBody>
        </p:sp>
        <p:sp>
          <p:nvSpPr>
            <p:cNvPr id="97" name="Google Shape;97;p13"/>
            <p:cNvSpPr/>
            <p:nvPr/>
          </p:nvSpPr>
          <p:spPr>
            <a:xfrm>
              <a:off x="9734551" y="3138055"/>
              <a:ext cx="2457449" cy="595746"/>
            </a:xfrm>
            <a:prstGeom prst="rect">
              <a:avLst/>
            </a:prstGeom>
            <a:solidFill>
              <a:srgbClr val="DF2A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rPr b="1" i="0" lang="en-IN" sz="1500" u="none" cap="none" strike="noStrike">
                  <a:solidFill>
                    <a:schemeClr val="lt1"/>
                  </a:solidFill>
                  <a:latin typeface="Times New Roman"/>
                  <a:ea typeface="Times New Roman"/>
                  <a:cs typeface="Times New Roman"/>
                  <a:sym typeface="Times New Roman"/>
                </a:rPr>
                <a:t>Major Project</a:t>
              </a:r>
              <a:endParaRPr b="1" sz="15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351"/>
                <a:buFont typeface="Arial"/>
                <a:buNone/>
              </a:pPr>
              <a:r>
                <a:rPr b="1" i="0" lang="en-IN" sz="1500" u="none" cap="none" strike="noStrike">
                  <a:solidFill>
                    <a:schemeClr val="lt1"/>
                  </a:solidFill>
                  <a:latin typeface="Times New Roman"/>
                  <a:ea typeface="Times New Roman"/>
                  <a:cs typeface="Times New Roman"/>
                  <a:sym typeface="Times New Roman"/>
                </a:rPr>
                <a:t>Project ID: </a:t>
              </a:r>
              <a:r>
                <a:rPr b="1" lang="en-IN" sz="1500">
                  <a:solidFill>
                    <a:schemeClr val="lt1"/>
                  </a:solidFill>
                  <a:latin typeface="Times New Roman"/>
                  <a:ea typeface="Times New Roman"/>
                  <a:cs typeface="Times New Roman"/>
                  <a:sym typeface="Times New Roman"/>
                </a:rPr>
                <a:t>Alpha 8 &amp; A-10</a:t>
              </a:r>
              <a:endParaRPr b="1" i="0" sz="1500" u="none" cap="none" strike="noStrike">
                <a:solidFill>
                  <a:schemeClr val="lt1"/>
                </a:solidFill>
                <a:latin typeface="Times New Roman"/>
                <a:ea typeface="Times New Roman"/>
                <a:cs typeface="Times New Roman"/>
                <a:sym typeface="Times New Roman"/>
              </a:endParaRPr>
            </a:p>
          </p:txBody>
        </p:sp>
      </p:grpSp>
      <p:sp>
        <p:nvSpPr>
          <p:cNvPr id="98" name="Google Shape;98;p13"/>
          <p:cNvSpPr/>
          <p:nvPr/>
        </p:nvSpPr>
        <p:spPr>
          <a:xfrm>
            <a:off x="3060700" y="3797300"/>
            <a:ext cx="6096000"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i="0" lang="en-IN" sz="1400" u="none" cap="none" strike="noStrike">
                <a:solidFill>
                  <a:srgbClr val="7F7F7F"/>
                </a:solidFill>
                <a:latin typeface="Times New Roman"/>
                <a:ea typeface="Times New Roman"/>
                <a:cs typeface="Times New Roman"/>
                <a:sym typeface="Times New Roman"/>
              </a:rPr>
              <a:t>A University should be a place of light, of liberty, and of learning.</a:t>
            </a:r>
            <a:endParaRPr i="0" sz="1400" u="none" cap="none" strike="noStrike">
              <a:solidFill>
                <a:srgbClr val="000000"/>
              </a:solidFill>
              <a:latin typeface="Times New Roman"/>
              <a:ea typeface="Times New Roman"/>
              <a:cs typeface="Times New Roman"/>
              <a:sym typeface="Times New Roman"/>
            </a:endParaRPr>
          </a:p>
        </p:txBody>
      </p:sp>
      <p:sp>
        <p:nvSpPr>
          <p:cNvPr id="99" name="Google Shape;99;p13"/>
          <p:cNvSpPr/>
          <p:nvPr/>
        </p:nvSpPr>
        <p:spPr>
          <a:xfrm>
            <a:off x="3060700" y="6148918"/>
            <a:ext cx="6096000"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7F7F7F"/>
                </a:solidFill>
                <a:latin typeface="Montserrat Medium"/>
                <a:ea typeface="Montserrat Medium"/>
                <a:cs typeface="Montserrat Medium"/>
                <a:sym typeface="Montserrat Medium"/>
              </a:rPr>
              <a:t>www.gitamedu.com</a:t>
            </a:r>
            <a:endParaRPr b="0" i="0" sz="1200" u="none" cap="none" strike="noStrike">
              <a:solidFill>
                <a:srgbClr val="7F7F7F"/>
              </a:solidFill>
              <a:latin typeface="Montserrat Medium"/>
              <a:ea typeface="Montserrat Medium"/>
              <a:cs typeface="Montserrat Medium"/>
              <a:sym typeface="Montserrat Medium"/>
            </a:endParaRPr>
          </a:p>
        </p:txBody>
      </p:sp>
      <p:grpSp>
        <p:nvGrpSpPr>
          <p:cNvPr id="100" name="Google Shape;100;p13"/>
          <p:cNvGrpSpPr/>
          <p:nvPr/>
        </p:nvGrpSpPr>
        <p:grpSpPr>
          <a:xfrm rot="2700000">
            <a:off x="5984712" y="5183993"/>
            <a:ext cx="231043" cy="225933"/>
            <a:chOff x="11087593" y="13905"/>
            <a:chExt cx="1085533" cy="1061509"/>
          </a:xfrm>
        </p:grpSpPr>
        <p:sp>
          <p:nvSpPr>
            <p:cNvPr id="101" name="Google Shape;101;p13"/>
            <p:cNvSpPr/>
            <p:nvPr/>
          </p:nvSpPr>
          <p:spPr>
            <a:xfrm>
              <a:off x="11087593" y="548342"/>
              <a:ext cx="537028" cy="527072"/>
            </a:xfrm>
            <a:prstGeom prst="rect">
              <a:avLst/>
            </a:prstGeom>
            <a:solidFill>
              <a:srgbClr val="DF2A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02" name="Google Shape;102;p13"/>
            <p:cNvSpPr/>
            <p:nvPr/>
          </p:nvSpPr>
          <p:spPr>
            <a:xfrm>
              <a:off x="11636098" y="13905"/>
              <a:ext cx="537028" cy="527079"/>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pic>
        <p:nvPicPr>
          <p:cNvPr id="103" name="Google Shape;103;p13"/>
          <p:cNvPicPr preferRelativeResize="0"/>
          <p:nvPr/>
        </p:nvPicPr>
        <p:blipFill rotWithShape="1">
          <a:blip r:embed="rId4">
            <a:alphaModFix/>
          </a:blip>
          <a:srcRect b="35100" l="22328" r="61002" t="32664"/>
          <a:stretch/>
        </p:blipFill>
        <p:spPr>
          <a:xfrm>
            <a:off x="5367867" y="1325034"/>
            <a:ext cx="1534584" cy="1699684"/>
          </a:xfrm>
          <a:prstGeom prst="rect">
            <a:avLst/>
          </a:prstGeom>
          <a:noFill/>
          <a:ln>
            <a:noFill/>
          </a:ln>
        </p:spPr>
      </p:pic>
      <p:sp>
        <p:nvSpPr>
          <p:cNvPr id="104" name="Google Shape;104;p13"/>
          <p:cNvSpPr/>
          <p:nvPr/>
        </p:nvSpPr>
        <p:spPr>
          <a:xfrm>
            <a:off x="2904067" y="4430594"/>
            <a:ext cx="6096000" cy="64629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Times New Roman"/>
                <a:ea typeface="Times New Roman"/>
                <a:cs typeface="Times New Roman"/>
                <a:sym typeface="Times New Roman"/>
              </a:rPr>
              <a:t>Department of Electrical Electronics and Communication Engineering</a:t>
            </a:r>
            <a:endParaRPr b="1" i="0" sz="1800" u="none" cap="none" strike="noStrike">
              <a:solidFill>
                <a:schemeClr val="dk1"/>
              </a:solidFill>
              <a:latin typeface="Times New Roman"/>
              <a:ea typeface="Times New Roman"/>
              <a:cs typeface="Times New Roman"/>
              <a:sym typeface="Times New Roman"/>
            </a:endParaRPr>
          </a:p>
        </p:txBody>
      </p:sp>
      <p:sp>
        <p:nvSpPr>
          <p:cNvPr id="105" name="Google Shape;105;p13"/>
          <p:cNvSpPr/>
          <p:nvPr/>
        </p:nvSpPr>
        <p:spPr>
          <a:xfrm>
            <a:off x="9156700" y="5791918"/>
            <a:ext cx="2926946"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106" name="Google Shape;106;p13"/>
          <p:cNvSpPr/>
          <p:nvPr/>
        </p:nvSpPr>
        <p:spPr>
          <a:xfrm>
            <a:off x="3467790" y="432083"/>
            <a:ext cx="4917595" cy="594783"/>
          </a:xfrm>
          <a:prstGeom prst="rect">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t/>
            </a:r>
            <a:endParaRPr b="1" sz="18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b="1" sz="18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IN" sz="1800">
                <a:latin typeface="Times New Roman"/>
                <a:ea typeface="Times New Roman"/>
                <a:cs typeface="Times New Roman"/>
                <a:sym typeface="Times New Roman"/>
              </a:rPr>
              <a:t>Land </a:t>
            </a:r>
            <a:r>
              <a:rPr b="1" lang="en-IN" sz="1800">
                <a:latin typeface="Times New Roman"/>
                <a:ea typeface="Times New Roman"/>
                <a:cs typeface="Times New Roman"/>
                <a:sym typeface="Times New Roman"/>
              </a:rPr>
              <a:t>Region Monitoring for farming using </a:t>
            </a:r>
            <a:r>
              <a:rPr b="1" lang="en-IN" sz="1800">
                <a:solidFill>
                  <a:schemeClr val="dk1"/>
                </a:solidFill>
                <a:latin typeface="Times New Roman"/>
                <a:ea typeface="Times New Roman"/>
                <a:cs typeface="Times New Roman"/>
                <a:sym typeface="Times New Roman"/>
              </a:rPr>
              <a:t>Deep Learning</a:t>
            </a:r>
            <a:endParaRPr b="1" sz="18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b="1" sz="18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sz="1800">
              <a:latin typeface="Times New Roman"/>
              <a:ea typeface="Times New Roman"/>
              <a:cs typeface="Times New Roman"/>
              <a:sym typeface="Times New Roman"/>
            </a:endParaRPr>
          </a:p>
        </p:txBody>
      </p:sp>
      <p:sp>
        <p:nvSpPr>
          <p:cNvPr id="107" name="Google Shape;107;p13"/>
          <p:cNvSpPr/>
          <p:nvPr/>
        </p:nvSpPr>
        <p:spPr>
          <a:xfrm>
            <a:off x="66257" y="5253325"/>
            <a:ext cx="10254000" cy="138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IN" sz="1600" u="none" cap="none" strike="noStrike">
                <a:solidFill>
                  <a:schemeClr val="accent5"/>
                </a:solidFill>
                <a:latin typeface="Times New Roman"/>
                <a:ea typeface="Times New Roman"/>
                <a:cs typeface="Times New Roman"/>
                <a:sym typeface="Times New Roman"/>
              </a:rPr>
              <a:t>Project Team:</a:t>
            </a:r>
            <a:r>
              <a:rPr b="1" i="0" lang="en-IN" sz="1400" u="none" cap="none" strike="noStrike">
                <a:solidFill>
                  <a:schemeClr val="dk1"/>
                </a:solidFill>
                <a:latin typeface="Times New Roman"/>
                <a:ea typeface="Times New Roman"/>
                <a:cs typeface="Times New Roman"/>
                <a:sym typeface="Times New Roman"/>
              </a:rPr>
              <a:t> </a:t>
            </a:r>
            <a:endParaRPr b="1" i="0" sz="1400" u="none" cap="none" strike="noStrike">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IN">
                <a:solidFill>
                  <a:schemeClr val="dk1"/>
                </a:solidFill>
                <a:latin typeface="Times New Roman"/>
                <a:ea typeface="Times New Roman"/>
                <a:cs typeface="Times New Roman"/>
                <a:sym typeface="Times New Roman"/>
              </a:rPr>
              <a:t>Ramireddygari Yaswanth Reddy (BU21EECE0100081)</a:t>
            </a:r>
            <a:endParaRPr b="1">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1" lang="en-IN">
                <a:solidFill>
                  <a:schemeClr val="dk1"/>
                </a:solidFill>
                <a:latin typeface="Times New Roman"/>
                <a:ea typeface="Times New Roman"/>
                <a:cs typeface="Times New Roman"/>
                <a:sym typeface="Times New Roman"/>
              </a:rPr>
              <a:t>Tadipathri Syed Faiz Ali  (BU21EECE0100140)</a:t>
            </a:r>
            <a:endParaRPr b="1">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1" lang="en-IN">
                <a:solidFill>
                  <a:schemeClr val="dk1"/>
                </a:solidFill>
                <a:latin typeface="Times New Roman"/>
                <a:ea typeface="Times New Roman"/>
                <a:cs typeface="Times New Roman"/>
                <a:sym typeface="Times New Roman"/>
              </a:rPr>
              <a:t>Mallu Rameshwara Reddy (BU21EECE0100153)</a:t>
            </a:r>
            <a:endParaRPr b="1">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196850" lvl="0" marL="28575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108" name="Google Shape;108;p13"/>
          <p:cNvSpPr/>
          <p:nvPr/>
        </p:nvSpPr>
        <p:spPr>
          <a:xfrm>
            <a:off x="9449802" y="5295901"/>
            <a:ext cx="2926946" cy="73862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chemeClr val="accent5"/>
                </a:solidFill>
                <a:latin typeface="Times New Roman"/>
                <a:ea typeface="Times New Roman"/>
                <a:cs typeface="Times New Roman"/>
                <a:sym typeface="Times New Roman"/>
              </a:rPr>
              <a:t>Project Mentor: </a:t>
            </a:r>
            <a:endParaRPr>
              <a:solidFill>
                <a:schemeClr val="accent5"/>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SzPts val="1400"/>
              <a:buFont typeface="Times New Roman"/>
              <a:buChar char="●"/>
            </a:pPr>
            <a:r>
              <a:rPr b="1" lang="en-IN">
                <a:latin typeface="Times New Roman"/>
                <a:ea typeface="Times New Roman"/>
                <a:cs typeface="Times New Roman"/>
                <a:sym typeface="Times New Roman"/>
              </a:rPr>
              <a:t>Ms. Dioline Sara</a:t>
            </a:r>
            <a:endParaRPr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ph idx="12" type="sldNum"/>
          </p:nvPr>
        </p:nvSpPr>
        <p:spPr>
          <a:xfrm>
            <a:off x="9448799"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248" name="Google Shape;248;p22"/>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i="0" sz="1400" u="none" cap="none" strike="noStrike">
              <a:solidFill>
                <a:srgbClr val="000000"/>
              </a:solidFill>
              <a:latin typeface="Times New Roman"/>
              <a:ea typeface="Times New Roman"/>
              <a:cs typeface="Times New Roman"/>
              <a:sym typeface="Times New Roman"/>
            </a:endParaRPr>
          </a:p>
        </p:txBody>
      </p:sp>
      <p:sp>
        <p:nvSpPr>
          <p:cNvPr id="249" name="Google Shape;249;p22"/>
          <p:cNvSpPr txBox="1"/>
          <p:nvPr/>
        </p:nvSpPr>
        <p:spPr>
          <a:xfrm>
            <a:off x="452283" y="871532"/>
            <a:ext cx="11326800" cy="573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285750" lvl="0" marL="285750" marR="0" rtl="0" algn="l">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Verdana"/>
                <a:ea typeface="Verdana"/>
                <a:cs typeface="Verdana"/>
                <a:sym typeface="Verdana"/>
              </a:rPr>
              <a:t> </a:t>
            </a:r>
            <a:endParaRPr/>
          </a:p>
        </p:txBody>
      </p:sp>
      <p:graphicFrame>
        <p:nvGraphicFramePr>
          <p:cNvPr id="250" name="Google Shape;250;p22"/>
          <p:cNvGraphicFramePr/>
          <p:nvPr/>
        </p:nvGraphicFramePr>
        <p:xfrm>
          <a:off x="559763" y="757113"/>
          <a:ext cx="3000000" cy="3000000"/>
        </p:xfrm>
        <a:graphic>
          <a:graphicData uri="http://schemas.openxmlformats.org/drawingml/2006/table">
            <a:tbl>
              <a:tblPr>
                <a:noFill/>
                <a:tableStyleId>{F69659F9-4B17-4D21-9EEE-F49504FF1852}</a:tableStyleId>
              </a:tblPr>
              <a:tblGrid>
                <a:gridCol w="1872900"/>
                <a:gridCol w="1625150"/>
                <a:gridCol w="3433050"/>
                <a:gridCol w="1905775"/>
                <a:gridCol w="1905775"/>
              </a:tblGrid>
              <a:tr h="590700">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Paper Title</a:t>
                      </a:r>
                      <a:endParaRPr b="1" sz="16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Model</a:t>
                      </a:r>
                      <a:endParaRPr b="1" sz="16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Methodology</a:t>
                      </a:r>
                      <a:endParaRPr b="1" sz="16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Accuracy</a:t>
                      </a:r>
                      <a:endParaRPr b="1" sz="16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Precision</a:t>
                      </a:r>
                      <a:endParaRPr b="1" sz="16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95650">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Soil texture</a:t>
                      </a:r>
                      <a:endParaRPr>
                        <a:latin typeface="Times New Roman"/>
                        <a:ea typeface="Times New Roman"/>
                        <a:cs typeface="Times New Roman"/>
                        <a:sym typeface="Times New Roman"/>
                      </a:endParaRPr>
                    </a:p>
                    <a:p>
                      <a:pPr indent="0" lvl="0" marL="0" rtl="0" algn="ctr">
                        <a:spcBef>
                          <a:spcPts val="0"/>
                        </a:spcBef>
                        <a:spcAft>
                          <a:spcPts val="0"/>
                        </a:spcAft>
                        <a:buNone/>
                      </a:pPr>
                      <a:r>
                        <a:rPr lang="en-IN">
                          <a:latin typeface="Times New Roman"/>
                          <a:ea typeface="Times New Roman"/>
                          <a:cs typeface="Times New Roman"/>
                          <a:sym typeface="Times New Roman"/>
                        </a:rPr>
                        <a:t>classification using</a:t>
                      </a:r>
                      <a:endParaRPr>
                        <a:latin typeface="Times New Roman"/>
                        <a:ea typeface="Times New Roman"/>
                        <a:cs typeface="Times New Roman"/>
                        <a:sym typeface="Times New Roman"/>
                      </a:endParaRPr>
                    </a:p>
                    <a:p>
                      <a:pPr indent="0" lvl="0" marL="0" rtl="0" algn="ctr">
                        <a:spcBef>
                          <a:spcPts val="0"/>
                        </a:spcBef>
                        <a:spcAft>
                          <a:spcPts val="0"/>
                        </a:spcAft>
                        <a:buNone/>
                      </a:pPr>
                      <a:r>
                        <a:rPr lang="en-IN">
                          <a:latin typeface="Times New Roman"/>
                          <a:ea typeface="Times New Roman"/>
                          <a:cs typeface="Times New Roman"/>
                          <a:sym typeface="Times New Roman"/>
                        </a:rPr>
                        <a:t>multi class support</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Multi-class SVM</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SVM with linear kernel applied to</a:t>
                      </a:r>
                      <a:endParaRPr>
                        <a:latin typeface="Times New Roman"/>
                        <a:ea typeface="Times New Roman"/>
                        <a:cs typeface="Times New Roman"/>
                        <a:sym typeface="Times New Roman"/>
                      </a:endParaRPr>
                    </a:p>
                    <a:p>
                      <a:pPr indent="0" lvl="0" marL="0" rtl="0" algn="ctr">
                        <a:spcBef>
                          <a:spcPts val="0"/>
                        </a:spcBef>
                        <a:spcAft>
                          <a:spcPts val="0"/>
                        </a:spcAft>
                        <a:buNone/>
                      </a:pPr>
                      <a:r>
                        <a:rPr lang="en-IN">
                          <a:latin typeface="Times New Roman"/>
                          <a:ea typeface="Times New Roman"/>
                          <a:cs typeface="Times New Roman"/>
                          <a:sym typeface="Times New Roman"/>
                        </a:rPr>
                        <a:t>HSV histogram Gabor wavelets,</a:t>
                      </a:r>
                      <a:endParaRPr>
                        <a:latin typeface="Times New Roman"/>
                        <a:ea typeface="Times New Roman"/>
                        <a:cs typeface="Times New Roman"/>
                        <a:sym typeface="Times New Roman"/>
                      </a:endParaRPr>
                    </a:p>
                    <a:p>
                      <a:pPr indent="0" lvl="0" marL="0" rtl="0" algn="ctr">
                        <a:spcBef>
                          <a:spcPts val="0"/>
                        </a:spcBef>
                        <a:spcAft>
                          <a:spcPts val="0"/>
                        </a:spcAft>
                        <a:buNone/>
                      </a:pPr>
                      <a:r>
                        <a:rPr lang="en-IN">
                          <a:latin typeface="Times New Roman"/>
                          <a:ea typeface="Times New Roman"/>
                          <a:cs typeface="Times New Roman"/>
                          <a:sym typeface="Times New Roman"/>
                        </a:rPr>
                        <a:t>Discrete Wavelet Transform, etc.</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91.37%</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83%</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83200">
                <a:tc>
                  <a:txBody>
                    <a:bodyPr/>
                    <a:lstStyle/>
                    <a:p>
                      <a:pPr indent="0" lvl="0" marL="0" rtl="0" algn="ctr">
                        <a:spcBef>
                          <a:spcPts val="0"/>
                        </a:spcBef>
                        <a:spcAft>
                          <a:spcPts val="0"/>
                        </a:spcAft>
                        <a:buNone/>
                      </a:pPr>
                      <a:r>
                        <a:rPr lang="en-IN">
                          <a:solidFill>
                            <a:schemeClr val="dk1"/>
                          </a:solidFill>
                          <a:latin typeface="Times New Roman"/>
                          <a:ea typeface="Times New Roman"/>
                          <a:cs typeface="Times New Roman"/>
                          <a:sym typeface="Times New Roman"/>
                        </a:rPr>
                        <a:t>Soil classification using</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IN">
                          <a:solidFill>
                            <a:schemeClr val="dk1"/>
                          </a:solidFill>
                          <a:latin typeface="Times New Roman"/>
                          <a:ea typeface="Times New Roman"/>
                          <a:cs typeface="Times New Roman"/>
                          <a:sym typeface="Times New Roman"/>
                        </a:rPr>
                        <a:t>machine learning</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IN">
                          <a:solidFill>
                            <a:schemeClr val="dk1"/>
                          </a:solidFill>
                          <a:latin typeface="Times New Roman"/>
                          <a:ea typeface="Times New Roman"/>
                          <a:cs typeface="Times New Roman"/>
                          <a:sym typeface="Times New Roman"/>
                        </a:rPr>
                        <a:t>methods</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Gaussian SVM, kNN, Bagged Trees</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SVM (Gaussian kernel). Weighted</a:t>
                      </a:r>
                      <a:endParaRPr>
                        <a:latin typeface="Times New Roman"/>
                        <a:ea typeface="Times New Roman"/>
                        <a:cs typeface="Times New Roman"/>
                        <a:sym typeface="Times New Roman"/>
                      </a:endParaRPr>
                    </a:p>
                    <a:p>
                      <a:pPr indent="0" lvl="0" marL="0" rtl="0" algn="ctr">
                        <a:spcBef>
                          <a:spcPts val="0"/>
                        </a:spcBef>
                        <a:spcAft>
                          <a:spcPts val="0"/>
                        </a:spcAft>
                        <a:buNone/>
                      </a:pPr>
                      <a:r>
                        <a:rPr lang="en-IN">
                          <a:latin typeface="Times New Roman"/>
                          <a:ea typeface="Times New Roman"/>
                          <a:cs typeface="Times New Roman"/>
                          <a:sym typeface="Times New Roman"/>
                        </a:rPr>
                        <a:t>kNN, Bagged Tree ensemble</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94.95%</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56% to 80%</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534800">
                <a:tc>
                  <a:txBody>
                    <a:bodyPr/>
                    <a:lstStyle/>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Cl</a:t>
                      </a:r>
                      <a:r>
                        <a:rPr lang="en-IN">
                          <a:latin typeface="Times New Roman"/>
                          <a:ea typeface="Times New Roman"/>
                          <a:cs typeface="Times New Roman"/>
                          <a:sym typeface="Times New Roman"/>
                        </a:rPr>
                        <a:t>assification</a:t>
                      </a:r>
                      <a:r>
                        <a:rPr lang="en-IN">
                          <a:latin typeface="Times New Roman"/>
                          <a:ea typeface="Times New Roman"/>
                          <a:cs typeface="Times New Roman"/>
                          <a:sym typeface="Times New Roman"/>
                        </a:rPr>
                        <a:t> of</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agricultural</a:t>
                      </a:r>
                      <a:r>
                        <a:rPr lang="en-IN">
                          <a:latin typeface="Times New Roman"/>
                          <a:ea typeface="Times New Roman"/>
                          <a:cs typeface="Times New Roman"/>
                          <a:sym typeface="Times New Roman"/>
                        </a:rPr>
                        <a:t> soil</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parameters in India</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88900" marB="88900" marR="25400" marL="25400" anchor="ctr">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Random Forest, SVM</a:t>
                      </a:r>
                      <a:endParaRPr>
                        <a:latin typeface="Times New Roman"/>
                        <a:ea typeface="Times New Roman"/>
                        <a:cs typeface="Times New Roman"/>
                        <a:sym typeface="Times New Roman"/>
                      </a:endParaRPr>
                    </a:p>
                  </a:txBody>
                  <a:tcPr marT="88900" marB="88900" marR="25400" marL="25400" anchor="ctr">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SVM with Gaussian kernel, Random</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Forest classifier implemented with</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Cohen's kappa measure</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88900" marB="88900" marR="25400" marL="25400" anchor="ctr">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95.8%</a:t>
                      </a:r>
                      <a:endParaRPr>
                        <a:latin typeface="Times New Roman"/>
                        <a:ea typeface="Times New Roman"/>
                        <a:cs typeface="Times New Roman"/>
                        <a:sym typeface="Times New Roman"/>
                      </a:endParaRPr>
                    </a:p>
                  </a:txBody>
                  <a:tcPr marT="88900" marB="88900" marR="25400" marL="25400" anchor="ctr">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86%</a:t>
                      </a:r>
                      <a:endParaRPr>
                        <a:latin typeface="Times New Roman"/>
                        <a:ea typeface="Times New Roman"/>
                        <a:cs typeface="Times New Roman"/>
                        <a:sym typeface="Times New Roman"/>
                      </a:endParaRPr>
                    </a:p>
                  </a:txBody>
                  <a:tcPr marT="88900" marB="88900" marR="25400" marL="25400" anchor="ctr">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534800">
                <a:tc>
                  <a:txBody>
                    <a:bodyPr/>
                    <a:lstStyle/>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Improving the</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Prediction</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Accuracy of Soil</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Nutrient</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Classification</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Extreme Learning Machine</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(ELM)</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ELM with activation</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functions (Gaussian</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radial basis, hyperbolic tangent,</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triangular basis, hard limit, sine-squared)</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90% for P-F</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90% for K-F</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256" name="Google Shape;256;p23"/>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Times New Roman"/>
                <a:ea typeface="Times New Roman"/>
                <a:cs typeface="Times New Roman"/>
                <a:sym typeface="Times New Roman"/>
              </a:rPr>
              <a:t>Analysis - SWOT</a:t>
            </a:r>
            <a:endParaRPr i="0" sz="1400" u="none" cap="none" strike="noStrike">
              <a:solidFill>
                <a:srgbClr val="000000"/>
              </a:solidFill>
              <a:latin typeface="Times New Roman"/>
              <a:ea typeface="Times New Roman"/>
              <a:cs typeface="Times New Roman"/>
              <a:sym typeface="Times New Roman"/>
            </a:endParaRPr>
          </a:p>
        </p:txBody>
      </p:sp>
      <p:grpSp>
        <p:nvGrpSpPr>
          <p:cNvPr id="257" name="Google Shape;257;p23"/>
          <p:cNvGrpSpPr/>
          <p:nvPr/>
        </p:nvGrpSpPr>
        <p:grpSpPr>
          <a:xfrm>
            <a:off x="213106" y="1087852"/>
            <a:ext cx="6735756" cy="2467013"/>
            <a:chOff x="928691" y="421011"/>
            <a:chExt cx="2812894" cy="1850306"/>
          </a:xfrm>
        </p:grpSpPr>
        <p:sp>
          <p:nvSpPr>
            <p:cNvPr id="258" name="Google Shape;258;p23"/>
            <p:cNvSpPr/>
            <p:nvPr/>
          </p:nvSpPr>
          <p:spPr>
            <a:xfrm>
              <a:off x="2842986" y="1102623"/>
              <a:ext cx="898599" cy="431632"/>
            </a:xfrm>
            <a:custGeom>
              <a:rect b="b" l="l" r="r" t="t"/>
              <a:pathLst>
                <a:path extrusionOk="0" fill="none" h="25004" w="52055">
                  <a:moveTo>
                    <a:pt x="52055" y="25004"/>
                  </a:moveTo>
                  <a:lnTo>
                    <a:pt x="27052" y="1"/>
                  </a:lnTo>
                  <a:lnTo>
                    <a:pt x="1" y="1"/>
                  </a:lnTo>
                </a:path>
              </a:pathLst>
            </a:custGeom>
            <a:noFill/>
            <a:ln cap="flat" cmpd="sng" w="11025">
              <a:solidFill>
                <a:schemeClr val="accent6"/>
              </a:solidFill>
              <a:prstDash val="solid"/>
              <a:miter lim="11906"/>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59" name="Google Shape;259;p23"/>
            <p:cNvGrpSpPr/>
            <p:nvPr/>
          </p:nvGrpSpPr>
          <p:grpSpPr>
            <a:xfrm>
              <a:off x="928691" y="421011"/>
              <a:ext cx="1884600" cy="1850306"/>
              <a:chOff x="928691" y="421011"/>
              <a:chExt cx="1884600" cy="1850306"/>
            </a:xfrm>
          </p:grpSpPr>
          <p:sp>
            <p:nvSpPr>
              <p:cNvPr id="260" name="Google Shape;260;p23"/>
              <p:cNvSpPr txBox="1"/>
              <p:nvPr/>
            </p:nvSpPr>
            <p:spPr>
              <a:xfrm>
                <a:off x="1079559" y="857117"/>
                <a:ext cx="1437000" cy="1414200"/>
              </a:xfrm>
              <a:prstGeom prst="rect">
                <a:avLst/>
              </a:prstGeom>
              <a:noFill/>
              <a:ln>
                <a:noFill/>
              </a:ln>
            </p:spPr>
            <p:txBody>
              <a:bodyPr anchorCtr="0" anchor="ctr" bIns="121900" lIns="121900" spcFirstLastPara="1" rIns="121900" wrap="square" tIns="121900">
                <a:noAutofit/>
              </a:bodyPr>
              <a:lstStyle/>
              <a:p>
                <a:pPr indent="0" lvl="0" marL="0" marR="0" rtl="0" algn="just">
                  <a:lnSpc>
                    <a:spcPct val="100000"/>
                  </a:lnSpc>
                  <a:spcBef>
                    <a:spcPts val="0"/>
                  </a:spcBef>
                  <a:spcAft>
                    <a:spcPts val="0"/>
                  </a:spcAft>
                  <a:buClr>
                    <a:srgbClr val="000000"/>
                  </a:buClr>
                  <a:buSzPts val="1600"/>
                  <a:buFont typeface="Arial"/>
                  <a:buNone/>
                </a:pPr>
                <a:r>
                  <a:rPr lang="en-IN" sz="1500">
                    <a:solidFill>
                      <a:srgbClr val="434343"/>
                    </a:solidFill>
                    <a:latin typeface="Times New Roman"/>
                    <a:ea typeface="Times New Roman"/>
                    <a:cs typeface="Times New Roman"/>
                    <a:sym typeface="Times New Roman"/>
                  </a:rPr>
                  <a:t>1.</a:t>
                </a:r>
                <a:r>
                  <a:rPr b="1" lang="en-IN" sz="1500">
                    <a:solidFill>
                      <a:schemeClr val="dk1"/>
                    </a:solidFill>
                    <a:latin typeface="Times New Roman"/>
                    <a:ea typeface="Times New Roman"/>
                    <a:cs typeface="Times New Roman"/>
                    <a:sym typeface="Times New Roman"/>
                  </a:rPr>
                  <a:t>Advanced Technology Integration:</a:t>
                </a:r>
                <a:r>
                  <a:rPr lang="en-IN" sz="1500">
                    <a:solidFill>
                      <a:schemeClr val="dk1"/>
                    </a:solidFill>
                    <a:latin typeface="Times New Roman"/>
                    <a:ea typeface="Times New Roman"/>
                    <a:cs typeface="Times New Roman"/>
                    <a:sym typeface="Times New Roman"/>
                  </a:rPr>
                  <a:t> High accuracy in soil classification through AI and deep learning.</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2.User-Friendly Design:</a:t>
                </a:r>
                <a:r>
                  <a:rPr lang="en-IN" sz="1500">
                    <a:solidFill>
                      <a:schemeClr val="dk1"/>
                    </a:solidFill>
                    <a:latin typeface="Times New Roman"/>
                    <a:ea typeface="Times New Roman"/>
                    <a:cs typeface="Times New Roman"/>
                    <a:sym typeface="Times New Roman"/>
                  </a:rPr>
                  <a:t> Accessible to farmers with limited technical skills.</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IN" sz="1500">
                    <a:solidFill>
                      <a:schemeClr val="dk1"/>
                    </a:solidFill>
                    <a:latin typeface="Times New Roman"/>
                    <a:ea typeface="Times New Roman"/>
                    <a:cs typeface="Times New Roman"/>
                    <a:sym typeface="Times New Roman"/>
                  </a:rPr>
                  <a:t>3.Cost-Effective Solution:</a:t>
                </a:r>
                <a:r>
                  <a:rPr lang="en-IN" sz="1500">
                    <a:solidFill>
                      <a:schemeClr val="dk1"/>
                    </a:solidFill>
                    <a:latin typeface="Times New Roman"/>
                    <a:ea typeface="Times New Roman"/>
                    <a:cs typeface="Times New Roman"/>
                    <a:sym typeface="Times New Roman"/>
                  </a:rPr>
                  <a:t> Free tool that reduces input costs and boosts crop yields.</a:t>
                </a:r>
                <a:endParaRPr sz="15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sz="1500">
                  <a:solidFill>
                    <a:srgbClr val="434343"/>
                  </a:solidFill>
                  <a:latin typeface="Times New Roman"/>
                  <a:ea typeface="Times New Roman"/>
                  <a:cs typeface="Times New Roman"/>
                  <a:sym typeface="Times New Roman"/>
                </a:endParaRPr>
              </a:p>
            </p:txBody>
          </p:sp>
          <p:sp>
            <p:nvSpPr>
              <p:cNvPr id="261" name="Google Shape;261;p23"/>
              <p:cNvSpPr txBox="1"/>
              <p:nvPr/>
            </p:nvSpPr>
            <p:spPr>
              <a:xfrm>
                <a:off x="928691" y="421011"/>
                <a:ext cx="1884600" cy="4296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267"/>
                  <a:buFont typeface="Arial"/>
                  <a:buNone/>
                </a:pPr>
                <a:r>
                  <a:rPr b="1" lang="en-IN" sz="2267">
                    <a:solidFill>
                      <a:schemeClr val="accent6"/>
                    </a:solidFill>
                    <a:latin typeface="Times New Roman"/>
                    <a:ea typeface="Times New Roman"/>
                    <a:cs typeface="Times New Roman"/>
                    <a:sym typeface="Times New Roman"/>
                  </a:rPr>
                  <a:t>             </a:t>
                </a:r>
                <a:r>
                  <a:rPr b="1" i="0" lang="en-IN" sz="2267" u="none" cap="none" strike="noStrike">
                    <a:solidFill>
                      <a:schemeClr val="accent6"/>
                    </a:solidFill>
                    <a:latin typeface="Times New Roman"/>
                    <a:ea typeface="Times New Roman"/>
                    <a:cs typeface="Times New Roman"/>
                    <a:sym typeface="Times New Roman"/>
                  </a:rPr>
                  <a:t>Strengths</a:t>
                </a:r>
                <a:endParaRPr b="1" i="0" sz="2267" u="none" cap="none" strike="noStrike">
                  <a:solidFill>
                    <a:schemeClr val="accent6"/>
                  </a:solidFill>
                  <a:latin typeface="Times New Roman"/>
                  <a:ea typeface="Times New Roman"/>
                  <a:cs typeface="Times New Roman"/>
                  <a:sym typeface="Times New Roman"/>
                </a:endParaRPr>
              </a:p>
            </p:txBody>
          </p:sp>
        </p:grpSp>
      </p:grpSp>
      <p:grpSp>
        <p:nvGrpSpPr>
          <p:cNvPr id="262" name="Google Shape;262;p23"/>
          <p:cNvGrpSpPr/>
          <p:nvPr/>
        </p:nvGrpSpPr>
        <p:grpSpPr>
          <a:xfrm>
            <a:off x="6918064" y="990976"/>
            <a:ext cx="5273798" cy="2767726"/>
            <a:chOff x="5188548" y="1062506"/>
            <a:chExt cx="3955348" cy="1459387"/>
          </a:xfrm>
        </p:grpSpPr>
        <p:sp>
          <p:nvSpPr>
            <p:cNvPr id="263" name="Google Shape;263;p23"/>
            <p:cNvSpPr/>
            <p:nvPr/>
          </p:nvSpPr>
          <p:spPr>
            <a:xfrm>
              <a:off x="5188548" y="1644028"/>
              <a:ext cx="898599" cy="431632"/>
            </a:xfrm>
            <a:custGeom>
              <a:rect b="b" l="l" r="r" t="t"/>
              <a:pathLst>
                <a:path extrusionOk="0" fill="none" h="25004" w="52055">
                  <a:moveTo>
                    <a:pt x="0" y="25004"/>
                  </a:moveTo>
                  <a:lnTo>
                    <a:pt x="25003" y="1"/>
                  </a:lnTo>
                  <a:lnTo>
                    <a:pt x="52054" y="1"/>
                  </a:lnTo>
                </a:path>
              </a:pathLst>
            </a:custGeom>
            <a:noFill/>
            <a:ln cap="flat" cmpd="sng" w="11025">
              <a:solidFill>
                <a:schemeClr val="accent1"/>
              </a:solidFill>
              <a:prstDash val="solid"/>
              <a:miter lim="11906"/>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64" name="Google Shape;264;p23"/>
            <p:cNvGrpSpPr/>
            <p:nvPr/>
          </p:nvGrpSpPr>
          <p:grpSpPr>
            <a:xfrm>
              <a:off x="6267496" y="1062506"/>
              <a:ext cx="2876400" cy="1459387"/>
              <a:chOff x="6267496" y="1062506"/>
              <a:chExt cx="2876400" cy="1459387"/>
            </a:xfrm>
          </p:grpSpPr>
          <p:sp>
            <p:nvSpPr>
              <p:cNvPr id="265" name="Google Shape;265;p23"/>
              <p:cNvSpPr txBox="1"/>
              <p:nvPr/>
            </p:nvSpPr>
            <p:spPr>
              <a:xfrm>
                <a:off x="6551742" y="1062506"/>
                <a:ext cx="1884600" cy="429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267"/>
                  <a:buFont typeface="Arial"/>
                  <a:buNone/>
                </a:pPr>
                <a:r>
                  <a:rPr b="1" lang="en-IN" sz="2267">
                    <a:solidFill>
                      <a:schemeClr val="accent1"/>
                    </a:solidFill>
                    <a:latin typeface="Times New Roman"/>
                    <a:ea typeface="Times New Roman"/>
                    <a:cs typeface="Times New Roman"/>
                    <a:sym typeface="Times New Roman"/>
                  </a:rPr>
                  <a:t> </a:t>
                </a:r>
                <a:r>
                  <a:rPr b="1" i="0" lang="en-IN" sz="2267" u="none" cap="none" strike="noStrike">
                    <a:solidFill>
                      <a:schemeClr val="accent1"/>
                    </a:solidFill>
                    <a:latin typeface="Times New Roman"/>
                    <a:ea typeface="Times New Roman"/>
                    <a:cs typeface="Times New Roman"/>
                    <a:sym typeface="Times New Roman"/>
                  </a:rPr>
                  <a:t>Weaknesses</a:t>
                </a:r>
                <a:endParaRPr b="1" i="0" sz="2267" u="none" cap="none" strike="noStrike">
                  <a:solidFill>
                    <a:schemeClr val="accent1"/>
                  </a:solidFill>
                  <a:latin typeface="Times New Roman"/>
                  <a:ea typeface="Times New Roman"/>
                  <a:cs typeface="Times New Roman"/>
                  <a:sym typeface="Times New Roman"/>
                </a:endParaRPr>
              </a:p>
            </p:txBody>
          </p:sp>
          <p:sp>
            <p:nvSpPr>
              <p:cNvPr id="266" name="Google Shape;266;p23"/>
              <p:cNvSpPr txBox="1"/>
              <p:nvPr/>
            </p:nvSpPr>
            <p:spPr>
              <a:xfrm>
                <a:off x="6267496" y="1350693"/>
                <a:ext cx="2876400" cy="1171200"/>
              </a:xfrm>
              <a:prstGeom prst="rect">
                <a:avLst/>
              </a:prstGeom>
              <a:noFill/>
              <a:ln>
                <a:noFill/>
              </a:ln>
            </p:spPr>
            <p:txBody>
              <a:bodyPr anchorCtr="0" anchor="ctr" bIns="121900" lIns="121900" spcFirstLastPara="1" rIns="121900" wrap="square" tIns="121900">
                <a:noAutofit/>
              </a:bodyPr>
              <a:lstStyle/>
              <a:p>
                <a:pPr indent="-323850" lvl="0" marL="457200" rtl="0" algn="l">
                  <a:spcBef>
                    <a:spcPts val="0"/>
                  </a:spcBef>
                  <a:spcAft>
                    <a:spcPts val="0"/>
                  </a:spcAft>
                  <a:buClr>
                    <a:schemeClr val="dk1"/>
                  </a:buClr>
                  <a:buSzPts val="1500"/>
                  <a:buFont typeface="Times New Roman"/>
                  <a:buAutoNum type="arabicPeriod"/>
                </a:pPr>
                <a:r>
                  <a:rPr b="1" lang="en-IN" sz="1500">
                    <a:solidFill>
                      <a:schemeClr val="dk1"/>
                    </a:solidFill>
                    <a:latin typeface="Times New Roman"/>
                    <a:ea typeface="Times New Roman"/>
                    <a:cs typeface="Times New Roman"/>
                    <a:sym typeface="Times New Roman"/>
                  </a:rPr>
                  <a:t>Dependence on Image Quality:</a:t>
                </a:r>
                <a:r>
                  <a:rPr lang="en-IN" sz="1500">
                    <a:solidFill>
                      <a:schemeClr val="dk1"/>
                    </a:solidFill>
                    <a:latin typeface="Times New Roman"/>
                    <a:ea typeface="Times New Roman"/>
                    <a:cs typeface="Times New Roman"/>
                    <a:sym typeface="Times New Roman"/>
                  </a:rPr>
                  <a:t> Accuracy hinges on the quality of soil images.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b="1" lang="en-IN" sz="1500">
                    <a:solidFill>
                      <a:schemeClr val="dk1"/>
                    </a:solidFill>
                    <a:latin typeface="Times New Roman"/>
                    <a:ea typeface="Times New Roman"/>
                    <a:cs typeface="Times New Roman"/>
                    <a:sym typeface="Times New Roman"/>
                  </a:rPr>
                  <a:t>Limited Regional Focus:</a:t>
                </a:r>
                <a:r>
                  <a:rPr lang="en-IN" sz="1500">
                    <a:solidFill>
                      <a:schemeClr val="dk1"/>
                    </a:solidFill>
                    <a:latin typeface="Times New Roman"/>
                    <a:ea typeface="Times New Roman"/>
                    <a:cs typeface="Times New Roman"/>
                    <a:sym typeface="Times New Roman"/>
                  </a:rPr>
                  <a:t> Primarily tailored to Indian soil conditions.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b="1" lang="en-IN" sz="1500">
                    <a:solidFill>
                      <a:schemeClr val="dk1"/>
                    </a:solidFill>
                    <a:latin typeface="Times New Roman"/>
                    <a:ea typeface="Times New Roman"/>
                    <a:cs typeface="Times New Roman"/>
                    <a:sym typeface="Times New Roman"/>
                  </a:rPr>
                  <a:t>Need for Technical Support:</a:t>
                </a:r>
                <a:r>
                  <a:rPr lang="en-IN" sz="1500">
                    <a:solidFill>
                      <a:schemeClr val="dk1"/>
                    </a:solidFill>
                    <a:latin typeface="Times New Roman"/>
                    <a:ea typeface="Times New Roman"/>
                    <a:cs typeface="Times New Roman"/>
                    <a:sym typeface="Times New Roman"/>
                  </a:rPr>
                  <a:t> Some users may require assistance with setup and troubleshooting.</a:t>
                </a:r>
                <a:endParaRPr sz="1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500">
                  <a:solidFill>
                    <a:srgbClr val="434343"/>
                  </a:solidFill>
                  <a:latin typeface="Times New Roman"/>
                  <a:ea typeface="Times New Roman"/>
                  <a:cs typeface="Times New Roman"/>
                  <a:sym typeface="Times New Roman"/>
                </a:endParaRPr>
              </a:p>
            </p:txBody>
          </p:sp>
        </p:grpSp>
      </p:grpSp>
      <p:grpSp>
        <p:nvGrpSpPr>
          <p:cNvPr id="267" name="Google Shape;267;p23"/>
          <p:cNvGrpSpPr/>
          <p:nvPr/>
        </p:nvGrpSpPr>
        <p:grpSpPr>
          <a:xfrm>
            <a:off x="7357665" y="3675013"/>
            <a:ext cx="4833875" cy="1829818"/>
            <a:chOff x="5188548" y="2952300"/>
            <a:chExt cx="3670368" cy="1372398"/>
          </a:xfrm>
        </p:grpSpPr>
        <p:sp>
          <p:nvSpPr>
            <p:cNvPr id="268" name="Google Shape;268;p23"/>
            <p:cNvSpPr/>
            <p:nvPr/>
          </p:nvSpPr>
          <p:spPr>
            <a:xfrm>
              <a:off x="5188548" y="3381901"/>
              <a:ext cx="898599" cy="431632"/>
            </a:xfrm>
            <a:custGeom>
              <a:rect b="b" l="l" r="r" t="t"/>
              <a:pathLst>
                <a:path extrusionOk="0" fill="none" h="25004" w="52055">
                  <a:moveTo>
                    <a:pt x="0" y="1"/>
                  </a:moveTo>
                  <a:lnTo>
                    <a:pt x="25003" y="25004"/>
                  </a:lnTo>
                  <a:lnTo>
                    <a:pt x="52054" y="25004"/>
                  </a:lnTo>
                </a:path>
              </a:pathLst>
            </a:custGeom>
            <a:noFill/>
            <a:ln cap="flat" cmpd="sng" w="11025">
              <a:solidFill>
                <a:schemeClr val="accent5"/>
              </a:solidFill>
              <a:prstDash val="solid"/>
              <a:miter lim="11906"/>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69" name="Google Shape;269;p23"/>
            <p:cNvGrpSpPr/>
            <p:nvPr/>
          </p:nvGrpSpPr>
          <p:grpSpPr>
            <a:xfrm>
              <a:off x="6340416" y="2952300"/>
              <a:ext cx="2518500" cy="1372398"/>
              <a:chOff x="6340416" y="2952300"/>
              <a:chExt cx="2518500" cy="1372398"/>
            </a:xfrm>
          </p:grpSpPr>
          <p:sp>
            <p:nvSpPr>
              <p:cNvPr id="270" name="Google Shape;270;p23"/>
              <p:cNvSpPr txBox="1"/>
              <p:nvPr/>
            </p:nvSpPr>
            <p:spPr>
              <a:xfrm>
                <a:off x="6524669" y="2952300"/>
                <a:ext cx="1884600" cy="4296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267"/>
                  <a:buFont typeface="Arial"/>
                  <a:buNone/>
                </a:pPr>
                <a:r>
                  <a:rPr b="1" lang="en-IN" sz="2267">
                    <a:solidFill>
                      <a:srgbClr val="EC3A3B"/>
                    </a:solidFill>
                    <a:latin typeface="Times New Roman"/>
                    <a:ea typeface="Times New Roman"/>
                    <a:cs typeface="Times New Roman"/>
                    <a:sym typeface="Times New Roman"/>
                  </a:rPr>
                  <a:t>  </a:t>
                </a:r>
                <a:r>
                  <a:rPr b="1" i="0" lang="en-IN" sz="2267" u="none" cap="none" strike="noStrike">
                    <a:solidFill>
                      <a:srgbClr val="EC3A3B"/>
                    </a:solidFill>
                    <a:latin typeface="Times New Roman"/>
                    <a:ea typeface="Times New Roman"/>
                    <a:cs typeface="Times New Roman"/>
                    <a:sym typeface="Times New Roman"/>
                  </a:rPr>
                  <a:t>Threats</a:t>
                </a:r>
                <a:endParaRPr b="1" i="0" sz="2267" u="none" cap="none" strike="noStrike">
                  <a:solidFill>
                    <a:srgbClr val="EC3A3B"/>
                  </a:solidFill>
                  <a:latin typeface="Times New Roman"/>
                  <a:ea typeface="Times New Roman"/>
                  <a:cs typeface="Times New Roman"/>
                  <a:sym typeface="Times New Roman"/>
                </a:endParaRPr>
              </a:p>
            </p:txBody>
          </p:sp>
          <p:sp>
            <p:nvSpPr>
              <p:cNvPr id="271" name="Google Shape;271;p23"/>
              <p:cNvSpPr txBox="1"/>
              <p:nvPr/>
            </p:nvSpPr>
            <p:spPr>
              <a:xfrm>
                <a:off x="6340416" y="3298998"/>
                <a:ext cx="2518500" cy="10257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t/>
                </a:r>
                <a:endParaRPr sz="1500">
                  <a:solidFill>
                    <a:srgbClr val="434343"/>
                  </a:solidFill>
                  <a:latin typeface="Times New Roman"/>
                  <a:ea typeface="Times New Roman"/>
                  <a:cs typeface="Times New Roman"/>
                  <a:sym typeface="Times New Roman"/>
                </a:endParaRPr>
              </a:p>
            </p:txBody>
          </p:sp>
        </p:grpSp>
      </p:grpSp>
      <p:grpSp>
        <p:nvGrpSpPr>
          <p:cNvPr id="272" name="Google Shape;272;p23"/>
          <p:cNvGrpSpPr/>
          <p:nvPr/>
        </p:nvGrpSpPr>
        <p:grpSpPr>
          <a:xfrm>
            <a:off x="586255" y="3734400"/>
            <a:ext cx="5603949" cy="2109247"/>
            <a:chOff x="762088" y="3168873"/>
            <a:chExt cx="4729869" cy="1581975"/>
          </a:xfrm>
        </p:grpSpPr>
        <p:sp>
          <p:nvSpPr>
            <p:cNvPr id="273" name="Google Shape;273;p23"/>
            <p:cNvSpPr/>
            <p:nvPr/>
          </p:nvSpPr>
          <p:spPr>
            <a:xfrm>
              <a:off x="4593358" y="3752480"/>
              <a:ext cx="898599" cy="431632"/>
            </a:xfrm>
            <a:custGeom>
              <a:rect b="b" l="l" r="r" t="t"/>
              <a:pathLst>
                <a:path extrusionOk="0" fill="none" h="25004" w="52055">
                  <a:moveTo>
                    <a:pt x="52055" y="1"/>
                  </a:moveTo>
                  <a:lnTo>
                    <a:pt x="27052" y="25004"/>
                  </a:lnTo>
                  <a:lnTo>
                    <a:pt x="1" y="25004"/>
                  </a:lnTo>
                </a:path>
              </a:pathLst>
            </a:custGeom>
            <a:noFill/>
            <a:ln cap="flat" cmpd="sng" w="11025">
              <a:solidFill>
                <a:srgbClr val="4949E7"/>
              </a:solidFill>
              <a:prstDash val="solid"/>
              <a:miter lim="11906"/>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74" name="Google Shape;274;p23"/>
            <p:cNvGrpSpPr/>
            <p:nvPr/>
          </p:nvGrpSpPr>
          <p:grpSpPr>
            <a:xfrm>
              <a:off x="762088" y="3168873"/>
              <a:ext cx="3862369" cy="1581975"/>
              <a:chOff x="762088" y="3168873"/>
              <a:chExt cx="3862369" cy="1581975"/>
            </a:xfrm>
          </p:grpSpPr>
          <p:sp>
            <p:nvSpPr>
              <p:cNvPr id="275" name="Google Shape;275;p23"/>
              <p:cNvSpPr txBox="1"/>
              <p:nvPr/>
            </p:nvSpPr>
            <p:spPr>
              <a:xfrm>
                <a:off x="762088" y="3168873"/>
                <a:ext cx="1876800" cy="4296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267"/>
                  <a:buFont typeface="Arial"/>
                  <a:buNone/>
                </a:pPr>
                <a:r>
                  <a:rPr b="1" lang="en-IN" sz="2267">
                    <a:solidFill>
                      <a:schemeClr val="accent4"/>
                    </a:solidFill>
                    <a:latin typeface="Times New Roman"/>
                    <a:ea typeface="Times New Roman"/>
                    <a:cs typeface="Times New Roman"/>
                    <a:sym typeface="Times New Roman"/>
                  </a:rPr>
                  <a:t>  </a:t>
                </a:r>
                <a:r>
                  <a:rPr b="1" i="0" lang="en-IN" sz="2267" u="none" cap="none" strike="noStrike">
                    <a:solidFill>
                      <a:schemeClr val="accent4"/>
                    </a:solidFill>
                    <a:latin typeface="Times New Roman"/>
                    <a:ea typeface="Times New Roman"/>
                    <a:cs typeface="Times New Roman"/>
                    <a:sym typeface="Times New Roman"/>
                  </a:rPr>
                  <a:t>Opportunities</a:t>
                </a:r>
                <a:endParaRPr b="1" i="0" sz="2267" u="none" cap="none" strike="noStrike">
                  <a:solidFill>
                    <a:schemeClr val="accent4"/>
                  </a:solidFill>
                  <a:latin typeface="Times New Roman"/>
                  <a:ea typeface="Times New Roman"/>
                  <a:cs typeface="Times New Roman"/>
                  <a:sym typeface="Times New Roman"/>
                </a:endParaRPr>
              </a:p>
            </p:txBody>
          </p:sp>
          <p:sp>
            <p:nvSpPr>
              <p:cNvPr id="276" name="Google Shape;276;p23"/>
              <p:cNvSpPr txBox="1"/>
              <p:nvPr/>
            </p:nvSpPr>
            <p:spPr>
              <a:xfrm>
                <a:off x="892757" y="3725148"/>
                <a:ext cx="3731700" cy="1025700"/>
              </a:xfrm>
              <a:prstGeom prst="rect">
                <a:avLst/>
              </a:prstGeom>
              <a:noFill/>
              <a:ln>
                <a:noFill/>
              </a:ln>
            </p:spPr>
            <p:txBody>
              <a:bodyPr anchorCtr="0" anchor="ctr" bIns="121900" lIns="121900" spcFirstLastPara="1" rIns="121900" wrap="square" tIns="121900">
                <a:noAutofit/>
              </a:bodyPr>
              <a:lstStyle/>
              <a:p>
                <a:pPr indent="-323850" lvl="0" marL="457200" rtl="0" algn="just">
                  <a:spcBef>
                    <a:spcPts val="0"/>
                  </a:spcBef>
                  <a:spcAft>
                    <a:spcPts val="0"/>
                  </a:spcAft>
                  <a:buClr>
                    <a:schemeClr val="dk1"/>
                  </a:buClr>
                  <a:buSzPts val="1500"/>
                  <a:buFont typeface="Times New Roman"/>
                  <a:buAutoNum type="arabicPeriod"/>
                </a:pPr>
                <a:r>
                  <a:rPr b="1" lang="en-IN" sz="1500">
                    <a:solidFill>
                      <a:schemeClr val="dk1"/>
                    </a:solidFill>
                    <a:latin typeface="Times New Roman"/>
                    <a:ea typeface="Times New Roman"/>
                    <a:cs typeface="Times New Roman"/>
                    <a:sym typeface="Times New Roman"/>
                  </a:rPr>
                  <a:t>Scalability to Other Regions:</a:t>
                </a:r>
                <a:r>
                  <a:rPr lang="en-IN" sz="1500">
                    <a:solidFill>
                      <a:schemeClr val="dk1"/>
                    </a:solidFill>
                    <a:latin typeface="Times New Roman"/>
                    <a:ea typeface="Times New Roman"/>
                    <a:cs typeface="Times New Roman"/>
                    <a:sym typeface="Times New Roman"/>
                  </a:rPr>
                  <a:t> Potential for adaptation to global agricultural practices.</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AutoNum type="arabicPeriod"/>
                </a:pPr>
                <a:r>
                  <a:rPr b="1" lang="en-IN" sz="1500">
                    <a:solidFill>
                      <a:schemeClr val="dk1"/>
                    </a:solidFill>
                    <a:latin typeface="Times New Roman"/>
                    <a:ea typeface="Times New Roman"/>
                    <a:cs typeface="Times New Roman"/>
                    <a:sym typeface="Times New Roman"/>
                  </a:rPr>
                  <a:t>Expansion of Features:</a:t>
                </a:r>
                <a:r>
                  <a:rPr lang="en-IN" sz="1500">
                    <a:solidFill>
                      <a:schemeClr val="dk1"/>
                    </a:solidFill>
                    <a:latin typeface="Times New Roman"/>
                    <a:ea typeface="Times New Roman"/>
                    <a:cs typeface="Times New Roman"/>
                    <a:sym typeface="Times New Roman"/>
                  </a:rPr>
                  <a:t> Opportunity to integrate additional functions like pest detection.</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AutoNum type="arabicPeriod"/>
                </a:pPr>
                <a:r>
                  <a:rPr b="1" lang="en-IN" sz="1500">
                    <a:solidFill>
                      <a:schemeClr val="dk1"/>
                    </a:solidFill>
                    <a:latin typeface="Times New Roman"/>
                    <a:ea typeface="Times New Roman"/>
                    <a:cs typeface="Times New Roman"/>
                    <a:sym typeface="Times New Roman"/>
                  </a:rPr>
                  <a:t>Partnerships with Agricultural Agencies:</a:t>
                </a:r>
                <a:r>
                  <a:rPr lang="en-IN" sz="1500">
                    <a:solidFill>
                      <a:schemeClr val="dk1"/>
                    </a:solidFill>
                    <a:latin typeface="Times New Roman"/>
                    <a:ea typeface="Times New Roman"/>
                    <a:cs typeface="Times New Roman"/>
                    <a:sym typeface="Times New Roman"/>
                  </a:rPr>
                  <a:t> Collaboration with government and NGOs for broader reach.</a:t>
                </a:r>
                <a:endParaRPr sz="15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sz="1500">
                  <a:solidFill>
                    <a:srgbClr val="434343"/>
                  </a:solidFill>
                  <a:latin typeface="Times New Roman"/>
                  <a:ea typeface="Times New Roman"/>
                  <a:cs typeface="Times New Roman"/>
                  <a:sym typeface="Times New Roman"/>
                </a:endParaRPr>
              </a:p>
            </p:txBody>
          </p:sp>
        </p:grpSp>
      </p:grpSp>
      <p:grpSp>
        <p:nvGrpSpPr>
          <p:cNvPr id="277" name="Google Shape;277;p23"/>
          <p:cNvGrpSpPr/>
          <p:nvPr/>
        </p:nvGrpSpPr>
        <p:grpSpPr>
          <a:xfrm>
            <a:off x="4800796" y="1912792"/>
            <a:ext cx="3742242" cy="3031768"/>
            <a:chOff x="4685401" y="2674734"/>
            <a:chExt cx="3978569" cy="3824127"/>
          </a:xfrm>
        </p:grpSpPr>
        <p:grpSp>
          <p:nvGrpSpPr>
            <p:cNvPr id="278" name="Google Shape;278;p23"/>
            <p:cNvGrpSpPr/>
            <p:nvPr/>
          </p:nvGrpSpPr>
          <p:grpSpPr>
            <a:xfrm>
              <a:off x="4685401" y="2674734"/>
              <a:ext cx="3978569" cy="3824127"/>
              <a:chOff x="4075801" y="1760334"/>
              <a:chExt cx="3978569" cy="3824127"/>
            </a:xfrm>
          </p:grpSpPr>
          <p:sp>
            <p:nvSpPr>
              <p:cNvPr id="279" name="Google Shape;279;p23"/>
              <p:cNvSpPr/>
              <p:nvPr/>
            </p:nvSpPr>
            <p:spPr>
              <a:xfrm>
                <a:off x="4075801" y="1760334"/>
                <a:ext cx="3978569" cy="3824127"/>
              </a:xfrm>
              <a:custGeom>
                <a:rect b="b" l="l" r="r" t="t"/>
                <a:pathLst>
                  <a:path extrusionOk="0" h="166146" w="172856">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80" name="Google Shape;280;p23"/>
              <p:cNvGrpSpPr/>
              <p:nvPr/>
            </p:nvGrpSpPr>
            <p:grpSpPr>
              <a:xfrm>
                <a:off x="4273832" y="1959046"/>
                <a:ext cx="3582661" cy="3426984"/>
                <a:chOff x="3205454" y="1469321"/>
                <a:chExt cx="2687063" cy="2570302"/>
              </a:xfrm>
            </p:grpSpPr>
            <p:sp>
              <p:nvSpPr>
                <p:cNvPr id="281" name="Google Shape;281;p23"/>
                <p:cNvSpPr/>
                <p:nvPr/>
              </p:nvSpPr>
              <p:spPr>
                <a:xfrm>
                  <a:off x="3205454" y="1964889"/>
                  <a:ext cx="683612" cy="1582609"/>
                </a:xfrm>
                <a:custGeom>
                  <a:rect b="b" l="l" r="r" t="t"/>
                  <a:pathLst>
                    <a:path extrusionOk="0" h="91679" w="39601">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2" name="Google Shape;282;p23"/>
                <p:cNvSpPr/>
                <p:nvPr/>
              </p:nvSpPr>
              <p:spPr>
                <a:xfrm>
                  <a:off x="3804826" y="1469321"/>
                  <a:ext cx="1537191" cy="625230"/>
                </a:xfrm>
                <a:custGeom>
                  <a:rect b="b" l="l" r="r" t="t"/>
                  <a:pathLst>
                    <a:path extrusionOk="0" h="36219" w="89048">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3" name="Google Shape;283;p23"/>
                <p:cNvSpPr/>
                <p:nvPr/>
              </p:nvSpPr>
              <p:spPr>
                <a:xfrm>
                  <a:off x="5257602" y="2013797"/>
                  <a:ext cx="634915" cy="1484575"/>
                </a:xfrm>
                <a:custGeom>
                  <a:rect b="b" l="l" r="r" t="t"/>
                  <a:pathLst>
                    <a:path extrusionOk="0" h="86000" w="3678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4" name="Google Shape;284;p23"/>
                <p:cNvSpPr/>
                <p:nvPr/>
              </p:nvSpPr>
              <p:spPr>
                <a:xfrm>
                  <a:off x="3808313" y="3417672"/>
                  <a:ext cx="1529993" cy="621951"/>
                </a:xfrm>
                <a:custGeom>
                  <a:rect b="b" l="l" r="r" t="t"/>
                  <a:pathLst>
                    <a:path extrusionOk="0" h="36029" w="88631">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85" name="Google Shape;285;p23"/>
              <p:cNvGrpSpPr/>
              <p:nvPr/>
            </p:nvGrpSpPr>
            <p:grpSpPr>
              <a:xfrm>
                <a:off x="4810835" y="3672494"/>
                <a:ext cx="1254293" cy="1254316"/>
                <a:chOff x="3608126" y="2754370"/>
                <a:chExt cx="940720" cy="940737"/>
              </a:xfrm>
            </p:grpSpPr>
            <p:sp>
              <p:nvSpPr>
                <p:cNvPr id="286" name="Google Shape;286;p23"/>
                <p:cNvSpPr/>
                <p:nvPr/>
              </p:nvSpPr>
              <p:spPr>
                <a:xfrm>
                  <a:off x="3608126" y="2754370"/>
                  <a:ext cx="940720" cy="940737"/>
                </a:xfrm>
                <a:custGeom>
                  <a:rect b="b" l="l" r="r" t="t"/>
                  <a:pathLst>
                    <a:path extrusionOk="0" h="54496" w="54495">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7" name="Google Shape;287;p23"/>
                <p:cNvSpPr/>
                <p:nvPr/>
              </p:nvSpPr>
              <p:spPr>
                <a:xfrm>
                  <a:off x="3775219" y="2921482"/>
                  <a:ext cx="606552" cy="606535"/>
                </a:xfrm>
                <a:custGeom>
                  <a:rect b="b" l="l" r="r" t="t"/>
                  <a:pathLst>
                    <a:path extrusionOk="0" h="35136" w="35137">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288" name="Google Shape;288;p23"/>
              <p:cNvSpPr/>
              <p:nvPr/>
            </p:nvSpPr>
            <p:spPr>
              <a:xfrm>
                <a:off x="5174497" y="4091885"/>
                <a:ext cx="489196" cy="412113"/>
              </a:xfrm>
              <a:custGeom>
                <a:rect b="b" l="l" r="r" t="t"/>
                <a:pathLst>
                  <a:path extrusionOk="0" h="17905" w="21254">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89" name="Google Shape;289;p23"/>
              <p:cNvGrpSpPr/>
              <p:nvPr/>
            </p:nvGrpSpPr>
            <p:grpSpPr>
              <a:xfrm>
                <a:off x="4810835" y="2418146"/>
                <a:ext cx="1254293" cy="1254293"/>
                <a:chOff x="3608126" y="1813609"/>
                <a:chExt cx="940720" cy="940720"/>
              </a:xfrm>
            </p:grpSpPr>
            <p:sp>
              <p:nvSpPr>
                <p:cNvPr id="290" name="Google Shape;290;p23"/>
                <p:cNvSpPr/>
                <p:nvPr/>
              </p:nvSpPr>
              <p:spPr>
                <a:xfrm>
                  <a:off x="3608126" y="1813609"/>
                  <a:ext cx="940720" cy="940720"/>
                </a:xfrm>
                <a:custGeom>
                  <a:rect b="b" l="l" r="r" t="t"/>
                  <a:pathLst>
                    <a:path extrusionOk="0" h="54495" w="54495">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1" name="Google Shape;291;p23"/>
                <p:cNvSpPr/>
                <p:nvPr/>
              </p:nvSpPr>
              <p:spPr>
                <a:xfrm>
                  <a:off x="3775219" y="1980703"/>
                  <a:ext cx="606552" cy="606552"/>
                </a:xfrm>
                <a:custGeom>
                  <a:rect b="b" l="l" r="r" t="t"/>
                  <a:pathLst>
                    <a:path extrusionOk="0" h="35137" w="35137">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92" name="Google Shape;292;p23"/>
              <p:cNvGrpSpPr/>
              <p:nvPr/>
            </p:nvGrpSpPr>
            <p:grpSpPr>
              <a:xfrm>
                <a:off x="6065178" y="2418146"/>
                <a:ext cx="1254316" cy="1254293"/>
                <a:chOff x="4548883" y="1813609"/>
                <a:chExt cx="940737" cy="940720"/>
              </a:xfrm>
            </p:grpSpPr>
            <p:sp>
              <p:nvSpPr>
                <p:cNvPr id="293" name="Google Shape;293;p23"/>
                <p:cNvSpPr/>
                <p:nvPr/>
              </p:nvSpPr>
              <p:spPr>
                <a:xfrm>
                  <a:off x="4548883" y="1813609"/>
                  <a:ext cx="940737" cy="940720"/>
                </a:xfrm>
                <a:custGeom>
                  <a:rect b="b" l="l" r="r" t="t"/>
                  <a:pathLst>
                    <a:path extrusionOk="0" h="54495" w="54496">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4" name="Google Shape;294;p23"/>
                <p:cNvSpPr/>
                <p:nvPr/>
              </p:nvSpPr>
              <p:spPr>
                <a:xfrm>
                  <a:off x="4715994" y="1980703"/>
                  <a:ext cx="606552" cy="606552"/>
                </a:xfrm>
                <a:custGeom>
                  <a:rect b="b" l="l" r="r" t="t"/>
                  <a:pathLst>
                    <a:path extrusionOk="0" h="35137" w="35137">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95" name="Google Shape;295;p23"/>
              <p:cNvGrpSpPr/>
              <p:nvPr/>
            </p:nvGrpSpPr>
            <p:grpSpPr>
              <a:xfrm>
                <a:off x="6514651" y="2887324"/>
                <a:ext cx="401739" cy="405369"/>
                <a:chOff x="4885988" y="2165492"/>
                <a:chExt cx="301304" cy="304027"/>
              </a:xfrm>
            </p:grpSpPr>
            <p:sp>
              <p:nvSpPr>
                <p:cNvPr id="296" name="Google Shape;296;p23"/>
                <p:cNvSpPr/>
                <p:nvPr/>
              </p:nvSpPr>
              <p:spPr>
                <a:xfrm>
                  <a:off x="4962655" y="2165492"/>
                  <a:ext cx="224637" cy="304027"/>
                </a:xfrm>
                <a:custGeom>
                  <a:rect b="b" l="l" r="r" t="t"/>
                  <a:pathLst>
                    <a:path extrusionOk="0" h="17612" w="13013">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7" name="Google Shape;297;p23"/>
                <p:cNvSpPr/>
                <p:nvPr/>
              </p:nvSpPr>
              <p:spPr>
                <a:xfrm>
                  <a:off x="4885988" y="2193856"/>
                  <a:ext cx="53048" cy="137116"/>
                </a:xfrm>
                <a:custGeom>
                  <a:rect b="b" l="l" r="r" t="t"/>
                  <a:pathLst>
                    <a:path extrusionOk="0" h="7943" w="3073">
                      <a:moveTo>
                        <a:pt x="60" y="1"/>
                      </a:moveTo>
                      <a:lnTo>
                        <a:pt x="0" y="7906"/>
                      </a:lnTo>
                      <a:lnTo>
                        <a:pt x="3013" y="7942"/>
                      </a:lnTo>
                      <a:lnTo>
                        <a:pt x="3072" y="36"/>
                      </a:lnTo>
                      <a:lnTo>
                        <a:pt x="60" y="1"/>
                      </a:ln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98" name="Google Shape;298;p23"/>
              <p:cNvGrpSpPr/>
              <p:nvPr/>
            </p:nvGrpSpPr>
            <p:grpSpPr>
              <a:xfrm>
                <a:off x="6065178" y="3672494"/>
                <a:ext cx="1254316" cy="1254316"/>
                <a:chOff x="4548883" y="2754370"/>
                <a:chExt cx="940737" cy="940737"/>
              </a:xfrm>
            </p:grpSpPr>
            <p:sp>
              <p:nvSpPr>
                <p:cNvPr id="299" name="Google Shape;299;p23"/>
                <p:cNvSpPr/>
                <p:nvPr/>
              </p:nvSpPr>
              <p:spPr>
                <a:xfrm>
                  <a:off x="4548883" y="2754370"/>
                  <a:ext cx="940737" cy="940737"/>
                </a:xfrm>
                <a:custGeom>
                  <a:rect b="b" l="l" r="r" t="t"/>
                  <a:pathLst>
                    <a:path extrusionOk="0" h="54496" w="54496">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0" name="Google Shape;300;p23"/>
                <p:cNvSpPr/>
                <p:nvPr/>
              </p:nvSpPr>
              <p:spPr>
                <a:xfrm>
                  <a:off x="4715994" y="2921482"/>
                  <a:ext cx="606552" cy="606535"/>
                </a:xfrm>
                <a:custGeom>
                  <a:rect b="b" l="l" r="r" t="t"/>
                  <a:pathLst>
                    <a:path extrusionOk="0" h="35136" w="35137">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301" name="Google Shape;301;p23"/>
              <p:cNvGrpSpPr/>
              <p:nvPr/>
            </p:nvGrpSpPr>
            <p:grpSpPr>
              <a:xfrm>
                <a:off x="6478467" y="4097293"/>
                <a:ext cx="473868" cy="460703"/>
                <a:chOff x="4858850" y="3072970"/>
                <a:chExt cx="355401" cy="345527"/>
              </a:xfrm>
            </p:grpSpPr>
            <p:sp>
              <p:nvSpPr>
                <p:cNvPr id="302" name="Google Shape;302;p23"/>
                <p:cNvSpPr/>
                <p:nvPr/>
              </p:nvSpPr>
              <p:spPr>
                <a:xfrm>
                  <a:off x="4931615" y="3147341"/>
                  <a:ext cx="204733" cy="220787"/>
                </a:xfrm>
                <a:custGeom>
                  <a:rect b="b" l="l" r="r" t="t"/>
                  <a:pathLst>
                    <a:path extrusionOk="0" h="12790" w="1186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3" name="Google Shape;303;p23"/>
                <p:cNvSpPr/>
                <p:nvPr/>
              </p:nvSpPr>
              <p:spPr>
                <a:xfrm>
                  <a:off x="4983613" y="3375531"/>
                  <a:ext cx="104231" cy="42966"/>
                </a:xfrm>
                <a:custGeom>
                  <a:rect b="b" l="l" r="r" t="t"/>
                  <a:pathLst>
                    <a:path extrusionOk="0" h="2489" w="6038">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4" name="Google Shape;304;p23"/>
                <p:cNvSpPr/>
                <p:nvPr/>
              </p:nvSpPr>
              <p:spPr>
                <a:xfrm>
                  <a:off x="5028429" y="3072970"/>
                  <a:ext cx="14604" cy="46885"/>
                </a:xfrm>
                <a:custGeom>
                  <a:rect b="b" l="l" r="r" t="t"/>
                  <a:pathLst>
                    <a:path extrusionOk="0" h="2716" w="846">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5" name="Google Shape;305;p23"/>
                <p:cNvSpPr/>
                <p:nvPr/>
              </p:nvSpPr>
              <p:spPr>
                <a:xfrm>
                  <a:off x="4942301" y="3096224"/>
                  <a:ext cx="32695" cy="42621"/>
                </a:xfrm>
                <a:custGeom>
                  <a:rect b="b" l="l" r="r" t="t"/>
                  <a:pathLst>
                    <a:path extrusionOk="0" h="2469" w="1894">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6" name="Google Shape;306;p23"/>
                <p:cNvSpPr/>
                <p:nvPr/>
              </p:nvSpPr>
              <p:spPr>
                <a:xfrm>
                  <a:off x="4880222" y="3159011"/>
                  <a:ext cx="44624" cy="30693"/>
                </a:xfrm>
                <a:custGeom>
                  <a:rect b="b" l="l" r="r" t="t"/>
                  <a:pathLst>
                    <a:path extrusionOk="0" h="1778" w="2585">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7" name="Google Shape;307;p23"/>
                <p:cNvSpPr/>
                <p:nvPr/>
              </p:nvSpPr>
              <p:spPr>
                <a:xfrm>
                  <a:off x="4858850" y="3244397"/>
                  <a:ext cx="46885" cy="14604"/>
                </a:xfrm>
                <a:custGeom>
                  <a:rect b="b" l="l" r="r" t="t"/>
                  <a:pathLst>
                    <a:path extrusionOk="0" h="846" w="2716">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8" name="Google Shape;308;p23"/>
                <p:cNvSpPr/>
                <p:nvPr/>
              </p:nvSpPr>
              <p:spPr>
                <a:xfrm>
                  <a:off x="4881050" y="3313279"/>
                  <a:ext cx="44624" cy="30796"/>
                </a:xfrm>
                <a:custGeom>
                  <a:rect b="b" l="l" r="r" t="t"/>
                  <a:pathLst>
                    <a:path extrusionOk="0" h="1784" w="2585">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9" name="Google Shape;309;p23"/>
                <p:cNvSpPr/>
                <p:nvPr/>
              </p:nvSpPr>
              <p:spPr>
                <a:xfrm>
                  <a:off x="5148255" y="3311639"/>
                  <a:ext cx="44624" cy="30779"/>
                </a:xfrm>
                <a:custGeom>
                  <a:rect b="b" l="l" r="r" t="t"/>
                  <a:pathLst>
                    <a:path extrusionOk="0" h="1783" w="2585">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10" name="Google Shape;310;p23"/>
                <p:cNvSpPr/>
                <p:nvPr/>
              </p:nvSpPr>
              <p:spPr>
                <a:xfrm>
                  <a:off x="5167366" y="3242550"/>
                  <a:ext cx="46885" cy="14604"/>
                </a:xfrm>
                <a:custGeom>
                  <a:rect b="b" l="l" r="r" t="t"/>
                  <a:pathLst>
                    <a:path extrusionOk="0" h="846" w="2716">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11" name="Google Shape;311;p23"/>
                <p:cNvSpPr/>
                <p:nvPr/>
              </p:nvSpPr>
              <p:spPr>
                <a:xfrm>
                  <a:off x="5147426" y="3157475"/>
                  <a:ext cx="44624" cy="30693"/>
                </a:xfrm>
                <a:custGeom>
                  <a:rect b="b" l="l" r="r" t="t"/>
                  <a:pathLst>
                    <a:path extrusionOk="0" h="1778" w="2585">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12" name="Google Shape;312;p23"/>
                <p:cNvSpPr/>
                <p:nvPr/>
              </p:nvSpPr>
              <p:spPr>
                <a:xfrm>
                  <a:off x="5096465" y="3095412"/>
                  <a:ext cx="32902" cy="42500"/>
                </a:xfrm>
                <a:custGeom>
                  <a:rect b="b" l="l" r="r" t="t"/>
                  <a:pathLst>
                    <a:path extrusionOk="0" h="2462" w="1906">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313" name="Google Shape;313;p23"/>
              <p:cNvGrpSpPr/>
              <p:nvPr/>
            </p:nvGrpSpPr>
            <p:grpSpPr>
              <a:xfrm>
                <a:off x="5314538" y="2951176"/>
                <a:ext cx="1499581" cy="1442921"/>
                <a:chOff x="3985903" y="2213381"/>
                <a:chExt cx="1124686" cy="1082191"/>
              </a:xfrm>
            </p:grpSpPr>
            <p:sp>
              <p:nvSpPr>
                <p:cNvPr id="314" name="Google Shape;314;p23"/>
                <p:cNvSpPr/>
                <p:nvPr/>
              </p:nvSpPr>
              <p:spPr>
                <a:xfrm>
                  <a:off x="3987353" y="2214624"/>
                  <a:ext cx="1123236" cy="1079614"/>
                </a:xfrm>
                <a:custGeom>
                  <a:rect b="b" l="l" r="r" t="t"/>
                  <a:pathLst>
                    <a:path extrusionOk="0" h="62541" w="65068">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315" name="Google Shape;315;p23"/>
                <p:cNvGrpSpPr/>
                <p:nvPr/>
              </p:nvGrpSpPr>
              <p:grpSpPr>
                <a:xfrm>
                  <a:off x="4380547" y="2919635"/>
                  <a:ext cx="636781" cy="375937"/>
                  <a:chOff x="4380547" y="2919635"/>
                  <a:chExt cx="636781" cy="375937"/>
                </a:xfrm>
              </p:grpSpPr>
              <p:sp>
                <p:nvSpPr>
                  <p:cNvPr id="316" name="Google Shape;316;p23"/>
                  <p:cNvSpPr/>
                  <p:nvPr/>
                </p:nvSpPr>
                <p:spPr>
                  <a:xfrm>
                    <a:off x="4380547" y="3114281"/>
                    <a:ext cx="336481" cy="181291"/>
                  </a:xfrm>
                  <a:custGeom>
                    <a:rect b="b" l="l" r="r" t="t"/>
                    <a:pathLst>
                      <a:path extrusionOk="0" h="10502" w="19492">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17" name="Google Shape;317;p23"/>
                  <p:cNvSpPr/>
                  <p:nvPr/>
                </p:nvSpPr>
                <p:spPr>
                  <a:xfrm>
                    <a:off x="4714354" y="2919635"/>
                    <a:ext cx="302974" cy="303181"/>
                  </a:xfrm>
                  <a:custGeom>
                    <a:rect b="b" l="l" r="r" t="t"/>
                    <a:pathLst>
                      <a:path extrusionOk="0" h="17563" w="17551">
                        <a:moveTo>
                          <a:pt x="1" y="1"/>
                        </a:moveTo>
                        <a:lnTo>
                          <a:pt x="1" y="17562"/>
                        </a:lnTo>
                        <a:lnTo>
                          <a:pt x="17550" y="1"/>
                        </a:ln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318" name="Google Shape;318;p23"/>
                <p:cNvGrpSpPr/>
                <p:nvPr/>
              </p:nvGrpSpPr>
              <p:grpSpPr>
                <a:xfrm>
                  <a:off x="4714354" y="2285940"/>
                  <a:ext cx="375747" cy="636160"/>
                  <a:chOff x="4714354" y="2285940"/>
                  <a:chExt cx="375747" cy="636160"/>
                </a:xfrm>
              </p:grpSpPr>
              <p:sp>
                <p:nvSpPr>
                  <p:cNvPr id="319" name="Google Shape;319;p23"/>
                  <p:cNvSpPr/>
                  <p:nvPr/>
                </p:nvSpPr>
                <p:spPr>
                  <a:xfrm>
                    <a:off x="4908793" y="2585619"/>
                    <a:ext cx="181308" cy="336481"/>
                  </a:xfrm>
                  <a:custGeom>
                    <a:rect b="b" l="l" r="r" t="t"/>
                    <a:pathLst>
                      <a:path extrusionOk="0" h="19492" w="10503">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20" name="Google Shape;320;p23"/>
                  <p:cNvSpPr/>
                  <p:nvPr/>
                </p:nvSpPr>
                <p:spPr>
                  <a:xfrm>
                    <a:off x="4714354" y="2285940"/>
                    <a:ext cx="303181" cy="302146"/>
                  </a:xfrm>
                  <a:custGeom>
                    <a:rect b="b" l="l" r="r" t="t"/>
                    <a:pathLst>
                      <a:path extrusionOk="0" h="17503" w="17563">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321" name="Google Shape;321;p23"/>
                <p:cNvGrpSpPr/>
                <p:nvPr/>
              </p:nvGrpSpPr>
              <p:grpSpPr>
                <a:xfrm>
                  <a:off x="3985903" y="2585619"/>
                  <a:ext cx="397112" cy="637197"/>
                  <a:chOff x="3985903" y="2585619"/>
                  <a:chExt cx="397112" cy="637197"/>
                </a:xfrm>
              </p:grpSpPr>
              <p:sp>
                <p:nvSpPr>
                  <p:cNvPr id="322" name="Google Shape;322;p23"/>
                  <p:cNvSpPr/>
                  <p:nvPr/>
                </p:nvSpPr>
                <p:spPr>
                  <a:xfrm>
                    <a:off x="3985903" y="2585619"/>
                    <a:ext cx="203093" cy="336481"/>
                  </a:xfrm>
                  <a:custGeom>
                    <a:rect b="b" l="l" r="r" t="t"/>
                    <a:pathLst>
                      <a:path extrusionOk="0" h="19492" w="11765">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23" name="Google Shape;323;p23"/>
                  <p:cNvSpPr/>
                  <p:nvPr/>
                </p:nvSpPr>
                <p:spPr>
                  <a:xfrm>
                    <a:off x="4080455" y="2919635"/>
                    <a:ext cx="302560" cy="303181"/>
                  </a:xfrm>
                  <a:custGeom>
                    <a:rect b="b" l="l" r="r" t="t"/>
                    <a:pathLst>
                      <a:path extrusionOk="0" h="17563" w="17527">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324" name="Google Shape;324;p23"/>
                <p:cNvGrpSpPr/>
                <p:nvPr/>
              </p:nvGrpSpPr>
              <p:grpSpPr>
                <a:xfrm>
                  <a:off x="4080455" y="2213381"/>
                  <a:ext cx="636573" cy="374705"/>
                  <a:chOff x="4080455" y="2213381"/>
                  <a:chExt cx="636573" cy="374705"/>
                </a:xfrm>
              </p:grpSpPr>
              <p:sp>
                <p:nvSpPr>
                  <p:cNvPr id="325" name="Google Shape;325;p23"/>
                  <p:cNvSpPr/>
                  <p:nvPr/>
                </p:nvSpPr>
                <p:spPr>
                  <a:xfrm>
                    <a:off x="4380340" y="2213381"/>
                    <a:ext cx="336688" cy="181101"/>
                  </a:xfrm>
                  <a:custGeom>
                    <a:rect b="b" l="l" r="r" t="t"/>
                    <a:pathLst>
                      <a:path extrusionOk="0" h="10491" w="19504">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26" name="Google Shape;326;p23"/>
                  <p:cNvSpPr/>
                  <p:nvPr/>
                </p:nvSpPr>
                <p:spPr>
                  <a:xfrm>
                    <a:off x="4080455" y="2285940"/>
                    <a:ext cx="302560" cy="302146"/>
                  </a:xfrm>
                  <a:custGeom>
                    <a:rect b="b" l="l" r="r" t="t"/>
                    <a:pathLst>
                      <a:path extrusionOk="0" h="17503" w="17527">
                        <a:moveTo>
                          <a:pt x="17527" y="1"/>
                        </a:moveTo>
                        <a:lnTo>
                          <a:pt x="1" y="17503"/>
                        </a:lnTo>
                        <a:lnTo>
                          <a:pt x="17527" y="17503"/>
                        </a:lnTo>
                        <a:lnTo>
                          <a:pt x="17527" y="1"/>
                        </a:ln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327" name="Google Shape;327;p23"/>
              <p:cNvGrpSpPr/>
              <p:nvPr/>
            </p:nvGrpSpPr>
            <p:grpSpPr>
              <a:xfrm>
                <a:off x="5909378" y="3494930"/>
                <a:ext cx="311836" cy="355292"/>
                <a:chOff x="4645650" y="3962900"/>
                <a:chExt cx="259950" cy="296175"/>
              </a:xfrm>
            </p:grpSpPr>
            <p:sp>
              <p:nvSpPr>
                <p:cNvPr id="328" name="Google Shape;328;p23"/>
                <p:cNvSpPr/>
                <p:nvPr/>
              </p:nvSpPr>
              <p:spPr>
                <a:xfrm>
                  <a:off x="4853600" y="4155100"/>
                  <a:ext cx="52000" cy="103975"/>
                </a:xfrm>
                <a:custGeom>
                  <a:rect b="b" l="l" r="r" t="t"/>
                  <a:pathLst>
                    <a:path extrusionOk="0" h="4159" w="208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29" name="Google Shape;329;p23"/>
                <p:cNvSpPr/>
                <p:nvPr/>
              </p:nvSpPr>
              <p:spPr>
                <a:xfrm>
                  <a:off x="4714975" y="4155100"/>
                  <a:ext cx="121300" cy="50625"/>
                </a:xfrm>
                <a:custGeom>
                  <a:rect b="b" l="l" r="r" t="t"/>
                  <a:pathLst>
                    <a:path extrusionOk="0" h="2025" w="4852">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0" name="Google Shape;330;p23"/>
                <p:cNvSpPr/>
                <p:nvPr/>
              </p:nvSpPr>
              <p:spPr>
                <a:xfrm>
                  <a:off x="4714975" y="4211025"/>
                  <a:ext cx="121300" cy="48050"/>
                </a:xfrm>
                <a:custGeom>
                  <a:rect b="b" l="l" r="r" t="t"/>
                  <a:pathLst>
                    <a:path extrusionOk="0" h="1922" w="4852">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1" name="Google Shape;331;p23"/>
                <p:cNvSpPr/>
                <p:nvPr/>
              </p:nvSpPr>
              <p:spPr>
                <a:xfrm>
                  <a:off x="4645650" y="4154300"/>
                  <a:ext cx="52025" cy="104775"/>
                </a:xfrm>
                <a:custGeom>
                  <a:rect b="b" l="l" r="r" t="t"/>
                  <a:pathLst>
                    <a:path extrusionOk="0" h="4191" w="2081">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2" name="Google Shape;332;p23"/>
                <p:cNvSpPr/>
                <p:nvPr/>
              </p:nvSpPr>
              <p:spPr>
                <a:xfrm>
                  <a:off x="4722850" y="4049550"/>
                  <a:ext cx="103975" cy="105575"/>
                </a:xfrm>
                <a:custGeom>
                  <a:rect b="b" l="l" r="r" t="t"/>
                  <a:pathLst>
                    <a:path extrusionOk="0" h="4223" w="4159">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3" name="Google Shape;333;p23"/>
                <p:cNvSpPr/>
                <p:nvPr/>
              </p:nvSpPr>
              <p:spPr>
                <a:xfrm>
                  <a:off x="4678725" y="3962900"/>
                  <a:ext cx="190650" cy="174100"/>
                </a:xfrm>
                <a:custGeom>
                  <a:rect b="b" l="l" r="r" t="t"/>
                  <a:pathLst>
                    <a:path extrusionOk="0" h="6964" w="7626">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334" name="Google Shape;334;p23"/>
            <p:cNvGrpSpPr/>
            <p:nvPr/>
          </p:nvGrpSpPr>
          <p:grpSpPr>
            <a:xfrm>
              <a:off x="5746162" y="3855107"/>
              <a:ext cx="462347" cy="245835"/>
              <a:chOff x="3891558" y="2180494"/>
              <a:chExt cx="346769" cy="184381"/>
            </a:xfrm>
          </p:grpSpPr>
          <p:sp>
            <p:nvSpPr>
              <p:cNvPr id="335" name="Google Shape;335;p23"/>
              <p:cNvSpPr/>
              <p:nvPr/>
            </p:nvSpPr>
            <p:spPr>
              <a:xfrm>
                <a:off x="3949943" y="2180494"/>
                <a:ext cx="230006" cy="184381"/>
              </a:xfrm>
              <a:custGeom>
                <a:rect b="b" l="l" r="r" t="t"/>
                <a:pathLst>
                  <a:path extrusionOk="0" h="10681" w="13324">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6" name="Google Shape;336;p23"/>
              <p:cNvSpPr/>
              <p:nvPr/>
            </p:nvSpPr>
            <p:spPr>
              <a:xfrm>
                <a:off x="4187334" y="2198379"/>
                <a:ext cx="50993" cy="148820"/>
              </a:xfrm>
              <a:custGeom>
                <a:rect b="b" l="l" r="r" t="t"/>
                <a:pathLst>
                  <a:path extrusionOk="0" h="8621" w="2954">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37" name="Google Shape;337;p23"/>
              <p:cNvSpPr/>
              <p:nvPr/>
            </p:nvSpPr>
            <p:spPr>
              <a:xfrm>
                <a:off x="3891558" y="2198379"/>
                <a:ext cx="50993" cy="148820"/>
              </a:xfrm>
              <a:custGeom>
                <a:rect b="b" l="l" r="r" t="t"/>
                <a:pathLst>
                  <a:path extrusionOk="0" h="8621" w="2954">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sp>
        <p:nvSpPr>
          <p:cNvPr id="338" name="Google Shape;338;p23"/>
          <p:cNvSpPr txBox="1"/>
          <p:nvPr/>
        </p:nvSpPr>
        <p:spPr>
          <a:xfrm>
            <a:off x="8295975" y="3937825"/>
            <a:ext cx="3896100" cy="21792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AutoNum type="arabicPeriod"/>
            </a:pPr>
            <a:r>
              <a:rPr b="1" lang="en-IN" sz="1500">
                <a:solidFill>
                  <a:schemeClr val="dk1"/>
                </a:solidFill>
                <a:latin typeface="Times New Roman"/>
                <a:ea typeface="Times New Roman"/>
                <a:cs typeface="Times New Roman"/>
                <a:sym typeface="Times New Roman"/>
              </a:rPr>
              <a:t>Competition:</a:t>
            </a:r>
            <a:r>
              <a:rPr lang="en-IN" sz="1500">
                <a:solidFill>
                  <a:schemeClr val="dk1"/>
                </a:solidFill>
                <a:latin typeface="Times New Roman"/>
                <a:ea typeface="Times New Roman"/>
                <a:cs typeface="Times New Roman"/>
                <a:sym typeface="Times New Roman"/>
              </a:rPr>
              <a:t> Emerging agricultural technologies could limit adoption.</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AutoNum type="arabicPeriod"/>
            </a:pPr>
            <a:r>
              <a:rPr b="1" lang="en-IN" sz="1500">
                <a:solidFill>
                  <a:schemeClr val="dk1"/>
                </a:solidFill>
                <a:latin typeface="Times New Roman"/>
                <a:ea typeface="Times New Roman"/>
                <a:cs typeface="Times New Roman"/>
                <a:sym typeface="Times New Roman"/>
              </a:rPr>
              <a:t>Technological Barriers:</a:t>
            </a:r>
            <a:r>
              <a:rPr lang="en-IN" sz="1500">
                <a:solidFill>
                  <a:schemeClr val="dk1"/>
                </a:solidFill>
                <a:latin typeface="Times New Roman"/>
                <a:ea typeface="Times New Roman"/>
                <a:cs typeface="Times New Roman"/>
                <a:sym typeface="Times New Roman"/>
              </a:rPr>
              <a:t> Limited access to necessary hardware in rural areas.</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AutoNum type="arabicPeriod"/>
            </a:pPr>
            <a:r>
              <a:rPr b="1" lang="en-IN" sz="1500">
                <a:solidFill>
                  <a:schemeClr val="dk1"/>
                </a:solidFill>
                <a:latin typeface="Times New Roman"/>
                <a:ea typeface="Times New Roman"/>
                <a:cs typeface="Times New Roman"/>
                <a:sym typeface="Times New Roman"/>
              </a:rPr>
              <a:t>Data Privacy Concerns:</a:t>
            </a:r>
            <a:r>
              <a:rPr lang="en-IN" sz="1500">
                <a:solidFill>
                  <a:schemeClr val="dk1"/>
                </a:solidFill>
                <a:latin typeface="Times New Roman"/>
                <a:ea typeface="Times New Roman"/>
                <a:cs typeface="Times New Roman"/>
                <a:sym typeface="Times New Roman"/>
              </a:rPr>
              <a:t> Potential issues with data collection and usage might affect user trust.</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nvSpPr>
        <p:spPr>
          <a:xfrm>
            <a:off x="353950" y="752175"/>
            <a:ext cx="3329400" cy="7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Times New Roman"/>
              <a:ea typeface="Times New Roman"/>
              <a:cs typeface="Times New Roman"/>
              <a:sym typeface="Times New Roman"/>
            </a:endParaRPr>
          </a:p>
        </p:txBody>
      </p:sp>
      <p:sp>
        <p:nvSpPr>
          <p:cNvPr id="344" name="Google Shape;344;p24"/>
          <p:cNvSpPr txBox="1"/>
          <p:nvPr/>
        </p:nvSpPr>
        <p:spPr>
          <a:xfrm>
            <a:off x="464575" y="1626000"/>
            <a:ext cx="11216100" cy="49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345" name="Google Shape;345;p24"/>
          <p:cNvSpPr txBox="1"/>
          <p:nvPr/>
        </p:nvSpPr>
        <p:spPr>
          <a:xfrm>
            <a:off x="210175" y="1039750"/>
            <a:ext cx="11981700" cy="56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Why:</a:t>
            </a:r>
            <a:br>
              <a:rPr b="1" lang="en-IN" sz="1800">
                <a:solidFill>
                  <a:schemeClr val="dk1"/>
                </a:solidFill>
                <a:latin typeface="Times New Roman"/>
                <a:ea typeface="Times New Roman"/>
                <a:cs typeface="Times New Roman"/>
                <a:sym typeface="Times New Roman"/>
              </a:rPr>
            </a:br>
            <a:r>
              <a:rPr lang="en-IN" sz="1800">
                <a:solidFill>
                  <a:schemeClr val="dk1"/>
                </a:solidFill>
                <a:latin typeface="Times New Roman"/>
                <a:ea typeface="Times New Roman"/>
                <a:cs typeface="Times New Roman"/>
                <a:sym typeface="Times New Roman"/>
              </a:rPr>
              <a:t>The decreasing availability of agricultural land and the need for efficient farming practices necessitate a tool that can accurately analyze soil types and recommend suitable crops to optimize productivity.</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What:</a:t>
            </a:r>
            <a:br>
              <a:rPr b="1" lang="en-IN" sz="1800">
                <a:solidFill>
                  <a:schemeClr val="dk1"/>
                </a:solidFill>
                <a:latin typeface="Times New Roman"/>
                <a:ea typeface="Times New Roman"/>
                <a:cs typeface="Times New Roman"/>
                <a:sym typeface="Times New Roman"/>
              </a:rPr>
            </a:br>
            <a:r>
              <a:rPr lang="en-IN" sz="1800">
                <a:solidFill>
                  <a:schemeClr val="dk1"/>
                </a:solidFill>
                <a:latin typeface="Times New Roman"/>
                <a:ea typeface="Times New Roman"/>
                <a:cs typeface="Times New Roman"/>
                <a:sym typeface="Times New Roman"/>
              </a:rPr>
              <a:t>A software tool that uses image processing and AI to classify soil types and provide tailored crop recommendations to farmers.</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Where:</a:t>
            </a:r>
            <a:br>
              <a:rPr b="1" lang="en-IN" sz="1800">
                <a:solidFill>
                  <a:schemeClr val="dk1"/>
                </a:solidFill>
                <a:latin typeface="Times New Roman"/>
                <a:ea typeface="Times New Roman"/>
                <a:cs typeface="Times New Roman"/>
                <a:sym typeface="Times New Roman"/>
              </a:rPr>
            </a:br>
            <a:r>
              <a:rPr lang="en-IN" sz="1800">
                <a:solidFill>
                  <a:schemeClr val="dk1"/>
                </a:solidFill>
                <a:latin typeface="Times New Roman"/>
                <a:ea typeface="Times New Roman"/>
                <a:cs typeface="Times New Roman"/>
                <a:sym typeface="Times New Roman"/>
              </a:rPr>
              <a:t>Primarily in India, where diverse soil types significantly influence agricultural output, with potential expansion to other regions.</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When:</a:t>
            </a:r>
            <a:br>
              <a:rPr b="1" lang="en-IN" sz="1800">
                <a:solidFill>
                  <a:schemeClr val="dk1"/>
                </a:solidFill>
                <a:latin typeface="Times New Roman"/>
                <a:ea typeface="Times New Roman"/>
                <a:cs typeface="Times New Roman"/>
                <a:sym typeface="Times New Roman"/>
              </a:rPr>
            </a:br>
            <a:r>
              <a:rPr lang="en-IN" sz="1800">
                <a:solidFill>
                  <a:schemeClr val="dk1"/>
                </a:solidFill>
                <a:latin typeface="Times New Roman"/>
                <a:ea typeface="Times New Roman"/>
                <a:cs typeface="Times New Roman"/>
                <a:sym typeface="Times New Roman"/>
              </a:rPr>
              <a:t>The tool is intended for immediate use to address current agricultural challenges and can be continually updated as technology advances.</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How:</a:t>
            </a:r>
            <a:br>
              <a:rPr b="1" lang="en-IN" sz="1800">
                <a:solidFill>
                  <a:schemeClr val="dk1"/>
                </a:solidFill>
                <a:latin typeface="Times New Roman"/>
                <a:ea typeface="Times New Roman"/>
                <a:cs typeface="Times New Roman"/>
                <a:sym typeface="Times New Roman"/>
              </a:rPr>
            </a:br>
            <a:r>
              <a:rPr lang="en-IN" sz="1800">
                <a:solidFill>
                  <a:schemeClr val="dk1"/>
                </a:solidFill>
                <a:latin typeface="Times New Roman"/>
                <a:ea typeface="Times New Roman"/>
                <a:cs typeface="Times New Roman"/>
                <a:sym typeface="Times New Roman"/>
              </a:rPr>
              <a:t>By utilizing advanced image processing techniques, deep learning models, and a user-friendly interface, the software analyzes soil images to determine type, composition, and suitable agricultural practices.</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Refined Objective:</a:t>
            </a:r>
            <a:br>
              <a:rPr b="1" lang="en-IN" sz="1800">
                <a:solidFill>
                  <a:schemeClr val="dk1"/>
                </a:solidFill>
                <a:latin typeface="Times New Roman"/>
                <a:ea typeface="Times New Roman"/>
                <a:cs typeface="Times New Roman"/>
                <a:sym typeface="Times New Roman"/>
              </a:rPr>
            </a:br>
            <a:r>
              <a:rPr lang="en-IN" sz="1800">
                <a:solidFill>
                  <a:schemeClr val="dk1"/>
                </a:solidFill>
                <a:latin typeface="Times New Roman"/>
                <a:ea typeface="Times New Roman"/>
                <a:cs typeface="Times New Roman"/>
                <a:sym typeface="Times New Roman"/>
              </a:rPr>
              <a:t>To develop and deploy a free, accurate, and easy-to-use software tool that empowers farmers by providing real-time soil analysis and crop recommendations, thereby enhancing agricultural productivity and sustainability.</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Font typeface="Arial"/>
              <a:buNone/>
            </a:pPr>
            <a:r>
              <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46" name="Google Shape;346;p24"/>
          <p:cNvSpPr txBox="1"/>
          <p:nvPr/>
        </p:nvSpPr>
        <p:spPr>
          <a:xfrm>
            <a:off x="4431300" y="586275"/>
            <a:ext cx="3329400" cy="7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400">
                <a:solidFill>
                  <a:schemeClr val="dk1"/>
                </a:solidFill>
                <a:latin typeface="Times New Roman"/>
                <a:ea typeface="Times New Roman"/>
                <a:cs typeface="Times New Roman"/>
                <a:sym typeface="Times New Roman"/>
              </a:rPr>
              <a:t>Analysis - 4W1H</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idx="12" type="sldNum"/>
          </p:nvPr>
        </p:nvSpPr>
        <p:spPr>
          <a:xfrm>
            <a:off x="9448799"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352" name="Google Shape;352;p25"/>
          <p:cNvSpPr txBox="1"/>
          <p:nvPr/>
        </p:nvSpPr>
        <p:spPr>
          <a:xfrm>
            <a:off x="1840774" y="27652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i="0" sz="1400" u="none" cap="none" strike="noStrike">
              <a:solidFill>
                <a:srgbClr val="000000"/>
              </a:solidFill>
              <a:latin typeface="Times New Roman"/>
              <a:ea typeface="Times New Roman"/>
              <a:cs typeface="Times New Roman"/>
              <a:sym typeface="Times New Roman"/>
            </a:endParaRPr>
          </a:p>
        </p:txBody>
      </p:sp>
      <p:sp>
        <p:nvSpPr>
          <p:cNvPr id="353" name="Google Shape;353;p25"/>
          <p:cNvSpPr txBox="1"/>
          <p:nvPr/>
        </p:nvSpPr>
        <p:spPr>
          <a:xfrm>
            <a:off x="452283" y="871532"/>
            <a:ext cx="11326800" cy="573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100">
                <a:latin typeface="Times New Roman"/>
                <a:ea typeface="Times New Roman"/>
                <a:cs typeface="Times New Roman"/>
                <a:sym typeface="Times New Roman"/>
              </a:rPr>
              <a:t>For Epoch=10</a:t>
            </a:r>
            <a:endParaRPr i="0" sz="2100" u="none" cap="none" strike="noStrike">
              <a:solidFill>
                <a:srgbClr val="000000"/>
              </a:solidFill>
              <a:latin typeface="Times New Roman"/>
              <a:ea typeface="Times New Roman"/>
              <a:cs typeface="Times New Roman"/>
              <a:sym typeface="Times New Roman"/>
            </a:endParaRPr>
          </a:p>
        </p:txBody>
      </p:sp>
      <p:graphicFrame>
        <p:nvGraphicFramePr>
          <p:cNvPr id="354" name="Google Shape;354;p25"/>
          <p:cNvGraphicFramePr/>
          <p:nvPr/>
        </p:nvGraphicFramePr>
        <p:xfrm>
          <a:off x="366300" y="1447750"/>
          <a:ext cx="3000000" cy="3000000"/>
        </p:xfrm>
        <a:graphic>
          <a:graphicData uri="http://schemas.openxmlformats.org/drawingml/2006/table">
            <a:tbl>
              <a:tblPr>
                <a:noFill/>
                <a:tableStyleId>{F69659F9-4B17-4D21-9EEE-F49504FF1852}</a:tableStyleId>
              </a:tblPr>
              <a:tblGrid>
                <a:gridCol w="2864875"/>
                <a:gridCol w="2864875"/>
                <a:gridCol w="2864875"/>
                <a:gridCol w="2864875"/>
              </a:tblGrid>
              <a:tr h="822825">
                <a:tc>
                  <a:txBody>
                    <a:bodyPr/>
                    <a:lstStyle/>
                    <a:p>
                      <a:pPr indent="0" lvl="0" marL="0" rtl="0" algn="ctr">
                        <a:spcBef>
                          <a:spcPts val="0"/>
                        </a:spcBef>
                        <a:spcAft>
                          <a:spcPts val="0"/>
                        </a:spcAft>
                        <a:buNone/>
                      </a:pPr>
                      <a:r>
                        <a:rPr b="1" lang="en-IN" sz="2000">
                          <a:latin typeface="Times New Roman"/>
                          <a:ea typeface="Times New Roman"/>
                          <a:cs typeface="Times New Roman"/>
                          <a:sym typeface="Times New Roman"/>
                        </a:rPr>
                        <a:t>Model Name</a:t>
                      </a:r>
                      <a:endParaRPr b="1"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IN" sz="2000">
                          <a:latin typeface="Times New Roman"/>
                          <a:ea typeface="Times New Roman"/>
                          <a:cs typeface="Times New Roman"/>
                          <a:sym typeface="Times New Roman"/>
                        </a:rPr>
                        <a:t>Accuracy (%)</a:t>
                      </a:r>
                      <a:endParaRPr b="1"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IN" sz="2000">
                          <a:latin typeface="Times New Roman"/>
                          <a:ea typeface="Times New Roman"/>
                          <a:cs typeface="Times New Roman"/>
                          <a:sym typeface="Times New Roman"/>
                        </a:rPr>
                        <a:t>Precision (%)</a:t>
                      </a:r>
                      <a:endParaRPr b="1"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IN" sz="2000">
                          <a:latin typeface="Times New Roman"/>
                          <a:ea typeface="Times New Roman"/>
                          <a:cs typeface="Times New Roman"/>
                          <a:sym typeface="Times New Roman"/>
                        </a:rPr>
                        <a:t>Recall (%)</a:t>
                      </a:r>
                      <a:endParaRPr b="1" sz="2000">
                        <a:latin typeface="Times New Roman"/>
                        <a:ea typeface="Times New Roman"/>
                        <a:cs typeface="Times New Roman"/>
                        <a:sym typeface="Times New Roman"/>
                      </a:endParaRPr>
                    </a:p>
                  </a:txBody>
                  <a:tcPr marT="91425" marB="91425" marR="91425" marL="91425" anchor="ctr"/>
                </a:tc>
              </a:tr>
              <a:tr h="822825">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ResNet50</a:t>
                      </a:r>
                      <a:endParaRPr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29.92%</a:t>
                      </a:r>
                      <a:endParaRPr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17.37% </a:t>
                      </a:r>
                      <a:endParaRPr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29.92%</a:t>
                      </a:r>
                      <a:endParaRPr sz="2000">
                        <a:latin typeface="Times New Roman"/>
                        <a:ea typeface="Times New Roman"/>
                        <a:cs typeface="Times New Roman"/>
                        <a:sym typeface="Times New Roman"/>
                      </a:endParaRPr>
                    </a:p>
                  </a:txBody>
                  <a:tcPr marT="91425" marB="91425" marR="91425" marL="91425" anchor="ctr"/>
                </a:tc>
              </a:tr>
              <a:tr h="822825">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ResNet 101</a:t>
                      </a:r>
                      <a:endParaRPr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28.41% </a:t>
                      </a:r>
                      <a:endParaRPr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22.01%</a:t>
                      </a:r>
                      <a:endParaRPr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28.41%</a:t>
                      </a:r>
                      <a:endParaRPr sz="2000">
                        <a:latin typeface="Times New Roman"/>
                        <a:ea typeface="Times New Roman"/>
                        <a:cs typeface="Times New Roman"/>
                        <a:sym typeface="Times New Roman"/>
                      </a:endParaRPr>
                    </a:p>
                  </a:txBody>
                  <a:tcPr marT="91425" marB="91425" marR="91425" marL="91425" anchor="ctr"/>
                </a:tc>
              </a:tr>
              <a:tr h="822825">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DenseNet 201</a:t>
                      </a:r>
                      <a:endParaRPr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21.59% </a:t>
                      </a:r>
                      <a:endParaRPr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21.77%</a:t>
                      </a:r>
                      <a:endParaRPr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21.59%</a:t>
                      </a:r>
                      <a:endParaRPr sz="2000">
                        <a:latin typeface="Times New Roman"/>
                        <a:ea typeface="Times New Roman"/>
                        <a:cs typeface="Times New Roman"/>
                        <a:sym typeface="Times New Roman"/>
                      </a:endParaRPr>
                    </a:p>
                  </a:txBody>
                  <a:tcPr marT="91425" marB="91425" marR="91425" marL="91425" anchor="ctr"/>
                </a:tc>
              </a:tr>
              <a:tr h="822825">
                <a:tc>
                  <a:txBody>
                    <a:bodyPr/>
                    <a:lstStyle/>
                    <a:p>
                      <a:pPr indent="0" lvl="0" marL="0" rtl="0" algn="ctr">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InceptionV3</a:t>
                      </a:r>
                      <a:endParaRPr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25.76%</a:t>
                      </a:r>
                      <a:endParaRPr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25.67%</a:t>
                      </a:r>
                      <a:endParaRPr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25.76%</a:t>
                      </a:r>
                      <a:endParaRPr sz="2000">
                        <a:latin typeface="Times New Roman"/>
                        <a:ea typeface="Times New Roman"/>
                        <a:cs typeface="Times New Roman"/>
                        <a:sym typeface="Times New Roman"/>
                      </a:endParaRPr>
                    </a:p>
                  </a:txBody>
                  <a:tcPr marT="91425" marB="91425" marR="91425" marL="91425" anchor="ctr"/>
                </a:tc>
              </a:tr>
              <a:tr h="822825">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VGG16</a:t>
                      </a:r>
                      <a:endParaRPr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43.61%</a:t>
                      </a:r>
                      <a:endParaRPr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41.15% </a:t>
                      </a:r>
                      <a:endParaRPr sz="20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2000">
                          <a:latin typeface="Times New Roman"/>
                          <a:ea typeface="Times New Roman"/>
                          <a:cs typeface="Times New Roman"/>
                          <a:sym typeface="Times New Roman"/>
                        </a:rPr>
                        <a:t>43.61%</a:t>
                      </a:r>
                      <a:endParaRPr sz="2000">
                        <a:latin typeface="Times New Roman"/>
                        <a:ea typeface="Times New Roman"/>
                        <a:cs typeface="Times New Roman"/>
                        <a:sym typeface="Times New Roman"/>
                      </a:endParaRPr>
                    </a:p>
                  </a:txBody>
                  <a:tcPr marT="91425" marB="91425" marR="91425" marL="91425" anchor="ctr"/>
                </a:tc>
              </a:tr>
            </a:tbl>
          </a:graphicData>
        </a:graphic>
      </p:graphicFrame>
      <p:sp>
        <p:nvSpPr>
          <p:cNvPr id="355" name="Google Shape;355;p25"/>
          <p:cNvSpPr txBox="1"/>
          <p:nvPr/>
        </p:nvSpPr>
        <p:spPr>
          <a:xfrm>
            <a:off x="-331850" y="1238875"/>
            <a:ext cx="637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356" name="Google Shape;356;p25"/>
          <p:cNvSpPr txBox="1"/>
          <p:nvPr/>
        </p:nvSpPr>
        <p:spPr>
          <a:xfrm>
            <a:off x="3794025" y="176975"/>
            <a:ext cx="6426600" cy="9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357" name="Google Shape;357;p25"/>
          <p:cNvSpPr txBox="1"/>
          <p:nvPr/>
        </p:nvSpPr>
        <p:spPr>
          <a:xfrm>
            <a:off x="2145900" y="199100"/>
            <a:ext cx="8174400" cy="71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400"/>
              <a:buFont typeface="Arial"/>
              <a:buNone/>
            </a:pPr>
            <a:r>
              <a:rPr b="1" lang="en-IN" sz="2400">
                <a:solidFill>
                  <a:schemeClr val="dk1"/>
                </a:solidFill>
                <a:latin typeface="Times New Roman"/>
                <a:ea typeface="Times New Roman"/>
                <a:cs typeface="Times New Roman"/>
                <a:sym typeface="Times New Roman"/>
              </a:rPr>
              <a:t>Implementation and Results – Iteration 1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i="0" sz="2000" u="none" cap="none" strike="noStrike">
              <a:solidFill>
                <a:srgbClr val="000000"/>
              </a:solidFill>
              <a:latin typeface="Times New Roman"/>
              <a:ea typeface="Times New Roman"/>
              <a:cs typeface="Times New Roman"/>
              <a:sym typeface="Times New Roman"/>
            </a:endParaRPr>
          </a:p>
        </p:txBody>
      </p:sp>
      <p:sp>
        <p:nvSpPr>
          <p:cNvPr id="363" name="Google Shape;363;p26"/>
          <p:cNvSpPr txBox="1"/>
          <p:nvPr/>
        </p:nvSpPr>
        <p:spPr>
          <a:xfrm>
            <a:off x="2212250" y="243350"/>
            <a:ext cx="7764900" cy="6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400"/>
              <a:buFont typeface="Arial"/>
              <a:buNone/>
            </a:pPr>
            <a:r>
              <a:rPr b="1" lang="en-IN" sz="2400">
                <a:solidFill>
                  <a:schemeClr val="dk1"/>
                </a:solidFill>
                <a:latin typeface="Times New Roman"/>
                <a:ea typeface="Times New Roman"/>
                <a:cs typeface="Times New Roman"/>
                <a:sym typeface="Times New Roman"/>
              </a:rPr>
              <a:t>      Implementation and Results – Iteration 2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364" name="Google Shape;364;p26"/>
          <p:cNvPicPr preferRelativeResize="0"/>
          <p:nvPr/>
        </p:nvPicPr>
        <p:blipFill>
          <a:blip r:embed="rId3">
            <a:alphaModFix/>
          </a:blip>
          <a:stretch>
            <a:fillRect/>
          </a:stretch>
        </p:blipFill>
        <p:spPr>
          <a:xfrm>
            <a:off x="1382650" y="1015250"/>
            <a:ext cx="10133076" cy="5690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i="0" sz="2000" u="none" cap="none" strike="noStrike">
              <a:solidFill>
                <a:srgbClr val="000000"/>
              </a:solidFill>
              <a:latin typeface="Times New Roman"/>
              <a:ea typeface="Times New Roman"/>
              <a:cs typeface="Times New Roman"/>
              <a:sym typeface="Times New Roman"/>
            </a:endParaRPr>
          </a:p>
        </p:txBody>
      </p:sp>
      <p:sp>
        <p:nvSpPr>
          <p:cNvPr id="370" name="Google Shape;370;p27"/>
          <p:cNvSpPr txBox="1"/>
          <p:nvPr/>
        </p:nvSpPr>
        <p:spPr>
          <a:xfrm>
            <a:off x="2212250" y="243350"/>
            <a:ext cx="7764900" cy="6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400">
                <a:solidFill>
                  <a:schemeClr val="dk1"/>
                </a:solidFill>
                <a:latin typeface="Times New Roman"/>
                <a:ea typeface="Times New Roman"/>
                <a:cs typeface="Times New Roman"/>
                <a:sym typeface="Times New Roman"/>
              </a:rPr>
              <a:t>Implementation and Results – Iteration 2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371" name="Google Shape;371;p27"/>
          <p:cNvPicPr preferRelativeResize="0"/>
          <p:nvPr/>
        </p:nvPicPr>
        <p:blipFill>
          <a:blip r:embed="rId3">
            <a:alphaModFix/>
          </a:blip>
          <a:stretch>
            <a:fillRect/>
          </a:stretch>
        </p:blipFill>
        <p:spPr>
          <a:xfrm>
            <a:off x="152400" y="1015250"/>
            <a:ext cx="6096000" cy="5210175"/>
          </a:xfrm>
          <a:prstGeom prst="rect">
            <a:avLst/>
          </a:prstGeom>
          <a:noFill/>
          <a:ln>
            <a:noFill/>
          </a:ln>
        </p:spPr>
      </p:pic>
      <p:pic>
        <p:nvPicPr>
          <p:cNvPr id="372" name="Google Shape;372;p27"/>
          <p:cNvPicPr preferRelativeResize="0"/>
          <p:nvPr/>
        </p:nvPicPr>
        <p:blipFill>
          <a:blip r:embed="rId4">
            <a:alphaModFix/>
          </a:blip>
          <a:stretch>
            <a:fillRect/>
          </a:stretch>
        </p:blipFill>
        <p:spPr>
          <a:xfrm>
            <a:off x="6400800" y="1015250"/>
            <a:ext cx="5638800" cy="48194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i="0" sz="2000" u="none" cap="none" strike="noStrike">
              <a:solidFill>
                <a:srgbClr val="000000"/>
              </a:solidFill>
              <a:latin typeface="Times New Roman"/>
              <a:ea typeface="Times New Roman"/>
              <a:cs typeface="Times New Roman"/>
              <a:sym typeface="Times New Roman"/>
            </a:endParaRPr>
          </a:p>
        </p:txBody>
      </p:sp>
      <p:sp>
        <p:nvSpPr>
          <p:cNvPr id="378" name="Google Shape;378;p28"/>
          <p:cNvSpPr txBox="1"/>
          <p:nvPr/>
        </p:nvSpPr>
        <p:spPr>
          <a:xfrm>
            <a:off x="2212250" y="243350"/>
            <a:ext cx="7764900" cy="6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400">
                <a:solidFill>
                  <a:schemeClr val="dk1"/>
                </a:solidFill>
                <a:latin typeface="Times New Roman"/>
                <a:ea typeface="Times New Roman"/>
                <a:cs typeface="Times New Roman"/>
                <a:sym typeface="Times New Roman"/>
              </a:rPr>
              <a:t>Implementation and Results – Iteration 2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379" name="Google Shape;379;p28"/>
          <p:cNvPicPr preferRelativeResize="0"/>
          <p:nvPr/>
        </p:nvPicPr>
        <p:blipFill>
          <a:blip r:embed="rId3">
            <a:alphaModFix/>
          </a:blip>
          <a:stretch>
            <a:fillRect/>
          </a:stretch>
        </p:blipFill>
        <p:spPr>
          <a:xfrm>
            <a:off x="152400" y="1015250"/>
            <a:ext cx="12039600" cy="5842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i="0" sz="2000" u="none" cap="none" strike="noStrike">
              <a:solidFill>
                <a:srgbClr val="000000"/>
              </a:solidFill>
              <a:latin typeface="Times New Roman"/>
              <a:ea typeface="Times New Roman"/>
              <a:cs typeface="Times New Roman"/>
              <a:sym typeface="Times New Roman"/>
            </a:endParaRPr>
          </a:p>
        </p:txBody>
      </p:sp>
      <p:sp>
        <p:nvSpPr>
          <p:cNvPr id="385" name="Google Shape;385;p29"/>
          <p:cNvSpPr txBox="1"/>
          <p:nvPr/>
        </p:nvSpPr>
        <p:spPr>
          <a:xfrm>
            <a:off x="2212250" y="243350"/>
            <a:ext cx="7764900" cy="6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400">
                <a:solidFill>
                  <a:schemeClr val="dk1"/>
                </a:solidFill>
                <a:latin typeface="Times New Roman"/>
                <a:ea typeface="Times New Roman"/>
                <a:cs typeface="Times New Roman"/>
                <a:sym typeface="Times New Roman"/>
              </a:rPr>
              <a:t>Implementation and Results – Iteration 2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386" name="Google Shape;386;p29"/>
          <p:cNvPicPr preferRelativeResize="0"/>
          <p:nvPr/>
        </p:nvPicPr>
        <p:blipFill>
          <a:blip r:embed="rId3">
            <a:alphaModFix/>
          </a:blip>
          <a:stretch>
            <a:fillRect/>
          </a:stretch>
        </p:blipFill>
        <p:spPr>
          <a:xfrm>
            <a:off x="152400" y="1015250"/>
            <a:ext cx="11992899" cy="5842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i="0" sz="2000" u="none" cap="none" strike="noStrike">
              <a:solidFill>
                <a:srgbClr val="000000"/>
              </a:solidFill>
              <a:latin typeface="Times New Roman"/>
              <a:ea typeface="Times New Roman"/>
              <a:cs typeface="Times New Roman"/>
              <a:sym typeface="Times New Roman"/>
            </a:endParaRPr>
          </a:p>
        </p:txBody>
      </p:sp>
      <p:sp>
        <p:nvSpPr>
          <p:cNvPr id="392" name="Google Shape;392;p30"/>
          <p:cNvSpPr txBox="1"/>
          <p:nvPr/>
        </p:nvSpPr>
        <p:spPr>
          <a:xfrm>
            <a:off x="2212250" y="243350"/>
            <a:ext cx="7764900" cy="6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2400">
                <a:solidFill>
                  <a:schemeClr val="dk1"/>
                </a:solidFill>
                <a:latin typeface="Times New Roman"/>
                <a:ea typeface="Times New Roman"/>
                <a:cs typeface="Times New Roman"/>
                <a:sym typeface="Times New Roman"/>
              </a:rPr>
              <a:t>Implementation and Results – Iteration 2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393" name="Google Shape;393;p30"/>
          <p:cNvPicPr preferRelativeResize="0"/>
          <p:nvPr/>
        </p:nvPicPr>
        <p:blipFill>
          <a:blip r:embed="rId3">
            <a:alphaModFix/>
          </a:blip>
          <a:stretch>
            <a:fillRect/>
          </a:stretch>
        </p:blipFill>
        <p:spPr>
          <a:xfrm>
            <a:off x="152400" y="1015250"/>
            <a:ext cx="11992899" cy="5842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1"/>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i="0" sz="2000" u="none" cap="none" strike="noStrike">
              <a:solidFill>
                <a:srgbClr val="000000"/>
              </a:solidFill>
              <a:latin typeface="Times New Roman"/>
              <a:ea typeface="Times New Roman"/>
              <a:cs typeface="Times New Roman"/>
              <a:sym typeface="Times New Roman"/>
            </a:endParaRPr>
          </a:p>
        </p:txBody>
      </p:sp>
      <p:sp>
        <p:nvSpPr>
          <p:cNvPr id="399" name="Google Shape;399;p31"/>
          <p:cNvSpPr txBox="1"/>
          <p:nvPr/>
        </p:nvSpPr>
        <p:spPr>
          <a:xfrm>
            <a:off x="2212250" y="243350"/>
            <a:ext cx="77649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400" name="Google Shape;400;p31"/>
          <p:cNvPicPr preferRelativeResize="0"/>
          <p:nvPr/>
        </p:nvPicPr>
        <p:blipFill>
          <a:blip r:embed="rId3">
            <a:alphaModFix/>
          </a:blip>
          <a:stretch>
            <a:fillRect/>
          </a:stretch>
        </p:blipFill>
        <p:spPr>
          <a:xfrm>
            <a:off x="2105888" y="726075"/>
            <a:ext cx="8304065" cy="569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4"/>
          <p:cNvPicPr preferRelativeResize="0"/>
          <p:nvPr/>
        </p:nvPicPr>
        <p:blipFill rotWithShape="1">
          <a:blip r:embed="rId3">
            <a:alphaModFix/>
          </a:blip>
          <a:srcRect b="35100" l="22326" r="11835" t="32664"/>
          <a:stretch/>
        </p:blipFill>
        <p:spPr>
          <a:xfrm>
            <a:off x="262467" y="258234"/>
            <a:ext cx="1504951" cy="423333"/>
          </a:xfrm>
          <a:prstGeom prst="rect">
            <a:avLst/>
          </a:prstGeom>
          <a:noFill/>
          <a:ln>
            <a:noFill/>
          </a:ln>
        </p:spPr>
      </p:pic>
      <p:grpSp>
        <p:nvGrpSpPr>
          <p:cNvPr id="114" name="Google Shape;114;p14"/>
          <p:cNvGrpSpPr/>
          <p:nvPr/>
        </p:nvGrpSpPr>
        <p:grpSpPr>
          <a:xfrm>
            <a:off x="11856720" y="140636"/>
            <a:ext cx="223520" cy="990718"/>
            <a:chOff x="11856720" y="140636"/>
            <a:chExt cx="223520" cy="990718"/>
          </a:xfrm>
        </p:grpSpPr>
        <p:grpSp>
          <p:nvGrpSpPr>
            <p:cNvPr id="115" name="Google Shape;115;p14"/>
            <p:cNvGrpSpPr/>
            <p:nvPr/>
          </p:nvGrpSpPr>
          <p:grpSpPr>
            <a:xfrm>
              <a:off x="11856720" y="660278"/>
              <a:ext cx="223520" cy="471076"/>
              <a:chOff x="9734551" y="3138055"/>
              <a:chExt cx="2457449" cy="1328450"/>
            </a:xfrm>
          </p:grpSpPr>
          <p:sp>
            <p:nvSpPr>
              <p:cNvPr id="116" name="Google Shape;116;p14"/>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17" name="Google Shape;117;p14"/>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118" name="Google Shape;118;p14"/>
            <p:cNvGrpSpPr/>
            <p:nvPr/>
          </p:nvGrpSpPr>
          <p:grpSpPr>
            <a:xfrm>
              <a:off x="11856720" y="140636"/>
              <a:ext cx="223520" cy="471076"/>
              <a:chOff x="9734551" y="3138055"/>
              <a:chExt cx="2457449" cy="1328450"/>
            </a:xfrm>
          </p:grpSpPr>
          <p:sp>
            <p:nvSpPr>
              <p:cNvPr id="119" name="Google Shape;119;p14"/>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20" name="Google Shape;120;p14"/>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descr="A logo with text overlay&#10;&#10;Description automatically generated" id="121" name="Google Shape;121;p14"/>
          <p:cNvPicPr preferRelativeResize="0"/>
          <p:nvPr/>
        </p:nvPicPr>
        <p:blipFill rotWithShape="1">
          <a:blip r:embed="rId4">
            <a:alphaModFix/>
          </a:blip>
          <a:srcRect b="36394" l="37906" r="9605" t="34096"/>
          <a:stretch/>
        </p:blipFill>
        <p:spPr>
          <a:xfrm>
            <a:off x="11125200" y="11945"/>
            <a:ext cx="1066800" cy="599768"/>
          </a:xfrm>
          <a:prstGeom prst="rect">
            <a:avLst/>
          </a:prstGeom>
          <a:noFill/>
          <a:ln>
            <a:noFill/>
          </a:ln>
        </p:spPr>
      </p:pic>
      <p:sp>
        <p:nvSpPr>
          <p:cNvPr id="122" name="Google Shape;122;p14"/>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Times New Roman"/>
                <a:ea typeface="Times New Roman"/>
                <a:cs typeface="Times New Roman"/>
                <a:sym typeface="Times New Roman"/>
              </a:rPr>
              <a:t>Project Group – Details</a:t>
            </a:r>
            <a:endParaRPr i="0" sz="1400" u="none" cap="none" strike="noStrike">
              <a:solidFill>
                <a:srgbClr val="000000"/>
              </a:solidFill>
              <a:latin typeface="Times New Roman"/>
              <a:ea typeface="Times New Roman"/>
              <a:cs typeface="Times New Roman"/>
              <a:sym typeface="Times New Roman"/>
            </a:endParaRPr>
          </a:p>
        </p:txBody>
      </p:sp>
      <p:grpSp>
        <p:nvGrpSpPr>
          <p:cNvPr id="123" name="Google Shape;123;p14"/>
          <p:cNvGrpSpPr/>
          <p:nvPr/>
        </p:nvGrpSpPr>
        <p:grpSpPr>
          <a:xfrm>
            <a:off x="550606" y="762414"/>
            <a:ext cx="10965118" cy="305674"/>
            <a:chOff x="550606" y="762414"/>
            <a:chExt cx="10965118" cy="305674"/>
          </a:xfrm>
        </p:grpSpPr>
        <p:sp>
          <p:nvSpPr>
            <p:cNvPr id="124" name="Google Shape;124;p14"/>
            <p:cNvSpPr/>
            <p:nvPr/>
          </p:nvSpPr>
          <p:spPr>
            <a:xfrm>
              <a:off x="550606" y="765905"/>
              <a:ext cx="2114338" cy="302183"/>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IN" sz="2000" u="none" cap="none" strike="noStrike">
                  <a:solidFill>
                    <a:schemeClr val="lt1"/>
                  </a:solidFill>
                  <a:latin typeface="Times New Roman"/>
                  <a:ea typeface="Times New Roman"/>
                  <a:cs typeface="Times New Roman"/>
                  <a:sym typeface="Times New Roman"/>
                </a:rPr>
                <a:t>Photo </a:t>
              </a:r>
              <a:endParaRPr b="1" i="0" sz="1000" u="none" cap="none" strike="noStrike">
                <a:solidFill>
                  <a:srgbClr val="000000"/>
                </a:solidFill>
                <a:latin typeface="Times New Roman"/>
                <a:ea typeface="Times New Roman"/>
                <a:cs typeface="Times New Roman"/>
                <a:sym typeface="Times New Roman"/>
              </a:endParaRPr>
            </a:p>
          </p:txBody>
        </p:sp>
        <p:sp>
          <p:nvSpPr>
            <p:cNvPr id="125" name="Google Shape;125;p14"/>
            <p:cNvSpPr/>
            <p:nvPr/>
          </p:nvSpPr>
          <p:spPr>
            <a:xfrm>
              <a:off x="2759165" y="762415"/>
              <a:ext cx="1871829" cy="295979"/>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IN" sz="2000" u="none" cap="none" strike="noStrike">
                  <a:solidFill>
                    <a:schemeClr val="lt1"/>
                  </a:solidFill>
                  <a:latin typeface="Times New Roman"/>
                  <a:ea typeface="Times New Roman"/>
                  <a:cs typeface="Times New Roman"/>
                  <a:sym typeface="Times New Roman"/>
                </a:rPr>
                <a:t>Track</a:t>
              </a:r>
              <a:endParaRPr b="1" i="0" sz="1000" u="none" cap="none" strike="noStrike">
                <a:solidFill>
                  <a:srgbClr val="000000"/>
                </a:solidFill>
                <a:latin typeface="Times New Roman"/>
                <a:ea typeface="Times New Roman"/>
                <a:cs typeface="Times New Roman"/>
                <a:sym typeface="Times New Roman"/>
              </a:endParaRPr>
            </a:p>
          </p:txBody>
        </p:sp>
        <p:sp>
          <p:nvSpPr>
            <p:cNvPr id="126" name="Google Shape;126;p14"/>
            <p:cNvSpPr/>
            <p:nvPr/>
          </p:nvSpPr>
          <p:spPr>
            <a:xfrm>
              <a:off x="4799359" y="772109"/>
              <a:ext cx="2004564" cy="295979"/>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IN" sz="2000" u="none" cap="none" strike="noStrike">
                  <a:solidFill>
                    <a:schemeClr val="lt1"/>
                  </a:solidFill>
                  <a:latin typeface="Times New Roman"/>
                  <a:ea typeface="Times New Roman"/>
                  <a:cs typeface="Times New Roman"/>
                  <a:sym typeface="Times New Roman"/>
                </a:rPr>
                <a:t>Roll No</a:t>
              </a:r>
              <a:endParaRPr b="1" i="0" sz="1000" u="none" cap="none" strike="noStrike">
                <a:solidFill>
                  <a:srgbClr val="000000"/>
                </a:solidFill>
                <a:latin typeface="Times New Roman"/>
                <a:ea typeface="Times New Roman"/>
                <a:cs typeface="Times New Roman"/>
                <a:sym typeface="Times New Roman"/>
              </a:endParaRPr>
            </a:p>
          </p:txBody>
        </p:sp>
        <p:sp>
          <p:nvSpPr>
            <p:cNvPr id="127" name="Google Shape;127;p14"/>
            <p:cNvSpPr/>
            <p:nvPr/>
          </p:nvSpPr>
          <p:spPr>
            <a:xfrm>
              <a:off x="6937875" y="762414"/>
              <a:ext cx="4577849" cy="295979"/>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IN" sz="2000" u="none" cap="none" strike="noStrike">
                  <a:solidFill>
                    <a:schemeClr val="lt1"/>
                  </a:solidFill>
                  <a:latin typeface="Times New Roman"/>
                  <a:ea typeface="Times New Roman"/>
                  <a:cs typeface="Times New Roman"/>
                  <a:sym typeface="Times New Roman"/>
                </a:rPr>
                <a:t>Name</a:t>
              </a:r>
              <a:endParaRPr b="1" i="0" sz="1000" u="none" cap="none" strike="noStrike">
                <a:solidFill>
                  <a:srgbClr val="000000"/>
                </a:solidFill>
                <a:latin typeface="Times New Roman"/>
                <a:ea typeface="Times New Roman"/>
                <a:cs typeface="Times New Roman"/>
                <a:sym typeface="Times New Roman"/>
              </a:endParaRPr>
            </a:p>
          </p:txBody>
        </p:sp>
      </p:grpSp>
      <p:grpSp>
        <p:nvGrpSpPr>
          <p:cNvPr id="128" name="Google Shape;128;p14"/>
          <p:cNvGrpSpPr/>
          <p:nvPr/>
        </p:nvGrpSpPr>
        <p:grpSpPr>
          <a:xfrm>
            <a:off x="2759175" y="1557374"/>
            <a:ext cx="8756700" cy="599701"/>
            <a:chOff x="2759175" y="1557374"/>
            <a:chExt cx="8756700" cy="599701"/>
          </a:xfrm>
        </p:grpSpPr>
        <p:sp>
          <p:nvSpPr>
            <p:cNvPr id="129" name="Google Shape;129;p14"/>
            <p:cNvSpPr/>
            <p:nvPr/>
          </p:nvSpPr>
          <p:spPr>
            <a:xfrm>
              <a:off x="2759175" y="1557374"/>
              <a:ext cx="1871700" cy="5997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IN" sz="1600" u="none" cap="none" strike="noStrike">
                  <a:solidFill>
                    <a:schemeClr val="lt1"/>
                  </a:solidFill>
                  <a:latin typeface="Times New Roman"/>
                  <a:ea typeface="Times New Roman"/>
                  <a:cs typeface="Times New Roman"/>
                  <a:sym typeface="Times New Roman"/>
                </a:rPr>
                <a:t>EECE</a:t>
              </a:r>
              <a:endParaRPr b="1" i="0" sz="1600" u="none" cap="none" strike="noStrike">
                <a:solidFill>
                  <a:srgbClr val="000000"/>
                </a:solidFill>
                <a:latin typeface="Times New Roman"/>
                <a:ea typeface="Times New Roman"/>
                <a:cs typeface="Times New Roman"/>
                <a:sym typeface="Times New Roman"/>
              </a:endParaRPr>
            </a:p>
          </p:txBody>
        </p:sp>
        <p:sp>
          <p:nvSpPr>
            <p:cNvPr id="130" name="Google Shape;130;p14"/>
            <p:cNvSpPr/>
            <p:nvPr/>
          </p:nvSpPr>
          <p:spPr>
            <a:xfrm>
              <a:off x="4799350" y="1557375"/>
              <a:ext cx="2004600" cy="5997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lang="en-IN" sz="1600">
                  <a:solidFill>
                    <a:schemeClr val="lt1"/>
                  </a:solidFill>
                  <a:latin typeface="Times New Roman"/>
                  <a:ea typeface="Times New Roman"/>
                  <a:cs typeface="Times New Roman"/>
                  <a:sym typeface="Times New Roman"/>
                </a:rPr>
                <a:t>BU21EECE0100081</a:t>
              </a:r>
              <a:endParaRPr b="1" i="0" sz="1600" u="none" cap="none" strike="noStrike">
                <a:solidFill>
                  <a:srgbClr val="000000"/>
                </a:solidFill>
                <a:latin typeface="Times New Roman"/>
                <a:ea typeface="Times New Roman"/>
                <a:cs typeface="Times New Roman"/>
                <a:sym typeface="Times New Roman"/>
              </a:endParaRPr>
            </a:p>
          </p:txBody>
        </p:sp>
        <p:sp>
          <p:nvSpPr>
            <p:cNvPr id="131" name="Google Shape;131;p14"/>
            <p:cNvSpPr/>
            <p:nvPr/>
          </p:nvSpPr>
          <p:spPr>
            <a:xfrm>
              <a:off x="6937875" y="1557374"/>
              <a:ext cx="4578000" cy="5997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lang="en-IN" sz="2000">
                  <a:solidFill>
                    <a:schemeClr val="lt1"/>
                  </a:solidFill>
                  <a:latin typeface="Times New Roman"/>
                  <a:ea typeface="Times New Roman"/>
                  <a:cs typeface="Times New Roman"/>
                  <a:sym typeface="Times New Roman"/>
                </a:rPr>
                <a:t>Ramireddygari Yaswanth Reddy</a:t>
              </a:r>
              <a:endParaRPr b="1" i="0" sz="2000" u="none" cap="none" strike="noStrike">
                <a:solidFill>
                  <a:schemeClr val="lt1"/>
                </a:solidFill>
                <a:latin typeface="Times New Roman"/>
                <a:ea typeface="Times New Roman"/>
                <a:cs typeface="Times New Roman"/>
                <a:sym typeface="Times New Roman"/>
              </a:endParaRPr>
            </a:p>
          </p:txBody>
        </p:sp>
      </p:grpSp>
      <p:sp>
        <p:nvSpPr>
          <p:cNvPr id="132" name="Google Shape;132;p14"/>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133" name="Google Shape;133;p14"/>
          <p:cNvPicPr preferRelativeResize="0"/>
          <p:nvPr/>
        </p:nvPicPr>
        <p:blipFill>
          <a:blip r:embed="rId5">
            <a:alphaModFix/>
          </a:blip>
          <a:stretch>
            <a:fillRect/>
          </a:stretch>
        </p:blipFill>
        <p:spPr>
          <a:xfrm>
            <a:off x="1000125" y="1283188"/>
            <a:ext cx="1066800" cy="916645"/>
          </a:xfrm>
          <a:prstGeom prst="rect">
            <a:avLst/>
          </a:prstGeom>
          <a:solidFill>
            <a:schemeClr val="accent1"/>
          </a:solidFill>
          <a:ln cap="flat" cmpd="sng" w="25400">
            <a:solidFill>
              <a:schemeClr val="accent1"/>
            </a:solidFill>
            <a:prstDash val="solid"/>
            <a:round/>
            <a:headEnd len="sm" w="sm" type="none"/>
            <a:tailEnd len="sm" w="sm" type="none"/>
          </a:ln>
        </p:spPr>
      </p:pic>
      <p:grpSp>
        <p:nvGrpSpPr>
          <p:cNvPr id="134" name="Google Shape;134;p14"/>
          <p:cNvGrpSpPr/>
          <p:nvPr/>
        </p:nvGrpSpPr>
        <p:grpSpPr>
          <a:xfrm>
            <a:off x="2793875" y="4025125"/>
            <a:ext cx="8721850" cy="606125"/>
            <a:chOff x="2793725" y="1296548"/>
            <a:chExt cx="8721850" cy="606125"/>
          </a:xfrm>
        </p:grpSpPr>
        <p:sp>
          <p:nvSpPr>
            <p:cNvPr id="135" name="Google Shape;135;p14"/>
            <p:cNvSpPr/>
            <p:nvPr/>
          </p:nvSpPr>
          <p:spPr>
            <a:xfrm>
              <a:off x="2793725" y="1302971"/>
              <a:ext cx="1871700" cy="5997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lang="en-IN" sz="1600">
                  <a:solidFill>
                    <a:schemeClr val="lt1"/>
                  </a:solidFill>
                  <a:latin typeface="Times New Roman"/>
                  <a:ea typeface="Times New Roman"/>
                  <a:cs typeface="Times New Roman"/>
                  <a:sym typeface="Times New Roman"/>
                </a:rPr>
                <a:t>EECE</a:t>
              </a:r>
              <a:endParaRPr b="1" i="0" sz="1600" u="none" cap="none" strike="noStrike">
                <a:solidFill>
                  <a:srgbClr val="000000"/>
                </a:solidFill>
                <a:latin typeface="Times New Roman"/>
                <a:ea typeface="Times New Roman"/>
                <a:cs typeface="Times New Roman"/>
                <a:sym typeface="Times New Roman"/>
              </a:endParaRPr>
            </a:p>
          </p:txBody>
        </p:sp>
        <p:sp>
          <p:nvSpPr>
            <p:cNvPr id="136" name="Google Shape;136;p14"/>
            <p:cNvSpPr/>
            <p:nvPr/>
          </p:nvSpPr>
          <p:spPr>
            <a:xfrm>
              <a:off x="4799350" y="1302973"/>
              <a:ext cx="2004600" cy="5997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lang="en-IN" sz="1600">
                  <a:solidFill>
                    <a:schemeClr val="lt1"/>
                  </a:solidFill>
                  <a:latin typeface="Times New Roman"/>
                  <a:ea typeface="Times New Roman"/>
                  <a:cs typeface="Times New Roman"/>
                  <a:sym typeface="Times New Roman"/>
                </a:rPr>
                <a:t>BU21EECE0100153</a:t>
              </a:r>
              <a:endParaRPr b="1" i="0" sz="1600" u="none" cap="none" strike="noStrike">
                <a:solidFill>
                  <a:srgbClr val="000000"/>
                </a:solidFill>
                <a:latin typeface="Times New Roman"/>
                <a:ea typeface="Times New Roman"/>
                <a:cs typeface="Times New Roman"/>
                <a:sym typeface="Times New Roman"/>
              </a:endParaRPr>
            </a:p>
          </p:txBody>
        </p:sp>
        <p:sp>
          <p:nvSpPr>
            <p:cNvPr id="137" name="Google Shape;137;p14"/>
            <p:cNvSpPr/>
            <p:nvPr/>
          </p:nvSpPr>
          <p:spPr>
            <a:xfrm>
              <a:off x="6937875" y="1296548"/>
              <a:ext cx="4577700" cy="5997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lang="en-IN" sz="2000">
                  <a:solidFill>
                    <a:schemeClr val="lt1"/>
                  </a:solidFill>
                  <a:latin typeface="Times New Roman"/>
                  <a:ea typeface="Times New Roman"/>
                  <a:cs typeface="Times New Roman"/>
                  <a:sym typeface="Times New Roman"/>
                </a:rPr>
                <a:t>Mallu Rameshwara Reddy</a:t>
              </a:r>
              <a:endParaRPr b="1" i="0" sz="2000" u="none" cap="none" strike="noStrike">
                <a:solidFill>
                  <a:srgbClr val="000000"/>
                </a:solidFill>
                <a:latin typeface="Times New Roman"/>
                <a:ea typeface="Times New Roman"/>
                <a:cs typeface="Times New Roman"/>
                <a:sym typeface="Times New Roman"/>
              </a:endParaRPr>
            </a:p>
          </p:txBody>
        </p:sp>
      </p:grpSp>
      <p:pic>
        <p:nvPicPr>
          <p:cNvPr id="138" name="Google Shape;138;p14"/>
          <p:cNvPicPr preferRelativeResize="0"/>
          <p:nvPr/>
        </p:nvPicPr>
        <p:blipFill>
          <a:blip r:embed="rId6">
            <a:alphaModFix/>
          </a:blip>
          <a:stretch>
            <a:fillRect/>
          </a:stretch>
        </p:blipFill>
        <p:spPr>
          <a:xfrm>
            <a:off x="955625" y="3746248"/>
            <a:ext cx="1155801" cy="1139400"/>
          </a:xfrm>
          <a:prstGeom prst="rect">
            <a:avLst/>
          </a:prstGeom>
          <a:noFill/>
          <a:ln>
            <a:noFill/>
          </a:ln>
        </p:spPr>
      </p:pic>
      <p:grpSp>
        <p:nvGrpSpPr>
          <p:cNvPr id="139" name="Google Shape;139;p14"/>
          <p:cNvGrpSpPr/>
          <p:nvPr/>
        </p:nvGrpSpPr>
        <p:grpSpPr>
          <a:xfrm>
            <a:off x="905784" y="2414917"/>
            <a:ext cx="10610091" cy="941400"/>
            <a:chOff x="905784" y="1270748"/>
            <a:chExt cx="10610091" cy="941400"/>
          </a:xfrm>
        </p:grpSpPr>
        <p:sp>
          <p:nvSpPr>
            <p:cNvPr id="140" name="Google Shape;140;p14"/>
            <p:cNvSpPr/>
            <p:nvPr/>
          </p:nvSpPr>
          <p:spPr>
            <a:xfrm>
              <a:off x="905784" y="1270748"/>
              <a:ext cx="1198200" cy="9414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1050" u="none" cap="none" strike="noStrike">
                <a:solidFill>
                  <a:srgbClr val="000000"/>
                </a:solidFill>
                <a:latin typeface="Arial"/>
                <a:ea typeface="Arial"/>
                <a:cs typeface="Arial"/>
                <a:sym typeface="Arial"/>
              </a:endParaRPr>
            </a:p>
          </p:txBody>
        </p:sp>
        <p:sp>
          <p:nvSpPr>
            <p:cNvPr id="141" name="Google Shape;141;p14"/>
            <p:cNvSpPr/>
            <p:nvPr/>
          </p:nvSpPr>
          <p:spPr>
            <a:xfrm>
              <a:off x="2759175" y="1557383"/>
              <a:ext cx="1871700" cy="5505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lang="en-IN" sz="1600">
                  <a:solidFill>
                    <a:schemeClr val="lt1"/>
                  </a:solidFill>
                  <a:latin typeface="Times New Roman"/>
                  <a:ea typeface="Times New Roman"/>
                  <a:cs typeface="Times New Roman"/>
                  <a:sym typeface="Times New Roman"/>
                </a:rPr>
                <a:t>EECE</a:t>
              </a:r>
              <a:endParaRPr b="1" i="0" sz="700" u="none" cap="none" strike="noStrike">
                <a:solidFill>
                  <a:srgbClr val="000000"/>
                </a:solidFill>
                <a:latin typeface="Times New Roman"/>
                <a:ea typeface="Times New Roman"/>
                <a:cs typeface="Times New Roman"/>
                <a:sym typeface="Times New Roman"/>
              </a:endParaRPr>
            </a:p>
          </p:txBody>
        </p:sp>
        <p:sp>
          <p:nvSpPr>
            <p:cNvPr id="142" name="Google Shape;142;p14"/>
            <p:cNvSpPr/>
            <p:nvPr/>
          </p:nvSpPr>
          <p:spPr>
            <a:xfrm>
              <a:off x="4799350" y="1557383"/>
              <a:ext cx="2004600" cy="5505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lang="en-IN" sz="1600">
                  <a:solidFill>
                    <a:schemeClr val="lt1"/>
                  </a:solidFill>
                  <a:latin typeface="Times New Roman"/>
                  <a:ea typeface="Times New Roman"/>
                  <a:cs typeface="Times New Roman"/>
                  <a:sym typeface="Times New Roman"/>
                </a:rPr>
                <a:t>BU21EECE0100140</a:t>
              </a:r>
              <a:endParaRPr b="1" i="0" sz="1600" u="none" cap="none" strike="noStrike">
                <a:solidFill>
                  <a:srgbClr val="000000"/>
                </a:solidFill>
                <a:latin typeface="Times New Roman"/>
                <a:ea typeface="Times New Roman"/>
                <a:cs typeface="Times New Roman"/>
                <a:sym typeface="Times New Roman"/>
              </a:endParaRPr>
            </a:p>
          </p:txBody>
        </p:sp>
        <p:sp>
          <p:nvSpPr>
            <p:cNvPr id="143" name="Google Shape;143;p14"/>
            <p:cNvSpPr/>
            <p:nvPr/>
          </p:nvSpPr>
          <p:spPr>
            <a:xfrm>
              <a:off x="6937875" y="1557384"/>
              <a:ext cx="4578000" cy="5505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lang="en-IN" sz="2000">
                  <a:solidFill>
                    <a:schemeClr val="lt1"/>
                  </a:solidFill>
                  <a:latin typeface="Times New Roman"/>
                  <a:ea typeface="Times New Roman"/>
                  <a:cs typeface="Times New Roman"/>
                  <a:sym typeface="Times New Roman"/>
                </a:rPr>
                <a:t>Tadipathri Syed Faiz Ali</a:t>
              </a:r>
              <a:endParaRPr b="1" sz="2000">
                <a:solidFill>
                  <a:schemeClr val="lt1"/>
                </a:solidFill>
                <a:latin typeface="Times New Roman"/>
                <a:ea typeface="Times New Roman"/>
                <a:cs typeface="Times New Roman"/>
                <a:sym typeface="Times New Roman"/>
              </a:endParaRPr>
            </a:p>
          </p:txBody>
        </p:sp>
      </p:grpSp>
      <p:pic>
        <p:nvPicPr>
          <p:cNvPr id="144" name="Google Shape;144;p14"/>
          <p:cNvPicPr preferRelativeResize="0"/>
          <p:nvPr/>
        </p:nvPicPr>
        <p:blipFill>
          <a:blip r:embed="rId7">
            <a:alphaModFix/>
          </a:blip>
          <a:stretch>
            <a:fillRect/>
          </a:stretch>
        </p:blipFill>
        <p:spPr>
          <a:xfrm>
            <a:off x="955625" y="2440152"/>
            <a:ext cx="1155800" cy="990675"/>
          </a:xfrm>
          <a:prstGeom prst="rect">
            <a:avLst/>
          </a:prstGeom>
          <a:solidFill>
            <a:schemeClr val="accent1"/>
          </a:solidFill>
          <a:ln cap="flat" cmpd="sng" w="25400">
            <a:solidFill>
              <a:schemeClr val="accent1"/>
            </a:solidFill>
            <a:prstDash val="solid"/>
            <a:round/>
            <a:headEnd len="sm" w="sm" type="none"/>
            <a:tailEnd len="sm" w="sm" type="none"/>
          </a:ln>
        </p:spPr>
      </p:pic>
      <p:sp>
        <p:nvSpPr>
          <p:cNvPr id="145" name="Google Shape;145;p14"/>
          <p:cNvSpPr txBox="1"/>
          <p:nvPr/>
        </p:nvSpPr>
        <p:spPr>
          <a:xfrm>
            <a:off x="780975" y="2414925"/>
            <a:ext cx="1505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i="0" sz="2000" u="none" cap="none" strike="noStrike">
              <a:solidFill>
                <a:srgbClr val="000000"/>
              </a:solidFill>
              <a:latin typeface="Times New Roman"/>
              <a:ea typeface="Times New Roman"/>
              <a:cs typeface="Times New Roman"/>
              <a:sym typeface="Times New Roman"/>
            </a:endParaRPr>
          </a:p>
        </p:txBody>
      </p:sp>
      <p:sp>
        <p:nvSpPr>
          <p:cNvPr id="406" name="Google Shape;406;p32"/>
          <p:cNvSpPr txBox="1"/>
          <p:nvPr/>
        </p:nvSpPr>
        <p:spPr>
          <a:xfrm>
            <a:off x="2212250" y="243350"/>
            <a:ext cx="7764900" cy="6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400"/>
              <a:buFont typeface="Arial"/>
              <a:buNone/>
            </a:pPr>
            <a:r>
              <a:rPr b="1" lang="en-IN" sz="2400">
                <a:solidFill>
                  <a:schemeClr val="dk1"/>
                </a:solidFill>
                <a:latin typeface="Times New Roman"/>
                <a:ea typeface="Times New Roman"/>
                <a:cs typeface="Times New Roman"/>
                <a:sym typeface="Times New Roman"/>
              </a:rPr>
              <a:t>Contributions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p:txBody>
      </p:sp>
      <p:sp>
        <p:nvSpPr>
          <p:cNvPr id="407" name="Google Shape;407;p32"/>
          <p:cNvSpPr txBox="1"/>
          <p:nvPr/>
        </p:nvSpPr>
        <p:spPr>
          <a:xfrm>
            <a:off x="254400" y="1072950"/>
            <a:ext cx="5685600" cy="57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IN" sz="2000">
                <a:solidFill>
                  <a:schemeClr val="dk1"/>
                </a:solidFill>
                <a:latin typeface="Times New Roman"/>
                <a:ea typeface="Times New Roman"/>
                <a:cs typeface="Times New Roman"/>
                <a:sym typeface="Times New Roman"/>
              </a:rPr>
              <a:t>Team Progress and Movement</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400"/>
              <a:buFont typeface="Arial"/>
              <a:buNone/>
            </a:pPr>
            <a:r>
              <a:t/>
            </a:r>
            <a:endParaRPr sz="1800">
              <a:solidFill>
                <a:schemeClr val="dk1"/>
              </a:solidFill>
              <a:latin typeface="Times New Roman"/>
              <a:ea typeface="Times New Roman"/>
              <a:cs typeface="Times New Roman"/>
              <a:sym typeface="Times New Roman"/>
            </a:endParaRPr>
          </a:p>
          <a:p>
            <a:pPr indent="-311150" lvl="0" marL="28575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Dataset Collection</a:t>
            </a:r>
            <a:endParaRPr sz="1800">
              <a:solidFill>
                <a:schemeClr val="dk1"/>
              </a:solidFill>
              <a:latin typeface="Times New Roman"/>
              <a:ea typeface="Times New Roman"/>
              <a:cs typeface="Times New Roman"/>
              <a:sym typeface="Times New Roman"/>
            </a:endParaRPr>
          </a:p>
          <a:p>
            <a:pPr indent="-311150" lvl="0" marL="28575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Data labelling and Annotation</a:t>
            </a:r>
            <a:endParaRPr sz="1800">
              <a:solidFill>
                <a:schemeClr val="dk1"/>
              </a:solidFill>
              <a:latin typeface="Times New Roman"/>
              <a:ea typeface="Times New Roman"/>
              <a:cs typeface="Times New Roman"/>
              <a:sym typeface="Times New Roman"/>
            </a:endParaRPr>
          </a:p>
          <a:p>
            <a:pPr indent="-311150" lvl="0" marL="28575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Model Training</a:t>
            </a:r>
            <a:endParaRPr sz="1800">
              <a:solidFill>
                <a:schemeClr val="dk1"/>
              </a:solidFill>
              <a:latin typeface="Times New Roman"/>
              <a:ea typeface="Times New Roman"/>
              <a:cs typeface="Times New Roman"/>
              <a:sym typeface="Times New Roman"/>
            </a:endParaRPr>
          </a:p>
          <a:p>
            <a:pPr indent="-311150" lvl="0" marL="28575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Testing</a:t>
            </a:r>
            <a:endParaRPr sz="1800">
              <a:solidFill>
                <a:schemeClr val="dk1"/>
              </a:solidFill>
              <a:latin typeface="Times New Roman"/>
              <a:ea typeface="Times New Roman"/>
              <a:cs typeface="Times New Roman"/>
              <a:sym typeface="Times New Roman"/>
            </a:endParaRPr>
          </a:p>
          <a:p>
            <a:pPr indent="-196850" lvl="0" marL="285750" rtl="0" algn="l">
              <a:spcBef>
                <a:spcPts val="0"/>
              </a:spcBef>
              <a:spcAft>
                <a:spcPts val="0"/>
              </a:spcAft>
              <a:buClr>
                <a:schemeClr val="dk1"/>
              </a:buClr>
              <a:buSzPts val="1400"/>
              <a:buFont typeface="Arial"/>
              <a:buNone/>
            </a:pPr>
            <a:r>
              <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408" name="Google Shape;408;p32"/>
          <p:cNvSpPr txBox="1"/>
          <p:nvPr/>
        </p:nvSpPr>
        <p:spPr>
          <a:xfrm>
            <a:off x="5608075" y="1183550"/>
            <a:ext cx="6172200" cy="50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000">
                <a:solidFill>
                  <a:schemeClr val="dk1"/>
                </a:solidFill>
                <a:latin typeface="Times New Roman"/>
                <a:ea typeface="Times New Roman"/>
                <a:cs typeface="Times New Roman"/>
                <a:sym typeface="Times New Roman"/>
              </a:rPr>
              <a:t>Individual Contribution </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400"/>
              <a:buFont typeface="Arial"/>
              <a:buNone/>
            </a:pPr>
            <a:r>
              <a:t/>
            </a:r>
            <a:endParaRPr b="1" sz="2000">
              <a:solidFill>
                <a:schemeClr val="dk1"/>
              </a:solidFill>
              <a:latin typeface="Times New Roman"/>
              <a:ea typeface="Times New Roman"/>
              <a:cs typeface="Times New Roman"/>
              <a:sym typeface="Times New Roman"/>
            </a:endParaRPr>
          </a:p>
          <a:p>
            <a:pPr indent="0" lvl="3" marL="0" rtl="0" algn="l">
              <a:lnSpc>
                <a:spcPct val="115000"/>
              </a:lnSpc>
              <a:spcBef>
                <a:spcPts val="0"/>
              </a:spcBef>
              <a:spcAft>
                <a:spcPts val="0"/>
              </a:spcAft>
              <a:buNone/>
            </a:pPr>
            <a:r>
              <a:rPr lang="en-IN" sz="1800">
                <a:solidFill>
                  <a:schemeClr val="dk1"/>
                </a:solidFill>
                <a:latin typeface="Times New Roman"/>
                <a:ea typeface="Times New Roman"/>
                <a:cs typeface="Times New Roman"/>
                <a:sym typeface="Times New Roman"/>
              </a:rPr>
              <a:t>Key contributions: </a:t>
            </a:r>
            <a:r>
              <a:rPr b="1" lang="en-IN" sz="1800">
                <a:solidFill>
                  <a:schemeClr val="dk1"/>
                </a:solidFill>
                <a:latin typeface="Times New Roman"/>
                <a:ea typeface="Times New Roman"/>
                <a:cs typeface="Times New Roman"/>
                <a:sym typeface="Times New Roman"/>
              </a:rPr>
              <a:t>Ramireddygari Yaswanth Reddy</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Data Labelling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Data Collection</a:t>
            </a:r>
            <a:endParaRPr sz="1800">
              <a:solidFill>
                <a:schemeClr val="dk1"/>
              </a:solidFill>
              <a:latin typeface="Times New Roman"/>
              <a:ea typeface="Times New Roman"/>
              <a:cs typeface="Times New Roman"/>
              <a:sym typeface="Times New Roman"/>
            </a:endParaRPr>
          </a:p>
          <a:p>
            <a:pPr indent="0" lvl="3" marL="0" rtl="0" algn="l">
              <a:lnSpc>
                <a:spcPct val="115000"/>
              </a:lnSpc>
              <a:spcBef>
                <a:spcPts val="0"/>
              </a:spcBef>
              <a:spcAft>
                <a:spcPts val="0"/>
              </a:spcAft>
              <a:buClr>
                <a:schemeClr val="dk1"/>
              </a:buClr>
              <a:buFont typeface="Arial"/>
              <a:buNone/>
            </a:pPr>
            <a:r>
              <a:rPr lang="en-IN" sz="1800">
                <a:solidFill>
                  <a:schemeClr val="dk1"/>
                </a:solidFill>
                <a:latin typeface="Times New Roman"/>
                <a:ea typeface="Times New Roman"/>
                <a:cs typeface="Times New Roman"/>
                <a:sym typeface="Times New Roman"/>
              </a:rPr>
              <a:t>Key contributions: </a:t>
            </a:r>
            <a:r>
              <a:rPr b="1" lang="en-IN" sz="1800">
                <a:solidFill>
                  <a:schemeClr val="dk1"/>
                </a:solidFill>
                <a:latin typeface="Times New Roman"/>
                <a:ea typeface="Times New Roman"/>
                <a:cs typeface="Times New Roman"/>
                <a:sym typeface="Times New Roman"/>
              </a:rPr>
              <a:t>Tadipathri Syed Faiz Ali</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Model Training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Testing</a:t>
            </a:r>
            <a:endParaRPr sz="1800">
              <a:solidFill>
                <a:schemeClr val="dk1"/>
              </a:solidFill>
              <a:latin typeface="Times New Roman"/>
              <a:ea typeface="Times New Roman"/>
              <a:cs typeface="Times New Roman"/>
              <a:sym typeface="Times New Roman"/>
            </a:endParaRPr>
          </a:p>
          <a:p>
            <a:pPr indent="0" lvl="3" marL="0" rtl="0" algn="l">
              <a:lnSpc>
                <a:spcPct val="115000"/>
              </a:lnSpc>
              <a:spcBef>
                <a:spcPts val="0"/>
              </a:spcBef>
              <a:spcAft>
                <a:spcPts val="0"/>
              </a:spcAft>
              <a:buNone/>
            </a:pPr>
            <a:r>
              <a:rPr lang="en-IN" sz="1800">
                <a:solidFill>
                  <a:schemeClr val="dk1"/>
                </a:solidFill>
                <a:latin typeface="Times New Roman"/>
                <a:ea typeface="Times New Roman"/>
                <a:cs typeface="Times New Roman"/>
                <a:sym typeface="Times New Roman"/>
              </a:rPr>
              <a:t>Key contributions: </a:t>
            </a:r>
            <a:r>
              <a:rPr b="1" lang="en-IN" sz="1800">
                <a:solidFill>
                  <a:schemeClr val="dk1"/>
                </a:solidFill>
                <a:latin typeface="Times New Roman"/>
                <a:ea typeface="Times New Roman"/>
                <a:cs typeface="Times New Roman"/>
                <a:sym typeface="Times New Roman"/>
              </a:rPr>
              <a:t>Mallu Rameshwara Reddy</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Model Training</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Testing</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3"/>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i="0" sz="2000" u="none" cap="none" strike="noStrike">
              <a:solidFill>
                <a:srgbClr val="000000"/>
              </a:solidFill>
              <a:latin typeface="Times New Roman"/>
              <a:ea typeface="Times New Roman"/>
              <a:cs typeface="Times New Roman"/>
              <a:sym typeface="Times New Roman"/>
            </a:endParaRPr>
          </a:p>
        </p:txBody>
      </p:sp>
      <p:sp>
        <p:nvSpPr>
          <p:cNvPr id="414" name="Google Shape;414;p33"/>
          <p:cNvSpPr txBox="1"/>
          <p:nvPr/>
        </p:nvSpPr>
        <p:spPr>
          <a:xfrm>
            <a:off x="2223325" y="44250"/>
            <a:ext cx="77649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400">
                <a:solidFill>
                  <a:schemeClr val="dk1"/>
                </a:solidFill>
                <a:latin typeface="Times New Roman"/>
                <a:ea typeface="Times New Roman"/>
                <a:cs typeface="Times New Roman"/>
                <a:sym typeface="Times New Roman"/>
              </a:rPr>
              <a:t>                         Conclusion  &amp; Future Work</a:t>
            </a:r>
            <a:endParaRPr b="1" sz="2400">
              <a:solidFill>
                <a:schemeClr val="dk1"/>
              </a:solidFill>
              <a:latin typeface="Times New Roman"/>
              <a:ea typeface="Times New Roman"/>
              <a:cs typeface="Times New Roman"/>
              <a:sym typeface="Times New Roman"/>
            </a:endParaRPr>
          </a:p>
        </p:txBody>
      </p:sp>
      <p:sp>
        <p:nvSpPr>
          <p:cNvPr id="415" name="Google Shape;415;p33"/>
          <p:cNvSpPr txBox="1"/>
          <p:nvPr/>
        </p:nvSpPr>
        <p:spPr>
          <a:xfrm>
            <a:off x="254400" y="1072950"/>
            <a:ext cx="11835600" cy="57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416" name="Google Shape;416;p33"/>
          <p:cNvSpPr txBox="1"/>
          <p:nvPr/>
        </p:nvSpPr>
        <p:spPr>
          <a:xfrm>
            <a:off x="5608075" y="1183550"/>
            <a:ext cx="6172200" cy="50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417" name="Google Shape;417;p33"/>
          <p:cNvSpPr txBox="1"/>
          <p:nvPr/>
        </p:nvSpPr>
        <p:spPr>
          <a:xfrm>
            <a:off x="4707750" y="663750"/>
            <a:ext cx="27765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000">
                <a:solidFill>
                  <a:schemeClr val="dk1"/>
                </a:solidFill>
                <a:latin typeface="Times New Roman"/>
                <a:ea typeface="Times New Roman"/>
                <a:cs typeface="Times New Roman"/>
                <a:sym typeface="Times New Roman"/>
              </a:rPr>
              <a:t>         Conclusion</a:t>
            </a:r>
            <a:endParaRPr b="1" sz="2000">
              <a:solidFill>
                <a:schemeClr val="dk1"/>
              </a:solidFill>
              <a:latin typeface="Times New Roman"/>
              <a:ea typeface="Times New Roman"/>
              <a:cs typeface="Times New Roman"/>
              <a:sym typeface="Times New Roman"/>
            </a:endParaRPr>
          </a:p>
        </p:txBody>
      </p:sp>
      <p:sp>
        <p:nvSpPr>
          <p:cNvPr id="418" name="Google Shape;418;p33"/>
          <p:cNvSpPr txBox="1"/>
          <p:nvPr/>
        </p:nvSpPr>
        <p:spPr>
          <a:xfrm>
            <a:off x="298650" y="995525"/>
            <a:ext cx="11459400" cy="16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I</a:t>
            </a:r>
            <a:r>
              <a:rPr lang="en-IN" sz="1800">
                <a:solidFill>
                  <a:schemeClr val="dk1"/>
                </a:solidFill>
                <a:latin typeface="Times New Roman"/>
                <a:ea typeface="Times New Roman"/>
                <a:cs typeface="Times New Roman"/>
                <a:sym typeface="Times New Roman"/>
              </a:rPr>
              <a:t>n this project, we built an image classification model using EfficientNet, enhanced with data augmentation and fine-tuned for high performance. Along the way, we tackled common challenges like overfitting and class imbalance, ensuring the model stayed reliable across a variety of datasets. The results—high accuracy, precision, and recall—show that the model is ready for real-world applications.</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1"/>
              </a:solidFill>
              <a:latin typeface="Calibri"/>
              <a:ea typeface="Calibri"/>
              <a:cs typeface="Calibri"/>
              <a:sym typeface="Calibri"/>
            </a:endParaRPr>
          </a:p>
          <a:p>
            <a:pPr indent="0" lvl="0" marL="0" rtl="0" algn="l">
              <a:spcBef>
                <a:spcPts val="120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19" name="Google Shape;419;p33"/>
          <p:cNvSpPr txBox="1"/>
          <p:nvPr/>
        </p:nvSpPr>
        <p:spPr>
          <a:xfrm>
            <a:off x="5110325" y="2349100"/>
            <a:ext cx="2522100" cy="4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000">
                <a:solidFill>
                  <a:schemeClr val="dk1"/>
                </a:solidFill>
                <a:latin typeface="Times New Roman"/>
                <a:ea typeface="Times New Roman"/>
                <a:cs typeface="Times New Roman"/>
                <a:sym typeface="Times New Roman"/>
              </a:rPr>
              <a:t>Future Work</a:t>
            </a:r>
            <a:endParaRPr b="1" sz="2000">
              <a:solidFill>
                <a:schemeClr val="dk1"/>
              </a:solidFill>
              <a:latin typeface="Times New Roman"/>
              <a:ea typeface="Times New Roman"/>
              <a:cs typeface="Times New Roman"/>
              <a:sym typeface="Times New Roman"/>
            </a:endParaRPr>
          </a:p>
        </p:txBody>
      </p:sp>
      <p:sp>
        <p:nvSpPr>
          <p:cNvPr id="420" name="Google Shape;420;p33"/>
          <p:cNvSpPr txBox="1"/>
          <p:nvPr/>
        </p:nvSpPr>
        <p:spPr>
          <a:xfrm>
            <a:off x="342900" y="2533025"/>
            <a:ext cx="11370900" cy="3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Expanding Datasets  </a:t>
            </a:r>
            <a:endParaRPr b="1"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Char char="●"/>
            </a:pPr>
            <a:r>
              <a:rPr lang="en-IN" sz="1800">
                <a:solidFill>
                  <a:schemeClr val="dk1"/>
                </a:solidFill>
                <a:latin typeface="Times New Roman"/>
                <a:ea typeface="Times New Roman"/>
                <a:cs typeface="Times New Roman"/>
                <a:sym typeface="Times New Roman"/>
              </a:rPr>
              <a:t>One of the critical next steps is expanding the dataset to include more diverse and representative soil samples. The current dataset has limitations, which may impact the model’s generalizability. Collecting more extensive soil images across various regions, seasons, and conditions will improve the model’s ability to handle diverse scenarios and enhance its robustness.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Improving Accuracy and Precision</a:t>
            </a:r>
            <a:endParaRPr b="1" sz="1800">
              <a:solidFill>
                <a:schemeClr val="dk1"/>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chemeClr val="dk1"/>
              </a:buClr>
              <a:buSzPts val="1800"/>
              <a:buChar char="●"/>
            </a:pPr>
            <a:r>
              <a:rPr lang="en-IN" sz="1800">
                <a:solidFill>
                  <a:schemeClr val="dk1"/>
                </a:solidFill>
                <a:latin typeface="Times New Roman"/>
                <a:ea typeface="Times New Roman"/>
                <a:cs typeface="Times New Roman"/>
                <a:sym typeface="Times New Roman"/>
              </a:rPr>
              <a:t>Future efforts will focus on boosting model accuracy and precision. This can be achieved through fine-tuning hyperparameters and experimenting with alternative architectures. Additionally, employing more sophisticated data augmentation techniques will ensure better generalization and improved prediction performance.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Integration with IoT for Real-Time Data</a:t>
            </a:r>
            <a:endParaRPr b="1" sz="1800">
              <a:solidFill>
                <a:schemeClr val="dk1"/>
              </a:solidFill>
              <a:latin typeface="Times New Roman"/>
              <a:ea typeface="Times New Roman"/>
              <a:cs typeface="Times New Roman"/>
              <a:sym typeface="Times New Roman"/>
            </a:endParaRPr>
          </a:p>
          <a:p>
            <a:pPr indent="-342900" lvl="0" marL="457200" rtl="0" algn="l">
              <a:lnSpc>
                <a:spcPct val="90000"/>
              </a:lnSpc>
              <a:spcBef>
                <a:spcPts val="0"/>
              </a:spcBef>
              <a:spcAft>
                <a:spcPts val="0"/>
              </a:spcAft>
              <a:buClr>
                <a:schemeClr val="dk1"/>
              </a:buClr>
              <a:buSzPts val="1800"/>
              <a:buChar char="●"/>
            </a:pPr>
            <a:r>
              <a:rPr lang="en-IN" sz="1800">
                <a:solidFill>
                  <a:schemeClr val="dk1"/>
                </a:solidFill>
                <a:latin typeface="Times New Roman"/>
                <a:ea typeface="Times New Roman"/>
                <a:cs typeface="Times New Roman"/>
                <a:sym typeface="Times New Roman"/>
              </a:rPr>
              <a:t>A major future goal is to integrate the system with IoT devices to enable real-time data collection and analysis. This could empower farmers to receive instant soil and crop recommendations, significantly enhancing decision-making on the field. Real-time IoT integration will open up new possibilities for autonomous monitoring and intelligent farming systems.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4"/>
          <p:cNvSpPr txBox="1"/>
          <p:nvPr/>
        </p:nvSpPr>
        <p:spPr>
          <a:xfrm>
            <a:off x="4072466" y="3303027"/>
            <a:ext cx="4072467"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DF2A36"/>
                </a:solidFill>
                <a:latin typeface="Arial"/>
                <a:ea typeface="Arial"/>
                <a:cs typeface="Arial"/>
                <a:sym typeface="Arial"/>
              </a:rPr>
              <a:t>THANK YOU</a:t>
            </a:r>
            <a:endParaRPr b="0" i="0" sz="4400" u="none" cap="none" strike="noStrike">
              <a:solidFill>
                <a:srgbClr val="DF2A36"/>
              </a:solidFill>
              <a:latin typeface="Arial"/>
              <a:ea typeface="Arial"/>
              <a:cs typeface="Arial"/>
              <a:sym typeface="Arial"/>
            </a:endParaRPr>
          </a:p>
        </p:txBody>
      </p:sp>
      <p:pic>
        <p:nvPicPr>
          <p:cNvPr id="426" name="Google Shape;426;p34"/>
          <p:cNvPicPr preferRelativeResize="0"/>
          <p:nvPr/>
        </p:nvPicPr>
        <p:blipFill rotWithShape="1">
          <a:blip r:embed="rId3">
            <a:alphaModFix/>
          </a:blip>
          <a:srcRect b="35101" l="22326" r="11836" t="32664"/>
          <a:stretch/>
        </p:blipFill>
        <p:spPr>
          <a:xfrm>
            <a:off x="262467" y="258234"/>
            <a:ext cx="1504951" cy="423333"/>
          </a:xfrm>
          <a:prstGeom prst="rect">
            <a:avLst/>
          </a:prstGeom>
          <a:noFill/>
          <a:ln>
            <a:noFill/>
          </a:ln>
        </p:spPr>
      </p:pic>
      <p:grpSp>
        <p:nvGrpSpPr>
          <p:cNvPr id="427" name="Google Shape;427;p34"/>
          <p:cNvGrpSpPr/>
          <p:nvPr/>
        </p:nvGrpSpPr>
        <p:grpSpPr>
          <a:xfrm>
            <a:off x="11856720" y="1182857"/>
            <a:ext cx="223520" cy="990718"/>
            <a:chOff x="11856720" y="140636"/>
            <a:chExt cx="223520" cy="990718"/>
          </a:xfrm>
        </p:grpSpPr>
        <p:grpSp>
          <p:nvGrpSpPr>
            <p:cNvPr id="428" name="Google Shape;428;p34"/>
            <p:cNvGrpSpPr/>
            <p:nvPr/>
          </p:nvGrpSpPr>
          <p:grpSpPr>
            <a:xfrm>
              <a:off x="11856720" y="660278"/>
              <a:ext cx="223520" cy="471076"/>
              <a:chOff x="9734551" y="3138055"/>
              <a:chExt cx="2457449" cy="1328450"/>
            </a:xfrm>
          </p:grpSpPr>
          <p:sp>
            <p:nvSpPr>
              <p:cNvPr id="429" name="Google Shape;429;p34"/>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430" name="Google Shape;430;p34"/>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431" name="Google Shape;431;p34"/>
            <p:cNvGrpSpPr/>
            <p:nvPr/>
          </p:nvGrpSpPr>
          <p:grpSpPr>
            <a:xfrm>
              <a:off x="11856720" y="140636"/>
              <a:ext cx="223520" cy="471076"/>
              <a:chOff x="9734551" y="3138055"/>
              <a:chExt cx="2457449" cy="1328450"/>
            </a:xfrm>
          </p:grpSpPr>
          <p:sp>
            <p:nvSpPr>
              <p:cNvPr id="432" name="Google Shape;432;p34"/>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433" name="Google Shape;433;p34"/>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id="434" name="Google Shape;434;p34"/>
          <p:cNvPicPr preferRelativeResize="0"/>
          <p:nvPr/>
        </p:nvPicPr>
        <p:blipFill rotWithShape="1">
          <a:blip r:embed="rId4">
            <a:alphaModFix/>
          </a:blip>
          <a:srcRect b="0" l="0" r="0" t="0"/>
          <a:stretch/>
        </p:blipFill>
        <p:spPr>
          <a:xfrm>
            <a:off x="7829549" y="2637368"/>
            <a:ext cx="4931834" cy="49318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5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15"/>
          <p:cNvPicPr preferRelativeResize="0"/>
          <p:nvPr/>
        </p:nvPicPr>
        <p:blipFill rotWithShape="1">
          <a:blip r:embed="rId3">
            <a:alphaModFix/>
          </a:blip>
          <a:srcRect b="35100" l="22326" r="11835" t="32664"/>
          <a:stretch/>
        </p:blipFill>
        <p:spPr>
          <a:xfrm>
            <a:off x="262467" y="258234"/>
            <a:ext cx="1504951" cy="423333"/>
          </a:xfrm>
          <a:prstGeom prst="rect">
            <a:avLst/>
          </a:prstGeom>
          <a:noFill/>
          <a:ln>
            <a:noFill/>
          </a:ln>
        </p:spPr>
      </p:pic>
      <p:grpSp>
        <p:nvGrpSpPr>
          <p:cNvPr id="151" name="Google Shape;151;p15"/>
          <p:cNvGrpSpPr/>
          <p:nvPr/>
        </p:nvGrpSpPr>
        <p:grpSpPr>
          <a:xfrm>
            <a:off x="11856720" y="140636"/>
            <a:ext cx="223520" cy="990718"/>
            <a:chOff x="11856720" y="140636"/>
            <a:chExt cx="223520" cy="990718"/>
          </a:xfrm>
        </p:grpSpPr>
        <p:grpSp>
          <p:nvGrpSpPr>
            <p:cNvPr id="152" name="Google Shape;152;p15"/>
            <p:cNvGrpSpPr/>
            <p:nvPr/>
          </p:nvGrpSpPr>
          <p:grpSpPr>
            <a:xfrm>
              <a:off x="11856720" y="660278"/>
              <a:ext cx="223520" cy="471076"/>
              <a:chOff x="9734551" y="3138055"/>
              <a:chExt cx="2457449" cy="1328450"/>
            </a:xfrm>
          </p:grpSpPr>
          <p:sp>
            <p:nvSpPr>
              <p:cNvPr id="153" name="Google Shape;153;p15"/>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54" name="Google Shape;154;p15"/>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155" name="Google Shape;155;p15"/>
            <p:cNvGrpSpPr/>
            <p:nvPr/>
          </p:nvGrpSpPr>
          <p:grpSpPr>
            <a:xfrm>
              <a:off x="11856720" y="140636"/>
              <a:ext cx="223520" cy="471076"/>
              <a:chOff x="9734551" y="3138055"/>
              <a:chExt cx="2457449" cy="1328450"/>
            </a:xfrm>
          </p:grpSpPr>
          <p:sp>
            <p:nvSpPr>
              <p:cNvPr id="156" name="Google Shape;156;p15"/>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57" name="Google Shape;157;p15"/>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descr="A logo with text overlay&#10;&#10;Description automatically generated" id="158" name="Google Shape;158;p15"/>
          <p:cNvPicPr preferRelativeResize="0"/>
          <p:nvPr/>
        </p:nvPicPr>
        <p:blipFill rotWithShape="1">
          <a:blip r:embed="rId4">
            <a:alphaModFix/>
          </a:blip>
          <a:srcRect b="36394" l="37906" r="9605" t="34096"/>
          <a:stretch/>
        </p:blipFill>
        <p:spPr>
          <a:xfrm>
            <a:off x="11125200" y="11945"/>
            <a:ext cx="1066800" cy="599768"/>
          </a:xfrm>
          <a:prstGeom prst="rect">
            <a:avLst/>
          </a:prstGeom>
          <a:noFill/>
          <a:ln>
            <a:noFill/>
          </a:ln>
        </p:spPr>
      </p:pic>
      <p:sp>
        <p:nvSpPr>
          <p:cNvPr id="159" name="Google Shape;159;p15"/>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Times New Roman"/>
                <a:ea typeface="Times New Roman"/>
                <a:cs typeface="Times New Roman"/>
                <a:sym typeface="Times New Roman"/>
              </a:rPr>
              <a:t>Objective and Goals</a:t>
            </a:r>
            <a:endParaRPr i="0" sz="1400" u="none" cap="none" strike="noStrike">
              <a:solidFill>
                <a:srgbClr val="000000"/>
              </a:solidFill>
              <a:latin typeface="Times New Roman"/>
              <a:ea typeface="Times New Roman"/>
              <a:cs typeface="Times New Roman"/>
              <a:sym typeface="Times New Roman"/>
            </a:endParaRPr>
          </a:p>
        </p:txBody>
      </p:sp>
      <p:sp>
        <p:nvSpPr>
          <p:cNvPr id="160" name="Google Shape;160;p15"/>
          <p:cNvSpPr/>
          <p:nvPr/>
        </p:nvSpPr>
        <p:spPr>
          <a:xfrm>
            <a:off x="550606" y="765905"/>
            <a:ext cx="2114338" cy="302183"/>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IN" sz="2200" u="none" cap="none" strike="noStrike">
                <a:solidFill>
                  <a:schemeClr val="lt1"/>
                </a:solidFill>
                <a:latin typeface="Times New Roman"/>
                <a:ea typeface="Times New Roman"/>
                <a:cs typeface="Times New Roman"/>
                <a:sym typeface="Times New Roman"/>
              </a:rPr>
              <a:t>Objective </a:t>
            </a:r>
            <a:endParaRPr b="1" i="0" sz="2200" u="none" cap="none" strike="noStrike">
              <a:solidFill>
                <a:srgbClr val="000000"/>
              </a:solidFill>
              <a:latin typeface="Times New Roman"/>
              <a:ea typeface="Times New Roman"/>
              <a:cs typeface="Times New Roman"/>
              <a:sym typeface="Times New Roman"/>
            </a:endParaRPr>
          </a:p>
        </p:txBody>
      </p:sp>
      <p:sp>
        <p:nvSpPr>
          <p:cNvPr id="161" name="Google Shape;161;p15"/>
          <p:cNvSpPr/>
          <p:nvPr/>
        </p:nvSpPr>
        <p:spPr>
          <a:xfrm>
            <a:off x="550581" y="2035275"/>
            <a:ext cx="2114400" cy="302100"/>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IN" sz="2000" u="none" cap="none" strike="noStrike">
                <a:solidFill>
                  <a:schemeClr val="lt1"/>
                </a:solidFill>
                <a:latin typeface="Verdana"/>
                <a:ea typeface="Verdana"/>
                <a:cs typeface="Verdana"/>
                <a:sym typeface="Verdana"/>
              </a:rPr>
              <a:t>Goals</a:t>
            </a:r>
            <a:endParaRPr b="1" i="0" sz="1000" u="none" cap="none" strike="noStrike">
              <a:solidFill>
                <a:srgbClr val="000000"/>
              </a:solidFill>
              <a:latin typeface="Arial"/>
              <a:ea typeface="Arial"/>
              <a:cs typeface="Arial"/>
              <a:sym typeface="Arial"/>
            </a:endParaRPr>
          </a:p>
        </p:txBody>
      </p:sp>
      <p:sp>
        <p:nvSpPr>
          <p:cNvPr id="162" name="Google Shape;162;p15"/>
          <p:cNvSpPr txBox="1"/>
          <p:nvPr/>
        </p:nvSpPr>
        <p:spPr>
          <a:xfrm>
            <a:off x="550600" y="1268350"/>
            <a:ext cx="11462100" cy="19395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SzPts val="2000"/>
              <a:buFont typeface="Times New Roman"/>
              <a:buChar char="❏"/>
            </a:pPr>
            <a:r>
              <a:rPr lang="en-IN" sz="1800">
                <a:latin typeface="Times New Roman"/>
                <a:ea typeface="Times New Roman"/>
                <a:cs typeface="Times New Roman"/>
                <a:sym typeface="Times New Roman"/>
              </a:rPr>
              <a:t>To develop a software tool that can accurately classify different types of soil found in India using image processing and machine learning techniques, specifically Convolutional Neural Networks (CNNs)</a:t>
            </a:r>
            <a:r>
              <a:rPr lang="en-IN"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p:txBody>
      </p:sp>
      <p:sp>
        <p:nvSpPr>
          <p:cNvPr id="163" name="Google Shape;163;p15"/>
          <p:cNvSpPr txBox="1"/>
          <p:nvPr/>
        </p:nvSpPr>
        <p:spPr>
          <a:xfrm>
            <a:off x="442650" y="2610475"/>
            <a:ext cx="11638200" cy="452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1800">
                <a:latin typeface="Times New Roman"/>
                <a:ea typeface="Times New Roman"/>
                <a:cs typeface="Times New Roman"/>
                <a:sym typeface="Times New Roman"/>
              </a:rPr>
              <a:t>Main Goals</a:t>
            </a:r>
            <a:endParaRPr b="1"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1800">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b="1" lang="en-IN" sz="1800">
                <a:solidFill>
                  <a:srgbClr val="2020BA"/>
                </a:solidFill>
                <a:latin typeface="Times New Roman"/>
                <a:ea typeface="Times New Roman"/>
                <a:cs typeface="Times New Roman"/>
                <a:sym typeface="Times New Roman"/>
              </a:rPr>
              <a:t>Soil Classification:</a:t>
            </a:r>
            <a:r>
              <a:rPr lang="en-IN" sz="1800">
                <a:solidFill>
                  <a:srgbClr val="2020BA"/>
                </a:solidFill>
                <a:latin typeface="Times New Roman"/>
                <a:ea typeface="Times New Roman"/>
                <a:cs typeface="Times New Roman"/>
                <a:sym typeface="Times New Roman"/>
              </a:rPr>
              <a:t> </a:t>
            </a:r>
            <a:r>
              <a:rPr lang="en-IN" sz="1800">
                <a:latin typeface="Times New Roman"/>
                <a:ea typeface="Times New Roman"/>
                <a:cs typeface="Times New Roman"/>
                <a:sym typeface="Times New Roman"/>
              </a:rPr>
              <a:t>Achieve accurate classification of various soil types based on their physical and chemical properties using advanced image processing and feature extraction methods.</a:t>
            </a:r>
            <a:endParaRPr sz="18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IN" sz="1800">
                <a:latin typeface="Times New Roman"/>
                <a:ea typeface="Times New Roman"/>
                <a:cs typeface="Times New Roman"/>
                <a:sym typeface="Times New Roman"/>
              </a:rPr>
              <a:t>Additional Goals</a:t>
            </a:r>
            <a:endParaRPr b="1"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IN" sz="1800">
                <a:solidFill>
                  <a:srgbClr val="2020BA"/>
                </a:solidFill>
                <a:latin typeface="Times New Roman"/>
                <a:ea typeface="Times New Roman"/>
                <a:cs typeface="Times New Roman"/>
                <a:sym typeface="Times New Roman"/>
              </a:rPr>
              <a:t>Crop Recommendation: </a:t>
            </a:r>
            <a:r>
              <a:rPr lang="en-IN" sz="1800">
                <a:latin typeface="Times New Roman"/>
                <a:ea typeface="Times New Roman"/>
                <a:cs typeface="Times New Roman"/>
                <a:sym typeface="Times New Roman"/>
              </a:rPr>
              <a:t>Provide farmers with scientifically-based recommendations for suitable crops based on the classified soil type, thereby aiding in decision-making and improving agricultural productivity.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IN" sz="1800">
                <a:solidFill>
                  <a:srgbClr val="2020BA"/>
                </a:solidFill>
                <a:latin typeface="Times New Roman"/>
                <a:ea typeface="Times New Roman"/>
                <a:cs typeface="Times New Roman"/>
                <a:sym typeface="Times New Roman"/>
              </a:rPr>
              <a:t>User Accessibility: </a:t>
            </a:r>
            <a:r>
              <a:rPr lang="en-IN" sz="1800">
                <a:latin typeface="Times New Roman"/>
                <a:ea typeface="Times New Roman"/>
                <a:cs typeface="Times New Roman"/>
                <a:sym typeface="Times New Roman"/>
              </a:rPr>
              <a:t>Ensure that the developed tool is user-friendly and accessible to farmers with minimal technical expertise, promoting widespread adoption.</a:t>
            </a:r>
            <a:endParaRPr sz="18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b="1"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1800">
              <a:latin typeface="Times New Roman"/>
              <a:ea typeface="Times New Roman"/>
              <a:cs typeface="Times New Roman"/>
              <a:sym typeface="Times New Roman"/>
            </a:endParaRPr>
          </a:p>
        </p:txBody>
      </p:sp>
      <p:sp>
        <p:nvSpPr>
          <p:cNvPr id="164" name="Google Shape;164;p15"/>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65" name="Google Shape;165;p15"/>
          <p:cNvSpPr txBox="1"/>
          <p:nvPr/>
        </p:nvSpPr>
        <p:spPr>
          <a:xfrm>
            <a:off x="3860575" y="2101650"/>
            <a:ext cx="2676900" cy="5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16"/>
          <p:cNvPicPr preferRelativeResize="0"/>
          <p:nvPr/>
        </p:nvPicPr>
        <p:blipFill rotWithShape="1">
          <a:blip r:embed="rId3">
            <a:alphaModFix/>
          </a:blip>
          <a:srcRect b="35100" l="22325" r="11837" t="32663"/>
          <a:stretch/>
        </p:blipFill>
        <p:spPr>
          <a:xfrm>
            <a:off x="262467" y="258234"/>
            <a:ext cx="1504951" cy="423333"/>
          </a:xfrm>
          <a:prstGeom prst="rect">
            <a:avLst/>
          </a:prstGeom>
          <a:noFill/>
          <a:ln>
            <a:noFill/>
          </a:ln>
        </p:spPr>
      </p:pic>
      <p:grpSp>
        <p:nvGrpSpPr>
          <p:cNvPr id="171" name="Google Shape;171;p16"/>
          <p:cNvGrpSpPr/>
          <p:nvPr/>
        </p:nvGrpSpPr>
        <p:grpSpPr>
          <a:xfrm>
            <a:off x="11857147" y="140618"/>
            <a:ext cx="223632" cy="990730"/>
            <a:chOff x="11857147" y="140618"/>
            <a:chExt cx="223632" cy="990730"/>
          </a:xfrm>
        </p:grpSpPr>
        <p:grpSp>
          <p:nvGrpSpPr>
            <p:cNvPr id="172" name="Google Shape;172;p16"/>
            <p:cNvGrpSpPr/>
            <p:nvPr/>
          </p:nvGrpSpPr>
          <p:grpSpPr>
            <a:xfrm>
              <a:off x="11857147" y="660260"/>
              <a:ext cx="223632" cy="471088"/>
              <a:chOff x="9734551" y="3138055"/>
              <a:chExt cx="2457498" cy="1328504"/>
            </a:xfrm>
          </p:grpSpPr>
          <p:sp>
            <p:nvSpPr>
              <p:cNvPr id="173" name="Google Shape;173;p16"/>
              <p:cNvSpPr/>
              <p:nvPr/>
            </p:nvSpPr>
            <p:spPr>
              <a:xfrm>
                <a:off x="9759949" y="3870759"/>
                <a:ext cx="2432100" cy="595800"/>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74" name="Google Shape;174;p16"/>
              <p:cNvSpPr/>
              <p:nvPr/>
            </p:nvSpPr>
            <p:spPr>
              <a:xfrm>
                <a:off x="9734551" y="3138055"/>
                <a:ext cx="2457300" cy="595800"/>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175" name="Google Shape;175;p16"/>
            <p:cNvGrpSpPr/>
            <p:nvPr/>
          </p:nvGrpSpPr>
          <p:grpSpPr>
            <a:xfrm>
              <a:off x="11857147" y="140618"/>
              <a:ext cx="223632" cy="471088"/>
              <a:chOff x="9734551" y="3138055"/>
              <a:chExt cx="2457498" cy="1328504"/>
            </a:xfrm>
          </p:grpSpPr>
          <p:sp>
            <p:nvSpPr>
              <p:cNvPr id="176" name="Google Shape;176;p16"/>
              <p:cNvSpPr/>
              <p:nvPr/>
            </p:nvSpPr>
            <p:spPr>
              <a:xfrm>
                <a:off x="9759949" y="3870759"/>
                <a:ext cx="2432100" cy="595800"/>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77" name="Google Shape;177;p16"/>
              <p:cNvSpPr/>
              <p:nvPr/>
            </p:nvSpPr>
            <p:spPr>
              <a:xfrm>
                <a:off x="9734551" y="3138055"/>
                <a:ext cx="2457300" cy="595800"/>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descr="A logo with text overlay&#10;&#10;Description automatically generated" id="178" name="Google Shape;178;p16"/>
          <p:cNvPicPr preferRelativeResize="0"/>
          <p:nvPr/>
        </p:nvPicPr>
        <p:blipFill rotWithShape="1">
          <a:blip r:embed="rId4">
            <a:alphaModFix/>
          </a:blip>
          <a:srcRect b="36394" l="37906" r="9605" t="34095"/>
          <a:stretch/>
        </p:blipFill>
        <p:spPr>
          <a:xfrm>
            <a:off x="11125200" y="11945"/>
            <a:ext cx="1066800" cy="599768"/>
          </a:xfrm>
          <a:prstGeom prst="rect">
            <a:avLst/>
          </a:prstGeom>
          <a:noFill/>
          <a:ln>
            <a:noFill/>
          </a:ln>
        </p:spPr>
      </p:pic>
      <p:sp>
        <p:nvSpPr>
          <p:cNvPr id="179" name="Google Shape;179;p16"/>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i="0" sz="1400" u="none" cap="none" strike="noStrike">
              <a:solidFill>
                <a:srgbClr val="000000"/>
              </a:solidFill>
              <a:latin typeface="Times New Roman"/>
              <a:ea typeface="Times New Roman"/>
              <a:cs typeface="Times New Roman"/>
              <a:sym typeface="Times New Roman"/>
            </a:endParaRPr>
          </a:p>
        </p:txBody>
      </p:sp>
      <p:sp>
        <p:nvSpPr>
          <p:cNvPr id="180" name="Google Shape;180;p16"/>
          <p:cNvSpPr txBox="1"/>
          <p:nvPr/>
        </p:nvSpPr>
        <p:spPr>
          <a:xfrm>
            <a:off x="550600" y="1268350"/>
            <a:ext cx="11462100" cy="4002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p:txBody>
      </p:sp>
      <p:sp>
        <p:nvSpPr>
          <p:cNvPr id="181" name="Google Shape;181;p16"/>
          <p:cNvSpPr txBox="1"/>
          <p:nvPr/>
        </p:nvSpPr>
        <p:spPr>
          <a:xfrm>
            <a:off x="442650" y="2610475"/>
            <a:ext cx="11638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sz="1800">
              <a:latin typeface="Times New Roman"/>
              <a:ea typeface="Times New Roman"/>
              <a:cs typeface="Times New Roman"/>
              <a:sym typeface="Times New Roman"/>
            </a:endParaRPr>
          </a:p>
        </p:txBody>
      </p:sp>
      <p:sp>
        <p:nvSpPr>
          <p:cNvPr id="182" name="Google Shape;182;p16"/>
          <p:cNvSpPr txBox="1"/>
          <p:nvPr>
            <p:ph idx="12" type="sldNum"/>
          </p:nvPr>
        </p:nvSpPr>
        <p:spPr>
          <a:xfrm>
            <a:off x="9448799"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83" name="Google Shape;183;p16"/>
          <p:cNvSpPr txBox="1"/>
          <p:nvPr/>
        </p:nvSpPr>
        <p:spPr>
          <a:xfrm>
            <a:off x="3860575" y="2101650"/>
            <a:ext cx="2676900" cy="5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84" name="Google Shape;184;p16"/>
          <p:cNvSpPr txBox="1"/>
          <p:nvPr/>
        </p:nvSpPr>
        <p:spPr>
          <a:xfrm>
            <a:off x="88475" y="531650"/>
            <a:ext cx="3639300" cy="5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200">
                <a:solidFill>
                  <a:schemeClr val="dk1"/>
                </a:solidFill>
                <a:latin typeface="Times New Roman"/>
                <a:ea typeface="Times New Roman"/>
                <a:cs typeface="Times New Roman"/>
                <a:sym typeface="Times New Roman"/>
              </a:rPr>
              <a:t>Project Plan</a:t>
            </a:r>
            <a:endParaRPr b="1" sz="2200">
              <a:solidFill>
                <a:schemeClr val="dk1"/>
              </a:solidFill>
              <a:latin typeface="Times New Roman"/>
              <a:ea typeface="Times New Roman"/>
              <a:cs typeface="Times New Roman"/>
              <a:sym typeface="Times New Roman"/>
            </a:endParaRPr>
          </a:p>
        </p:txBody>
      </p:sp>
      <p:sp>
        <p:nvSpPr>
          <p:cNvPr id="185" name="Google Shape;185;p16"/>
          <p:cNvSpPr txBox="1"/>
          <p:nvPr/>
        </p:nvSpPr>
        <p:spPr>
          <a:xfrm>
            <a:off x="243350" y="1426900"/>
            <a:ext cx="11691900" cy="48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graphicFrame>
        <p:nvGraphicFramePr>
          <p:cNvPr id="186" name="Google Shape;186;p16"/>
          <p:cNvGraphicFramePr/>
          <p:nvPr/>
        </p:nvGraphicFramePr>
        <p:xfrm>
          <a:off x="731250" y="1268350"/>
          <a:ext cx="3000000" cy="3000000"/>
        </p:xfrm>
        <a:graphic>
          <a:graphicData uri="http://schemas.openxmlformats.org/drawingml/2006/table">
            <a:tbl>
              <a:tblPr>
                <a:noFill/>
                <a:tableStyleId>{F69659F9-4B17-4D21-9EEE-F49504FF1852}</a:tableStyleId>
              </a:tblPr>
              <a:tblGrid>
                <a:gridCol w="1714500"/>
                <a:gridCol w="1714500"/>
                <a:gridCol w="1714500"/>
                <a:gridCol w="1714500"/>
                <a:gridCol w="1714500"/>
                <a:gridCol w="1714500"/>
              </a:tblGrid>
              <a:tr h="381000">
                <a:tc>
                  <a:txBody>
                    <a:bodyPr/>
                    <a:lstStyle/>
                    <a:p>
                      <a:pPr indent="0" lvl="0" marL="0" rtl="0" algn="ctr">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Phase</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Week 1-2 </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Week 3-4</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Week 5-6</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 Week 7-10</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Week 11-12</a:t>
                      </a:r>
                      <a:endParaRPr b="1" sz="1800">
                        <a:latin typeface="Times New Roman"/>
                        <a:ea typeface="Times New Roman"/>
                        <a:cs typeface="Times New Roman"/>
                        <a:sym typeface="Times New Roman"/>
                      </a:endParaRPr>
                    </a:p>
                  </a:txBody>
                  <a:tcPr marT="91425" marB="91425" marR="91425" marL="91425"/>
                </a:tc>
              </a:tr>
              <a:tr h="979950">
                <a:tc>
                  <a:txBody>
                    <a:bodyPr/>
                    <a:lstStyle/>
                    <a:p>
                      <a:pPr indent="0" lvl="0" marL="0" rtl="0" algn="ctr">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Problem Definition &amp;</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Literature Survey</a:t>
                      </a:r>
                      <a:endParaRPr sz="1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Data Collection &amp; Preprocessing</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Model Selection &amp; Development</a:t>
                      </a:r>
                      <a:endParaRPr sz="1800"/>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r>
              <a:tr h="381000">
                <a:tc>
                  <a:txBody>
                    <a:bodyPr/>
                    <a:lstStyle/>
                    <a:p>
                      <a:pPr indent="0" lvl="0" marL="0" rtl="0" algn="ctr">
                        <a:spcBef>
                          <a:spcPts val="0"/>
                        </a:spcBef>
                        <a:spcAft>
                          <a:spcPts val="0"/>
                        </a:spcAft>
                        <a:buNone/>
                      </a:pPr>
                      <a:r>
                        <a:rPr b="1" lang="en-IN" sz="1800">
                          <a:latin typeface="Times New Roman"/>
                          <a:ea typeface="Times New Roman"/>
                          <a:cs typeface="Times New Roman"/>
                          <a:sym typeface="Times New Roman"/>
                        </a:rPr>
                        <a:t>Model Training &amp; Testing</a:t>
                      </a:r>
                      <a:endParaRPr b="1" sz="1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91425" marB="91425" marR="91425" marL="91425">
                    <a:lnL cap="flat" cmpd="sng" w="12700">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Evaluation &amp; Refinement</a:t>
                      </a:r>
                      <a:endParaRPr sz="1800"/>
                    </a:p>
                  </a:txBody>
                  <a:tcPr marT="91425" marB="91425" marR="91425" marL="91425">
                    <a:lnT cap="flat" cmpd="sng" w="1270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None/>
                      </a:pPr>
                      <a:r>
                        <a:t/>
                      </a:r>
                      <a:endParaRPr sz="18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a:t>
                      </a:r>
                      <a:endParaRPr sz="18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17"/>
          <p:cNvPicPr preferRelativeResize="0"/>
          <p:nvPr/>
        </p:nvPicPr>
        <p:blipFill rotWithShape="1">
          <a:blip r:embed="rId3">
            <a:alphaModFix/>
          </a:blip>
          <a:srcRect b="35100" l="22325" r="11837" t="32663"/>
          <a:stretch/>
        </p:blipFill>
        <p:spPr>
          <a:xfrm>
            <a:off x="262467" y="258234"/>
            <a:ext cx="1504951" cy="423333"/>
          </a:xfrm>
          <a:prstGeom prst="rect">
            <a:avLst/>
          </a:prstGeom>
          <a:noFill/>
          <a:ln>
            <a:noFill/>
          </a:ln>
        </p:spPr>
      </p:pic>
      <p:pic>
        <p:nvPicPr>
          <p:cNvPr descr="A logo with text overlay&#10;&#10;Description automatically generated" id="192" name="Google Shape;192;p17"/>
          <p:cNvPicPr preferRelativeResize="0"/>
          <p:nvPr/>
        </p:nvPicPr>
        <p:blipFill rotWithShape="1">
          <a:blip r:embed="rId4">
            <a:alphaModFix/>
          </a:blip>
          <a:srcRect b="36394" l="37906" r="9605" t="34095"/>
          <a:stretch/>
        </p:blipFill>
        <p:spPr>
          <a:xfrm>
            <a:off x="11125200" y="11945"/>
            <a:ext cx="1066800" cy="599768"/>
          </a:xfrm>
          <a:prstGeom prst="rect">
            <a:avLst/>
          </a:prstGeom>
          <a:noFill/>
          <a:ln>
            <a:noFill/>
          </a:ln>
        </p:spPr>
      </p:pic>
      <p:sp>
        <p:nvSpPr>
          <p:cNvPr id="193" name="Google Shape;193;p17"/>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i="0" sz="1400" u="none" cap="none" strike="noStrike">
              <a:solidFill>
                <a:srgbClr val="000000"/>
              </a:solidFill>
              <a:latin typeface="Times New Roman"/>
              <a:ea typeface="Times New Roman"/>
              <a:cs typeface="Times New Roman"/>
              <a:sym typeface="Times New Roman"/>
            </a:endParaRPr>
          </a:p>
        </p:txBody>
      </p:sp>
      <p:sp>
        <p:nvSpPr>
          <p:cNvPr id="194" name="Google Shape;194;p17"/>
          <p:cNvSpPr txBox="1"/>
          <p:nvPr>
            <p:ph idx="12" type="sldNum"/>
          </p:nvPr>
        </p:nvSpPr>
        <p:spPr>
          <a:xfrm>
            <a:off x="9448799"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95" name="Google Shape;195;p17"/>
          <p:cNvSpPr txBox="1"/>
          <p:nvPr/>
        </p:nvSpPr>
        <p:spPr>
          <a:xfrm>
            <a:off x="287600" y="741100"/>
            <a:ext cx="34953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2200">
                <a:solidFill>
                  <a:schemeClr val="dk1"/>
                </a:solidFill>
                <a:latin typeface="Times New Roman"/>
                <a:ea typeface="Times New Roman"/>
                <a:cs typeface="Times New Roman"/>
                <a:sym typeface="Times New Roman"/>
              </a:rPr>
              <a:t>Abstract</a:t>
            </a:r>
            <a:endParaRPr b="1"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96" name="Google Shape;196;p17"/>
          <p:cNvSpPr txBox="1"/>
          <p:nvPr/>
        </p:nvSpPr>
        <p:spPr>
          <a:xfrm>
            <a:off x="420325" y="1095075"/>
            <a:ext cx="11216100" cy="517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IN" sz="1800">
                <a:solidFill>
                  <a:schemeClr val="dk1"/>
                </a:solidFill>
                <a:latin typeface="Times New Roman"/>
                <a:ea typeface="Times New Roman"/>
                <a:cs typeface="Times New Roman"/>
                <a:sym typeface="Times New Roman"/>
              </a:rPr>
              <a:t>The decreasing amount of agricultural land combined with a growing population has created a strong need for better farming styles. To address this, our project aims to develop a free software tool to help farmers identify soil types and compositions and recommend suitable crops and diseases. This software will concentrate on India, a country known for its different soil types similar as sandy, saline, alkaline,and calcareous soils. The application uses image processing techniques to accurately classify these various soil types. The system operates in three stages: low- level, medium- level, and high- level processing. The low- level stage involves introductory image enhancements and noise reduction. In the medium- level stage, features are extracted using transformation, autocorrelation, and HSV histograms. The high- level stage uses advanced classification algorithms to analyze the processed soil images and give accurate results. By analyzing soil images, the operation can determine the soil's type and nutrient content, and also recommend the best crops for it. This helps farmers make better decisions. Using convolutional neural network (CNN) techniques in the classification stage ensures the results are accurate and reliable. The application is designed to be user-friendly, providing essential information to farmers in an easily accessible way. This tool can significantly boost agricultural productivity, reduce costs, and improve the lives of farmers in India and potentially in other areas with different soil types. By integrating advanced image processing and classification techniques, the project aims to revolutionize farming styles and promote sustainable agricultural practices.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8"/>
          <p:cNvPicPr preferRelativeResize="0"/>
          <p:nvPr/>
        </p:nvPicPr>
        <p:blipFill rotWithShape="1">
          <a:blip r:embed="rId3">
            <a:alphaModFix/>
          </a:blip>
          <a:srcRect b="35100" l="22325" r="11837" t="32663"/>
          <a:stretch/>
        </p:blipFill>
        <p:spPr>
          <a:xfrm>
            <a:off x="262467" y="258234"/>
            <a:ext cx="1504951" cy="423333"/>
          </a:xfrm>
          <a:prstGeom prst="rect">
            <a:avLst/>
          </a:prstGeom>
          <a:noFill/>
          <a:ln>
            <a:noFill/>
          </a:ln>
        </p:spPr>
      </p:pic>
      <p:pic>
        <p:nvPicPr>
          <p:cNvPr descr="A logo with text overlay&#10;&#10;Description automatically generated" id="202" name="Google Shape;202;p18"/>
          <p:cNvPicPr preferRelativeResize="0"/>
          <p:nvPr/>
        </p:nvPicPr>
        <p:blipFill rotWithShape="1">
          <a:blip r:embed="rId4">
            <a:alphaModFix/>
          </a:blip>
          <a:srcRect b="36394" l="37906" r="9605" t="34095"/>
          <a:stretch/>
        </p:blipFill>
        <p:spPr>
          <a:xfrm>
            <a:off x="11125200" y="11945"/>
            <a:ext cx="1066800" cy="599768"/>
          </a:xfrm>
          <a:prstGeom prst="rect">
            <a:avLst/>
          </a:prstGeom>
          <a:noFill/>
          <a:ln>
            <a:noFill/>
          </a:ln>
        </p:spPr>
      </p:pic>
      <p:sp>
        <p:nvSpPr>
          <p:cNvPr id="203" name="Google Shape;203;p18"/>
          <p:cNvSpPr txBox="1"/>
          <p:nvPr/>
        </p:nvSpPr>
        <p:spPr>
          <a:xfrm>
            <a:off x="1000124" y="23227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i="0" sz="1400" u="none" cap="none" strike="noStrike">
              <a:solidFill>
                <a:srgbClr val="000000"/>
              </a:solidFill>
              <a:latin typeface="Times New Roman"/>
              <a:ea typeface="Times New Roman"/>
              <a:cs typeface="Times New Roman"/>
              <a:sym typeface="Times New Roman"/>
            </a:endParaRPr>
          </a:p>
        </p:txBody>
      </p:sp>
      <p:sp>
        <p:nvSpPr>
          <p:cNvPr id="204" name="Google Shape;204;p18"/>
          <p:cNvSpPr txBox="1"/>
          <p:nvPr>
            <p:ph idx="12" type="sldNum"/>
          </p:nvPr>
        </p:nvSpPr>
        <p:spPr>
          <a:xfrm>
            <a:off x="9448799"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205" name="Google Shape;205;p18"/>
          <p:cNvSpPr txBox="1"/>
          <p:nvPr/>
        </p:nvSpPr>
        <p:spPr>
          <a:xfrm>
            <a:off x="497750" y="611725"/>
            <a:ext cx="38493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200">
                <a:solidFill>
                  <a:schemeClr val="dk1"/>
                </a:solidFill>
                <a:latin typeface="Times New Roman"/>
                <a:ea typeface="Times New Roman"/>
                <a:cs typeface="Times New Roman"/>
                <a:sym typeface="Times New Roman"/>
              </a:rPr>
              <a:t>Introduction</a:t>
            </a:r>
            <a:endParaRPr sz="2800">
              <a:solidFill>
                <a:schemeClr val="dk1"/>
              </a:solidFill>
              <a:latin typeface="Calibri"/>
              <a:ea typeface="Calibri"/>
              <a:cs typeface="Calibri"/>
              <a:sym typeface="Calibri"/>
            </a:endParaRPr>
          </a:p>
        </p:txBody>
      </p:sp>
      <p:sp>
        <p:nvSpPr>
          <p:cNvPr id="206" name="Google Shape;206;p18"/>
          <p:cNvSpPr txBox="1"/>
          <p:nvPr/>
        </p:nvSpPr>
        <p:spPr>
          <a:xfrm>
            <a:off x="299625" y="1095075"/>
            <a:ext cx="11779200" cy="517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This problem statement focuses on the urgent need to develop an advanced system capable of automatically identifying and analyzing various soil types and compositions to optimize agricultural practices.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By leveraging image processing, deep learning, and AI techniques, the system aims to classify soil types accurately and provide tailored recommendations for suitable crops.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This solution is particularly critical in a country like India, where diverse soil conditions significantly impact agricultural productivity.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By automating soil analysis and delivering precise recommendations, this system will empower farmers to make informed decisions, ultimately boosting crop yields, reducing costs, and promoting sustainable farming practices.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The integration of cutting-edge technology in agriculture not only enhances efficiency but also addresses the challenges of feeding a growing population in the face of shrinking arable land, making it a time-effective and transformative advancement in farming.</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19"/>
          <p:cNvPicPr preferRelativeResize="0"/>
          <p:nvPr/>
        </p:nvPicPr>
        <p:blipFill rotWithShape="1">
          <a:blip r:embed="rId3">
            <a:alphaModFix/>
          </a:blip>
          <a:srcRect b="35100" l="22326" r="11835" t="32664"/>
          <a:stretch/>
        </p:blipFill>
        <p:spPr>
          <a:xfrm>
            <a:off x="262467" y="258234"/>
            <a:ext cx="1504951" cy="423333"/>
          </a:xfrm>
          <a:prstGeom prst="rect">
            <a:avLst/>
          </a:prstGeom>
          <a:noFill/>
          <a:ln>
            <a:noFill/>
          </a:ln>
        </p:spPr>
      </p:pic>
      <p:grpSp>
        <p:nvGrpSpPr>
          <p:cNvPr id="212" name="Google Shape;212;p19"/>
          <p:cNvGrpSpPr/>
          <p:nvPr/>
        </p:nvGrpSpPr>
        <p:grpSpPr>
          <a:xfrm>
            <a:off x="11856720" y="140636"/>
            <a:ext cx="223520" cy="990718"/>
            <a:chOff x="11856720" y="140636"/>
            <a:chExt cx="223520" cy="990718"/>
          </a:xfrm>
        </p:grpSpPr>
        <p:grpSp>
          <p:nvGrpSpPr>
            <p:cNvPr id="213" name="Google Shape;213;p19"/>
            <p:cNvGrpSpPr/>
            <p:nvPr/>
          </p:nvGrpSpPr>
          <p:grpSpPr>
            <a:xfrm>
              <a:off x="11856720" y="660278"/>
              <a:ext cx="223520" cy="471076"/>
              <a:chOff x="9734551" y="3138055"/>
              <a:chExt cx="2457449" cy="1328450"/>
            </a:xfrm>
          </p:grpSpPr>
          <p:sp>
            <p:nvSpPr>
              <p:cNvPr id="214" name="Google Shape;214;p19"/>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215" name="Google Shape;215;p19"/>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216" name="Google Shape;216;p19"/>
            <p:cNvGrpSpPr/>
            <p:nvPr/>
          </p:nvGrpSpPr>
          <p:grpSpPr>
            <a:xfrm>
              <a:off x="11856720" y="140636"/>
              <a:ext cx="223520" cy="471076"/>
              <a:chOff x="9734551" y="3138055"/>
              <a:chExt cx="2457449" cy="1328450"/>
            </a:xfrm>
          </p:grpSpPr>
          <p:sp>
            <p:nvSpPr>
              <p:cNvPr id="217" name="Google Shape;217;p19"/>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218" name="Google Shape;218;p19"/>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descr="A logo with text overlay&#10;&#10;Description automatically generated" id="219" name="Google Shape;219;p19"/>
          <p:cNvPicPr preferRelativeResize="0"/>
          <p:nvPr/>
        </p:nvPicPr>
        <p:blipFill rotWithShape="1">
          <a:blip r:embed="rId4">
            <a:alphaModFix/>
          </a:blip>
          <a:srcRect b="36394" l="37906" r="9605" t="34096"/>
          <a:stretch/>
        </p:blipFill>
        <p:spPr>
          <a:xfrm>
            <a:off x="11125200" y="11945"/>
            <a:ext cx="1066800" cy="599768"/>
          </a:xfrm>
          <a:prstGeom prst="rect">
            <a:avLst/>
          </a:prstGeom>
          <a:noFill/>
          <a:ln>
            <a:noFill/>
          </a:ln>
        </p:spPr>
      </p:pic>
      <p:sp>
        <p:nvSpPr>
          <p:cNvPr id="220" name="Google Shape;220;p19"/>
          <p:cNvSpPr txBox="1"/>
          <p:nvPr/>
        </p:nvSpPr>
        <p:spPr>
          <a:xfrm>
            <a:off x="452275" y="681575"/>
            <a:ext cx="11326800" cy="5925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a:latin typeface="Times New Roman"/>
              <a:ea typeface="Times New Roman"/>
              <a:cs typeface="Times New Roman"/>
              <a:sym typeface="Times New Roman"/>
            </a:endParaRPr>
          </a:p>
        </p:txBody>
      </p:sp>
      <p:sp>
        <p:nvSpPr>
          <p:cNvPr id="221" name="Google Shape;221;p19"/>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222" name="Google Shape;222;p19"/>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i="0" sz="1400" u="none" cap="none" strike="noStrike">
              <a:solidFill>
                <a:srgbClr val="000000"/>
              </a:solidFill>
              <a:latin typeface="Times New Roman"/>
              <a:ea typeface="Times New Roman"/>
              <a:cs typeface="Times New Roman"/>
              <a:sym typeface="Times New Roman"/>
            </a:endParaRPr>
          </a:p>
        </p:txBody>
      </p:sp>
      <p:sp>
        <p:nvSpPr>
          <p:cNvPr id="223" name="Google Shape;223;p19"/>
          <p:cNvSpPr txBox="1"/>
          <p:nvPr/>
        </p:nvSpPr>
        <p:spPr>
          <a:xfrm>
            <a:off x="452275" y="681575"/>
            <a:ext cx="11326800" cy="55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24" name="Google Shape;224;p19"/>
          <p:cNvSpPr txBox="1"/>
          <p:nvPr/>
        </p:nvSpPr>
        <p:spPr>
          <a:xfrm>
            <a:off x="143800" y="707925"/>
            <a:ext cx="5010900" cy="55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000">
                <a:solidFill>
                  <a:schemeClr val="dk1"/>
                </a:solidFill>
                <a:latin typeface="Times New Roman"/>
                <a:ea typeface="Times New Roman"/>
                <a:cs typeface="Times New Roman"/>
                <a:sym typeface="Times New Roman"/>
              </a:rPr>
              <a:t>Hardware:</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2000">
              <a:solidFill>
                <a:srgbClr val="2020BA"/>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800">
                <a:solidFill>
                  <a:srgbClr val="2020BA"/>
                </a:solidFill>
                <a:latin typeface="Times New Roman"/>
                <a:ea typeface="Times New Roman"/>
                <a:cs typeface="Times New Roman"/>
                <a:sym typeface="Times New Roman"/>
              </a:rPr>
              <a:t>l. High-Resolution Camera</a:t>
            </a:r>
            <a:endParaRPr sz="1800">
              <a:solidFill>
                <a:srgbClr val="2020BA"/>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- 12 SIP or higher resolution</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 Macro capabilities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800">
                <a:solidFill>
                  <a:srgbClr val="2020BA"/>
                </a:solidFill>
                <a:latin typeface="Times New Roman"/>
                <a:ea typeface="Times New Roman"/>
                <a:cs typeface="Times New Roman"/>
                <a:sym typeface="Times New Roman"/>
              </a:rPr>
              <a:t>2. Soil Moisture Sensor (Optional)</a:t>
            </a:r>
            <a:endParaRPr sz="1800">
              <a:solidFill>
                <a:srgbClr val="2020BA"/>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 Capacitive or resistive type</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800">
                <a:solidFill>
                  <a:srgbClr val="2020BA"/>
                </a:solidFill>
                <a:latin typeface="Times New Roman"/>
                <a:ea typeface="Times New Roman"/>
                <a:cs typeface="Times New Roman"/>
                <a:sym typeface="Times New Roman"/>
              </a:rPr>
              <a:t>3. pH Sensor (Optional)</a:t>
            </a:r>
            <a:endParaRPr sz="1800">
              <a:solidFill>
                <a:srgbClr val="2020BA"/>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 Standard pH sensor with a 0-14 pH range</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800">
                <a:solidFill>
                  <a:srgbClr val="2020BA"/>
                </a:solidFill>
                <a:latin typeface="Times New Roman"/>
                <a:ea typeface="Times New Roman"/>
                <a:cs typeface="Times New Roman"/>
                <a:sym typeface="Times New Roman"/>
              </a:rPr>
              <a:t>4.Temperature and Humidity Sensor(Optiona1)</a:t>
            </a:r>
            <a:endParaRPr sz="1800">
              <a:solidFill>
                <a:srgbClr val="2020BA"/>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 DHT11 or DHT22</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800">
                <a:solidFill>
                  <a:srgbClr val="2020BA"/>
                </a:solidFill>
                <a:latin typeface="Times New Roman"/>
                <a:ea typeface="Times New Roman"/>
                <a:cs typeface="Times New Roman"/>
                <a:sym typeface="Times New Roman"/>
              </a:rPr>
              <a:t>5. Microcontrollers (If Using Sensors)</a:t>
            </a:r>
            <a:endParaRPr sz="1800">
              <a:solidFill>
                <a:srgbClr val="2020BA"/>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1800">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 Raspberry Pi 4</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 OpenCV (for image processing)</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1800">
                <a:solidFill>
                  <a:schemeClr val="dk1"/>
                </a:solidFill>
                <a:latin typeface="Times New Roman"/>
                <a:ea typeface="Times New Roman"/>
                <a:cs typeface="Times New Roman"/>
                <a:sym typeface="Times New Roman"/>
              </a:rPr>
              <a:t>- Numpy,Pandas (for data handling)</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500">
              <a:solidFill>
                <a:schemeClr val="dk1"/>
              </a:solidFill>
              <a:latin typeface="Times New Roman"/>
              <a:ea typeface="Times New Roman"/>
              <a:cs typeface="Times New Roman"/>
              <a:sym typeface="Times New Roman"/>
            </a:endParaRPr>
          </a:p>
        </p:txBody>
      </p:sp>
      <p:sp>
        <p:nvSpPr>
          <p:cNvPr id="225" name="Google Shape;225;p19"/>
          <p:cNvSpPr txBox="1"/>
          <p:nvPr/>
        </p:nvSpPr>
        <p:spPr>
          <a:xfrm>
            <a:off x="6039475" y="774300"/>
            <a:ext cx="5817600" cy="49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000">
                <a:solidFill>
                  <a:schemeClr val="dk1"/>
                </a:solidFill>
                <a:latin typeface="Times New Roman"/>
                <a:ea typeface="Times New Roman"/>
                <a:cs typeface="Times New Roman"/>
                <a:sym typeface="Times New Roman"/>
              </a:rPr>
              <a:t>Software:</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800">
                <a:solidFill>
                  <a:srgbClr val="2020BA"/>
                </a:solidFill>
                <a:latin typeface="Times New Roman"/>
                <a:ea typeface="Times New Roman"/>
                <a:cs typeface="Times New Roman"/>
                <a:sym typeface="Times New Roman"/>
              </a:rPr>
              <a:t>1. AI Model</a:t>
            </a:r>
            <a:endParaRPr sz="1800">
              <a:solidFill>
                <a:srgbClr val="2020BA"/>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Convolutional Neural Network (CNN)</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TensorFlow or PyTorch framework</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800">
                <a:solidFill>
                  <a:srgbClr val="2020BA"/>
                </a:solidFill>
                <a:latin typeface="Times New Roman"/>
                <a:ea typeface="Times New Roman"/>
                <a:cs typeface="Times New Roman"/>
                <a:sym typeface="Times New Roman"/>
              </a:rPr>
              <a:t>2. Image Processing Tools</a:t>
            </a:r>
            <a:endParaRPr sz="1800">
              <a:solidFill>
                <a:srgbClr val="2020BA"/>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OpenCV for preprocessing (resizing, noise reduction: etc.)</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Data Augmentation Techniques (rotation: flipping: etc.)</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800">
                <a:solidFill>
                  <a:srgbClr val="2020BA"/>
                </a:solidFill>
                <a:latin typeface="Times New Roman"/>
                <a:ea typeface="Times New Roman"/>
                <a:cs typeface="Times New Roman"/>
                <a:sym typeface="Times New Roman"/>
              </a:rPr>
              <a:t>3.Libraries</a:t>
            </a:r>
            <a:endParaRPr sz="1800">
              <a:solidFill>
                <a:srgbClr val="2020BA"/>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 TensorFlow or PyTorch (for Al model development)</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nvSpPr>
        <p:spPr>
          <a:xfrm>
            <a:off x="254400" y="940200"/>
            <a:ext cx="4214400" cy="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231" name="Google Shape;231;p20"/>
          <p:cNvSpPr txBox="1"/>
          <p:nvPr/>
        </p:nvSpPr>
        <p:spPr>
          <a:xfrm>
            <a:off x="3672350" y="77425"/>
            <a:ext cx="5619000" cy="5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2000">
                <a:solidFill>
                  <a:schemeClr val="dk1"/>
                </a:solidFill>
                <a:latin typeface="Times New Roman"/>
                <a:ea typeface="Times New Roman"/>
                <a:cs typeface="Times New Roman"/>
                <a:sym typeface="Times New Roman"/>
              </a:rPr>
              <a:t>         </a:t>
            </a:r>
            <a:r>
              <a:rPr b="1" lang="en-IN" sz="2000">
                <a:solidFill>
                  <a:schemeClr val="dk1"/>
                </a:solidFill>
                <a:latin typeface="Times New Roman"/>
                <a:ea typeface="Times New Roman"/>
                <a:cs typeface="Times New Roman"/>
                <a:sym typeface="Times New Roman"/>
              </a:rPr>
              <a:t>Methodology- Block Diagram</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32" name="Google Shape;232;p20"/>
          <p:cNvSpPr txBox="1"/>
          <p:nvPr/>
        </p:nvSpPr>
        <p:spPr>
          <a:xfrm>
            <a:off x="8506125" y="1205675"/>
            <a:ext cx="652800" cy="15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233" name="Google Shape;233;p20"/>
          <p:cNvPicPr preferRelativeResize="0"/>
          <p:nvPr/>
        </p:nvPicPr>
        <p:blipFill>
          <a:blip r:embed="rId3">
            <a:alphaModFix/>
          </a:blip>
          <a:stretch>
            <a:fillRect/>
          </a:stretch>
        </p:blipFill>
        <p:spPr>
          <a:xfrm>
            <a:off x="152400" y="1117200"/>
            <a:ext cx="11661050" cy="5588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239" name="Google Shape;239;p21"/>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i="0" sz="1400" u="none" cap="none" strike="noStrike">
              <a:solidFill>
                <a:srgbClr val="000000"/>
              </a:solidFill>
              <a:latin typeface="Times New Roman"/>
              <a:ea typeface="Times New Roman"/>
              <a:cs typeface="Times New Roman"/>
              <a:sym typeface="Times New Roman"/>
            </a:endParaRPr>
          </a:p>
        </p:txBody>
      </p:sp>
      <p:sp>
        <p:nvSpPr>
          <p:cNvPr id="240" name="Google Shape;240;p21"/>
          <p:cNvSpPr txBox="1"/>
          <p:nvPr/>
        </p:nvSpPr>
        <p:spPr>
          <a:xfrm>
            <a:off x="452283" y="871532"/>
            <a:ext cx="11326761" cy="57357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285750" lvl="0" marL="285750" marR="0" rtl="0" algn="l">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Verdana"/>
                <a:ea typeface="Verdana"/>
                <a:cs typeface="Verdana"/>
                <a:sym typeface="Verdana"/>
              </a:rPr>
              <a:t> </a:t>
            </a:r>
            <a:endParaRPr/>
          </a:p>
        </p:txBody>
      </p:sp>
      <p:graphicFrame>
        <p:nvGraphicFramePr>
          <p:cNvPr id="241" name="Google Shape;241;p21"/>
          <p:cNvGraphicFramePr/>
          <p:nvPr/>
        </p:nvGraphicFramePr>
        <p:xfrm>
          <a:off x="711863" y="790213"/>
          <a:ext cx="3000000" cy="3000000"/>
        </p:xfrm>
        <a:graphic>
          <a:graphicData uri="http://schemas.openxmlformats.org/drawingml/2006/table">
            <a:tbl>
              <a:tblPr>
                <a:noFill/>
                <a:tableStyleId>{F69659F9-4B17-4D21-9EEE-F49504FF1852}</a:tableStyleId>
              </a:tblPr>
              <a:tblGrid>
                <a:gridCol w="1947250"/>
                <a:gridCol w="1785750"/>
                <a:gridCol w="2335850"/>
                <a:gridCol w="1244475"/>
                <a:gridCol w="3045675"/>
              </a:tblGrid>
              <a:tr h="379475">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Paper Title</a:t>
                      </a:r>
                      <a:endParaRPr b="1" sz="16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Model</a:t>
                      </a:r>
                      <a:endParaRPr b="1" sz="16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Methodology</a:t>
                      </a:r>
                      <a:endParaRPr b="1" sz="16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Accuracy</a:t>
                      </a:r>
                      <a:endParaRPr b="1" sz="16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IN" sz="1600">
                          <a:latin typeface="Times New Roman"/>
                          <a:ea typeface="Times New Roman"/>
                          <a:cs typeface="Times New Roman"/>
                          <a:sym typeface="Times New Roman"/>
                        </a:rPr>
                        <a:t>Precision</a:t>
                      </a:r>
                      <a:endParaRPr b="1" sz="16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22850">
                <a:tc>
                  <a:txBody>
                    <a:bodyPr/>
                    <a:lstStyle/>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Soil Classification</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and Suitable Crop</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Prediction</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Gabor</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Filters and</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Law's Mask</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Image acquisition, pre-processing,</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feature extraction (color and texture),</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classification using statistical</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measurements.</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96%</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96%</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86125">
                <a:tc>
                  <a:txBody>
                    <a:bodyPr/>
                    <a:lstStyle/>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Application of Machine</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Vision for Classification of</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Tillage Quality</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Artificial Neural Networks(ANN)</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Uses RGB signals and image</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analysis for tillage quality</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classification.</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72.01%</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41.18% to 92.11%</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86125">
                <a:tc>
                  <a:txBody>
                    <a:bodyPr/>
                    <a:lstStyle/>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A Novel Approach for</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Classification of Soils Based</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on Laboratory Analysis</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Not Explicitly Mentioned</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Laboratory analysis-based</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classification, possibly</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machine learning-based.</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      80%</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54% to 75%</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29150">
                <a:tc>
                  <a:txBody>
                    <a:bodyPr/>
                    <a:lstStyle/>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Smartphone-Based Soil</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Color Sensor</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Linear Discriminant</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Analysis (LDA)</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Utilizes RGB values from</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smartphone sensors to</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a:latin typeface="Times New Roman"/>
                          <a:ea typeface="Times New Roman"/>
                          <a:cs typeface="Times New Roman"/>
                          <a:sym typeface="Times New Roman"/>
                        </a:rPr>
                        <a:t>classify soil color.</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IN">
                          <a:latin typeface="Times New Roman"/>
                          <a:ea typeface="Times New Roman"/>
                          <a:cs typeface="Times New Roman"/>
                          <a:sym typeface="Times New Roman"/>
                        </a:rPr>
                        <a:t>90%</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                         83.5%</a:t>
                      </a:r>
                      <a:endParaRPr>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42" name="Google Shape;242;p21"/>
          <p:cNvSpPr txBox="1"/>
          <p:nvPr/>
        </p:nvSpPr>
        <p:spPr>
          <a:xfrm>
            <a:off x="3628100" y="66375"/>
            <a:ext cx="4397100" cy="57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400"/>
              <a:buFont typeface="Arial"/>
              <a:buNone/>
            </a:pPr>
            <a:r>
              <a:rPr b="1" lang="en-IN" sz="2000">
                <a:solidFill>
                  <a:schemeClr val="dk1"/>
                </a:solidFill>
                <a:latin typeface="Times New Roman"/>
                <a:ea typeface="Times New Roman"/>
                <a:cs typeface="Times New Roman"/>
                <a:sym typeface="Times New Roman"/>
              </a:rPr>
              <a:t>Literature Survey</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