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67" r:id="rId6"/>
    <p:sldId id="268" r:id="rId7"/>
    <p:sldId id="269" r:id="rId8"/>
    <p:sldId id="262" r:id="rId9"/>
    <p:sldId id="259" r:id="rId10"/>
  </p:sldIdLst>
  <p:sldSz cx="12192000" cy="6858000"/>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592" y="0"/>
            <a:ext cx="12190815" cy="6694098"/>
          </a:xfrm>
          <a:prstGeom prst="rect">
            <a:avLst/>
          </a:prstGeom>
          <a:noFill/>
          <a:ln>
            <a:noFill/>
          </a:ln>
        </p:spPr>
      </p:pic>
      <p:sp>
        <p:nvSpPr>
          <p:cNvPr id="99" name="Google Shape;99;p1"/>
          <p:cNvSpPr txBox="1"/>
          <p:nvPr/>
        </p:nvSpPr>
        <p:spPr>
          <a:xfrm>
            <a:off x="2473325" y="3644900"/>
            <a:ext cx="7277735" cy="931545"/>
          </a:xfrm>
          <a:prstGeom prst="rect">
            <a:avLst/>
          </a:prstGeom>
          <a:solidFill>
            <a:schemeClr val="bg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br>
              <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altLang="en-IN" sz="2800" b="1" i="0" u="none" strike="noStrike" cap="none">
                <a:gradFill>
                  <a:gsLst>
                    <a:gs pos="0">
                      <a:srgbClr val="E30000"/>
                    </a:gs>
                    <a:gs pos="100000">
                      <a:srgbClr val="760303"/>
                    </a:gs>
                  </a:gsLst>
                  <a:lin scaled="0"/>
                </a:gradFill>
                <a:latin typeface="Times New Roman" panose="02020603050405020304" charset="0"/>
                <a:ea typeface="Calibri" panose="020F0502020204030204"/>
                <a:cs typeface="Times New Roman" panose="02020603050405020304" charset="0"/>
                <a:sym typeface="Calibri" panose="020F0502020204030204"/>
              </a:rPr>
              <a:t>Analyzing and Prediction of AMCAT Scores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97840" y="1244600"/>
            <a:ext cx="9932670" cy="480949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panose="020B0604020202020204"/>
              <a:buChar char="•"/>
            </a:pP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I’m Yaswanth Sai Sree </a:t>
            </a:r>
            <a:r>
              <a:rPr lang="en-US" sz="2000" i="0" u="none" strike="noStrike" cap="none" dirty="0" err="1">
                <a:solidFill>
                  <a:schemeClr val="dk1"/>
                </a:solidFill>
                <a:latin typeface="Times New Roman" panose="02020603050405020304" charset="0"/>
                <a:ea typeface="Calibri" panose="020F0502020204030204"/>
                <a:cs typeface="Times New Roman" panose="02020603050405020304" charset="0"/>
                <a:sym typeface="Calibri" panose="020F0502020204030204"/>
              </a:rPr>
              <a:t>Thirthala</a:t>
            </a:r>
            <a:r>
              <a:rPr lang="en-US"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a:t>
            </a: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I have recently completed my Graduation from Raghu </a:t>
            </a:r>
            <a:r>
              <a:rPr lang="en-US"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Engineering College , in the stream of</a:t>
            </a: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Internet Of Things</a:t>
            </a:r>
            <a:r>
              <a:rPr lang="en-US"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a:t>
            </a:r>
            <a:endParaRPr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2000" b="1" i="0" u="none" strike="noStrike" cap="none" dirty="0">
              <a:solidFill>
                <a:srgbClr val="C00000"/>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IN" sz="2000" b="1" i="0" u="none" strike="noStrike" cap="none" dirty="0">
                <a:solidFill>
                  <a:srgbClr val="C00000"/>
                </a:solidFill>
                <a:latin typeface="Times New Roman" panose="02020603050405020304" charset="0"/>
                <a:ea typeface="Calibri" panose="020F0502020204030204"/>
                <a:cs typeface="Times New Roman" panose="02020603050405020304" charset="0"/>
                <a:sym typeface="Calibri" panose="020F0502020204030204"/>
              </a:rPr>
              <a:t>Why you want to learn Data Science</a:t>
            </a:r>
            <a:endParaRPr sz="2000" b="1" i="0" u="none" strike="noStrike" cap="none" dirty="0">
              <a:solidFill>
                <a:srgbClr val="C00000"/>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r>
              <a:rPr sz="18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I want to learn data science because it combines my passion for problem-solving with the ability to uncover patterns and insights from data. In today's world, data science skills are highly sought after across various industries, opening up numerous exciting career opportunities.</a:t>
            </a:r>
          </a:p>
          <a:p>
            <a:pPr marL="285750" marR="0" lvl="0" indent="-285750" algn="l" rtl="0">
              <a:spcBef>
                <a:spcPts val="0"/>
              </a:spcBef>
              <a:spcAft>
                <a:spcPts val="0"/>
              </a:spcAft>
              <a:buClr>
                <a:schemeClr val="dk1"/>
              </a:buClr>
              <a:buSzPts val="1800"/>
              <a:buFont typeface="Arial" panose="020B0604020202020204" pitchFamily="34" charset="0"/>
              <a:buChar char="•"/>
            </a:pPr>
            <a:r>
              <a:rPr sz="18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By mastering data science, I can contribute to better decision-making and drive innovations that have a positive impact on businesses and society. Additionally, the field of data science is continuously evolving with new technologies and methods, offering endless opportunities for learning and growth, which keeps me motivated and engaged.</a:t>
            </a:r>
          </a:p>
          <a:p>
            <a:pPr marL="285750" marR="0" lvl="0" indent="-285750" algn="l" rtl="0">
              <a:spcBef>
                <a:spcPts val="0"/>
              </a:spcBef>
              <a:spcAft>
                <a:spcPts val="0"/>
              </a:spcAft>
              <a:buClr>
                <a:schemeClr val="dk1"/>
              </a:buClr>
              <a:buSzPts val="1800"/>
              <a:buFont typeface="Arial" panose="020B0604020202020204" pitchFamily="34" charset="0"/>
              <a:buChar char="•"/>
            </a:pPr>
            <a:endParaRPr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endParaRPr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LinkedIn UR</a:t>
            </a:r>
            <a:r>
              <a:rPr lang="en-US"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L : https://www.linkedin.com/in/yaswanth-sai-sree-thirthala-8398b225b/</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dirty="0" err="1">
                <a:solidFill>
                  <a:schemeClr val="dk1"/>
                </a:solidFill>
                <a:latin typeface="Times New Roman" panose="02020603050405020304" charset="0"/>
                <a:ea typeface="Calibri" panose="020F0502020204030204"/>
                <a:cs typeface="Times New Roman" panose="02020603050405020304" charset="0"/>
                <a:sym typeface="Calibri" panose="020F0502020204030204"/>
              </a:rPr>
              <a:t>Github</a:t>
            </a:r>
            <a:r>
              <a:rPr lang="en-US" sz="18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URL</a:t>
            </a:r>
            <a:r>
              <a:rPr lang="en-US"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https://github.com/Yaswanthsaisree</a:t>
            </a:r>
          </a:p>
        </p:txBody>
      </p:sp>
      <p:sp>
        <p:nvSpPr>
          <p:cNvPr id="105" name="Google Shape;105;p3"/>
          <p:cNvSpPr txBox="1"/>
          <p:nvPr/>
        </p:nvSpPr>
        <p:spPr>
          <a:xfrm>
            <a:off x="622274" y="666750"/>
            <a:ext cx="6068695" cy="57785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dirty="0">
                <a:solidFill>
                  <a:srgbClr val="C0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dirty="0">
              <a:solidFill>
                <a:srgbClr val="C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763905" y="699135"/>
            <a:ext cx="9959975" cy="126428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US" altLang="en-IN" b="1" dirty="0">
                <a:solidFill>
                  <a:srgbClr val="FF0000"/>
                </a:solidFill>
                <a:latin typeface="Times New Roman" panose="02020603050405020304" charset="0"/>
                <a:cs typeface="Times New Roman" panose="02020603050405020304" charset="0"/>
              </a:rPr>
              <a:t>                </a:t>
            </a:r>
            <a:r>
              <a:rPr lang="en-US" altLang="en-IN" b="1" dirty="0">
                <a:solidFill>
                  <a:srgbClr val="C00000"/>
                </a:solidFill>
                <a:latin typeface="Times New Roman" panose="02020603050405020304" charset="0"/>
                <a:cs typeface="Times New Roman" panose="02020603050405020304" charset="0"/>
              </a:rPr>
              <a:t>Objective</a:t>
            </a:r>
            <a:r>
              <a:rPr lang="en-US" altLang="en-IN" b="1" dirty="0">
                <a:solidFill>
                  <a:srgbClr val="FF0000"/>
                </a:solidFill>
                <a:latin typeface="Times New Roman" panose="02020603050405020304" charset="0"/>
                <a:cs typeface="Times New Roman" panose="02020603050405020304" charset="0"/>
              </a:rPr>
              <a:t> </a:t>
            </a:r>
            <a:r>
              <a:rPr lang="en-US" altLang="en-IN" b="1" dirty="0">
                <a:solidFill>
                  <a:srgbClr val="C00000"/>
                </a:solidFill>
                <a:latin typeface="Times New Roman" panose="02020603050405020304" charset="0"/>
                <a:cs typeface="Times New Roman" panose="02020603050405020304" charset="0"/>
              </a:rPr>
              <a:t>of the Project</a:t>
            </a:r>
            <a:r>
              <a:rPr lang="en-IN" b="1" dirty="0">
                <a:solidFill>
                  <a:srgbClr val="C00000"/>
                </a:solidFill>
                <a:latin typeface="Times New Roman" panose="02020603050405020304" charset="0"/>
                <a:cs typeface="Times New Roman" panose="02020603050405020304" charset="0"/>
              </a:rPr>
              <a:t> </a:t>
            </a:r>
            <a:endParaRPr b="1" dirty="0">
              <a:solidFill>
                <a:srgbClr val="C00000"/>
              </a:solidFill>
              <a:latin typeface="Times New Roman" panose="02020603050405020304" charset="0"/>
              <a:cs typeface="Times New Roman" panose="02020603050405020304" charset="0"/>
            </a:endParaRPr>
          </a:p>
        </p:txBody>
      </p:sp>
      <p:sp>
        <p:nvSpPr>
          <p:cNvPr id="111" name="Google Shape;111;p4"/>
          <p:cNvSpPr txBox="1">
            <a:spLocks noGrp="1"/>
          </p:cNvSpPr>
          <p:nvPr>
            <p:ph type="body" idx="1"/>
          </p:nvPr>
        </p:nvSpPr>
        <p:spPr>
          <a:xfrm>
            <a:off x="645795" y="2187575"/>
            <a:ext cx="10554970" cy="4083050"/>
          </a:xfrm>
          <a:prstGeom prst="rect">
            <a:avLst/>
          </a:prstGeom>
          <a:noFill/>
          <a:ln>
            <a:noFill/>
          </a:ln>
        </p:spPr>
        <p:txBody>
          <a:bodyPr spcFirstLastPara="1" wrap="square" lIns="91425" tIns="45700" rIns="91425" bIns="45700" anchor="t" anchorCtr="0">
            <a:normAutofit/>
          </a:bodyPr>
          <a:lstStyle/>
          <a:p>
            <a:pPr marL="554990" lvl="0" indent="-457200" algn="l" rtl="0">
              <a:lnSpc>
                <a:spcPct val="90000"/>
              </a:lnSpc>
              <a:spcBef>
                <a:spcPts val="1000"/>
              </a:spcBef>
              <a:spcAft>
                <a:spcPts val="0"/>
              </a:spcAft>
              <a:buClr>
                <a:schemeClr val="dk1"/>
              </a:buClr>
              <a:buSzPct val="100000"/>
            </a:pPr>
            <a:r>
              <a:rPr lang="en-US" sz="2400" dirty="0"/>
              <a:t>Perform comprehensive univariate and bivariate analysis to understand data </a:t>
            </a:r>
            <a:r>
              <a:rPr lang="en-US" sz="2400" dirty="0" err="1"/>
              <a:t>distributions,detect</a:t>
            </a:r>
            <a:r>
              <a:rPr lang="en-US" sz="2400" dirty="0"/>
              <a:t> outliers and find relationships among variables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585"/>
            <a:ext cx="10515600" cy="1231265"/>
          </a:xfrm>
        </p:spPr>
        <p:txBody>
          <a:bodyPr/>
          <a:lstStyle/>
          <a:p>
            <a:r>
              <a:rPr lang="en-US" b="1" dirty="0">
                <a:solidFill>
                  <a:srgbClr val="C00000"/>
                </a:solidFill>
                <a:latin typeface="Times New Roman" panose="02020603050405020304" charset="0"/>
                <a:cs typeface="Times New Roman" panose="02020603050405020304" charset="0"/>
              </a:rPr>
              <a:t>                   Dataset Overview</a:t>
            </a:r>
          </a:p>
        </p:txBody>
      </p:sp>
      <p:sp>
        <p:nvSpPr>
          <p:cNvPr id="3" name="Text Placeholder 2"/>
          <p:cNvSpPr>
            <a:spLocks noGrp="1"/>
          </p:cNvSpPr>
          <p:nvPr>
            <p:ph type="body" idx="1"/>
          </p:nvPr>
        </p:nvSpPr>
        <p:spPr>
          <a:xfrm>
            <a:off x="838200" y="2501265"/>
            <a:ext cx="10349865" cy="3676015"/>
          </a:xfrm>
        </p:spPr>
        <p:txBody>
          <a:bodyPr/>
          <a:lstStyle/>
          <a:p>
            <a:r>
              <a:rPr lang="en-US" sz="2400">
                <a:latin typeface="Times New Roman" panose="02020603050405020304" charset="0"/>
                <a:cs typeface="Times New Roman" panose="02020603050405020304" charset="0"/>
              </a:rPr>
              <a:t>The dataset contains around 40 independent variables and 4000 data points.The independent variables are both continuous and categorical in nature.The dataset contains a unique identifier for each candidate.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836" y="252412"/>
            <a:ext cx="3931920" cy="771525"/>
          </a:xfrm>
        </p:spPr>
        <p:txBody>
          <a:bodyPr/>
          <a:lstStyle/>
          <a:p>
            <a:r>
              <a:rPr lang="en-US" b="1" dirty="0">
                <a:solidFill>
                  <a:srgbClr val="C00000"/>
                </a:solidFill>
              </a:rPr>
              <a:t>Univariate Analysis</a:t>
            </a:r>
          </a:p>
        </p:txBody>
      </p:sp>
      <p:sp>
        <p:nvSpPr>
          <p:cNvPr id="5" name="Text Placeholder 4"/>
          <p:cNvSpPr>
            <a:spLocks noGrp="1"/>
          </p:cNvSpPr>
          <p:nvPr>
            <p:ph type="body" idx="1"/>
          </p:nvPr>
        </p:nvSpPr>
        <p:spPr/>
        <p:txBody>
          <a:bodyPr/>
          <a:lstStyle/>
          <a:p>
            <a:endParaRPr lang="en-US"/>
          </a:p>
        </p:txBody>
      </p:sp>
      <p:pic>
        <p:nvPicPr>
          <p:cNvPr id="6" name="Picture 5" descr="AMCAT Project - Google Chrome 10_4_2024 9_00_32 AM"/>
          <p:cNvPicPr>
            <a:picLocks noChangeAspect="1"/>
          </p:cNvPicPr>
          <p:nvPr/>
        </p:nvPicPr>
        <p:blipFill>
          <a:blip r:embed="rId2"/>
          <a:stretch>
            <a:fillRect/>
          </a:stretch>
        </p:blipFill>
        <p:spPr>
          <a:xfrm>
            <a:off x="6096000" y="1590727"/>
            <a:ext cx="5028565" cy="4104005"/>
          </a:xfrm>
          <a:prstGeom prst="rect">
            <a:avLst/>
          </a:prstGeom>
        </p:spPr>
      </p:pic>
      <p:pic>
        <p:nvPicPr>
          <p:cNvPr id="9" name="Picture 8">
            <a:extLst>
              <a:ext uri="{FF2B5EF4-FFF2-40B4-BE49-F238E27FC236}">
                <a16:creationId xmlns:a16="http://schemas.microsoft.com/office/drawing/2014/main" id="{FD97D1B0-E3BA-88E7-DDD1-111468D9FA7F}"/>
              </a:ext>
            </a:extLst>
          </p:cNvPr>
          <p:cNvPicPr>
            <a:picLocks noChangeAspect="1"/>
          </p:cNvPicPr>
          <p:nvPr/>
        </p:nvPicPr>
        <p:blipFill>
          <a:blip r:embed="rId3"/>
          <a:stretch>
            <a:fillRect/>
          </a:stretch>
        </p:blipFill>
        <p:spPr>
          <a:xfrm>
            <a:off x="836612" y="1368425"/>
            <a:ext cx="3931920" cy="44926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1884" y="136525"/>
            <a:ext cx="3718560" cy="729615"/>
          </a:xfrm>
        </p:spPr>
        <p:txBody>
          <a:bodyPr>
            <a:normAutofit/>
          </a:bodyPr>
          <a:lstStyle/>
          <a:p>
            <a:r>
              <a:rPr lang="en-US" b="1" dirty="0">
                <a:solidFill>
                  <a:srgbClr val="C00000"/>
                </a:solidFill>
                <a:latin typeface="Times New Roman" panose="02020603050405020304" charset="0"/>
                <a:cs typeface="Times New Roman" panose="02020603050405020304" charset="0"/>
              </a:rPr>
              <a:t>Bivariate Analysis</a:t>
            </a:r>
          </a:p>
        </p:txBody>
      </p:sp>
      <p:sp>
        <p:nvSpPr>
          <p:cNvPr id="4" name="Text Placeholder 3"/>
          <p:cNvSpPr>
            <a:spLocks noGrp="1"/>
          </p:cNvSpPr>
          <p:nvPr>
            <p:ph type="body" idx="1"/>
          </p:nvPr>
        </p:nvSpPr>
        <p:spPr/>
        <p:txBody>
          <a:bodyPr/>
          <a:lstStyle/>
          <a:p>
            <a:endParaRPr lang="en-US"/>
          </a:p>
        </p:txBody>
      </p:sp>
      <p:pic>
        <p:nvPicPr>
          <p:cNvPr id="5" name="Picture Placeholder 4" descr="AMCAT Project - Google Chrome 10_4_2024 8_56_27 AM"/>
          <p:cNvPicPr>
            <a:picLocks noGrp="1" noChangeAspect="1"/>
          </p:cNvPicPr>
          <p:nvPr>
            <p:ph type="pic" idx="2"/>
          </p:nvPr>
        </p:nvPicPr>
        <p:blipFill>
          <a:blip r:embed="rId2"/>
          <a:stretch>
            <a:fillRect/>
          </a:stretch>
        </p:blipFill>
        <p:spPr>
          <a:xfrm>
            <a:off x="5375910" y="908685"/>
            <a:ext cx="6172200" cy="5223510"/>
          </a:xfrm>
          <a:prstGeom prst="rect">
            <a:avLst/>
          </a:prstGeom>
        </p:spPr>
      </p:pic>
      <p:pic>
        <p:nvPicPr>
          <p:cNvPr id="6" name="Picture 5" descr="AMCAT Project - Google Chrome 10_4_2024 8_57_01 AM"/>
          <p:cNvPicPr>
            <a:picLocks noChangeAspect="1"/>
          </p:cNvPicPr>
          <p:nvPr/>
        </p:nvPicPr>
        <p:blipFill>
          <a:blip r:embed="rId3"/>
          <a:stretch>
            <a:fillRect/>
          </a:stretch>
        </p:blipFill>
        <p:spPr>
          <a:xfrm>
            <a:off x="191135" y="980440"/>
            <a:ext cx="5272405" cy="5194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707390" y="4784725"/>
            <a:ext cx="10826115" cy="1470660"/>
          </a:xfrm>
          <a:prstGeom prst="rect">
            <a:avLst/>
          </a:prstGeom>
          <a:noFill/>
        </p:spPr>
        <p:txBody>
          <a:bodyPr wrap="square" rtlCol="0" anchor="t">
            <a:noAutofit/>
          </a:bodyPr>
          <a:lstStyle/>
          <a:p>
            <a:r>
              <a:rPr lang="en-US" sz="2400" b="1" dirty="0">
                <a:latin typeface="Times New Roman" panose="02020603050405020304" charset="0"/>
                <a:cs typeface="Times New Roman" panose="02020603050405020304" charset="0"/>
              </a:rPr>
              <a:t>Observations</a:t>
            </a:r>
          </a:p>
          <a:p>
            <a:r>
              <a:rPr lang="en-US" sz="1800" dirty="0">
                <a:latin typeface="Times New Roman" panose="02020603050405020304" charset="0"/>
                <a:cs typeface="Times New Roman" panose="02020603050405020304" charset="0"/>
              </a:rPr>
              <a:t>This </a:t>
            </a:r>
            <a:r>
              <a:rPr lang="en-US" sz="1800" dirty="0" err="1">
                <a:latin typeface="Times New Roman" panose="02020603050405020304" charset="0"/>
                <a:cs typeface="Times New Roman" panose="02020603050405020304" charset="0"/>
              </a:rPr>
              <a:t>barplot</a:t>
            </a:r>
            <a:r>
              <a:rPr lang="en-US" sz="1800" dirty="0">
                <a:latin typeface="Times New Roman" panose="02020603050405020304" charset="0"/>
                <a:cs typeface="Times New Roman" panose="02020603050405020304" charset="0"/>
              </a:rPr>
              <a:t> shows the average salary for each specialization among the top 20 </a:t>
            </a:r>
            <a:r>
              <a:rPr lang="en-US" sz="1800" dirty="0" err="1">
                <a:latin typeface="Times New Roman" panose="02020603050405020304" charset="0"/>
                <a:cs typeface="Times New Roman" panose="02020603050405020304" charset="0"/>
              </a:rPr>
              <a:t>employees.The</a:t>
            </a:r>
            <a:r>
              <a:rPr lang="en-US" sz="1800" dirty="0">
                <a:latin typeface="Times New Roman" panose="02020603050405020304" charset="0"/>
                <a:cs typeface="Times New Roman" panose="02020603050405020304" charset="0"/>
              </a:rPr>
              <a:t> height of each bar represents the estimated average salary for each specialization.</a:t>
            </a:r>
          </a:p>
        </p:txBody>
      </p:sp>
      <p:pic>
        <p:nvPicPr>
          <p:cNvPr id="7" name="Picture 6">
            <a:extLst>
              <a:ext uri="{FF2B5EF4-FFF2-40B4-BE49-F238E27FC236}">
                <a16:creationId xmlns:a16="http://schemas.microsoft.com/office/drawing/2014/main" id="{A406B98B-C544-CA6C-7E73-82FEB2BBDE85}"/>
              </a:ext>
            </a:extLst>
          </p:cNvPr>
          <p:cNvPicPr>
            <a:picLocks noChangeAspect="1"/>
          </p:cNvPicPr>
          <p:nvPr/>
        </p:nvPicPr>
        <p:blipFill>
          <a:blip r:embed="rId2"/>
          <a:stretch>
            <a:fillRect/>
          </a:stretch>
        </p:blipFill>
        <p:spPr>
          <a:xfrm>
            <a:off x="707390" y="497894"/>
            <a:ext cx="9916618" cy="41023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765"/>
          </a:xfrm>
        </p:spPr>
        <p:txBody>
          <a:bodyPr/>
          <a:lstStyle/>
          <a:p>
            <a:r>
              <a:rPr lang="en-US">
                <a:solidFill>
                  <a:srgbClr val="C00000"/>
                </a:solidFill>
                <a:latin typeface="Times New Roman" panose="02020603050405020304" charset="0"/>
                <a:cs typeface="Times New Roman" panose="02020603050405020304" charset="0"/>
              </a:rPr>
              <a:t>                      </a:t>
            </a:r>
            <a:r>
              <a:rPr lang="en-US" sz="4000">
                <a:solidFill>
                  <a:srgbClr val="C00000"/>
                </a:solidFill>
                <a:latin typeface="Times New Roman" panose="02020603050405020304" charset="0"/>
                <a:cs typeface="Times New Roman" panose="02020603050405020304" charset="0"/>
              </a:rPr>
              <a:t> </a:t>
            </a:r>
            <a:r>
              <a:rPr lang="en-US">
                <a:solidFill>
                  <a:srgbClr val="C00000"/>
                </a:solidFill>
                <a:latin typeface="Times New Roman" panose="02020603050405020304" charset="0"/>
                <a:cs typeface="Times New Roman" panose="02020603050405020304" charset="0"/>
              </a:rPr>
              <a:t> Conclusion</a:t>
            </a:r>
          </a:p>
        </p:txBody>
      </p:sp>
      <p:sp>
        <p:nvSpPr>
          <p:cNvPr id="3" name="Text Placeholder 2"/>
          <p:cNvSpPr>
            <a:spLocks noGrp="1"/>
          </p:cNvSpPr>
          <p:nvPr>
            <p:ph type="body" idx="1"/>
          </p:nvPr>
        </p:nvSpPr>
        <p:spPr>
          <a:xfrm>
            <a:off x="838200" y="1329690"/>
            <a:ext cx="10444480" cy="4847590"/>
          </a:xfrm>
        </p:spPr>
        <p:txBody>
          <a:bodyPr>
            <a:noAutofit/>
          </a:bodyPr>
          <a:lstStyle/>
          <a:p>
            <a:r>
              <a:rPr lang="en-US" sz="2000" b="1">
                <a:latin typeface="Times New Roman" panose="02020603050405020304" charset="0"/>
                <a:cs typeface="Times New Roman" panose="02020603050405020304" charset="0"/>
              </a:rPr>
              <a:t>Salary Distribution</a:t>
            </a:r>
            <a:r>
              <a:rPr lang="en-US" sz="2000">
                <a:latin typeface="Times New Roman" panose="02020603050405020304" charset="0"/>
                <a:cs typeface="Times New Roman" panose="02020603050405020304" charset="0"/>
              </a:rPr>
              <a:t>: The salary distribution shows a right skew, with outliers at the higher end, indicating a few individuals earn significantly more than others.</a:t>
            </a: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Gender Disparity</a:t>
            </a:r>
            <a:r>
              <a:rPr lang="en-US" sz="2000">
                <a:latin typeface="Times New Roman" panose="02020603050405020304" charset="0"/>
                <a:cs typeface="Times New Roman" panose="02020603050405020304" charset="0"/>
              </a:rPr>
              <a:t>: Males tend to occupy more positions across cities, and there might be a salary gap favoring males.</a:t>
            </a: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Salary Claim Validation</a:t>
            </a:r>
            <a:r>
              <a:rPr lang="en-US" sz="2000">
                <a:latin typeface="Times New Roman" panose="02020603050405020304" charset="0"/>
                <a:cs typeface="Times New Roman" panose="02020603050405020304" charset="0"/>
              </a:rPr>
              <a:t>: Based on the dataset, the average salary for Computer Science engineers does align with or slightly exceed the claim made in the Times of India article.</a:t>
            </a:r>
          </a:p>
          <a:p>
            <a:endParaRPr lang="en-US" sz="2000" b="1">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Job City Insights</a:t>
            </a:r>
            <a:r>
              <a:rPr lang="en-US" sz="2000">
                <a:latin typeface="Times New Roman" panose="02020603050405020304" charset="0"/>
                <a:cs typeface="Times New Roman" panose="02020603050405020304" charset="0"/>
              </a:rPr>
              <a:t>: Certain cities, like Bangalore, have a higher concentration of employees, potentially offering better salary prospects.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5"/>
          <p:cNvSpPr txBox="1"/>
          <p:nvPr/>
        </p:nvSpPr>
        <p:spPr>
          <a:xfrm>
            <a:off x="3639930" y="3052147"/>
            <a:ext cx="5653359" cy="174378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dirty="0">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370</Words>
  <Application>Microsoft Office PowerPoint</Application>
  <PresentationFormat>Widescreen</PresentationFormat>
  <Paragraphs>28</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Times New Roman</vt:lpstr>
      <vt:lpstr>Arial</vt:lpstr>
      <vt:lpstr>Libre Baskerville</vt:lpstr>
      <vt:lpstr>Calibri</vt:lpstr>
      <vt:lpstr>Lato Black</vt:lpstr>
      <vt:lpstr>Office Theme</vt:lpstr>
      <vt:lpstr>PowerPoint Presentation</vt:lpstr>
      <vt:lpstr>PowerPoint Presentation</vt:lpstr>
      <vt:lpstr>                Objective of the Project </vt:lpstr>
      <vt:lpstr>                   Dataset Overview</vt:lpstr>
      <vt:lpstr>Univariate Analysis</vt:lpstr>
      <vt:lpstr>Bivariate Analysis</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Yaswanth T</cp:lastModifiedBy>
  <cp:revision>5</cp:revision>
  <dcterms:created xsi:type="dcterms:W3CDTF">2024-10-04T03:56:56Z</dcterms:created>
  <dcterms:modified xsi:type="dcterms:W3CDTF">2024-10-04T13:33:50Z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427B2F5BF0B7402F88EFE92C54E0290A_13</vt:lpwstr>
  </property>
  <property fmtid="{D5CDD505-2E9C-101B-9397-08002B2CF9AE}" pid="3" name="KSOProductBuildVer">
    <vt:lpwstr>1033-12.2.0.13472</vt:lpwstr>
  </property>
</Properties>
</file>