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59965"/>
  </p:normalViewPr>
  <p:slideViewPr>
    <p:cSldViewPr snapToGrid="0" snapToObjects="1">
      <p:cViewPr varScale="1">
        <p:scale>
          <a:sx n="74" d="100"/>
          <a:sy n="74" d="100"/>
        </p:scale>
        <p:origin x="11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ocs.h2o.ai/h2o/latest-stable/h2o-docs/data-science/gbm.html#interpreting-a-gbm-model" TargetMode="External"/><Relationship Id="rId4" Type="http://schemas.openxmlformats.org/officeDocument/2006/relationships/hyperlink" Target="http://docs.h2o.ai/h2o/latest-stable/h2o-docs/data-science/drf.html?highlight=random%20forest#interpreting-a-drf-model" TargetMode="External"/><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s://www.chrisstucchio.com/blog/2012/dont_use_scatterplots.htm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sz="1200" dirty="0"/>
              <a:t>One of the reason is because our practicum topic is box office forecast and our target variable for that project is basically box office, which is the revenue. </a:t>
            </a:r>
          </a:p>
          <a:p>
            <a:pPr lvl="0">
              <a:spcBef>
                <a:spcPts val="0"/>
              </a:spcBef>
              <a:buNone/>
            </a:pPr>
            <a:r>
              <a:rPr lang="en" sz="1200" dirty="0"/>
              <a:t>In this project, we want to see whether other variables besides movie revenue would be better standard for predicting the success of a movie. Whether a higher rating  better represent a good movie or higher budget would result in a good movie. So we are going to look into that in our analysis.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91666"/>
              <a:buFont typeface="Arial"/>
              <a:buNone/>
            </a:pPr>
            <a:r>
              <a:rPr lang="en" sz="1200">
                <a:solidFill>
                  <a:schemeClr val="dk1"/>
                </a:solidFill>
              </a:rPr>
              <a:t>This slide shows how GBM prediction performs. We can see that the red line-predict basically follows the trend of the blue line. Also, we look into the exact value of predictions, it also shows the close value. That tells us the prediction is reliable.</a:t>
            </a:r>
          </a:p>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lvl="0" indent="0" rtl="0">
              <a:lnSpc>
                <a:spcPct val="115000"/>
              </a:lnSpc>
              <a:spcBef>
                <a:spcPts val="0"/>
              </a:spcBef>
              <a:buNone/>
            </a:pPr>
            <a:r>
              <a:rPr lang="en" sz="1200">
                <a:solidFill>
                  <a:srgbClr val="404040"/>
                </a:solidFill>
              </a:rPr>
              <a:t>We turn these 5 variables into multiple linear regression and it gives us pretty good r square , where adjusted r square of 0.6135 and multiple r square of 0.829. what a exciting number!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sz="1200"/>
              <a:t>After comparing the statistical results of RF and GBM modeling, we decide to use GBM model’s result. After turned the 5 variables form GBM modeling into generalized linear regression, we can see the coefficient of each variable and have a basic idea of how each variable influences our target variable(positively or negatively).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63636"/>
              </a:lnSpc>
              <a:spcBef>
                <a:spcPts val="0"/>
              </a:spcBef>
              <a:spcAft>
                <a:spcPts val="1800"/>
              </a:spcAft>
              <a:buNone/>
            </a:pPr>
            <a:r>
              <a:rPr lang="en" sz="1200">
                <a:solidFill>
                  <a:srgbClr val="404040"/>
                </a:solidFill>
                <a:highlight>
                  <a:srgbClr val="FCFCFC"/>
                </a:highlight>
              </a:rPr>
              <a:t>Of course, Imdb score is not the only standard to determine if movie is hit, so we change the target variable to gross instead of imdb score to retrain this model. </a:t>
            </a:r>
          </a:p>
          <a:p>
            <a:pPr lvl="0" rtl="0">
              <a:lnSpc>
                <a:spcPct val="163636"/>
              </a:lnSpc>
              <a:spcBef>
                <a:spcPts val="0"/>
              </a:spcBef>
              <a:spcAft>
                <a:spcPts val="1800"/>
              </a:spcAft>
              <a:buNone/>
            </a:pPr>
            <a:r>
              <a:rPr lang="en" sz="1200">
                <a:solidFill>
                  <a:srgbClr val="404040"/>
                </a:solidFill>
                <a:highlight>
                  <a:srgbClr val="FCFCFC"/>
                </a:highlight>
              </a:rPr>
              <a:t>The GBM and Random forest generates the same top five variables, which is then used to determine if a movie is hit or not. Those variables are: genres, num_voted_users, budget, num_user_for_reviews, num_critic_for_reviews.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sz="1200">
                <a:solidFill>
                  <a:srgbClr val="404040"/>
                </a:solidFill>
                <a:highlight>
                  <a:srgbClr val="FCFCFC"/>
                </a:highlight>
              </a:rPr>
              <a:t>we then put the top five variables that are selected by GBM and randomforest into multiple regression to predict a movie’s gross revenue. </a:t>
            </a:r>
          </a:p>
          <a:p>
            <a:pPr lvl="0">
              <a:spcBef>
                <a:spcPts val="0"/>
              </a:spcBef>
              <a:buNone/>
            </a:pPr>
            <a:r>
              <a:rPr lang="en" sz="1200">
                <a:solidFill>
                  <a:srgbClr val="404040"/>
                </a:solidFill>
                <a:highlight>
                  <a:srgbClr val="FCFCFC"/>
                </a:highlight>
              </a:rPr>
              <a:t>The model shows the R-square is 0.656, which means 65.6% variance in movie’s gross revenue can be predicted by the five independent variables in the sample. </a:t>
            </a:r>
          </a:p>
          <a:p>
            <a:pPr lvl="0">
              <a:spcBef>
                <a:spcPts val="0"/>
              </a:spcBef>
              <a:buNone/>
            </a:pPr>
            <a:r>
              <a:rPr lang="en" sz="1200">
                <a:solidFill>
                  <a:srgbClr val="404040"/>
                </a:solidFill>
                <a:highlight>
                  <a:srgbClr val="FCFCFC"/>
                </a:highlight>
              </a:rPr>
              <a:t>Whereas, 57.17% variance in movie’s gross revenue can be predicted by the five independent variables in the population. </a:t>
            </a:r>
          </a:p>
          <a:p>
            <a:pPr lvl="0">
              <a:spcBef>
                <a:spcPts val="0"/>
              </a:spcBef>
              <a:buNone/>
            </a:pPr>
            <a:endParaRPr sz="1200">
              <a:solidFill>
                <a:srgbClr val="404040"/>
              </a:solidFill>
              <a:highlight>
                <a:srgbClr val="FCFCFC"/>
              </a:highlight>
            </a:endParaRPr>
          </a:p>
          <a:p>
            <a:pPr lvl="0">
              <a:spcBef>
                <a:spcPts val="0"/>
              </a:spcBef>
              <a:buNone/>
            </a:pPr>
            <a:r>
              <a:rPr lang="en" sz="1200">
                <a:solidFill>
                  <a:srgbClr val="404040"/>
                </a:solidFill>
                <a:highlight>
                  <a:srgbClr val="FCFCFC"/>
                </a:highlight>
              </a:rPr>
              <a:t>Certainly, the R Square obtained from the model where uses gross revenue is lower than the IMDB model does, thus we think IMDB might be the better indicator to predict a movie given our sample dataset.</a:t>
            </a:r>
          </a:p>
          <a:p>
            <a:pPr lvl="0">
              <a:spcBef>
                <a:spcPts val="0"/>
              </a:spcBef>
              <a:buNone/>
            </a:pPr>
            <a:endParaRPr sz="1200">
              <a:solidFill>
                <a:srgbClr val="404040"/>
              </a:solidFill>
              <a:highlight>
                <a:srgbClr val="FCFCFC"/>
              </a:highlight>
              <a:latin typeface="Cambria"/>
              <a:ea typeface="Cambria"/>
              <a:cs typeface="Cambria"/>
              <a:sym typeface="Cambria"/>
            </a:endParaRPr>
          </a:p>
          <a:p>
            <a:pPr lvl="0">
              <a:spcBef>
                <a:spcPts val="0"/>
              </a:spcBef>
              <a:buNone/>
            </a:pPr>
            <a:endParaRPr sz="1200">
              <a:solidFill>
                <a:srgbClr val="404040"/>
              </a:solidFill>
              <a:highlight>
                <a:srgbClr val="FCFCFC"/>
              </a:highlight>
              <a:latin typeface="Cambria"/>
              <a:ea typeface="Cambria"/>
              <a:cs typeface="Cambria"/>
              <a:sym typeface="Cambri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sz="1200"/>
              <a:t>In the previous slide,  we agree that we are going to use IMDB score as the target variable to do the prediction.</a:t>
            </a:r>
          </a:p>
          <a:p>
            <a:pPr lvl="0">
              <a:spcBef>
                <a:spcPts val="0"/>
              </a:spcBef>
              <a:buNone/>
            </a:pPr>
            <a:endParaRPr sz="1200"/>
          </a:p>
          <a:p>
            <a:pPr lvl="0">
              <a:spcBef>
                <a:spcPts val="0"/>
              </a:spcBef>
              <a:buNone/>
            </a:pPr>
            <a:r>
              <a:rPr lang="en" sz="1200"/>
              <a:t>Besides GBM, Random forest model, we also tried neutral network to see if it is a better fit for our data </a:t>
            </a:r>
          </a:p>
          <a:p>
            <a:pPr lvl="0">
              <a:spcBef>
                <a:spcPts val="0"/>
              </a:spcBef>
              <a:buNone/>
            </a:pPr>
            <a:endParaRPr sz="1200"/>
          </a:p>
          <a:p>
            <a:pPr lvl="0">
              <a:spcBef>
                <a:spcPts val="0"/>
              </a:spcBef>
              <a:buNone/>
            </a:pPr>
            <a:r>
              <a:rPr lang="en" sz="1200">
                <a:highlight>
                  <a:srgbClr val="FCFCFC"/>
                </a:highlight>
              </a:rPr>
              <a:t>The input neuron layer’s size is scaled to the number of input features, so as the number of columns increases, the model complexity increases as well.</a:t>
            </a:r>
          </a:p>
          <a:p>
            <a:pPr lvl="0">
              <a:spcBef>
                <a:spcPts val="0"/>
              </a:spcBef>
              <a:buNone/>
            </a:pPr>
            <a:endParaRPr sz="1200">
              <a:highlight>
                <a:srgbClr val="FCFCFC"/>
              </a:highlight>
            </a:endParaRPr>
          </a:p>
          <a:p>
            <a:pPr lvl="0">
              <a:spcBef>
                <a:spcPts val="0"/>
              </a:spcBef>
              <a:buNone/>
            </a:pPr>
            <a:r>
              <a:rPr lang="en" sz="1200">
                <a:highlight>
                  <a:srgbClr val="FCFCFC"/>
                </a:highlight>
              </a:rPr>
              <a:t>train many different NN models with random hyperparameters and select best model based on validation error</a:t>
            </a:r>
          </a:p>
          <a:p>
            <a:pPr lvl="0">
              <a:spcBef>
                <a:spcPts val="0"/>
              </a:spcBef>
              <a:buNone/>
            </a:pPr>
            <a:endParaRPr sz="1200">
              <a:highlight>
                <a:srgbClr val="FCFCFC"/>
              </a:highlight>
            </a:endParaRPr>
          </a:p>
          <a:p>
            <a:pPr lvl="0">
              <a:spcBef>
                <a:spcPts val="0"/>
              </a:spcBef>
              <a:buNone/>
            </a:pPr>
            <a:r>
              <a:rPr lang="en" sz="1200">
                <a:highlight>
                  <a:srgbClr val="FCFCFC"/>
                </a:highlight>
              </a:rPr>
              <a:t>NN setting:</a:t>
            </a:r>
          </a:p>
          <a:p>
            <a:pPr lvl="0">
              <a:spcBef>
                <a:spcPts val="0"/>
              </a:spcBef>
              <a:buNone/>
            </a:pPr>
            <a:endParaRPr sz="1200">
              <a:highlight>
                <a:srgbClr val="FCFCFC"/>
              </a:highlight>
            </a:endParaRPr>
          </a:p>
          <a:p>
            <a:pPr lvl="0">
              <a:spcBef>
                <a:spcPts val="0"/>
              </a:spcBef>
              <a:buNone/>
            </a:pPr>
            <a:r>
              <a:rPr lang="en" sz="1200">
                <a:highlight>
                  <a:srgbClr val="FCFCFC"/>
                </a:highlight>
              </a:rPr>
              <a:t>epochs=50,                    # read over the data 50 times, but in mini-batches</a:t>
            </a:r>
          </a:p>
          <a:p>
            <a:pPr lvl="0">
              <a:spcBef>
                <a:spcPts val="0"/>
              </a:spcBef>
              <a:buNone/>
            </a:pPr>
            <a:r>
              <a:rPr lang="en" sz="1200">
                <a:highlight>
                  <a:srgbClr val="FCFCFC"/>
                </a:highlight>
              </a:rPr>
              <a:t>    hidden=[100],                 # 100 hidden units in 1 hidden layer</a:t>
            </a:r>
          </a:p>
          <a:p>
            <a:pPr lvl="0">
              <a:spcBef>
                <a:spcPts val="0"/>
              </a:spcBef>
              <a:buNone/>
            </a:pPr>
            <a:r>
              <a:rPr lang="en" sz="1200">
                <a:highlight>
                  <a:srgbClr val="FCFCFC"/>
                </a:highlight>
              </a:rPr>
              <a:t>    input_dropout_ratio=0.2,      # randomly drop 20% of inputs for each iteration, helps w/ generalization</a:t>
            </a:r>
          </a:p>
          <a:p>
            <a:pPr lvl="0">
              <a:spcBef>
                <a:spcPts val="0"/>
              </a:spcBef>
              <a:buNone/>
            </a:pPr>
            <a:r>
              <a:rPr lang="en" sz="1200">
                <a:highlight>
                  <a:srgbClr val="FCFCFC"/>
                </a:highlight>
              </a:rPr>
              <a:t>    hidden_dropout_ratios=[0.05], # randomly set 5% of hidden weights to 0 each iteration, helps w/ generalization</a:t>
            </a:r>
          </a:p>
          <a:p>
            <a:pPr lvl="0">
              <a:spcBef>
                <a:spcPts val="0"/>
              </a:spcBef>
              <a:buNone/>
            </a:pPr>
            <a:r>
              <a:rPr lang="en" sz="1200">
                <a:highlight>
                  <a:srgbClr val="FCFCFC"/>
                </a:highlight>
              </a:rPr>
              <a:t>    activation='TanhWithDropout', # bounded activation function that allows for dropout, tanh</a:t>
            </a:r>
          </a:p>
          <a:p>
            <a:pPr lvl="0">
              <a:spcBef>
                <a:spcPts val="0"/>
              </a:spcBef>
              <a:buNone/>
            </a:pPr>
            <a:r>
              <a:rPr lang="en" sz="1200">
                <a:highlight>
                  <a:srgbClr val="FCFCFC"/>
                </a:highlight>
              </a:rPr>
              <a:t>    l1=0.001,                     # L1 penalty can help generalization   </a:t>
            </a:r>
          </a:p>
          <a:p>
            <a:pPr lvl="0">
              <a:spcBef>
                <a:spcPts val="0"/>
              </a:spcBef>
              <a:buNone/>
            </a:pPr>
            <a:r>
              <a:rPr lang="en" sz="1200">
                <a:highlight>
                  <a:srgbClr val="FCFCFC"/>
                </a:highlight>
              </a:rPr>
              <a:t>    l2=0.01,                      # L2 penalty can increase stability in presence of highly correlated inputs</a:t>
            </a:r>
          </a:p>
          <a:p>
            <a:pPr lvl="0">
              <a:spcBef>
                <a:spcPts val="0"/>
              </a:spcBef>
              <a:buNone/>
            </a:pPr>
            <a:r>
              <a:rPr lang="en" sz="1200">
                <a:highlight>
                  <a:srgbClr val="FCFCFC"/>
                </a:highlight>
              </a:rPr>
              <a:t>    adaptive_rate=True,           # adjust magnitude of weight updates automatically (+stability, +accuracy)</a:t>
            </a:r>
          </a:p>
          <a:p>
            <a:pPr lvl="0">
              <a:spcBef>
                <a:spcPts val="0"/>
              </a:spcBef>
              <a:buNone/>
            </a:pPr>
            <a:r>
              <a:rPr lang="en" sz="1200">
                <a:highlight>
                  <a:srgbClr val="FCFCFC"/>
                </a:highlight>
              </a:rPr>
              <a:t>    stopping_rounds=5,            # stop after validation error does not decrease for 5 iterations</a:t>
            </a:r>
          </a:p>
          <a:p>
            <a:pPr lvl="0">
              <a:spcBef>
                <a:spcPts val="0"/>
              </a:spcBef>
              <a:buNone/>
            </a:pPr>
            <a:r>
              <a:rPr lang="en" sz="1200">
                <a:highlight>
                  <a:srgbClr val="FCFCFC"/>
                </a:highlight>
              </a:rPr>
              <a:t>    score_each_iteration=True,    # score validation error on every iteration</a:t>
            </a:r>
          </a:p>
          <a:p>
            <a:pPr lvl="0">
              <a:spcBef>
                <a:spcPts val="0"/>
              </a:spcBef>
              <a:buNone/>
            </a:pPr>
            <a:r>
              <a:rPr lang="en" sz="1200">
                <a:highlight>
                  <a:srgbClr val="FCFCFC"/>
                </a:highlight>
              </a:rPr>
              <a:t>    model_id='nn_model')          # for easy lookup in flow</a:t>
            </a:r>
          </a:p>
          <a:p>
            <a:pPr lvl="0">
              <a:spcBef>
                <a:spcPts val="0"/>
              </a:spcBef>
              <a:buNone/>
            </a:pPr>
            <a:endParaRPr sz="1200">
              <a:highlight>
                <a:srgbClr val="FCFCFC"/>
              </a:highlight>
              <a:latin typeface="Cambria"/>
              <a:ea typeface="Cambria"/>
              <a:cs typeface="Cambria"/>
              <a:sym typeface="Cambria"/>
            </a:endParaRPr>
          </a:p>
          <a:p>
            <a:pPr lvl="0">
              <a:spcBef>
                <a:spcPts val="0"/>
              </a:spcBef>
              <a:buNone/>
            </a:pPr>
            <a:endParaRPr sz="1200">
              <a:latin typeface="Cambria"/>
              <a:ea typeface="Cambria"/>
              <a:cs typeface="Cambria"/>
              <a:sym typeface="Cambria"/>
            </a:endParaRPr>
          </a:p>
          <a:p>
            <a:pPr lvl="0">
              <a:spcBef>
                <a:spcPts val="0"/>
              </a:spcBef>
              <a:buNone/>
            </a:pPr>
            <a:endParaRPr sz="1200">
              <a:latin typeface="Cambria"/>
              <a:ea typeface="Cambria"/>
              <a:cs typeface="Cambria"/>
              <a:sym typeface="Cambri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sz="1200"/>
              <a:t>Epochs we set in the NN is 50, which means the model is going to read over the data 50 times</a:t>
            </a:r>
          </a:p>
          <a:p>
            <a:pPr lvl="0">
              <a:spcBef>
                <a:spcPts val="0"/>
              </a:spcBef>
              <a:buNone/>
            </a:pPr>
            <a:endParaRPr sz="1200"/>
          </a:p>
          <a:p>
            <a:pPr lvl="0">
              <a:spcBef>
                <a:spcPts val="0"/>
              </a:spcBef>
              <a:buNone/>
            </a:pPr>
            <a:r>
              <a:rPr lang="en" sz="1200"/>
              <a:t>The test error is decreasing as the epochs increases, </a:t>
            </a:r>
            <a:r>
              <a:rPr lang="en" sz="1200">
                <a:solidFill>
                  <a:srgbClr val="333333"/>
                </a:solidFill>
                <a:highlight>
                  <a:srgbClr val="FFFFFF"/>
                </a:highlight>
              </a:rPr>
              <a:t>if the gap is decreasing,  then keep on training. However the training stops after epochs since there is no improvement in test error. </a:t>
            </a:r>
          </a:p>
          <a:p>
            <a:pPr lvl="0">
              <a:spcBef>
                <a:spcPts val="0"/>
              </a:spcBef>
              <a:buNone/>
            </a:pPr>
            <a:endParaRPr sz="1200">
              <a:solidFill>
                <a:srgbClr val="333333"/>
              </a:solidFill>
              <a:highlight>
                <a:srgbClr val="FFFFFF"/>
              </a:highlight>
            </a:endParaRPr>
          </a:p>
          <a:p>
            <a:pPr lvl="0">
              <a:spcBef>
                <a:spcPts val="0"/>
              </a:spcBef>
              <a:buNone/>
            </a:pPr>
            <a:r>
              <a:rPr lang="en" sz="1200">
                <a:solidFill>
                  <a:srgbClr val="333333"/>
                </a:solidFill>
              </a:rPr>
              <a:t>The test set error is not decreasing, while your training error is decreasing. One explanation for this situation is that due to overfitting.</a:t>
            </a:r>
          </a:p>
          <a:p>
            <a:pPr lvl="0">
              <a:spcBef>
                <a:spcPts val="0"/>
              </a:spcBef>
              <a:buNone/>
            </a:pPr>
            <a:endParaRPr sz="1200">
              <a:solidFill>
                <a:srgbClr val="333333"/>
              </a:solidFill>
            </a:endParaRPr>
          </a:p>
          <a:p>
            <a:pPr lvl="0">
              <a:spcBef>
                <a:spcPts val="0"/>
              </a:spcBef>
              <a:buNone/>
            </a:pPr>
            <a:r>
              <a:rPr lang="en" sz="1200">
                <a:solidFill>
                  <a:srgbClr val="333333"/>
                </a:solidFill>
              </a:rPr>
              <a:t>Therefore, Neural network does not seem to be a good fit for our data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304800" rtl="0">
              <a:lnSpc>
                <a:spcPct val="100000"/>
              </a:lnSpc>
              <a:spcBef>
                <a:spcPts val="0"/>
              </a:spcBef>
              <a:spcAft>
                <a:spcPts val="1600"/>
              </a:spcAft>
              <a:buSzPct val="100000"/>
            </a:pPr>
            <a:r>
              <a:rPr lang="en" sz="1200">
                <a:highlight>
                  <a:srgbClr val="FFFFFF"/>
                </a:highlight>
              </a:rPr>
              <a:t>It can be difficult to understand the functional relations between predictors and an outcome when using random forest and neural network. One way to investigate these relations is with partial dependence plots. </a:t>
            </a:r>
            <a:r>
              <a:rPr lang="en" sz="1200">
                <a:solidFill>
                  <a:srgbClr val="1D1F22"/>
                </a:solidFill>
                <a:highlight>
                  <a:srgbClr val="FFFFFF"/>
                </a:highlight>
              </a:rPr>
              <a:t>Partial dependence plots allow us to visualize interactions among them</a:t>
            </a:r>
          </a:p>
          <a:p>
            <a:pPr marL="457200" lvl="0" indent="-304800" rtl="0">
              <a:lnSpc>
                <a:spcPct val="100000"/>
              </a:lnSpc>
              <a:spcBef>
                <a:spcPts val="0"/>
              </a:spcBef>
              <a:spcAft>
                <a:spcPts val="1600"/>
              </a:spcAft>
              <a:buClr>
                <a:srgbClr val="242729"/>
              </a:buClr>
              <a:buSzPct val="100000"/>
            </a:pPr>
            <a:r>
              <a:rPr lang="en" sz="1200">
                <a:solidFill>
                  <a:srgbClr val="242729"/>
                </a:solidFill>
              </a:rPr>
              <a:t>Higher y values mean they have a greater influence on accurately predicting the target variable</a:t>
            </a:r>
          </a:p>
          <a:p>
            <a:pPr marL="457200" lvl="0" indent="-304800" rtl="0">
              <a:lnSpc>
                <a:spcPct val="100000"/>
              </a:lnSpc>
              <a:spcBef>
                <a:spcPts val="0"/>
              </a:spcBef>
              <a:spcAft>
                <a:spcPts val="1600"/>
              </a:spcAft>
              <a:buClr>
                <a:srgbClr val="242729"/>
              </a:buClr>
              <a:buSzPct val="100000"/>
            </a:pPr>
            <a:r>
              <a:rPr lang="en" sz="1200">
                <a:solidFill>
                  <a:srgbClr val="242729"/>
                </a:solidFill>
              </a:rPr>
              <a:t>The graph on the left shows the partial dependence plots between number of critic for reviews and IMDB score, as number of critic for reviews increases, the imdb score is expected to increase.</a:t>
            </a:r>
          </a:p>
          <a:p>
            <a:pPr marL="457200" lvl="0" indent="-304800" rtl="0">
              <a:lnSpc>
                <a:spcPct val="100000"/>
              </a:lnSpc>
              <a:spcBef>
                <a:spcPts val="0"/>
              </a:spcBef>
              <a:spcAft>
                <a:spcPts val="1600"/>
              </a:spcAft>
              <a:buClr>
                <a:srgbClr val="242729"/>
              </a:buClr>
              <a:buSzPct val="100000"/>
            </a:pPr>
            <a:r>
              <a:rPr lang="en" sz="1200">
                <a:solidFill>
                  <a:srgbClr val="242729"/>
                </a:solidFill>
              </a:rPr>
              <a:t>The graph on the right shows the partial dependence plots between duration and IMDB score. It is interesting to find that when movie duration is less than 100 minutes,the IMDB score is expected to decrease as the duration increases. When the movie duration goes over 100 minutes, the imdb score is expected to increase as the durations increases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sz="1200"/>
              <a:t>As we compared the three models that we have on hand and also take a look with the R square, we found that GBM is the best model that we can use for our dataset. we are going to use imdb_score as the target variables to standard to predict a movie. And the five top significant variable will be genres, no of voted users, no of critics the movie receive, duration of the movie and main actor’s name.</a:t>
            </a:r>
          </a:p>
          <a:p>
            <a:pPr lvl="0">
              <a:spcBef>
                <a:spcPts val="0"/>
              </a:spcBef>
              <a:buNone/>
            </a:pPr>
            <a:endParaRPr sz="1200"/>
          </a:p>
          <a:p>
            <a:pPr lvl="0">
              <a:spcBef>
                <a:spcPts val="0"/>
              </a:spcBef>
              <a:buNone/>
            </a:pPr>
            <a:r>
              <a:rPr lang="en" sz="1200"/>
              <a:t>In the future, our next step will be selecting a group of test movie and import them in the R to run the multiple regression, to see the imdb score that our model predicts. and then compare with the actual imdb score that we can find online, to test our model’s accuracy.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sz="1200"/>
              <a:t>We used Python H2O package to run models including Random Forest Model, Gradient Boosting Machine, and Neural Network Model. By running those models, we wanted to identify a few important (influential) variables that can be used as independent variable for our further regression model. </a:t>
            </a:r>
          </a:p>
          <a:p>
            <a:pPr lvl="0">
              <a:spcBef>
                <a:spcPts val="0"/>
              </a:spcBef>
              <a:buNone/>
            </a:pPr>
            <a:endParaRPr sz="1200"/>
          </a:p>
          <a:p>
            <a:pPr lvl="0">
              <a:spcBef>
                <a:spcPts val="0"/>
              </a:spcBef>
              <a:buNone/>
            </a:pPr>
            <a:r>
              <a:rPr lang="en" sz="1200"/>
              <a:t>Gradient boosting is a machine learning technique that combines two powerful tools: gradient-based optimization and boosting. Gradient-based optimization uses gradient computations to minimize a model’s loss function in terms of the training data. Boosting additively collects an ensemble of weak models to create a robust learning system for predictive tasks.</a:t>
            </a:r>
          </a:p>
          <a:p>
            <a:pPr lvl="0">
              <a:spcBef>
                <a:spcPts val="0"/>
              </a:spcBef>
              <a:buNone/>
            </a:pPr>
            <a:endParaRPr sz="1200"/>
          </a:p>
          <a:p>
            <a:pPr lvl="0">
              <a:spcBef>
                <a:spcPts val="0"/>
              </a:spcBef>
              <a:buNone/>
            </a:pPr>
            <a:r>
              <a:rPr lang="en" sz="1200" u="sng">
                <a:solidFill>
                  <a:schemeClr val="hlink"/>
                </a:solidFill>
                <a:hlinkClick r:id="rId3"/>
              </a:rPr>
              <a:t>http://docs.h2o.ai/h2o/latest-stable/h2o-docs/data-science/gbm.html#interpreting-a-gbm-model</a:t>
            </a:r>
          </a:p>
          <a:p>
            <a:pPr lvl="0">
              <a:spcBef>
                <a:spcPts val="0"/>
              </a:spcBef>
              <a:buNone/>
            </a:pPr>
            <a:r>
              <a:rPr lang="en" sz="1200" u="sng">
                <a:solidFill>
                  <a:schemeClr val="hlink"/>
                </a:solidFill>
                <a:hlinkClick r:id="rId4"/>
              </a:rPr>
              <a:t>http://docs.h2o.ai/h2o/latest-stable/h2o-docs/data-science/drf.html?highlight=random%20forest#interpreting-a-drf-model</a:t>
            </a:r>
          </a:p>
          <a:p>
            <a:pPr lvl="0">
              <a:spcBef>
                <a:spcPts val="0"/>
              </a:spcBef>
              <a:buNone/>
            </a:pPr>
            <a:endParaRPr sz="1200"/>
          </a:p>
          <a:p>
            <a:pPr lvl="0">
              <a:spcBef>
                <a:spcPts val="0"/>
              </a:spcBef>
              <a:buNone/>
            </a:pPr>
            <a:r>
              <a:rPr lang="en" sz="1200">
                <a:solidFill>
                  <a:srgbClr val="404040"/>
                </a:solidFill>
                <a:highlight>
                  <a:srgbClr val="FCFCFC"/>
                </a:highlight>
              </a:rPr>
              <a:t>Variable importance is determined by calculating the relative influence of each variable: whether that variable was selected during splitting in the tree building process and how much the squared error (over all trees) improved as a result.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sz="1200"/>
              <a:t>First, I’ll walk you through our dataset a little bit, we have 5000 rows of movie scrapped from imdb website, we have 28 columns of different variables such as imdb_socre, gross revenue for the movie, movie budget, movie duration and number of movie facebook page likes. Because we have so many columns, that’s also the reason we want to use Python H2O packages to first identify a few important variable before we run regression. Among those 28, we did data cleaning process to remove null values. And we first pick the columns with numeric values to do some basic data exploration so we can explore the dataset a little bit and identify some interesting variables or relationships</a:t>
            </a:r>
          </a:p>
          <a:p>
            <a:pPr lvl="0">
              <a:spcBef>
                <a:spcPts val="0"/>
              </a:spcBef>
              <a:buNone/>
            </a:pPr>
            <a:endParaRPr/>
          </a:p>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sz="1200"/>
              <a:t>We pick a few variables that we are interested in and most likely to be significant variable to draw the hexbin plot</a:t>
            </a:r>
          </a:p>
          <a:p>
            <a:pPr lvl="0">
              <a:spcBef>
                <a:spcPts val="0"/>
              </a:spcBef>
              <a:buNone/>
            </a:pPr>
            <a:endParaRPr sz="1200"/>
          </a:p>
          <a:p>
            <a:pPr lvl="0">
              <a:spcBef>
                <a:spcPts val="0"/>
              </a:spcBef>
              <a:buNone/>
            </a:pPr>
            <a:r>
              <a:rPr lang="en" sz="1200"/>
              <a:t>The reason why we use hexbin plot instead of scatter plot is because scatter plot is messy and we don’t usually get to see the relationship quickly. Hexbin plots use density other than point, so we get a much more straight forward sense of the relationship between the variables we </a:t>
            </a:r>
          </a:p>
          <a:p>
            <a:pPr lvl="0">
              <a:spcBef>
                <a:spcPts val="0"/>
              </a:spcBef>
              <a:buNone/>
            </a:pPr>
            <a:r>
              <a:rPr lang="en" sz="1200"/>
              <a:t>are interested in. </a:t>
            </a:r>
          </a:p>
          <a:p>
            <a:pPr lvl="0">
              <a:spcBef>
                <a:spcPts val="0"/>
              </a:spcBef>
              <a:buNone/>
            </a:pPr>
            <a:r>
              <a:rPr lang="en" sz="1200"/>
              <a:t>By using Hexbin plot, we can easily see the density of data distribution, for example, most of the movie data are score 6.5 and duration around 100 minutes...… </a:t>
            </a:r>
          </a:p>
          <a:p>
            <a:pPr lvl="0">
              <a:spcBef>
                <a:spcPts val="0"/>
              </a:spcBef>
              <a:buNone/>
            </a:pPr>
            <a:endParaRPr sz="1200"/>
          </a:p>
          <a:p>
            <a:pPr lvl="0">
              <a:spcBef>
                <a:spcPts val="0"/>
              </a:spcBef>
              <a:buNone/>
            </a:pPr>
            <a:endParaRPr sz="1200"/>
          </a:p>
          <a:p>
            <a:pPr lvl="0">
              <a:spcBef>
                <a:spcPts val="0"/>
              </a:spcBef>
              <a:buNone/>
            </a:pPr>
            <a:r>
              <a:rPr lang="en" sz="1200" u="sng">
                <a:solidFill>
                  <a:schemeClr val="hlink"/>
                </a:solidFill>
                <a:hlinkClick r:id="rId3"/>
              </a:rPr>
              <a:t>https://www.chrisstucchio.com/blog/2012/dont_use_scatterplots.html</a:t>
            </a:r>
          </a:p>
          <a:p>
            <a:pPr lvl="0">
              <a:spcBef>
                <a:spcPts val="0"/>
              </a:spcBef>
              <a:buNone/>
            </a:pPr>
            <a:endParaRPr sz="1200"/>
          </a:p>
          <a:p>
            <a:pPr lvl="0">
              <a:spcBef>
                <a:spcPts val="0"/>
              </a:spcBef>
              <a:buNone/>
            </a:pPr>
            <a:r>
              <a:rPr lang="en" sz="1200">
                <a:solidFill>
                  <a:srgbClr val="2C3E50"/>
                </a:solidFill>
                <a:highlight>
                  <a:srgbClr val="FFFFFF"/>
                </a:highlight>
              </a:rPr>
              <a:t>The bivariate analogue of a histogram is known as a “hexbin” plot, because it shows the counts of observations that fall within hexagonal bins.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sz="1200">
                <a:highlight>
                  <a:srgbClr val="FFFFFF"/>
                </a:highlight>
              </a:rPr>
              <a:t>The reason why we want to look at the correlation plots is that we need to take into consideration of multicollinearity when doing multiple regression, we want to avoid multicollinearity as much as possible because multicollinearity may influence the model accuracy and validity. </a:t>
            </a:r>
          </a:p>
          <a:p>
            <a:pPr lvl="0">
              <a:spcBef>
                <a:spcPts val="0"/>
              </a:spcBef>
              <a:buNone/>
            </a:pPr>
            <a:endParaRPr sz="1200">
              <a:highlight>
                <a:srgbClr val="FFFFFF"/>
              </a:highlight>
            </a:endParaRPr>
          </a:p>
          <a:p>
            <a:pPr lvl="0">
              <a:spcBef>
                <a:spcPts val="0"/>
              </a:spcBef>
              <a:buNone/>
            </a:pPr>
            <a:r>
              <a:rPr lang="en" sz="1200">
                <a:highlight>
                  <a:srgbClr val="FFFFFF"/>
                </a:highlight>
              </a:rPr>
              <a:t>So by having a correlation plot, we can easily understand which pairs of variables have high correlations and will they become the influential predictors when we do our multiple regressions, that’s something we can keep in mind and look out for. </a:t>
            </a:r>
          </a:p>
          <a:p>
            <a:pPr lvl="0">
              <a:spcBef>
                <a:spcPts val="0"/>
              </a:spcBef>
              <a:buNone/>
            </a:pPr>
            <a:endParaRPr sz="1200">
              <a:highlight>
                <a:srgbClr val="FFFFFF"/>
              </a:highlight>
            </a:endParaRPr>
          </a:p>
          <a:p>
            <a:pPr lvl="0">
              <a:spcBef>
                <a:spcPts val="0"/>
              </a:spcBef>
              <a:buNone/>
            </a:pPr>
            <a:r>
              <a:rPr lang="en" sz="1200">
                <a:highlight>
                  <a:srgbClr val="FFFFFF"/>
                </a:highlight>
              </a:rPr>
              <a:t>Also some interesting discovery, </a:t>
            </a:r>
            <a:r>
              <a:rPr lang="en" sz="1200"/>
              <a:t>we noticed that there is barely significant correlation between imdb_score and gross, see the color, really close to zero, which means the imdb_score and gross are not very correlated, and that is also something we can look into. </a:t>
            </a:r>
          </a:p>
          <a:p>
            <a:pPr lvl="0">
              <a:spcBef>
                <a:spcPts val="0"/>
              </a:spcBef>
              <a:buNone/>
            </a:pPr>
            <a:endParaRPr sz="1200"/>
          </a:p>
          <a:p>
            <a:pPr lvl="0">
              <a:spcBef>
                <a:spcPts val="0"/>
              </a:spcBef>
              <a:buNone/>
            </a:pPr>
            <a:r>
              <a:rPr lang="en" sz="1200">
                <a:highlight>
                  <a:srgbClr val="FFFFFF"/>
                </a:highlight>
              </a:rPr>
              <a:t>One US dollar in 1920 is different from that of 2010. So we need to take </a:t>
            </a:r>
            <a:r>
              <a:rPr lang="en" sz="1200" i="1"/>
              <a:t>inflation</a:t>
            </a:r>
            <a:r>
              <a:rPr lang="en" sz="1200">
                <a:highlight>
                  <a:srgbClr val="FFFFFF"/>
                </a:highlight>
              </a:rPr>
              <a:t> factors across years into consideration, and normalize all US dollars into one basis (a certain year).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91666"/>
              <a:buFont typeface="Arial"/>
              <a:buNone/>
            </a:pPr>
            <a:r>
              <a:rPr lang="en" sz="1200" dirty="0">
                <a:solidFill>
                  <a:srgbClr val="404040"/>
                </a:solidFill>
                <a:highlight>
                  <a:srgbClr val="FCFCFC"/>
                </a:highlight>
              </a:rPr>
              <a:t>Since we interested in </a:t>
            </a:r>
            <a:r>
              <a:rPr lang="en" sz="1200" dirty="0" err="1" smtClean="0">
                <a:solidFill>
                  <a:srgbClr val="404040"/>
                </a:solidFill>
                <a:highlight>
                  <a:srgbClr val="FCFCFC"/>
                </a:highlight>
              </a:rPr>
              <a:t>imdb</a:t>
            </a:r>
            <a:r>
              <a:rPr lang="en-US" sz="1200" dirty="0" smtClean="0">
                <a:solidFill>
                  <a:srgbClr val="404040"/>
                </a:solidFill>
                <a:highlight>
                  <a:srgbClr val="FCFCFC"/>
                </a:highlight>
              </a:rPr>
              <a:t>_</a:t>
            </a:r>
            <a:r>
              <a:rPr lang="en" sz="1200" dirty="0" smtClean="0">
                <a:solidFill>
                  <a:srgbClr val="404040"/>
                </a:solidFill>
                <a:highlight>
                  <a:srgbClr val="FCFCFC"/>
                </a:highlight>
              </a:rPr>
              <a:t>score </a:t>
            </a:r>
            <a:r>
              <a:rPr lang="en" sz="1200" dirty="0">
                <a:solidFill>
                  <a:srgbClr val="404040"/>
                </a:solidFill>
                <a:highlight>
                  <a:srgbClr val="FCFCFC"/>
                </a:highlight>
              </a:rPr>
              <a:t>for this contest, so we set it as target, as it is a numeric variable, we firstly try Random Forest model to select top 5 important variables and predict. We also split our dataset </a:t>
            </a:r>
            <a:r>
              <a:rPr lang="en" sz="1200" dirty="0">
                <a:solidFill>
                  <a:srgbClr val="404040"/>
                </a:solidFill>
              </a:rPr>
              <a:t>into 40% training, 30% validation, and 30% test. We use our train data to run the RF model and use test data to predict based on the model.</a:t>
            </a:r>
          </a:p>
          <a:p>
            <a:pPr lvl="0">
              <a:spcBef>
                <a:spcPts val="0"/>
              </a:spcBef>
              <a:buClr>
                <a:schemeClr val="dk1"/>
              </a:buClr>
              <a:buSzPct val="91666"/>
              <a:buFont typeface="Arial"/>
              <a:buNone/>
            </a:pPr>
            <a:r>
              <a:rPr lang="en" sz="1200" dirty="0">
                <a:solidFill>
                  <a:srgbClr val="404040"/>
                </a:solidFill>
                <a:highlight>
                  <a:srgbClr val="FCFCFC"/>
                </a:highlight>
              </a:rPr>
              <a:t> </a:t>
            </a:r>
          </a:p>
          <a:p>
            <a:pPr lvl="0" rtl="0">
              <a:spcBef>
                <a:spcPts val="0"/>
              </a:spcBef>
              <a:buNone/>
            </a:pPr>
            <a:r>
              <a:rPr lang="en" sz="1200" dirty="0">
                <a:solidFill>
                  <a:srgbClr val="404040"/>
                </a:solidFill>
                <a:highlight>
                  <a:srgbClr val="FCFCFC"/>
                </a:highlight>
              </a:rPr>
              <a:t>We developed RF model in python h2o. </a:t>
            </a:r>
            <a:r>
              <a:rPr lang="en" sz="1200" dirty="0">
                <a:solidFill>
                  <a:srgbClr val="404040"/>
                </a:solidFill>
              </a:rPr>
              <a:t>After modeling, we generate our top 5 predictors to </a:t>
            </a:r>
            <a:r>
              <a:rPr lang="en" sz="1200" dirty="0" err="1" smtClean="0">
                <a:solidFill>
                  <a:srgbClr val="404040"/>
                </a:solidFill>
              </a:rPr>
              <a:t>imdb</a:t>
            </a:r>
            <a:r>
              <a:rPr lang="en-US" sz="1200" dirty="0" smtClean="0">
                <a:solidFill>
                  <a:srgbClr val="404040"/>
                </a:solidFill>
              </a:rPr>
              <a:t>_</a:t>
            </a:r>
            <a:r>
              <a:rPr lang="en" sz="1200" dirty="0" smtClean="0">
                <a:solidFill>
                  <a:srgbClr val="404040"/>
                </a:solidFill>
              </a:rPr>
              <a:t>score</a:t>
            </a:r>
            <a:r>
              <a:rPr lang="en" sz="1200" dirty="0">
                <a:solidFill>
                  <a:srgbClr val="404040"/>
                </a:solidFill>
              </a:rPr>
              <a:t>, which are genres, </a:t>
            </a:r>
            <a:r>
              <a:rPr lang="en" sz="1200" dirty="0" smtClean="0">
                <a:solidFill>
                  <a:srgbClr val="404040"/>
                </a:solidFill>
              </a:rPr>
              <a:t>number</a:t>
            </a:r>
            <a:r>
              <a:rPr lang="en-US" sz="1200" dirty="0" smtClean="0">
                <a:solidFill>
                  <a:srgbClr val="404040"/>
                </a:solidFill>
              </a:rPr>
              <a:t>_</a:t>
            </a:r>
            <a:r>
              <a:rPr lang="en" sz="1200" dirty="0" smtClean="0">
                <a:solidFill>
                  <a:srgbClr val="404040"/>
                </a:solidFill>
              </a:rPr>
              <a:t>voted</a:t>
            </a:r>
            <a:r>
              <a:rPr lang="en-US" sz="1200" dirty="0" smtClean="0">
                <a:solidFill>
                  <a:srgbClr val="404040"/>
                </a:solidFill>
              </a:rPr>
              <a:t>_</a:t>
            </a:r>
            <a:r>
              <a:rPr lang="en" sz="1200" dirty="0" smtClean="0">
                <a:solidFill>
                  <a:srgbClr val="404040"/>
                </a:solidFill>
              </a:rPr>
              <a:t>users</a:t>
            </a:r>
            <a:r>
              <a:rPr lang="en" sz="1200" dirty="0">
                <a:solidFill>
                  <a:srgbClr val="404040"/>
                </a:solidFill>
              </a:rPr>
              <a:t>, </a:t>
            </a:r>
            <a:r>
              <a:rPr lang="en" sz="1200" dirty="0" smtClean="0">
                <a:solidFill>
                  <a:srgbClr val="404040"/>
                </a:solidFill>
              </a:rPr>
              <a:t>number</a:t>
            </a:r>
            <a:r>
              <a:rPr lang="en-US" sz="1200" dirty="0" smtClean="0">
                <a:solidFill>
                  <a:srgbClr val="404040"/>
                </a:solidFill>
              </a:rPr>
              <a:t>_</a:t>
            </a:r>
            <a:r>
              <a:rPr lang="en" sz="1200" dirty="0" smtClean="0">
                <a:solidFill>
                  <a:srgbClr val="404040"/>
                </a:solidFill>
              </a:rPr>
              <a:t>user</a:t>
            </a:r>
            <a:r>
              <a:rPr lang="en-US" sz="1200" dirty="0" smtClean="0">
                <a:solidFill>
                  <a:srgbClr val="404040"/>
                </a:solidFill>
              </a:rPr>
              <a:t>_</a:t>
            </a:r>
            <a:r>
              <a:rPr lang="en" sz="1200" dirty="0" smtClean="0">
                <a:solidFill>
                  <a:srgbClr val="404040"/>
                </a:solidFill>
              </a:rPr>
              <a:t>for</a:t>
            </a:r>
            <a:r>
              <a:rPr lang="en-US" sz="1200" dirty="0" smtClean="0">
                <a:solidFill>
                  <a:srgbClr val="404040"/>
                </a:solidFill>
              </a:rPr>
              <a:t>_</a:t>
            </a:r>
            <a:r>
              <a:rPr lang="en" sz="1200" dirty="0" err="1" smtClean="0">
                <a:solidFill>
                  <a:srgbClr val="404040"/>
                </a:solidFill>
              </a:rPr>
              <a:t>revie</a:t>
            </a:r>
            <a:r>
              <a:rPr lang="en-US" sz="1200" dirty="0" smtClean="0">
                <a:solidFill>
                  <a:srgbClr val="404040"/>
                </a:solidFill>
              </a:rPr>
              <a:t>w</a:t>
            </a:r>
            <a:r>
              <a:rPr lang="en" sz="1200" dirty="0" smtClean="0">
                <a:solidFill>
                  <a:srgbClr val="404040"/>
                </a:solidFill>
              </a:rPr>
              <a:t>s</a:t>
            </a:r>
            <a:r>
              <a:rPr lang="en" sz="1200" dirty="0">
                <a:solidFill>
                  <a:srgbClr val="404040"/>
                </a:solidFill>
              </a:rPr>
              <a:t>, </a:t>
            </a:r>
            <a:r>
              <a:rPr lang="en" sz="1200" dirty="0" smtClean="0">
                <a:solidFill>
                  <a:srgbClr val="404040"/>
                </a:solidFill>
              </a:rPr>
              <a:t>movie</a:t>
            </a:r>
            <a:r>
              <a:rPr lang="en-US" sz="1200" dirty="0" smtClean="0">
                <a:solidFill>
                  <a:srgbClr val="404040"/>
                </a:solidFill>
              </a:rPr>
              <a:t>_</a:t>
            </a:r>
            <a:r>
              <a:rPr lang="en" sz="1200" dirty="0" err="1" smtClean="0">
                <a:solidFill>
                  <a:srgbClr val="404040"/>
                </a:solidFill>
              </a:rPr>
              <a:t>facebook</a:t>
            </a:r>
            <a:r>
              <a:rPr lang="en-US" sz="1200" dirty="0" smtClean="0">
                <a:solidFill>
                  <a:srgbClr val="404040"/>
                </a:solidFill>
              </a:rPr>
              <a:t>_l</a:t>
            </a:r>
            <a:r>
              <a:rPr lang="en" sz="1200" dirty="0" err="1" smtClean="0">
                <a:solidFill>
                  <a:srgbClr val="404040"/>
                </a:solidFill>
              </a:rPr>
              <a:t>ikes</a:t>
            </a:r>
            <a:r>
              <a:rPr lang="en" sz="1200" dirty="0">
                <a:solidFill>
                  <a:srgbClr val="404040"/>
                </a:solidFill>
              </a:rPr>
              <a:t>, </a:t>
            </a:r>
            <a:r>
              <a:rPr lang="en" sz="1200" dirty="0" smtClean="0">
                <a:solidFill>
                  <a:srgbClr val="404040"/>
                </a:solidFill>
              </a:rPr>
              <a:t>title</a:t>
            </a:r>
            <a:r>
              <a:rPr lang="en-US" sz="1200" dirty="0" smtClean="0">
                <a:solidFill>
                  <a:srgbClr val="404040"/>
                </a:solidFill>
              </a:rPr>
              <a:t>_</a:t>
            </a:r>
            <a:r>
              <a:rPr lang="en" sz="1200" dirty="0" smtClean="0">
                <a:solidFill>
                  <a:srgbClr val="404040"/>
                </a:solidFill>
              </a:rPr>
              <a:t>year</a:t>
            </a:r>
            <a:r>
              <a:rPr lang="en" sz="1200" dirty="0">
                <a:solidFill>
                  <a:srgbClr val="404040"/>
                </a:solidFill>
              </a:rPr>
              <a:t>. Which meets our common sense. And then lets see how it perform statistically. The r square of this model is 0.3665 and MSE is 0.7873. In reality , this number is decent.</a:t>
            </a:r>
          </a:p>
          <a:p>
            <a:pPr lvl="0" rtl="0">
              <a:spcBef>
                <a:spcPts val="0"/>
              </a:spcBef>
              <a:buNone/>
            </a:pPr>
            <a:endParaRPr sz="1200" dirty="0">
              <a:solidFill>
                <a:srgbClr val="242729"/>
              </a:solidFill>
            </a:endParaRPr>
          </a:p>
          <a:p>
            <a:pPr lvl="0" rtl="0">
              <a:spcBef>
                <a:spcPts val="0"/>
              </a:spcBef>
              <a:buNone/>
            </a:pPr>
            <a:r>
              <a:rPr lang="en" sz="1200" dirty="0">
                <a:solidFill>
                  <a:srgbClr val="242729"/>
                </a:solidFill>
              </a:rPr>
              <a:t>The plot gives us a directly understanding of variable importance, the x-axis is scaled importance and y is column name. The larger scaled importance is, the variable is more important.</a:t>
            </a:r>
          </a:p>
          <a:p>
            <a:pPr lvl="0" rtl="0">
              <a:spcBef>
                <a:spcPts val="0"/>
              </a:spcBef>
              <a:buNone/>
            </a:pPr>
            <a:endParaRPr sz="1200" dirty="0">
              <a:solidFill>
                <a:srgbClr val="242729"/>
              </a:solidFill>
            </a:endParaRPr>
          </a:p>
          <a:p>
            <a:pPr lvl="0" rtl="0">
              <a:spcBef>
                <a:spcPts val="0"/>
              </a:spcBef>
              <a:buNone/>
            </a:pPr>
            <a:r>
              <a:rPr lang="en" sz="1200" dirty="0">
                <a:solidFill>
                  <a:srgbClr val="242729"/>
                </a:solidFill>
              </a:rPr>
              <a:t>RF SETTING:</a:t>
            </a:r>
          </a:p>
          <a:p>
            <a:pPr marL="0" lvl="0" indent="0" rtl="0">
              <a:lnSpc>
                <a:spcPct val="115000"/>
              </a:lnSpc>
              <a:spcBef>
                <a:spcPts val="0"/>
              </a:spcBef>
              <a:buNone/>
            </a:pPr>
            <a:r>
              <a:rPr lang="en" dirty="0" err="1">
                <a:solidFill>
                  <a:srgbClr val="404040"/>
                </a:solidFill>
              </a:rPr>
              <a:t>ntrees</a:t>
            </a:r>
            <a:r>
              <a:rPr lang="en" dirty="0">
                <a:solidFill>
                  <a:srgbClr val="404040"/>
                </a:solidFill>
              </a:rPr>
              <a:t>=500,                      # Up to 500 decision trees in the forest </a:t>
            </a:r>
          </a:p>
          <a:p>
            <a:pPr marL="0" lvl="0" indent="0" rtl="0">
              <a:lnSpc>
                <a:spcPct val="115000"/>
              </a:lnSpc>
              <a:spcBef>
                <a:spcPts val="0"/>
              </a:spcBef>
              <a:buNone/>
            </a:pPr>
            <a:r>
              <a:rPr lang="en" dirty="0" err="1">
                <a:solidFill>
                  <a:srgbClr val="404040"/>
                </a:solidFill>
              </a:rPr>
              <a:t>max_depth</a:t>
            </a:r>
            <a:r>
              <a:rPr lang="en" dirty="0">
                <a:solidFill>
                  <a:srgbClr val="404040"/>
                </a:solidFill>
              </a:rPr>
              <a:t>=30,                    # trees can grow to depth of 30</a:t>
            </a:r>
          </a:p>
          <a:p>
            <a:pPr marL="0" lvl="0" indent="0" rtl="0">
              <a:lnSpc>
                <a:spcPct val="115000"/>
              </a:lnSpc>
              <a:spcBef>
                <a:spcPts val="0"/>
              </a:spcBef>
              <a:buNone/>
            </a:pPr>
            <a:r>
              <a:rPr lang="en" dirty="0" err="1">
                <a:solidFill>
                  <a:srgbClr val="404040"/>
                </a:solidFill>
              </a:rPr>
              <a:t>stopping_rounds</a:t>
            </a:r>
            <a:r>
              <a:rPr lang="en" dirty="0">
                <a:solidFill>
                  <a:srgbClr val="404040"/>
                </a:solidFill>
              </a:rPr>
              <a:t>=5,               # stop after validation error does not decrease for 5 iterations/new trees</a:t>
            </a:r>
          </a:p>
          <a:p>
            <a:pPr marL="0" lvl="0" indent="0" rtl="0">
              <a:lnSpc>
                <a:spcPct val="115000"/>
              </a:lnSpc>
              <a:spcBef>
                <a:spcPts val="0"/>
              </a:spcBef>
              <a:buNone/>
            </a:pPr>
            <a:r>
              <a:rPr lang="en" dirty="0" err="1">
                <a:solidFill>
                  <a:srgbClr val="404040"/>
                </a:solidFill>
              </a:rPr>
              <a:t>score_each_iteration</a:t>
            </a:r>
            <a:r>
              <a:rPr lang="en" dirty="0">
                <a:solidFill>
                  <a:srgbClr val="404040"/>
                </a:solidFill>
              </a:rPr>
              <a:t>=True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sz="1200"/>
              <a:t>This slide shows how RF prediction perform.s We can see that the red line-predict basically follows the trend of the blue line. Also, we look into the exact value of predictions, it also shows the close value. That tells us the prediction is reliable.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lvl="0" indent="-69850" rtl="0">
              <a:lnSpc>
                <a:spcPct val="115000"/>
              </a:lnSpc>
              <a:spcBef>
                <a:spcPts val="0"/>
              </a:spcBef>
              <a:buClr>
                <a:schemeClr val="dk1"/>
              </a:buClr>
              <a:buSzPct val="91666"/>
              <a:buFont typeface="Arial"/>
              <a:buNone/>
            </a:pPr>
            <a:r>
              <a:rPr lang="en" sz="1200" dirty="0">
                <a:solidFill>
                  <a:srgbClr val="404040"/>
                </a:solidFill>
              </a:rPr>
              <a:t>Then, we turned these variables into multiple linear regression in R, which results in adjusted r square of 0.454 and multiple r square of </a:t>
            </a:r>
            <a:r>
              <a:rPr lang="en" sz="1200" dirty="0" smtClean="0">
                <a:solidFill>
                  <a:srgbClr val="404040"/>
                </a:solidFill>
              </a:rPr>
              <a:t>0.5541.That </a:t>
            </a:r>
            <a:r>
              <a:rPr lang="en" sz="1200" dirty="0">
                <a:solidFill>
                  <a:srgbClr val="404040"/>
                </a:solidFill>
              </a:rPr>
              <a:t>is not bad and we want to improve it more.</a:t>
            </a:r>
          </a:p>
          <a:p>
            <a:pPr lvl="0">
              <a:spcBef>
                <a:spcPts val="0"/>
              </a:spcBef>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lvl="0" indent="-69850" rtl="0">
              <a:lnSpc>
                <a:spcPct val="115000"/>
              </a:lnSpc>
              <a:spcBef>
                <a:spcPts val="0"/>
              </a:spcBef>
              <a:buClr>
                <a:schemeClr val="dk1"/>
              </a:buClr>
              <a:buSzPct val="91666"/>
              <a:buFont typeface="Arial"/>
              <a:buNone/>
            </a:pPr>
            <a:r>
              <a:rPr lang="en" sz="1200">
                <a:solidFill>
                  <a:srgbClr val="404040"/>
                </a:solidFill>
              </a:rPr>
              <a:t>Then, we tried GBM to choose variables to see how it works. Other than setting parameters of model manually, we use hyper parameters for gbm to generate several models and automatically output the best model. After modeling, gbm select 5 variables which are genres, number_voted_users, number_critic_for_reviews, title_year, movie_facebook_likes. The r2 of the gbm is 0.4652 and MSE is 0.6813, which are both improved than the RF model. </a:t>
            </a:r>
          </a:p>
          <a:p>
            <a:pPr lvl="0" rtl="0">
              <a:lnSpc>
                <a:spcPct val="115000"/>
              </a:lnSpc>
              <a:spcBef>
                <a:spcPts val="0"/>
              </a:spcBef>
              <a:spcAft>
                <a:spcPts val="1800"/>
              </a:spcAft>
              <a:buNone/>
            </a:pPr>
            <a:endParaRPr sz="1200">
              <a:solidFill>
                <a:srgbClr val="404040"/>
              </a:solidFill>
              <a:highlight>
                <a:srgbClr val="FCFCFC"/>
              </a:highlight>
            </a:endParaRPr>
          </a:p>
          <a:p>
            <a:pPr lvl="0">
              <a:spcBef>
                <a:spcPts val="0"/>
              </a:spcBef>
              <a:buNone/>
            </a:pPr>
            <a:endParaRPr sz="1200">
              <a:solidFill>
                <a:srgbClr val="404040"/>
              </a:solidFill>
              <a:highlight>
                <a:srgbClr val="FCFCFC"/>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0"/>
        <p:cNvGrpSpPr/>
        <p:nvPr/>
      </p:nvGrpSpPr>
      <p:grpSpPr>
        <a:xfrm>
          <a:off x="0" y="0"/>
          <a:ext cx="0" cy="0"/>
          <a:chOff x="0" y="0"/>
          <a:chExt cx="0" cy="0"/>
        </a:xfrm>
      </p:grpSpPr>
      <p:grpSp>
        <p:nvGrpSpPr>
          <p:cNvPr id="21" name="Shape 21"/>
          <p:cNvGrpSpPr/>
          <p:nvPr/>
        </p:nvGrpSpPr>
        <p:grpSpPr>
          <a:xfrm>
            <a:off x="0" y="-6350"/>
            <a:ext cx="9144106" cy="5149934"/>
            <a:chOff x="0" y="-8467"/>
            <a:chExt cx="12192142" cy="6866579"/>
          </a:xfrm>
        </p:grpSpPr>
        <p:sp>
          <p:nvSpPr>
            <p:cNvPr id="22" name="Shape 22"/>
            <p:cNvSpPr/>
            <p:nvPr/>
          </p:nvSpPr>
          <p:spPr>
            <a:xfrm>
              <a:off x="0" y="-7861"/>
              <a:ext cx="863700" cy="5698200"/>
            </a:xfrm>
            <a:custGeom>
              <a:avLst/>
              <a:gdLst/>
              <a:ahLst/>
              <a:cxnLst/>
              <a:rect l="0" t="0" r="0" b="0"/>
              <a:pathLst>
                <a:path w="120000" h="120000" extrusionOk="0">
                  <a:moveTo>
                    <a:pt x="0" y="178"/>
                  </a:moveTo>
                  <a:lnTo>
                    <a:pt x="120000" y="0"/>
                  </a:lnTo>
                  <a:lnTo>
                    <a:pt x="120000" y="356"/>
                  </a:lnTo>
                  <a:lnTo>
                    <a:pt x="0" y="120000"/>
                  </a:lnTo>
                  <a:lnTo>
                    <a:pt x="0" y="178"/>
                  </a:lnTo>
                  <a:close/>
                </a:path>
              </a:pathLst>
            </a:custGeom>
            <a:solidFill>
              <a:schemeClr val="accent1">
                <a:alpha val="69803"/>
              </a:schemeClr>
            </a:solidFill>
            <a:ln>
              <a:noFill/>
            </a:ln>
          </p:spPr>
        </p:sp>
        <p:cxnSp>
          <p:nvCxnSpPr>
            <p:cNvPr id="23" name="Shape 23"/>
            <p:cNvCxnSpPr/>
            <p:nvPr/>
          </p:nvCxnSpPr>
          <p:spPr>
            <a:xfrm>
              <a:off x="9371011" y="0"/>
              <a:ext cx="1219200" cy="6858000"/>
            </a:xfrm>
            <a:prstGeom prst="straightConnector1">
              <a:avLst/>
            </a:prstGeom>
            <a:noFill/>
            <a:ln w="9525" cap="flat" cmpd="sng">
              <a:solidFill>
                <a:schemeClr val="accent1">
                  <a:alpha val="69803"/>
                </a:schemeClr>
              </a:solidFill>
              <a:prstDash val="solid"/>
              <a:round/>
              <a:headEnd type="none" w="med" len="med"/>
              <a:tailEnd type="none" w="med" len="med"/>
            </a:ln>
          </p:spPr>
        </p:cxnSp>
        <p:cxnSp>
          <p:nvCxnSpPr>
            <p:cNvPr id="24" name="Shape 24"/>
            <p:cNvCxnSpPr/>
            <p:nvPr/>
          </p:nvCxnSpPr>
          <p:spPr>
            <a:xfrm flipH="1">
              <a:off x="7425125" y="3681412"/>
              <a:ext cx="4763700" cy="3176700"/>
            </a:xfrm>
            <a:prstGeom prst="straightConnector1">
              <a:avLst/>
            </a:prstGeom>
            <a:noFill/>
            <a:ln w="9525" cap="flat" cmpd="sng">
              <a:solidFill>
                <a:schemeClr val="accent1">
                  <a:alpha val="69803"/>
                </a:schemeClr>
              </a:solidFill>
              <a:prstDash val="solid"/>
              <a:round/>
              <a:headEnd type="none" w="med" len="med"/>
              <a:tailEnd type="none" w="med" len="med"/>
            </a:ln>
          </p:spPr>
        </p:cxnSp>
        <p:sp>
          <p:nvSpPr>
            <p:cNvPr id="25" name="Shape 25"/>
            <p:cNvSpPr/>
            <p:nvPr/>
          </p:nvSpPr>
          <p:spPr>
            <a:xfrm>
              <a:off x="9181475" y="-8466"/>
              <a:ext cx="3007200" cy="6866400"/>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35686"/>
              </a:schemeClr>
            </a:solidFill>
            <a:ln>
              <a:noFill/>
            </a:ln>
          </p:spPr>
        </p:sp>
        <p:sp>
          <p:nvSpPr>
            <p:cNvPr id="26" name="Shape 26"/>
            <p:cNvSpPr/>
            <p:nvPr/>
          </p:nvSpPr>
          <p:spPr>
            <a:xfrm>
              <a:off x="9603442" y="-8466"/>
              <a:ext cx="2588700" cy="6866400"/>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7" name="Shape 27"/>
            <p:cNvSpPr/>
            <p:nvPr/>
          </p:nvSpPr>
          <p:spPr>
            <a:xfrm>
              <a:off x="8932332" y="3048000"/>
              <a:ext cx="3259800" cy="3810000"/>
            </a:xfrm>
            <a:prstGeom prst="triangle">
              <a:avLst>
                <a:gd name="adj" fmla="val 100000"/>
              </a:avLst>
            </a:prstGeom>
            <a:solidFill>
              <a:srgbClr val="16B0E3">
                <a:alpha val="65882"/>
              </a:srgbClr>
            </a:solidFill>
            <a:ln>
              <a:noFill/>
            </a:ln>
          </p:spPr>
          <p:txBody>
            <a:bodyPr lIns="68575" tIns="68575" rIns="68575" bIns="68575" anchor="ctr" anchorCtr="0">
              <a:noAutofit/>
            </a:bodyPr>
            <a:lstStyle/>
            <a:p>
              <a:pPr lvl="0">
                <a:spcBef>
                  <a:spcPts val="0"/>
                </a:spcBef>
                <a:buNone/>
              </a:pPr>
              <a:endParaRPr/>
            </a:p>
          </p:txBody>
        </p:sp>
        <p:sp>
          <p:nvSpPr>
            <p:cNvPr id="28" name="Shape 28"/>
            <p:cNvSpPr/>
            <p:nvPr/>
          </p:nvSpPr>
          <p:spPr>
            <a:xfrm>
              <a:off x="9334500" y="-8466"/>
              <a:ext cx="2854200" cy="6866400"/>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16B0E3">
                <a:alpha val="49803"/>
              </a:srgbClr>
            </a:solidFill>
            <a:ln>
              <a:noFill/>
            </a:ln>
          </p:spPr>
        </p:sp>
        <p:sp>
          <p:nvSpPr>
            <p:cNvPr id="29" name="Shape 29"/>
            <p:cNvSpPr/>
            <p:nvPr/>
          </p:nvSpPr>
          <p:spPr>
            <a:xfrm>
              <a:off x="10898729" y="-8466"/>
              <a:ext cx="1290000" cy="6866400"/>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chemeClr val="accent2">
                <a:alpha val="69803"/>
              </a:schemeClr>
            </a:solidFill>
            <a:ln>
              <a:noFill/>
            </a:ln>
          </p:spPr>
        </p:sp>
        <p:sp>
          <p:nvSpPr>
            <p:cNvPr id="30" name="Shape 30"/>
            <p:cNvSpPr/>
            <p:nvPr/>
          </p:nvSpPr>
          <p:spPr>
            <a:xfrm>
              <a:off x="10938999" y="-8466"/>
              <a:ext cx="1249800" cy="6866400"/>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rgbClr val="226292">
                <a:alpha val="80000"/>
              </a:srgbClr>
            </a:solidFill>
            <a:ln>
              <a:noFill/>
            </a:ln>
          </p:spPr>
        </p:sp>
        <p:sp>
          <p:nvSpPr>
            <p:cNvPr id="31" name="Shape 31"/>
            <p:cNvSpPr/>
            <p:nvPr/>
          </p:nvSpPr>
          <p:spPr>
            <a:xfrm>
              <a:off x="10371665" y="3589867"/>
              <a:ext cx="1817100" cy="3268200"/>
            </a:xfrm>
            <a:prstGeom prst="triangle">
              <a:avLst>
                <a:gd name="adj" fmla="val 100000"/>
              </a:avLst>
            </a:prstGeom>
            <a:solidFill>
              <a:srgbClr val="16B0E3">
                <a:alpha val="65882"/>
              </a:srgbClr>
            </a:solidFill>
            <a:ln>
              <a:noFill/>
            </a:ln>
          </p:spPr>
          <p:txBody>
            <a:bodyPr lIns="68575" tIns="68575" rIns="68575" bIns="68575" anchor="ctr" anchorCtr="0">
              <a:noAutofit/>
            </a:bodyPr>
            <a:lstStyle/>
            <a:p>
              <a:pPr lvl="0">
                <a:spcBef>
                  <a:spcPts val="0"/>
                </a:spcBef>
                <a:buNone/>
              </a:pPr>
              <a:endParaRPr/>
            </a:p>
          </p:txBody>
        </p:sp>
      </p:grpSp>
      <p:sp>
        <p:nvSpPr>
          <p:cNvPr id="32" name="Shape 32"/>
          <p:cNvSpPr txBox="1">
            <a:spLocks noGrp="1"/>
          </p:cNvSpPr>
          <p:nvPr>
            <p:ph type="ctrTitle"/>
          </p:nvPr>
        </p:nvSpPr>
        <p:spPr>
          <a:xfrm>
            <a:off x="1130300" y="1803400"/>
            <a:ext cx="5825100" cy="1234800"/>
          </a:xfrm>
          <a:prstGeom prst="rect">
            <a:avLst/>
          </a:prstGeom>
          <a:noFill/>
          <a:ln>
            <a:noFill/>
          </a:ln>
        </p:spPr>
        <p:txBody>
          <a:bodyPr lIns="68575" tIns="68575" rIns="68575" bIns="68575" anchor="b" anchorCtr="0"/>
          <a:lstStyle>
            <a:lvl1pPr marL="0" marR="0" lvl="0" indent="0" algn="r" rtl="0">
              <a:spcBef>
                <a:spcPts val="0"/>
              </a:spcBef>
              <a:buClr>
                <a:schemeClr val="accent1"/>
              </a:buClr>
              <a:buFont typeface="Trebuchet MS"/>
              <a:buNone/>
              <a:defRPr sz="41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33" name="Shape 33"/>
          <p:cNvSpPr txBox="1">
            <a:spLocks noGrp="1"/>
          </p:cNvSpPr>
          <p:nvPr>
            <p:ph type="subTitle" idx="1"/>
          </p:nvPr>
        </p:nvSpPr>
        <p:spPr>
          <a:xfrm>
            <a:off x="1130300" y="3038124"/>
            <a:ext cx="5825100" cy="822600"/>
          </a:xfrm>
          <a:prstGeom prst="rect">
            <a:avLst/>
          </a:prstGeom>
          <a:noFill/>
          <a:ln>
            <a:noFill/>
          </a:ln>
        </p:spPr>
        <p:txBody>
          <a:bodyPr lIns="68575" tIns="68575" rIns="68575" bIns="68575" anchor="t" anchorCtr="0"/>
          <a:lstStyle>
            <a:lvl1pPr marL="0" marR="0" lvl="0" indent="0" algn="r" rtl="0">
              <a:spcBef>
                <a:spcPts val="800"/>
              </a:spcBef>
              <a:spcAft>
                <a:spcPts val="0"/>
              </a:spcAft>
              <a:buClr>
                <a:schemeClr val="accent1"/>
              </a:buClr>
              <a:buFont typeface="Noto Sans Symbols"/>
              <a:buNone/>
              <a:defRPr sz="1400" b="0" i="0" u="none" strike="noStrike" cap="none">
                <a:solidFill>
                  <a:srgbClr val="7F7F7F"/>
                </a:solidFill>
                <a:latin typeface="Trebuchet MS"/>
                <a:ea typeface="Trebuchet MS"/>
                <a:cs typeface="Trebuchet MS"/>
                <a:sym typeface="Trebuchet MS"/>
              </a:defRPr>
            </a:lvl1pPr>
            <a:lvl2pPr marL="342900" marR="0" lvl="1" indent="0" algn="ctr"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2pPr>
            <a:lvl3pPr marL="685800" marR="0" lvl="2" indent="0" algn="ctr"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3pPr>
            <a:lvl4pPr marL="1028700" marR="0" lvl="3" indent="0" algn="ctr" rtl="0">
              <a:spcBef>
                <a:spcPts val="800"/>
              </a:spcBef>
              <a:spcAft>
                <a:spcPts val="0"/>
              </a:spcAft>
              <a:buClr>
                <a:schemeClr val="accent1"/>
              </a:buClr>
              <a:buFont typeface="Noto Sans Symbols"/>
              <a:buNone/>
              <a:defRPr sz="900" b="0" i="0" u="none" strike="noStrike" cap="none">
                <a:solidFill>
                  <a:srgbClr val="888888"/>
                </a:solidFill>
                <a:latin typeface="Trebuchet MS"/>
                <a:ea typeface="Trebuchet MS"/>
                <a:cs typeface="Trebuchet MS"/>
                <a:sym typeface="Trebuchet MS"/>
              </a:defRPr>
            </a:lvl4pPr>
            <a:lvl5pPr marL="1371600" marR="0" lvl="4" indent="0" algn="ctr" rtl="0">
              <a:spcBef>
                <a:spcPts val="800"/>
              </a:spcBef>
              <a:spcAft>
                <a:spcPts val="0"/>
              </a:spcAft>
              <a:buClr>
                <a:schemeClr val="accent1"/>
              </a:buClr>
              <a:buFont typeface="Noto Sans Symbols"/>
              <a:buNone/>
              <a:defRPr sz="900" b="0" i="0" u="none" strike="noStrike" cap="none">
                <a:solidFill>
                  <a:srgbClr val="888888"/>
                </a:solidFill>
                <a:latin typeface="Trebuchet MS"/>
                <a:ea typeface="Trebuchet MS"/>
                <a:cs typeface="Trebuchet MS"/>
                <a:sym typeface="Trebuchet MS"/>
              </a:defRPr>
            </a:lvl5pPr>
            <a:lvl6pPr marL="1714500" marR="0" lvl="5" indent="0" algn="ctr" rtl="0">
              <a:spcBef>
                <a:spcPts val="800"/>
              </a:spcBef>
              <a:spcAft>
                <a:spcPts val="0"/>
              </a:spcAft>
              <a:buClr>
                <a:schemeClr val="accent1"/>
              </a:buClr>
              <a:buFont typeface="Noto Sans Symbols"/>
              <a:buNone/>
              <a:defRPr sz="900" b="0" i="0" u="none" strike="noStrike" cap="none">
                <a:solidFill>
                  <a:srgbClr val="888888"/>
                </a:solidFill>
                <a:latin typeface="Trebuchet MS"/>
                <a:ea typeface="Trebuchet MS"/>
                <a:cs typeface="Trebuchet MS"/>
                <a:sym typeface="Trebuchet MS"/>
              </a:defRPr>
            </a:lvl6pPr>
            <a:lvl7pPr marL="2057400" marR="0" lvl="6" indent="0" algn="ctr" rtl="0">
              <a:spcBef>
                <a:spcPts val="800"/>
              </a:spcBef>
              <a:spcAft>
                <a:spcPts val="0"/>
              </a:spcAft>
              <a:buClr>
                <a:schemeClr val="accent1"/>
              </a:buClr>
              <a:buFont typeface="Noto Sans Symbols"/>
              <a:buNone/>
              <a:defRPr sz="900" b="0" i="0" u="none" strike="noStrike" cap="none">
                <a:solidFill>
                  <a:srgbClr val="888888"/>
                </a:solidFill>
                <a:latin typeface="Trebuchet MS"/>
                <a:ea typeface="Trebuchet MS"/>
                <a:cs typeface="Trebuchet MS"/>
                <a:sym typeface="Trebuchet MS"/>
              </a:defRPr>
            </a:lvl7pPr>
            <a:lvl8pPr marL="2400300" marR="0" lvl="7" indent="0" algn="ctr" rtl="0">
              <a:spcBef>
                <a:spcPts val="800"/>
              </a:spcBef>
              <a:spcAft>
                <a:spcPts val="0"/>
              </a:spcAft>
              <a:buClr>
                <a:schemeClr val="accent1"/>
              </a:buClr>
              <a:buFont typeface="Noto Sans Symbols"/>
              <a:buNone/>
              <a:defRPr sz="900" b="0" i="0" u="none" strike="noStrike" cap="none">
                <a:solidFill>
                  <a:srgbClr val="888888"/>
                </a:solidFill>
                <a:latin typeface="Trebuchet MS"/>
                <a:ea typeface="Trebuchet MS"/>
                <a:cs typeface="Trebuchet MS"/>
                <a:sym typeface="Trebuchet MS"/>
              </a:defRPr>
            </a:lvl8pPr>
            <a:lvl9pPr marL="2743200" marR="0" lvl="8" indent="0" algn="ctr" rtl="0">
              <a:spcBef>
                <a:spcPts val="800"/>
              </a:spcBef>
              <a:spcAft>
                <a:spcPts val="0"/>
              </a:spcAft>
              <a:buClr>
                <a:schemeClr val="accent1"/>
              </a:buClr>
              <a:buFont typeface="Noto Sans Symbols"/>
              <a:buNone/>
              <a:defRPr sz="900" b="0" i="0" u="none" strike="noStrike" cap="none">
                <a:solidFill>
                  <a:srgbClr val="888888"/>
                </a:solidFill>
                <a:latin typeface="Trebuchet MS"/>
                <a:ea typeface="Trebuchet MS"/>
                <a:cs typeface="Trebuchet MS"/>
                <a:sym typeface="Trebuchet MS"/>
              </a:defRPr>
            </a:lvl9pPr>
          </a:lstStyle>
          <a:p>
            <a:endParaRPr/>
          </a:p>
        </p:txBody>
      </p:sp>
      <p:sp>
        <p:nvSpPr>
          <p:cNvPr id="34" name="Shape 34"/>
          <p:cNvSpPr txBox="1">
            <a:spLocks noGrp="1"/>
          </p:cNvSpPr>
          <p:nvPr>
            <p:ph type="dt" idx="10"/>
          </p:nvPr>
        </p:nvSpPr>
        <p:spPr>
          <a:xfrm>
            <a:off x="5403849" y="4531021"/>
            <a:ext cx="6840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35" name="Shape 35"/>
          <p:cNvSpPr txBox="1">
            <a:spLocks noGrp="1"/>
          </p:cNvSpPr>
          <p:nvPr>
            <p:ph type="ftr" idx="11"/>
          </p:nvPr>
        </p:nvSpPr>
        <p:spPr>
          <a:xfrm>
            <a:off x="508000" y="4531021"/>
            <a:ext cx="47232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36" name="Shape 36"/>
          <p:cNvSpPr txBox="1">
            <a:spLocks noGrp="1"/>
          </p:cNvSpPr>
          <p:nvPr>
            <p:ph type="sldNum" idx="12"/>
          </p:nvPr>
        </p:nvSpPr>
        <p:spPr>
          <a:xfrm>
            <a:off x="6361508" y="4804865"/>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700" b="0" i="0" u="none" strike="noStrike" cap="none">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508001" y="457200"/>
            <a:ext cx="6447600" cy="2552700"/>
          </a:xfrm>
          <a:prstGeom prst="rect">
            <a:avLst/>
          </a:prstGeom>
          <a:noFill/>
          <a:ln>
            <a:noFill/>
          </a:ln>
        </p:spPr>
        <p:txBody>
          <a:bodyPr lIns="68575" tIns="68575" rIns="68575" bIns="68575" anchor="ctr" anchorCtr="0"/>
          <a:lstStyle>
            <a:lvl1pPr marL="0" marR="0" lvl="0" indent="0" algn="l" rtl="0">
              <a:spcBef>
                <a:spcPts val="0"/>
              </a:spcBef>
              <a:buClr>
                <a:schemeClr val="accent1"/>
              </a:buClr>
              <a:buFont typeface="Trebuchet MS"/>
              <a:buNone/>
              <a:defRPr sz="33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90" name="Shape 90"/>
          <p:cNvSpPr txBox="1">
            <a:spLocks noGrp="1"/>
          </p:cNvSpPr>
          <p:nvPr>
            <p:ph type="body" idx="1"/>
          </p:nvPr>
        </p:nvSpPr>
        <p:spPr>
          <a:xfrm>
            <a:off x="508001" y="3352800"/>
            <a:ext cx="6447600" cy="1178100"/>
          </a:xfrm>
          <a:prstGeom prst="rect">
            <a:avLst/>
          </a:prstGeom>
          <a:noFill/>
          <a:ln>
            <a:noFill/>
          </a:ln>
        </p:spPr>
        <p:txBody>
          <a:bodyPr lIns="68575" tIns="68575" rIns="68575" bIns="68575" anchor="ctr" anchorCtr="0"/>
          <a:lstStyle>
            <a:lvl1pPr marL="0" marR="0" lvl="0" indent="0" algn="l" rtl="0">
              <a:spcBef>
                <a:spcPts val="8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91" name="Shape 91"/>
          <p:cNvSpPr txBox="1">
            <a:spLocks noGrp="1"/>
          </p:cNvSpPr>
          <p:nvPr>
            <p:ph type="dt" idx="10"/>
          </p:nvPr>
        </p:nvSpPr>
        <p:spPr>
          <a:xfrm>
            <a:off x="5403849" y="4531021"/>
            <a:ext cx="6840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92" name="Shape 92"/>
          <p:cNvSpPr txBox="1">
            <a:spLocks noGrp="1"/>
          </p:cNvSpPr>
          <p:nvPr>
            <p:ph type="ftr" idx="11"/>
          </p:nvPr>
        </p:nvSpPr>
        <p:spPr>
          <a:xfrm>
            <a:off x="508000" y="4531021"/>
            <a:ext cx="47232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93" name="Shape 93"/>
          <p:cNvSpPr txBox="1">
            <a:spLocks noGrp="1"/>
          </p:cNvSpPr>
          <p:nvPr>
            <p:ph type="sldNum" idx="12"/>
          </p:nvPr>
        </p:nvSpPr>
        <p:spPr>
          <a:xfrm>
            <a:off x="6361508" y="4804865"/>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700" b="0" i="0" u="none" strike="noStrike" cap="none">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698500" y="457200"/>
            <a:ext cx="6070500" cy="2266800"/>
          </a:xfrm>
          <a:prstGeom prst="rect">
            <a:avLst/>
          </a:prstGeom>
          <a:noFill/>
          <a:ln>
            <a:noFill/>
          </a:ln>
        </p:spPr>
        <p:txBody>
          <a:bodyPr lIns="68575" tIns="68575" rIns="68575" bIns="68575" anchor="ctr" anchorCtr="0"/>
          <a:lstStyle>
            <a:lvl1pPr marL="0" marR="0" lvl="0" indent="0" algn="l" rtl="0">
              <a:spcBef>
                <a:spcPts val="0"/>
              </a:spcBef>
              <a:buClr>
                <a:schemeClr val="accent1"/>
              </a:buClr>
              <a:buFont typeface="Trebuchet MS"/>
              <a:buNone/>
              <a:defRPr sz="33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96" name="Shape 96"/>
          <p:cNvSpPr txBox="1">
            <a:spLocks noGrp="1"/>
          </p:cNvSpPr>
          <p:nvPr>
            <p:ph type="body" idx="1"/>
          </p:nvPr>
        </p:nvSpPr>
        <p:spPr>
          <a:xfrm>
            <a:off x="1024604" y="2724150"/>
            <a:ext cx="5418300" cy="285900"/>
          </a:xfrm>
          <a:prstGeom prst="rect">
            <a:avLst/>
          </a:prstGeom>
          <a:noFill/>
          <a:ln>
            <a:noFill/>
          </a:ln>
        </p:spPr>
        <p:txBody>
          <a:bodyPr lIns="68575" tIns="68575" rIns="68575" bIns="68575" anchor="ctr" anchorCtr="0"/>
          <a:lstStyle>
            <a:lvl1pPr marL="0" marR="0" lvl="0" indent="0" algn="l" rtl="0">
              <a:spcBef>
                <a:spcPts val="800"/>
              </a:spcBef>
              <a:spcAft>
                <a:spcPts val="0"/>
              </a:spcAft>
              <a:buClr>
                <a:schemeClr val="accent1"/>
              </a:buClr>
              <a:buFont typeface="Noto Sans Symbols"/>
              <a:buNone/>
              <a:defRPr sz="1200" b="0" i="0" u="none" strike="noStrike" cap="none">
                <a:solidFill>
                  <a:srgbClr val="7F7F7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100" b="0"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97" name="Shape 97"/>
          <p:cNvSpPr txBox="1">
            <a:spLocks noGrp="1"/>
          </p:cNvSpPr>
          <p:nvPr>
            <p:ph type="body" idx="2"/>
          </p:nvPr>
        </p:nvSpPr>
        <p:spPr>
          <a:xfrm>
            <a:off x="508001" y="3352800"/>
            <a:ext cx="6447600" cy="1178100"/>
          </a:xfrm>
          <a:prstGeom prst="rect">
            <a:avLst/>
          </a:prstGeom>
          <a:noFill/>
          <a:ln>
            <a:noFill/>
          </a:ln>
        </p:spPr>
        <p:txBody>
          <a:bodyPr lIns="68575" tIns="68575" rIns="68575" bIns="68575" anchor="ctr" anchorCtr="0"/>
          <a:lstStyle>
            <a:lvl1pPr marL="0" marR="0" lvl="0" indent="0" algn="l" rtl="0">
              <a:spcBef>
                <a:spcPts val="8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98" name="Shape 98"/>
          <p:cNvSpPr txBox="1">
            <a:spLocks noGrp="1"/>
          </p:cNvSpPr>
          <p:nvPr>
            <p:ph type="dt" idx="10"/>
          </p:nvPr>
        </p:nvSpPr>
        <p:spPr>
          <a:xfrm>
            <a:off x="5403849" y="4531021"/>
            <a:ext cx="6840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99" name="Shape 99"/>
          <p:cNvSpPr txBox="1">
            <a:spLocks noGrp="1"/>
          </p:cNvSpPr>
          <p:nvPr>
            <p:ph type="ftr" idx="11"/>
          </p:nvPr>
        </p:nvSpPr>
        <p:spPr>
          <a:xfrm>
            <a:off x="508000" y="4531021"/>
            <a:ext cx="47232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0" name="Shape 100"/>
          <p:cNvSpPr txBox="1">
            <a:spLocks noGrp="1"/>
          </p:cNvSpPr>
          <p:nvPr>
            <p:ph type="sldNum" idx="12"/>
          </p:nvPr>
        </p:nvSpPr>
        <p:spPr>
          <a:xfrm>
            <a:off x="6361508" y="4804865"/>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700" b="0" i="0" u="none" strike="noStrike" cap="none">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
        <p:nvSpPr>
          <p:cNvPr id="101" name="Shape 101"/>
          <p:cNvSpPr txBox="1"/>
          <p:nvPr/>
        </p:nvSpPr>
        <p:spPr>
          <a:xfrm>
            <a:off x="406402" y="592783"/>
            <a:ext cx="457200" cy="438599"/>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r>
              <a:rPr lang="en" sz="6000" b="0" i="0" u="none" strike="noStrike" cap="none">
                <a:solidFill>
                  <a:srgbClr val="9EDFF5"/>
                </a:solidFill>
                <a:latin typeface="Arial"/>
                <a:ea typeface="Arial"/>
                <a:cs typeface="Arial"/>
                <a:sym typeface="Arial"/>
              </a:rPr>
              <a:t>“</a:t>
            </a:r>
          </a:p>
        </p:txBody>
      </p:sp>
      <p:sp>
        <p:nvSpPr>
          <p:cNvPr id="102" name="Shape 102"/>
          <p:cNvSpPr txBox="1"/>
          <p:nvPr/>
        </p:nvSpPr>
        <p:spPr>
          <a:xfrm>
            <a:off x="6669758" y="2164917"/>
            <a:ext cx="457200" cy="438600"/>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r>
              <a:rPr lang="en" sz="6000" b="0" i="0" u="none" strike="noStrike" cap="none">
                <a:solidFill>
                  <a:srgbClr val="9EDFF5"/>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508001" y="1448991"/>
            <a:ext cx="6447600" cy="1946700"/>
          </a:xfrm>
          <a:prstGeom prst="rect">
            <a:avLst/>
          </a:prstGeom>
          <a:noFill/>
          <a:ln>
            <a:noFill/>
          </a:ln>
        </p:spPr>
        <p:txBody>
          <a:bodyPr lIns="68575" tIns="68575" rIns="68575" bIns="68575" anchor="b" anchorCtr="0"/>
          <a:lstStyle>
            <a:lvl1pPr marL="0" marR="0" lvl="0" indent="0" algn="l" rtl="0">
              <a:spcBef>
                <a:spcPts val="0"/>
              </a:spcBef>
              <a:buClr>
                <a:schemeClr val="accent1"/>
              </a:buClr>
              <a:buFont typeface="Trebuchet MS"/>
              <a:buNone/>
              <a:defRPr sz="33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105" name="Shape 105"/>
          <p:cNvSpPr txBox="1">
            <a:spLocks noGrp="1"/>
          </p:cNvSpPr>
          <p:nvPr>
            <p:ph type="body" idx="1"/>
          </p:nvPr>
        </p:nvSpPr>
        <p:spPr>
          <a:xfrm>
            <a:off x="508001" y="3395586"/>
            <a:ext cx="6447600" cy="1135500"/>
          </a:xfrm>
          <a:prstGeom prst="rect">
            <a:avLst/>
          </a:prstGeom>
          <a:noFill/>
          <a:ln>
            <a:noFill/>
          </a:ln>
        </p:spPr>
        <p:txBody>
          <a:bodyPr lIns="68575" tIns="68575" rIns="68575" bIns="68575" anchor="t" anchorCtr="0"/>
          <a:lstStyle>
            <a:lvl1pPr marL="0" marR="0" lvl="0" indent="0" algn="l" rtl="0">
              <a:spcBef>
                <a:spcPts val="8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06" name="Shape 106"/>
          <p:cNvSpPr txBox="1">
            <a:spLocks noGrp="1"/>
          </p:cNvSpPr>
          <p:nvPr>
            <p:ph type="dt" idx="10"/>
          </p:nvPr>
        </p:nvSpPr>
        <p:spPr>
          <a:xfrm>
            <a:off x="5403849" y="4531021"/>
            <a:ext cx="6840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7" name="Shape 107"/>
          <p:cNvSpPr txBox="1">
            <a:spLocks noGrp="1"/>
          </p:cNvSpPr>
          <p:nvPr>
            <p:ph type="ftr" idx="11"/>
          </p:nvPr>
        </p:nvSpPr>
        <p:spPr>
          <a:xfrm>
            <a:off x="508000" y="4531021"/>
            <a:ext cx="47232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8" name="Shape 108"/>
          <p:cNvSpPr txBox="1">
            <a:spLocks noGrp="1"/>
          </p:cNvSpPr>
          <p:nvPr>
            <p:ph type="sldNum" idx="12"/>
          </p:nvPr>
        </p:nvSpPr>
        <p:spPr>
          <a:xfrm>
            <a:off x="6361508" y="4804865"/>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700" b="0" i="0" u="none" strike="noStrike" cap="none">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98500" y="457200"/>
            <a:ext cx="6070500" cy="2266800"/>
          </a:xfrm>
          <a:prstGeom prst="rect">
            <a:avLst/>
          </a:prstGeom>
          <a:noFill/>
          <a:ln>
            <a:noFill/>
          </a:ln>
        </p:spPr>
        <p:txBody>
          <a:bodyPr lIns="68575" tIns="68575" rIns="68575" bIns="68575" anchor="ctr" anchorCtr="0"/>
          <a:lstStyle>
            <a:lvl1pPr marL="0" marR="0" lvl="0" indent="0" algn="l" rtl="0">
              <a:spcBef>
                <a:spcPts val="0"/>
              </a:spcBef>
              <a:buClr>
                <a:schemeClr val="accent1"/>
              </a:buClr>
              <a:buFont typeface="Trebuchet MS"/>
              <a:buNone/>
              <a:defRPr sz="33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111" name="Shape 111"/>
          <p:cNvSpPr txBox="1">
            <a:spLocks noGrp="1"/>
          </p:cNvSpPr>
          <p:nvPr>
            <p:ph type="body" idx="1"/>
          </p:nvPr>
        </p:nvSpPr>
        <p:spPr>
          <a:xfrm>
            <a:off x="507998" y="3009900"/>
            <a:ext cx="6447600" cy="385800"/>
          </a:xfrm>
          <a:prstGeom prst="rect">
            <a:avLst/>
          </a:prstGeom>
          <a:noFill/>
          <a:ln>
            <a:noFill/>
          </a:ln>
        </p:spPr>
        <p:txBody>
          <a:bodyPr lIns="68575" tIns="68575" rIns="68575" bIns="68575" anchor="b" anchorCtr="0"/>
          <a:lstStyle>
            <a:lvl1pPr marL="0" marR="0" lvl="0" indent="0" algn="l" rtl="0">
              <a:spcBef>
                <a:spcPts val="8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100" b="0"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12" name="Shape 112"/>
          <p:cNvSpPr txBox="1">
            <a:spLocks noGrp="1"/>
          </p:cNvSpPr>
          <p:nvPr>
            <p:ph type="body" idx="2"/>
          </p:nvPr>
        </p:nvSpPr>
        <p:spPr>
          <a:xfrm>
            <a:off x="508001" y="3395586"/>
            <a:ext cx="6447600" cy="1135500"/>
          </a:xfrm>
          <a:prstGeom prst="rect">
            <a:avLst/>
          </a:prstGeom>
          <a:noFill/>
          <a:ln>
            <a:noFill/>
          </a:ln>
        </p:spPr>
        <p:txBody>
          <a:bodyPr lIns="68575" tIns="68575" rIns="68575" bIns="68575" anchor="t" anchorCtr="0"/>
          <a:lstStyle>
            <a:lvl1pPr marL="0" marR="0" lvl="0" indent="0" algn="l" rtl="0">
              <a:spcBef>
                <a:spcPts val="800"/>
              </a:spcBef>
              <a:spcAft>
                <a:spcPts val="0"/>
              </a:spcAft>
              <a:buClr>
                <a:schemeClr val="accent1"/>
              </a:buClr>
              <a:buFont typeface="Noto Sans Symbols"/>
              <a:buNone/>
              <a:defRPr sz="1400" b="0" i="0" u="none" strike="noStrike" cap="none">
                <a:solidFill>
                  <a:srgbClr val="7F7F7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13" name="Shape 113"/>
          <p:cNvSpPr txBox="1">
            <a:spLocks noGrp="1"/>
          </p:cNvSpPr>
          <p:nvPr>
            <p:ph type="dt" idx="10"/>
          </p:nvPr>
        </p:nvSpPr>
        <p:spPr>
          <a:xfrm>
            <a:off x="5403849" y="4531021"/>
            <a:ext cx="6840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4" name="Shape 114"/>
          <p:cNvSpPr txBox="1">
            <a:spLocks noGrp="1"/>
          </p:cNvSpPr>
          <p:nvPr>
            <p:ph type="ftr" idx="11"/>
          </p:nvPr>
        </p:nvSpPr>
        <p:spPr>
          <a:xfrm>
            <a:off x="508000" y="4531021"/>
            <a:ext cx="47232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5" name="Shape 115"/>
          <p:cNvSpPr txBox="1">
            <a:spLocks noGrp="1"/>
          </p:cNvSpPr>
          <p:nvPr>
            <p:ph type="sldNum" idx="12"/>
          </p:nvPr>
        </p:nvSpPr>
        <p:spPr>
          <a:xfrm>
            <a:off x="6361508" y="4804865"/>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700" b="0" i="0" u="none" strike="noStrike" cap="none">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
        <p:nvSpPr>
          <p:cNvPr id="116" name="Shape 116"/>
          <p:cNvSpPr txBox="1"/>
          <p:nvPr/>
        </p:nvSpPr>
        <p:spPr>
          <a:xfrm>
            <a:off x="406402" y="592783"/>
            <a:ext cx="457200" cy="438599"/>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r>
              <a:rPr lang="en" sz="6000" b="0" i="0" u="none" strike="noStrike" cap="none">
                <a:solidFill>
                  <a:srgbClr val="9EDFF5"/>
                </a:solidFill>
                <a:latin typeface="Arial"/>
                <a:ea typeface="Arial"/>
                <a:cs typeface="Arial"/>
                <a:sym typeface="Arial"/>
              </a:rPr>
              <a:t>“</a:t>
            </a:r>
          </a:p>
        </p:txBody>
      </p:sp>
      <p:sp>
        <p:nvSpPr>
          <p:cNvPr id="117" name="Shape 117"/>
          <p:cNvSpPr txBox="1"/>
          <p:nvPr/>
        </p:nvSpPr>
        <p:spPr>
          <a:xfrm>
            <a:off x="6669758" y="2164917"/>
            <a:ext cx="457200" cy="438600"/>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r>
              <a:rPr lang="en" sz="6000" b="0" i="0" u="none" strike="noStrike" cap="none">
                <a:solidFill>
                  <a:srgbClr val="9EDFF5"/>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514349" y="457200"/>
            <a:ext cx="6441300" cy="2266800"/>
          </a:xfrm>
          <a:prstGeom prst="rect">
            <a:avLst/>
          </a:prstGeom>
          <a:noFill/>
          <a:ln>
            <a:noFill/>
          </a:ln>
        </p:spPr>
        <p:txBody>
          <a:bodyPr lIns="68575" tIns="68575" rIns="68575" bIns="68575" anchor="ctr" anchorCtr="0"/>
          <a:lstStyle>
            <a:lvl1pPr marL="0" marR="0" lvl="0" indent="0" algn="l" rtl="0">
              <a:spcBef>
                <a:spcPts val="0"/>
              </a:spcBef>
              <a:buClr>
                <a:schemeClr val="accent1"/>
              </a:buClr>
              <a:buFont typeface="Trebuchet MS"/>
              <a:buNone/>
              <a:defRPr sz="33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120" name="Shape 120"/>
          <p:cNvSpPr txBox="1">
            <a:spLocks noGrp="1"/>
          </p:cNvSpPr>
          <p:nvPr>
            <p:ph type="body" idx="1"/>
          </p:nvPr>
        </p:nvSpPr>
        <p:spPr>
          <a:xfrm>
            <a:off x="507998" y="3009900"/>
            <a:ext cx="6447600" cy="385800"/>
          </a:xfrm>
          <a:prstGeom prst="rect">
            <a:avLst/>
          </a:prstGeom>
          <a:noFill/>
          <a:ln>
            <a:noFill/>
          </a:ln>
        </p:spPr>
        <p:txBody>
          <a:bodyPr lIns="68575" tIns="68575" rIns="68575" bIns="68575" anchor="b" anchorCtr="0"/>
          <a:lstStyle>
            <a:lvl1pPr marL="0" marR="0" lvl="0" indent="0" algn="l" rtl="0">
              <a:spcBef>
                <a:spcPts val="800"/>
              </a:spcBef>
              <a:spcAft>
                <a:spcPts val="0"/>
              </a:spcAft>
              <a:buClr>
                <a:schemeClr val="accent1"/>
              </a:buClr>
              <a:buFont typeface="Noto Sans Symbols"/>
              <a:buNone/>
              <a:defRPr sz="1800" b="0" i="0" u="none" strike="noStrike" cap="none">
                <a:solidFill>
                  <a:schemeClr val="accent1"/>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100" b="0"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21" name="Shape 121"/>
          <p:cNvSpPr txBox="1">
            <a:spLocks noGrp="1"/>
          </p:cNvSpPr>
          <p:nvPr>
            <p:ph type="body" idx="2"/>
          </p:nvPr>
        </p:nvSpPr>
        <p:spPr>
          <a:xfrm>
            <a:off x="508001" y="3395586"/>
            <a:ext cx="6447600" cy="1135500"/>
          </a:xfrm>
          <a:prstGeom prst="rect">
            <a:avLst/>
          </a:prstGeom>
          <a:noFill/>
          <a:ln>
            <a:noFill/>
          </a:ln>
        </p:spPr>
        <p:txBody>
          <a:bodyPr lIns="68575" tIns="68575" rIns="68575" bIns="68575" anchor="t" anchorCtr="0"/>
          <a:lstStyle>
            <a:lvl1pPr marL="0" marR="0" lvl="0" indent="0" algn="l" rtl="0">
              <a:spcBef>
                <a:spcPts val="800"/>
              </a:spcBef>
              <a:spcAft>
                <a:spcPts val="0"/>
              </a:spcAft>
              <a:buClr>
                <a:schemeClr val="accent1"/>
              </a:buClr>
              <a:buFont typeface="Noto Sans Symbols"/>
              <a:buNone/>
              <a:defRPr sz="1400" b="0" i="0" u="none" strike="noStrike" cap="none">
                <a:solidFill>
                  <a:srgbClr val="7F7F7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22" name="Shape 122"/>
          <p:cNvSpPr txBox="1">
            <a:spLocks noGrp="1"/>
          </p:cNvSpPr>
          <p:nvPr>
            <p:ph type="dt" idx="10"/>
          </p:nvPr>
        </p:nvSpPr>
        <p:spPr>
          <a:xfrm>
            <a:off x="5403849" y="4531021"/>
            <a:ext cx="6840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23" name="Shape 123"/>
          <p:cNvSpPr txBox="1">
            <a:spLocks noGrp="1"/>
          </p:cNvSpPr>
          <p:nvPr>
            <p:ph type="ftr" idx="11"/>
          </p:nvPr>
        </p:nvSpPr>
        <p:spPr>
          <a:xfrm>
            <a:off x="508000" y="4531021"/>
            <a:ext cx="47232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24" name="Shape 124"/>
          <p:cNvSpPr txBox="1">
            <a:spLocks noGrp="1"/>
          </p:cNvSpPr>
          <p:nvPr>
            <p:ph type="sldNum" idx="12"/>
          </p:nvPr>
        </p:nvSpPr>
        <p:spPr>
          <a:xfrm>
            <a:off x="6361508" y="4804865"/>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700" b="0" i="0" u="none" strike="noStrike" cap="none">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86504" y="269199"/>
            <a:ext cx="6965100" cy="678900"/>
          </a:xfrm>
          <a:prstGeom prst="rect">
            <a:avLst/>
          </a:prstGeom>
          <a:noFill/>
          <a:ln>
            <a:noFill/>
          </a:ln>
        </p:spPr>
        <p:txBody>
          <a:bodyPr lIns="68575" tIns="68575" rIns="68575" bIns="68575" anchor="t" anchorCtr="0"/>
          <a:lstStyle>
            <a:lvl1pPr marL="0" marR="0" lvl="0" indent="0" algn="l" rtl="0">
              <a:spcBef>
                <a:spcPts val="0"/>
              </a:spcBef>
              <a:buClr>
                <a:schemeClr val="accent1"/>
              </a:buClr>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127" name="Shape 127"/>
          <p:cNvSpPr txBox="1">
            <a:spLocks noGrp="1"/>
          </p:cNvSpPr>
          <p:nvPr>
            <p:ph type="body" idx="1"/>
          </p:nvPr>
        </p:nvSpPr>
        <p:spPr>
          <a:xfrm rot="5400000">
            <a:off x="2139726" y="-572009"/>
            <a:ext cx="3671700" cy="69522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28" name="Shape 128"/>
          <p:cNvSpPr txBox="1">
            <a:spLocks noGrp="1"/>
          </p:cNvSpPr>
          <p:nvPr>
            <p:ph type="dt" idx="10"/>
          </p:nvPr>
        </p:nvSpPr>
        <p:spPr>
          <a:xfrm>
            <a:off x="5403849" y="4531021"/>
            <a:ext cx="6840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29" name="Shape 129"/>
          <p:cNvSpPr txBox="1">
            <a:spLocks noGrp="1"/>
          </p:cNvSpPr>
          <p:nvPr>
            <p:ph type="ftr" idx="11"/>
          </p:nvPr>
        </p:nvSpPr>
        <p:spPr>
          <a:xfrm>
            <a:off x="508000" y="4531021"/>
            <a:ext cx="47232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0" name="Shape 130"/>
          <p:cNvSpPr txBox="1">
            <a:spLocks noGrp="1"/>
          </p:cNvSpPr>
          <p:nvPr>
            <p:ph type="sldNum" idx="12"/>
          </p:nvPr>
        </p:nvSpPr>
        <p:spPr>
          <a:xfrm>
            <a:off x="6361508" y="4804865"/>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700" b="0" i="0" u="none" strike="noStrike" cap="none">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rot="5400000">
            <a:off x="4495661" y="1937249"/>
            <a:ext cx="3938700" cy="978600"/>
          </a:xfrm>
          <a:prstGeom prst="rect">
            <a:avLst/>
          </a:prstGeom>
          <a:noFill/>
          <a:ln>
            <a:noFill/>
          </a:ln>
        </p:spPr>
        <p:txBody>
          <a:bodyPr lIns="68575" tIns="68575" rIns="68575" bIns="68575" anchor="ctr" anchorCtr="0"/>
          <a:lstStyle>
            <a:lvl1pPr marL="0" marR="0" lvl="0" indent="0" algn="l" rtl="0">
              <a:spcBef>
                <a:spcPts val="0"/>
              </a:spcBef>
              <a:buClr>
                <a:schemeClr val="accent1"/>
              </a:buClr>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133" name="Shape 133"/>
          <p:cNvSpPr txBox="1">
            <a:spLocks noGrp="1"/>
          </p:cNvSpPr>
          <p:nvPr>
            <p:ph type="body" idx="1"/>
          </p:nvPr>
        </p:nvSpPr>
        <p:spPr>
          <a:xfrm rot="5400000">
            <a:off x="1186263" y="-220950"/>
            <a:ext cx="3938700" cy="52950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34" name="Shape 134"/>
          <p:cNvSpPr txBox="1">
            <a:spLocks noGrp="1"/>
          </p:cNvSpPr>
          <p:nvPr>
            <p:ph type="dt" idx="10"/>
          </p:nvPr>
        </p:nvSpPr>
        <p:spPr>
          <a:xfrm>
            <a:off x="5403849" y="4531021"/>
            <a:ext cx="6840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5" name="Shape 135"/>
          <p:cNvSpPr txBox="1">
            <a:spLocks noGrp="1"/>
          </p:cNvSpPr>
          <p:nvPr>
            <p:ph type="ftr" idx="11"/>
          </p:nvPr>
        </p:nvSpPr>
        <p:spPr>
          <a:xfrm>
            <a:off x="508000" y="4531021"/>
            <a:ext cx="47232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6" name="Shape 136"/>
          <p:cNvSpPr txBox="1">
            <a:spLocks noGrp="1"/>
          </p:cNvSpPr>
          <p:nvPr>
            <p:ph type="sldNum" idx="12"/>
          </p:nvPr>
        </p:nvSpPr>
        <p:spPr>
          <a:xfrm>
            <a:off x="6361508" y="4804865"/>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700" b="0" i="0" u="none" strike="noStrike" cap="none">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7"/>
        <p:cNvGrpSpPr/>
        <p:nvPr/>
      </p:nvGrpSpPr>
      <p:grpSpPr>
        <a:xfrm>
          <a:off x="0" y="0"/>
          <a:ext cx="0" cy="0"/>
          <a:chOff x="0" y="0"/>
          <a:chExt cx="0" cy="0"/>
        </a:xfrm>
      </p:grpSpPr>
      <p:sp>
        <p:nvSpPr>
          <p:cNvPr id="138" name="Shape 138"/>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139" name="Shape 139"/>
          <p:cNvSpPr txBox="1">
            <a:spLocks noGrp="1"/>
          </p:cNvSpPr>
          <p:nvPr>
            <p:ph type="title"/>
          </p:nvPr>
        </p:nvSpPr>
        <p:spPr>
          <a:xfrm>
            <a:off x="311700" y="445025"/>
            <a:ext cx="8520600" cy="707400"/>
          </a:xfrm>
          <a:prstGeom prst="rect">
            <a:avLst/>
          </a:prstGeom>
        </p:spPr>
        <p:txBody>
          <a:bodyPr lIns="68575" tIns="68575" rIns="68575" bIns="6857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0" name="Shape 140"/>
          <p:cNvSpPr txBox="1">
            <a:spLocks noGrp="1"/>
          </p:cNvSpPr>
          <p:nvPr>
            <p:ph type="body" idx="1"/>
          </p:nvPr>
        </p:nvSpPr>
        <p:spPr>
          <a:xfrm>
            <a:off x="311700" y="1266325"/>
            <a:ext cx="8520600" cy="3302700"/>
          </a:xfrm>
          <a:prstGeom prst="rect">
            <a:avLst/>
          </a:prstGeom>
        </p:spPr>
        <p:txBody>
          <a:bodyPr lIns="68575" tIns="68575" rIns="68575" bIns="6857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1" name="Shape 141"/>
          <p:cNvSpPr txBox="1">
            <a:spLocks noGrp="1"/>
          </p:cNvSpPr>
          <p:nvPr>
            <p:ph type="sldNum" idx="12"/>
          </p:nvPr>
        </p:nvSpPr>
        <p:spPr>
          <a:xfrm>
            <a:off x="8472457" y="4663216"/>
            <a:ext cx="548700" cy="393600"/>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86504" y="269199"/>
            <a:ext cx="6965100" cy="678900"/>
          </a:xfrm>
          <a:prstGeom prst="rect">
            <a:avLst/>
          </a:prstGeom>
          <a:noFill/>
          <a:ln>
            <a:noFill/>
          </a:ln>
        </p:spPr>
        <p:txBody>
          <a:bodyPr lIns="68575" tIns="68575" rIns="68575" bIns="68575" anchor="t" anchorCtr="0"/>
          <a:lstStyle>
            <a:lvl1pPr marL="0" marR="0" lvl="0" indent="0" algn="l" rtl="0">
              <a:spcBef>
                <a:spcPts val="0"/>
              </a:spcBef>
              <a:buClr>
                <a:schemeClr val="accent1"/>
              </a:buClr>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39" name="Shape 39"/>
          <p:cNvSpPr txBox="1">
            <a:spLocks noGrp="1"/>
          </p:cNvSpPr>
          <p:nvPr>
            <p:ph type="body" idx="1"/>
          </p:nvPr>
        </p:nvSpPr>
        <p:spPr>
          <a:xfrm>
            <a:off x="499451" y="1068240"/>
            <a:ext cx="6952200" cy="3671700"/>
          </a:xfrm>
          <a:prstGeom prst="rect">
            <a:avLst/>
          </a:prstGeom>
          <a:noFill/>
          <a:ln>
            <a:noFill/>
          </a:ln>
        </p:spPr>
        <p:txBody>
          <a:bodyPr lIns="68575" tIns="68575" rIns="68575" bIns="68575" anchor="t" anchorCtr="0"/>
          <a:lstStyle>
            <a:lvl1pPr marL="254000" marR="0" lvl="0" indent="-165100" algn="l" rtl="0">
              <a:spcBef>
                <a:spcPts val="800"/>
              </a:spcBef>
              <a:spcAft>
                <a:spcPts val="0"/>
              </a:spcAft>
              <a:buClr>
                <a:schemeClr val="accent1"/>
              </a:buClr>
              <a:buSzPct val="77777"/>
              <a:buFont typeface="Noto Sans Symbols"/>
              <a:buChar char="▶"/>
              <a:defRPr sz="1800" b="0" i="0" u="none" strike="noStrike" cap="none">
                <a:solidFill>
                  <a:srgbClr val="3F3F3F"/>
                </a:solidFill>
                <a:latin typeface="Trebuchet MS"/>
                <a:ea typeface="Trebuchet MS"/>
                <a:cs typeface="Trebuchet MS"/>
                <a:sym typeface="Trebuchet MS"/>
              </a:defRPr>
            </a:lvl1pPr>
            <a:lvl2pPr marL="558800" marR="0" lvl="1" indent="-139700" algn="l" rtl="0">
              <a:spcBef>
                <a:spcPts val="800"/>
              </a:spcBef>
              <a:spcAft>
                <a:spcPts val="0"/>
              </a:spcAft>
              <a:buClr>
                <a:schemeClr val="accent1"/>
              </a:buClr>
              <a:buSzPct val="80000"/>
              <a:buFont typeface="Noto Sans Symbols"/>
              <a:buChar char="▶"/>
              <a:defRPr sz="1500" b="0" i="0" u="none" strike="noStrike" cap="none">
                <a:solidFill>
                  <a:srgbClr val="3F3F3F"/>
                </a:solidFill>
                <a:latin typeface="Trebuchet MS"/>
                <a:ea typeface="Trebuchet MS"/>
                <a:cs typeface="Trebuchet MS"/>
                <a:sym typeface="Trebuchet MS"/>
              </a:defRPr>
            </a:lvl2pPr>
            <a:lvl3pPr marL="863600" marR="0" lvl="2" indent="-1143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3pPr>
            <a:lvl4pPr marL="1206500" marR="0" lvl="3" indent="-1143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4pPr>
            <a:lvl5pPr marL="1549400" marR="0" lvl="4" indent="-1143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40" name="Shape 40"/>
          <p:cNvSpPr txBox="1">
            <a:spLocks noGrp="1"/>
          </p:cNvSpPr>
          <p:nvPr>
            <p:ph type="dt" idx="10"/>
          </p:nvPr>
        </p:nvSpPr>
        <p:spPr>
          <a:xfrm>
            <a:off x="5403849" y="4531021"/>
            <a:ext cx="6840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41" name="Shape 41"/>
          <p:cNvSpPr txBox="1">
            <a:spLocks noGrp="1"/>
          </p:cNvSpPr>
          <p:nvPr>
            <p:ph type="ftr" idx="11"/>
          </p:nvPr>
        </p:nvSpPr>
        <p:spPr>
          <a:xfrm>
            <a:off x="508000" y="4531021"/>
            <a:ext cx="47232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42" name="Shape 42"/>
          <p:cNvSpPr txBox="1">
            <a:spLocks noGrp="1"/>
          </p:cNvSpPr>
          <p:nvPr>
            <p:ph type="sldNum" idx="12"/>
          </p:nvPr>
        </p:nvSpPr>
        <p:spPr>
          <a:xfrm>
            <a:off x="6361508" y="4804865"/>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700" b="0" i="0" u="none" strike="noStrike" cap="none">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508001" y="2025650"/>
            <a:ext cx="6447600" cy="1369800"/>
          </a:xfrm>
          <a:prstGeom prst="rect">
            <a:avLst/>
          </a:prstGeom>
          <a:noFill/>
          <a:ln>
            <a:noFill/>
          </a:ln>
        </p:spPr>
        <p:txBody>
          <a:bodyPr lIns="68575" tIns="68575" rIns="68575" bIns="68575" anchor="b" anchorCtr="0"/>
          <a:lstStyle>
            <a:lvl1pPr marL="0" marR="0" lvl="0" indent="0" algn="l" rtl="0">
              <a:spcBef>
                <a:spcPts val="0"/>
              </a:spcBef>
              <a:buClr>
                <a:schemeClr val="accent1"/>
              </a:buClr>
              <a:buFont typeface="Trebuchet MS"/>
              <a:buNone/>
              <a:defRPr sz="3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45" name="Shape 45"/>
          <p:cNvSpPr txBox="1">
            <a:spLocks noGrp="1"/>
          </p:cNvSpPr>
          <p:nvPr>
            <p:ph type="body" idx="1"/>
          </p:nvPr>
        </p:nvSpPr>
        <p:spPr>
          <a:xfrm>
            <a:off x="508001" y="3395586"/>
            <a:ext cx="6447600" cy="645300"/>
          </a:xfrm>
          <a:prstGeom prst="rect">
            <a:avLst/>
          </a:prstGeom>
          <a:noFill/>
          <a:ln>
            <a:noFill/>
          </a:ln>
        </p:spPr>
        <p:txBody>
          <a:bodyPr lIns="68575" tIns="68575" rIns="68575" bIns="68575" anchor="t" anchorCtr="0"/>
          <a:lstStyle>
            <a:lvl1pPr marL="0" marR="0" lvl="0" indent="0" algn="l" rtl="0">
              <a:spcBef>
                <a:spcPts val="800"/>
              </a:spcBef>
              <a:spcAft>
                <a:spcPts val="0"/>
              </a:spcAft>
              <a:buClr>
                <a:schemeClr val="accent1"/>
              </a:buClr>
              <a:buFont typeface="Noto Sans Symbols"/>
              <a:buNone/>
              <a:defRPr sz="1500" b="0" i="0" u="none" strike="noStrike" cap="none">
                <a:solidFill>
                  <a:srgbClr val="7F7F7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46" name="Shape 46"/>
          <p:cNvSpPr txBox="1">
            <a:spLocks noGrp="1"/>
          </p:cNvSpPr>
          <p:nvPr>
            <p:ph type="dt" idx="10"/>
          </p:nvPr>
        </p:nvSpPr>
        <p:spPr>
          <a:xfrm>
            <a:off x="5403849" y="4531021"/>
            <a:ext cx="6840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47" name="Shape 47"/>
          <p:cNvSpPr txBox="1">
            <a:spLocks noGrp="1"/>
          </p:cNvSpPr>
          <p:nvPr>
            <p:ph type="ftr" idx="11"/>
          </p:nvPr>
        </p:nvSpPr>
        <p:spPr>
          <a:xfrm>
            <a:off x="508000" y="4531021"/>
            <a:ext cx="47232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48" name="Shape 48"/>
          <p:cNvSpPr txBox="1">
            <a:spLocks noGrp="1"/>
          </p:cNvSpPr>
          <p:nvPr>
            <p:ph type="sldNum" idx="12"/>
          </p:nvPr>
        </p:nvSpPr>
        <p:spPr>
          <a:xfrm>
            <a:off x="6361508" y="4804865"/>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700" b="0" i="0" u="none" strike="noStrike" cap="none">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86504" y="269199"/>
            <a:ext cx="6965100" cy="678900"/>
          </a:xfrm>
          <a:prstGeom prst="rect">
            <a:avLst/>
          </a:prstGeom>
          <a:noFill/>
          <a:ln>
            <a:noFill/>
          </a:ln>
        </p:spPr>
        <p:txBody>
          <a:bodyPr lIns="68575" tIns="68575" rIns="68575" bIns="68575" anchor="t" anchorCtr="0"/>
          <a:lstStyle>
            <a:lvl1pPr marL="0" marR="0" lvl="0" indent="0" algn="l" rtl="0">
              <a:spcBef>
                <a:spcPts val="0"/>
              </a:spcBef>
              <a:buClr>
                <a:schemeClr val="accent1"/>
              </a:buClr>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51" name="Shape 51"/>
          <p:cNvSpPr txBox="1">
            <a:spLocks noGrp="1"/>
          </p:cNvSpPr>
          <p:nvPr>
            <p:ph type="body" idx="1"/>
          </p:nvPr>
        </p:nvSpPr>
        <p:spPr>
          <a:xfrm>
            <a:off x="508000" y="1620441"/>
            <a:ext cx="3138000" cy="29106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52" name="Shape 52"/>
          <p:cNvSpPr txBox="1">
            <a:spLocks noGrp="1"/>
          </p:cNvSpPr>
          <p:nvPr>
            <p:ph type="body" idx="2"/>
          </p:nvPr>
        </p:nvSpPr>
        <p:spPr>
          <a:xfrm>
            <a:off x="3817477" y="1620441"/>
            <a:ext cx="3138000" cy="29106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53" name="Shape 53"/>
          <p:cNvSpPr txBox="1">
            <a:spLocks noGrp="1"/>
          </p:cNvSpPr>
          <p:nvPr>
            <p:ph type="dt" idx="10"/>
          </p:nvPr>
        </p:nvSpPr>
        <p:spPr>
          <a:xfrm>
            <a:off x="5403849" y="4531021"/>
            <a:ext cx="6840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54" name="Shape 54"/>
          <p:cNvSpPr txBox="1">
            <a:spLocks noGrp="1"/>
          </p:cNvSpPr>
          <p:nvPr>
            <p:ph type="ftr" idx="11"/>
          </p:nvPr>
        </p:nvSpPr>
        <p:spPr>
          <a:xfrm>
            <a:off x="508000" y="4531021"/>
            <a:ext cx="47232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55" name="Shape 55"/>
          <p:cNvSpPr txBox="1">
            <a:spLocks noGrp="1"/>
          </p:cNvSpPr>
          <p:nvPr>
            <p:ph type="sldNum" idx="12"/>
          </p:nvPr>
        </p:nvSpPr>
        <p:spPr>
          <a:xfrm>
            <a:off x="6361508" y="4804865"/>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700" b="0" i="0" u="none" strike="noStrike" cap="none">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86504" y="269199"/>
            <a:ext cx="6965100" cy="678900"/>
          </a:xfrm>
          <a:prstGeom prst="rect">
            <a:avLst/>
          </a:prstGeom>
          <a:noFill/>
          <a:ln>
            <a:noFill/>
          </a:ln>
        </p:spPr>
        <p:txBody>
          <a:bodyPr lIns="68575" tIns="68575" rIns="68575" bIns="68575" anchor="t" anchorCtr="0"/>
          <a:lstStyle>
            <a:lvl1pPr marL="0" marR="0" lvl="0" indent="0" algn="l" rtl="0">
              <a:spcBef>
                <a:spcPts val="0"/>
              </a:spcBef>
              <a:buClr>
                <a:schemeClr val="accent1"/>
              </a:buClr>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58" name="Shape 58"/>
          <p:cNvSpPr txBox="1">
            <a:spLocks noGrp="1"/>
          </p:cNvSpPr>
          <p:nvPr>
            <p:ph type="body" idx="1"/>
          </p:nvPr>
        </p:nvSpPr>
        <p:spPr>
          <a:xfrm>
            <a:off x="506808" y="1620737"/>
            <a:ext cx="3139200" cy="432300"/>
          </a:xfrm>
          <a:prstGeom prst="rect">
            <a:avLst/>
          </a:prstGeom>
          <a:noFill/>
          <a:ln>
            <a:noFill/>
          </a:ln>
        </p:spPr>
        <p:txBody>
          <a:bodyPr lIns="68575" tIns="68575" rIns="68575" bIns="68575" anchor="b" anchorCtr="0"/>
          <a:lstStyle>
            <a:lvl1pPr marL="0" marR="0" lvl="0" indent="0" algn="l" rtl="0">
              <a:spcBef>
                <a:spcPts val="8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500" b="1"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400" b="1"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9pPr>
          </a:lstStyle>
          <a:p>
            <a:endParaRPr/>
          </a:p>
        </p:txBody>
      </p:sp>
      <p:sp>
        <p:nvSpPr>
          <p:cNvPr id="59" name="Shape 59"/>
          <p:cNvSpPr txBox="1">
            <a:spLocks noGrp="1"/>
          </p:cNvSpPr>
          <p:nvPr>
            <p:ph type="body" idx="2"/>
          </p:nvPr>
        </p:nvSpPr>
        <p:spPr>
          <a:xfrm>
            <a:off x="506808" y="2052933"/>
            <a:ext cx="3139200" cy="2477999"/>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60" name="Shape 60"/>
          <p:cNvSpPr txBox="1">
            <a:spLocks noGrp="1"/>
          </p:cNvSpPr>
          <p:nvPr>
            <p:ph type="body" idx="3"/>
          </p:nvPr>
        </p:nvSpPr>
        <p:spPr>
          <a:xfrm>
            <a:off x="3816287" y="1620737"/>
            <a:ext cx="3139199" cy="432300"/>
          </a:xfrm>
          <a:prstGeom prst="rect">
            <a:avLst/>
          </a:prstGeom>
          <a:noFill/>
          <a:ln>
            <a:noFill/>
          </a:ln>
        </p:spPr>
        <p:txBody>
          <a:bodyPr lIns="68575" tIns="68575" rIns="68575" bIns="68575" anchor="b" anchorCtr="0"/>
          <a:lstStyle>
            <a:lvl1pPr marL="0" marR="0" lvl="0" indent="0" algn="l" rtl="0">
              <a:spcBef>
                <a:spcPts val="8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500" b="1"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400" b="1"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9pPr>
          </a:lstStyle>
          <a:p>
            <a:endParaRPr/>
          </a:p>
        </p:txBody>
      </p:sp>
      <p:sp>
        <p:nvSpPr>
          <p:cNvPr id="61" name="Shape 61"/>
          <p:cNvSpPr txBox="1">
            <a:spLocks noGrp="1"/>
          </p:cNvSpPr>
          <p:nvPr>
            <p:ph type="body" idx="4"/>
          </p:nvPr>
        </p:nvSpPr>
        <p:spPr>
          <a:xfrm>
            <a:off x="3816287" y="2052933"/>
            <a:ext cx="3139200" cy="2477999"/>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62" name="Shape 62"/>
          <p:cNvSpPr txBox="1">
            <a:spLocks noGrp="1"/>
          </p:cNvSpPr>
          <p:nvPr>
            <p:ph type="dt" idx="10"/>
          </p:nvPr>
        </p:nvSpPr>
        <p:spPr>
          <a:xfrm>
            <a:off x="5403849" y="4531021"/>
            <a:ext cx="6840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63" name="Shape 63"/>
          <p:cNvSpPr txBox="1">
            <a:spLocks noGrp="1"/>
          </p:cNvSpPr>
          <p:nvPr>
            <p:ph type="ftr" idx="11"/>
          </p:nvPr>
        </p:nvSpPr>
        <p:spPr>
          <a:xfrm>
            <a:off x="508000" y="4531021"/>
            <a:ext cx="47232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64" name="Shape 64"/>
          <p:cNvSpPr txBox="1">
            <a:spLocks noGrp="1"/>
          </p:cNvSpPr>
          <p:nvPr>
            <p:ph type="sldNum" idx="12"/>
          </p:nvPr>
        </p:nvSpPr>
        <p:spPr>
          <a:xfrm>
            <a:off x="6361508" y="4804865"/>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700" b="0" i="0" u="none" strike="noStrike" cap="none">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508000" y="457200"/>
            <a:ext cx="6447600" cy="990600"/>
          </a:xfrm>
          <a:prstGeom prst="rect">
            <a:avLst/>
          </a:prstGeom>
          <a:noFill/>
          <a:ln>
            <a:noFill/>
          </a:ln>
        </p:spPr>
        <p:txBody>
          <a:bodyPr lIns="68575" tIns="68575" rIns="68575" bIns="68575" anchor="t" anchorCtr="0"/>
          <a:lstStyle>
            <a:lvl1pPr marL="0" marR="0" lvl="0" indent="0" algn="l" rtl="0">
              <a:spcBef>
                <a:spcPts val="0"/>
              </a:spcBef>
              <a:buClr>
                <a:schemeClr val="accent1"/>
              </a:buClr>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67" name="Shape 67"/>
          <p:cNvSpPr txBox="1">
            <a:spLocks noGrp="1"/>
          </p:cNvSpPr>
          <p:nvPr>
            <p:ph type="dt" idx="10"/>
          </p:nvPr>
        </p:nvSpPr>
        <p:spPr>
          <a:xfrm>
            <a:off x="5403849" y="4531021"/>
            <a:ext cx="6840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68" name="Shape 68"/>
          <p:cNvSpPr txBox="1">
            <a:spLocks noGrp="1"/>
          </p:cNvSpPr>
          <p:nvPr>
            <p:ph type="ftr" idx="11"/>
          </p:nvPr>
        </p:nvSpPr>
        <p:spPr>
          <a:xfrm>
            <a:off x="508000" y="4531021"/>
            <a:ext cx="47232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69" name="Shape 69"/>
          <p:cNvSpPr txBox="1">
            <a:spLocks noGrp="1"/>
          </p:cNvSpPr>
          <p:nvPr>
            <p:ph type="sldNum" idx="12"/>
          </p:nvPr>
        </p:nvSpPr>
        <p:spPr>
          <a:xfrm>
            <a:off x="6361508" y="4804865"/>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700" b="0" i="0" u="none" strike="noStrike" cap="none">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0"/>
        <p:cNvGrpSpPr/>
        <p:nvPr/>
      </p:nvGrpSpPr>
      <p:grpSpPr>
        <a:xfrm>
          <a:off x="0" y="0"/>
          <a:ext cx="0" cy="0"/>
          <a:chOff x="0" y="0"/>
          <a:chExt cx="0" cy="0"/>
        </a:xfrm>
      </p:grpSpPr>
      <p:sp>
        <p:nvSpPr>
          <p:cNvPr id="71" name="Shape 71"/>
          <p:cNvSpPr txBox="1">
            <a:spLocks noGrp="1"/>
          </p:cNvSpPr>
          <p:nvPr>
            <p:ph type="dt" idx="10"/>
          </p:nvPr>
        </p:nvSpPr>
        <p:spPr>
          <a:xfrm>
            <a:off x="5403849" y="4531021"/>
            <a:ext cx="6840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2" name="Shape 72"/>
          <p:cNvSpPr txBox="1">
            <a:spLocks noGrp="1"/>
          </p:cNvSpPr>
          <p:nvPr>
            <p:ph type="ftr" idx="11"/>
          </p:nvPr>
        </p:nvSpPr>
        <p:spPr>
          <a:xfrm>
            <a:off x="508000" y="4531021"/>
            <a:ext cx="47232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3" name="Shape 73"/>
          <p:cNvSpPr txBox="1">
            <a:spLocks noGrp="1"/>
          </p:cNvSpPr>
          <p:nvPr>
            <p:ph type="sldNum" idx="12"/>
          </p:nvPr>
        </p:nvSpPr>
        <p:spPr>
          <a:xfrm>
            <a:off x="6361508" y="4804865"/>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700" b="0" i="0" u="none" strike="noStrike" cap="none">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508000" y="1123953"/>
            <a:ext cx="2890800" cy="958800"/>
          </a:xfrm>
          <a:prstGeom prst="rect">
            <a:avLst/>
          </a:prstGeom>
          <a:noFill/>
          <a:ln>
            <a:noFill/>
          </a:ln>
        </p:spPr>
        <p:txBody>
          <a:bodyPr lIns="68575" tIns="68575" rIns="68575" bIns="68575" anchor="b" anchorCtr="0"/>
          <a:lstStyle>
            <a:lvl1pPr marL="0" marR="0" lvl="0" indent="0" algn="l" rtl="0">
              <a:spcBef>
                <a:spcPts val="0"/>
              </a:spcBef>
              <a:buClr>
                <a:schemeClr val="accent1"/>
              </a:buClr>
              <a:buFont typeface="Trebuchet MS"/>
              <a:buNone/>
              <a:defRPr sz="15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76" name="Shape 76"/>
          <p:cNvSpPr txBox="1">
            <a:spLocks noGrp="1"/>
          </p:cNvSpPr>
          <p:nvPr>
            <p:ph type="body" idx="1"/>
          </p:nvPr>
        </p:nvSpPr>
        <p:spPr>
          <a:xfrm>
            <a:off x="3570345" y="386193"/>
            <a:ext cx="3385200" cy="41448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77" name="Shape 77"/>
          <p:cNvSpPr txBox="1">
            <a:spLocks noGrp="1"/>
          </p:cNvSpPr>
          <p:nvPr>
            <p:ph type="body" idx="2"/>
          </p:nvPr>
        </p:nvSpPr>
        <p:spPr>
          <a:xfrm>
            <a:off x="508000" y="2082801"/>
            <a:ext cx="2890800" cy="1938299"/>
          </a:xfrm>
          <a:prstGeom prst="rect">
            <a:avLst/>
          </a:prstGeom>
          <a:noFill/>
          <a:ln>
            <a:noFill/>
          </a:ln>
        </p:spPr>
        <p:txBody>
          <a:bodyPr lIns="68575" tIns="68575" rIns="68575" bIns="68575" anchor="t" anchorCtr="0"/>
          <a:lstStyle>
            <a:lvl1pPr marL="0" marR="0" lvl="0" indent="0" algn="l" rtl="0">
              <a:spcBef>
                <a:spcPts val="800"/>
              </a:spcBef>
              <a:spcAft>
                <a:spcPts val="0"/>
              </a:spcAft>
              <a:buClr>
                <a:schemeClr val="accent1"/>
              </a:buClr>
              <a:buFont typeface="Noto Sans Symbols"/>
              <a:buNone/>
              <a:defRPr sz="1100" b="0" i="0" u="none" strike="noStrike" cap="none">
                <a:solidFill>
                  <a:srgbClr val="3F3F3F"/>
                </a:solidFill>
                <a:latin typeface="Trebuchet MS"/>
                <a:ea typeface="Trebuchet MS"/>
                <a:cs typeface="Trebuchet MS"/>
                <a:sym typeface="Trebuchet MS"/>
              </a:defRPr>
            </a:lvl1pPr>
            <a:lvl2pPr marL="342900" marR="0" lvl="1" indent="-12700" algn="l" rtl="0">
              <a:spcBef>
                <a:spcPts val="800"/>
              </a:spcBef>
              <a:spcAft>
                <a:spcPts val="0"/>
              </a:spcAft>
              <a:buClr>
                <a:schemeClr val="accent1"/>
              </a:buClr>
              <a:buFont typeface="Noto Sans Symbols"/>
              <a:buNone/>
              <a:defRPr sz="1100" b="0" i="0" u="none" strike="noStrike" cap="none">
                <a:solidFill>
                  <a:srgbClr val="3F3F3F"/>
                </a:solidFill>
                <a:latin typeface="Trebuchet MS"/>
                <a:ea typeface="Trebuchet MS"/>
                <a:cs typeface="Trebuchet MS"/>
                <a:sym typeface="Trebuchet MS"/>
              </a:defRPr>
            </a:lvl2pPr>
            <a:lvl3pPr marL="685800" marR="0" lvl="2" indent="-1270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3pPr>
            <a:lvl4pPr marL="1028700" marR="0" lvl="3" indent="-1270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4pPr>
            <a:lvl5pPr marL="1371600" marR="0" lvl="4" indent="-1270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5pPr>
            <a:lvl6pPr marL="1714500" marR="0" lvl="5" indent="-1270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6pPr>
            <a:lvl7pPr marL="2057400" marR="0" lvl="6" indent="-1270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7pPr>
            <a:lvl8pPr marL="2400300" marR="0" lvl="7" indent="-1270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8pPr>
            <a:lvl9pPr marL="2743200" marR="0" lvl="8" indent="-1270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9pPr>
          </a:lstStyle>
          <a:p>
            <a:endParaRPr/>
          </a:p>
        </p:txBody>
      </p:sp>
      <p:sp>
        <p:nvSpPr>
          <p:cNvPr id="78" name="Shape 78"/>
          <p:cNvSpPr txBox="1">
            <a:spLocks noGrp="1"/>
          </p:cNvSpPr>
          <p:nvPr>
            <p:ph type="dt" idx="10"/>
          </p:nvPr>
        </p:nvSpPr>
        <p:spPr>
          <a:xfrm>
            <a:off x="5403849" y="4531021"/>
            <a:ext cx="6840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9" name="Shape 79"/>
          <p:cNvSpPr txBox="1">
            <a:spLocks noGrp="1"/>
          </p:cNvSpPr>
          <p:nvPr>
            <p:ph type="ftr" idx="11"/>
          </p:nvPr>
        </p:nvSpPr>
        <p:spPr>
          <a:xfrm>
            <a:off x="508000" y="4531021"/>
            <a:ext cx="47232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0" name="Shape 80"/>
          <p:cNvSpPr txBox="1">
            <a:spLocks noGrp="1"/>
          </p:cNvSpPr>
          <p:nvPr>
            <p:ph type="sldNum" idx="12"/>
          </p:nvPr>
        </p:nvSpPr>
        <p:spPr>
          <a:xfrm>
            <a:off x="6361508" y="4804865"/>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700" b="0" i="0" u="none" strike="noStrike" cap="none">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508000" y="3600450"/>
            <a:ext cx="6447600" cy="425100"/>
          </a:xfrm>
          <a:prstGeom prst="rect">
            <a:avLst/>
          </a:prstGeom>
          <a:noFill/>
          <a:ln>
            <a:noFill/>
          </a:ln>
        </p:spPr>
        <p:txBody>
          <a:bodyPr lIns="68575" tIns="68575" rIns="68575" bIns="68575" anchor="b" anchorCtr="0"/>
          <a:lstStyle>
            <a:lvl1pPr marL="0" marR="0" lvl="0" indent="0" algn="l" rtl="0">
              <a:spcBef>
                <a:spcPts val="0"/>
              </a:spcBef>
              <a:buClr>
                <a:schemeClr val="accent1"/>
              </a:buClr>
              <a:buFont typeface="Trebuchet MS"/>
              <a:buNone/>
              <a:defRPr sz="18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83" name="Shape 83"/>
          <p:cNvSpPr>
            <a:spLocks noGrp="1"/>
          </p:cNvSpPr>
          <p:nvPr>
            <p:ph type="pic" idx="2"/>
          </p:nvPr>
        </p:nvSpPr>
        <p:spPr>
          <a:xfrm>
            <a:off x="508000" y="457200"/>
            <a:ext cx="6447600" cy="2884200"/>
          </a:xfrm>
          <a:prstGeom prst="rect">
            <a:avLst/>
          </a:prstGeom>
          <a:noFill/>
          <a:ln>
            <a:noFill/>
          </a:ln>
        </p:spPr>
        <p:txBody>
          <a:bodyPr lIns="68575" tIns="68575" rIns="68575" bIns="68575" anchor="t" anchorCtr="0"/>
          <a:lstStyle>
            <a:lvl1pPr marL="0" marR="0" lvl="0" indent="0" algn="ctr"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9pPr>
          </a:lstStyle>
          <a:p>
            <a:endParaRPr/>
          </a:p>
        </p:txBody>
      </p:sp>
      <p:sp>
        <p:nvSpPr>
          <p:cNvPr id="84" name="Shape 84"/>
          <p:cNvSpPr txBox="1">
            <a:spLocks noGrp="1"/>
          </p:cNvSpPr>
          <p:nvPr>
            <p:ph type="body" idx="1"/>
          </p:nvPr>
        </p:nvSpPr>
        <p:spPr>
          <a:xfrm>
            <a:off x="508000" y="4025503"/>
            <a:ext cx="6447600" cy="505500"/>
          </a:xfrm>
          <a:prstGeom prst="rect">
            <a:avLst/>
          </a:prstGeom>
          <a:noFill/>
          <a:ln>
            <a:noFill/>
          </a:ln>
        </p:spPr>
        <p:txBody>
          <a:bodyPr lIns="68575" tIns="68575" rIns="68575" bIns="68575" anchor="t" anchorCtr="0"/>
          <a:lstStyle>
            <a:lvl1pPr marL="0" marR="0" lvl="0"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700" b="0"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700" b="0" i="0" u="none" strike="noStrike" cap="none">
                <a:solidFill>
                  <a:srgbClr val="3F3F3F"/>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700" b="0" i="0" u="none" strike="noStrike" cap="none">
                <a:solidFill>
                  <a:srgbClr val="3F3F3F"/>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700" b="0" i="0" u="none" strike="noStrike" cap="none">
                <a:solidFill>
                  <a:srgbClr val="3F3F3F"/>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700" b="0" i="0" u="none" strike="noStrike" cap="none">
                <a:solidFill>
                  <a:srgbClr val="3F3F3F"/>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700" b="0" i="0" u="none" strike="noStrike" cap="none">
                <a:solidFill>
                  <a:srgbClr val="3F3F3F"/>
                </a:solidFill>
                <a:latin typeface="Trebuchet MS"/>
                <a:ea typeface="Trebuchet MS"/>
                <a:cs typeface="Trebuchet MS"/>
                <a:sym typeface="Trebuchet MS"/>
              </a:defRPr>
            </a:lvl9pPr>
          </a:lstStyle>
          <a:p>
            <a:endParaRPr/>
          </a:p>
        </p:txBody>
      </p:sp>
      <p:sp>
        <p:nvSpPr>
          <p:cNvPr id="85" name="Shape 85"/>
          <p:cNvSpPr txBox="1">
            <a:spLocks noGrp="1"/>
          </p:cNvSpPr>
          <p:nvPr>
            <p:ph type="ftr" idx="11"/>
          </p:nvPr>
        </p:nvSpPr>
        <p:spPr>
          <a:xfrm>
            <a:off x="508000" y="4531021"/>
            <a:ext cx="47232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6" name="Shape 86"/>
          <p:cNvSpPr txBox="1">
            <a:spLocks noGrp="1"/>
          </p:cNvSpPr>
          <p:nvPr>
            <p:ph type="sldNum" idx="12"/>
          </p:nvPr>
        </p:nvSpPr>
        <p:spPr>
          <a:xfrm>
            <a:off x="6361508" y="4804865"/>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700" b="0" i="0" u="none" strike="noStrike" cap="none">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
        <p:nvSpPr>
          <p:cNvPr id="87" name="Shape 87"/>
          <p:cNvSpPr txBox="1">
            <a:spLocks noGrp="1"/>
          </p:cNvSpPr>
          <p:nvPr>
            <p:ph type="dt" idx="10"/>
          </p:nvPr>
        </p:nvSpPr>
        <p:spPr>
          <a:xfrm>
            <a:off x="5403849" y="4531021"/>
            <a:ext cx="6840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6350"/>
            <a:ext cx="9144106" cy="5149934"/>
            <a:chOff x="0" y="-8467"/>
            <a:chExt cx="12192142" cy="6866579"/>
          </a:xfrm>
        </p:grpSpPr>
        <p:cxnSp>
          <p:nvCxnSpPr>
            <p:cNvPr id="7" name="Shape 7"/>
            <p:cNvCxnSpPr/>
            <p:nvPr/>
          </p:nvCxnSpPr>
          <p:spPr>
            <a:xfrm>
              <a:off x="9371011" y="0"/>
              <a:ext cx="1219200" cy="6858000"/>
            </a:xfrm>
            <a:prstGeom prst="straightConnector1">
              <a:avLst/>
            </a:prstGeom>
            <a:noFill/>
            <a:ln w="9525" cap="flat" cmpd="sng">
              <a:solidFill>
                <a:schemeClr val="accent1">
                  <a:alpha val="69803"/>
                </a:schemeClr>
              </a:solidFill>
              <a:prstDash val="solid"/>
              <a:round/>
              <a:headEnd type="none" w="med" len="med"/>
              <a:tailEnd type="none" w="med" len="med"/>
            </a:ln>
          </p:spPr>
        </p:cxnSp>
        <p:cxnSp>
          <p:nvCxnSpPr>
            <p:cNvPr id="8" name="Shape 8"/>
            <p:cNvCxnSpPr/>
            <p:nvPr/>
          </p:nvCxnSpPr>
          <p:spPr>
            <a:xfrm flipH="1">
              <a:off x="7425125" y="3681412"/>
              <a:ext cx="4763700" cy="3176700"/>
            </a:xfrm>
            <a:prstGeom prst="straightConnector1">
              <a:avLst/>
            </a:prstGeom>
            <a:noFill/>
            <a:ln w="9525" cap="flat" cmpd="sng">
              <a:solidFill>
                <a:schemeClr val="accent1">
                  <a:alpha val="69803"/>
                </a:schemeClr>
              </a:solidFill>
              <a:prstDash val="solid"/>
              <a:round/>
              <a:headEnd type="none" w="med" len="med"/>
              <a:tailEnd type="none" w="med" len="med"/>
            </a:ln>
          </p:spPr>
        </p:cxnSp>
        <p:sp>
          <p:nvSpPr>
            <p:cNvPr id="9" name="Shape 9"/>
            <p:cNvSpPr/>
            <p:nvPr/>
          </p:nvSpPr>
          <p:spPr>
            <a:xfrm>
              <a:off x="9181475" y="-8466"/>
              <a:ext cx="3007200" cy="6866400"/>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35686"/>
              </a:schemeClr>
            </a:solidFill>
            <a:ln>
              <a:noFill/>
            </a:ln>
          </p:spPr>
        </p:sp>
        <p:sp>
          <p:nvSpPr>
            <p:cNvPr id="10" name="Shape 10"/>
            <p:cNvSpPr/>
            <p:nvPr/>
          </p:nvSpPr>
          <p:spPr>
            <a:xfrm>
              <a:off x="9603442" y="-8466"/>
              <a:ext cx="2588700" cy="6866400"/>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2" y="3048000"/>
              <a:ext cx="3259800" cy="3810000"/>
            </a:xfrm>
            <a:prstGeom prst="triangle">
              <a:avLst>
                <a:gd name="adj" fmla="val 100000"/>
              </a:avLst>
            </a:prstGeom>
            <a:solidFill>
              <a:srgbClr val="16B0E3">
                <a:alpha val="65882"/>
              </a:srgbClr>
            </a:solidFill>
            <a:ln>
              <a:noFill/>
            </a:ln>
          </p:spPr>
          <p:txBody>
            <a:bodyPr lIns="68575" tIns="68575" rIns="68575" bIns="68575" anchor="ctr" anchorCtr="0">
              <a:noAutofit/>
            </a:bodyPr>
            <a:lstStyle/>
            <a:p>
              <a:pPr lvl="0">
                <a:spcBef>
                  <a:spcPts val="0"/>
                </a:spcBef>
                <a:buNone/>
              </a:pPr>
              <a:endParaRPr/>
            </a:p>
          </p:txBody>
        </p:sp>
        <p:sp>
          <p:nvSpPr>
            <p:cNvPr id="12" name="Shape 12"/>
            <p:cNvSpPr/>
            <p:nvPr/>
          </p:nvSpPr>
          <p:spPr>
            <a:xfrm>
              <a:off x="9334500" y="-8466"/>
              <a:ext cx="2854200" cy="6866400"/>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16B0E3">
                <a:alpha val="49803"/>
              </a:srgbClr>
            </a:solidFill>
            <a:ln>
              <a:noFill/>
            </a:ln>
          </p:spPr>
        </p:sp>
        <p:sp>
          <p:nvSpPr>
            <p:cNvPr id="13" name="Shape 13"/>
            <p:cNvSpPr/>
            <p:nvPr/>
          </p:nvSpPr>
          <p:spPr>
            <a:xfrm>
              <a:off x="10898729" y="-8466"/>
              <a:ext cx="1290000" cy="6866400"/>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chemeClr val="accent2">
                <a:alpha val="69803"/>
              </a:schemeClr>
            </a:solidFill>
            <a:ln>
              <a:noFill/>
            </a:ln>
          </p:spPr>
        </p:sp>
        <p:sp>
          <p:nvSpPr>
            <p:cNvPr id="14" name="Shape 14"/>
            <p:cNvSpPr/>
            <p:nvPr/>
          </p:nvSpPr>
          <p:spPr>
            <a:xfrm>
              <a:off x="10938999" y="-8466"/>
              <a:ext cx="1249800" cy="6866400"/>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rgbClr val="226292">
                <a:alpha val="80000"/>
              </a:srgbClr>
            </a:solidFill>
            <a:ln>
              <a:noFill/>
            </a:ln>
          </p:spPr>
        </p:sp>
        <p:sp>
          <p:nvSpPr>
            <p:cNvPr id="15" name="Shape 15"/>
            <p:cNvSpPr/>
            <p:nvPr/>
          </p:nvSpPr>
          <p:spPr>
            <a:xfrm>
              <a:off x="10371665" y="3589867"/>
              <a:ext cx="1817100" cy="3268200"/>
            </a:xfrm>
            <a:prstGeom prst="triangle">
              <a:avLst>
                <a:gd name="adj" fmla="val 100000"/>
              </a:avLst>
            </a:prstGeom>
            <a:solidFill>
              <a:srgbClr val="16B0E3">
                <a:alpha val="65882"/>
              </a:srgbClr>
            </a:solidFill>
            <a:ln>
              <a:noFill/>
            </a:ln>
          </p:spPr>
          <p:txBody>
            <a:bodyPr lIns="68575" tIns="68575" rIns="68575" bIns="68575" anchor="ctr" anchorCtr="0">
              <a:noAutofit/>
            </a:bodyPr>
            <a:lstStyle/>
            <a:p>
              <a:pPr lvl="0">
                <a:spcBef>
                  <a:spcPts val="0"/>
                </a:spcBef>
                <a:buNone/>
              </a:pPr>
              <a:endParaRPr/>
            </a:p>
          </p:txBody>
        </p:sp>
        <p:sp>
          <p:nvSpPr>
            <p:cNvPr id="16" name="Shape 16"/>
            <p:cNvSpPr/>
            <p:nvPr/>
          </p:nvSpPr>
          <p:spPr>
            <a:xfrm>
              <a:off x="0" y="4013200"/>
              <a:ext cx="448800" cy="2844900"/>
            </a:xfrm>
            <a:prstGeom prst="triangle">
              <a:avLst>
                <a:gd name="adj" fmla="val 0"/>
              </a:avLst>
            </a:prstGeom>
            <a:solidFill>
              <a:schemeClr val="accent1">
                <a:alpha val="69803"/>
              </a:schemeClr>
            </a:solidFill>
            <a:ln>
              <a:noFill/>
            </a:ln>
          </p:spPr>
          <p:txBody>
            <a:bodyPr lIns="68575" tIns="68575" rIns="68575" bIns="68575" anchor="ctr" anchorCtr="0">
              <a:noAutofit/>
            </a:bodyPr>
            <a:lstStyle/>
            <a:p>
              <a:pPr lvl="0">
                <a:spcBef>
                  <a:spcPts val="0"/>
                </a:spcBef>
                <a:buNone/>
              </a:pPr>
              <a:endParaRPr/>
            </a:p>
          </p:txBody>
        </p:sp>
      </p:grpSp>
      <p:sp>
        <p:nvSpPr>
          <p:cNvPr id="17" name="Shape 17"/>
          <p:cNvSpPr txBox="1">
            <a:spLocks noGrp="1"/>
          </p:cNvSpPr>
          <p:nvPr>
            <p:ph type="title"/>
          </p:nvPr>
        </p:nvSpPr>
        <p:spPr>
          <a:xfrm>
            <a:off x="486504" y="269199"/>
            <a:ext cx="6965100" cy="678900"/>
          </a:xfrm>
          <a:prstGeom prst="rect">
            <a:avLst/>
          </a:prstGeom>
          <a:noFill/>
          <a:ln>
            <a:noFill/>
          </a:ln>
        </p:spPr>
        <p:txBody>
          <a:bodyPr lIns="68575" tIns="68575" rIns="68575" bIns="68575" anchor="t" anchorCtr="0"/>
          <a:lstStyle>
            <a:lvl1pPr marL="0" marR="0" lvl="0" indent="0" algn="l" rtl="0">
              <a:spcBef>
                <a:spcPts val="0"/>
              </a:spcBef>
              <a:buClr>
                <a:schemeClr val="accent1"/>
              </a:buClr>
              <a:buSzPct val="40740"/>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8571"/>
              <a:buNone/>
              <a:defRPr sz="1400" b="0" i="0" u="none" strike="noStrike" cap="none">
                <a:solidFill>
                  <a:schemeClr val="dk2"/>
                </a:solidFill>
              </a:defRPr>
            </a:lvl2pPr>
            <a:lvl3pPr marL="0" marR="0" lvl="2" indent="0" algn="l" rtl="0">
              <a:spcBef>
                <a:spcPts val="0"/>
              </a:spcBef>
              <a:buSzPct val="78571"/>
              <a:buNone/>
              <a:defRPr sz="1400" b="0" i="0" u="none" strike="noStrike" cap="none">
                <a:solidFill>
                  <a:schemeClr val="dk2"/>
                </a:solidFill>
              </a:defRPr>
            </a:lvl3pPr>
            <a:lvl4pPr marL="0" marR="0" lvl="3" indent="0" algn="l" rtl="0">
              <a:spcBef>
                <a:spcPts val="0"/>
              </a:spcBef>
              <a:buSzPct val="78571"/>
              <a:buNone/>
              <a:defRPr sz="1400" b="0" i="0" u="none" strike="noStrike" cap="none">
                <a:solidFill>
                  <a:schemeClr val="dk2"/>
                </a:solidFill>
              </a:defRPr>
            </a:lvl4pPr>
            <a:lvl5pPr marL="0" marR="0" lvl="4" indent="0" algn="l" rtl="0">
              <a:spcBef>
                <a:spcPts val="0"/>
              </a:spcBef>
              <a:buSzPct val="78571"/>
              <a:buNone/>
              <a:defRPr sz="1400" b="0" i="0" u="none" strike="noStrike" cap="none">
                <a:solidFill>
                  <a:schemeClr val="dk2"/>
                </a:solidFill>
              </a:defRPr>
            </a:lvl5pPr>
            <a:lvl6pPr marL="0" marR="0" lvl="5" indent="0" algn="l" rtl="0">
              <a:spcBef>
                <a:spcPts val="0"/>
              </a:spcBef>
              <a:buSzPct val="78571"/>
              <a:buNone/>
              <a:defRPr sz="1400" b="0" i="0" u="none" strike="noStrike" cap="none">
                <a:solidFill>
                  <a:schemeClr val="dk2"/>
                </a:solidFill>
              </a:defRPr>
            </a:lvl6pPr>
            <a:lvl7pPr marL="0" marR="0" lvl="6" indent="0" algn="l" rtl="0">
              <a:spcBef>
                <a:spcPts val="0"/>
              </a:spcBef>
              <a:buSzPct val="78571"/>
              <a:buNone/>
              <a:defRPr sz="1400" b="0" i="0" u="none" strike="noStrike" cap="none">
                <a:solidFill>
                  <a:schemeClr val="dk2"/>
                </a:solidFill>
              </a:defRPr>
            </a:lvl7pPr>
            <a:lvl8pPr marL="0" marR="0" lvl="7" indent="0" algn="l" rtl="0">
              <a:spcBef>
                <a:spcPts val="0"/>
              </a:spcBef>
              <a:buSzPct val="78571"/>
              <a:buNone/>
              <a:defRPr sz="1400" b="0" i="0" u="none" strike="noStrike" cap="none">
                <a:solidFill>
                  <a:schemeClr val="dk2"/>
                </a:solidFill>
              </a:defRPr>
            </a:lvl8pPr>
            <a:lvl9pPr marL="0" marR="0" lvl="8" indent="0" algn="l" rtl="0">
              <a:spcBef>
                <a:spcPts val="0"/>
              </a:spcBef>
              <a:buSzPct val="78571"/>
              <a:buNone/>
              <a:defRPr sz="1400" b="0" i="0" u="none" strike="noStrike" cap="none">
                <a:solidFill>
                  <a:schemeClr val="dk2"/>
                </a:solidFill>
              </a:defRPr>
            </a:lvl9pPr>
          </a:lstStyle>
          <a:p>
            <a:endParaRPr/>
          </a:p>
        </p:txBody>
      </p:sp>
      <p:sp>
        <p:nvSpPr>
          <p:cNvPr id="18" name="Shape 18"/>
          <p:cNvSpPr txBox="1">
            <a:spLocks noGrp="1"/>
          </p:cNvSpPr>
          <p:nvPr>
            <p:ph type="body" idx="1"/>
          </p:nvPr>
        </p:nvSpPr>
        <p:spPr>
          <a:xfrm>
            <a:off x="499451" y="1068240"/>
            <a:ext cx="6952200" cy="36717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9" name="Shape 19"/>
          <p:cNvSpPr txBox="1">
            <a:spLocks noGrp="1"/>
          </p:cNvSpPr>
          <p:nvPr>
            <p:ph type="sldNum" idx="12"/>
          </p:nvPr>
        </p:nvSpPr>
        <p:spPr>
          <a:xfrm>
            <a:off x="6361508" y="4804865"/>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700" b="0" i="0" u="none" strike="noStrike" cap="none">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2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21.jpg"/></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4" Type="http://schemas.openxmlformats.org/officeDocument/2006/relationships/image" Target="../media/image23.jpg"/><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ctrTitle"/>
          </p:nvPr>
        </p:nvSpPr>
        <p:spPr>
          <a:xfrm>
            <a:off x="419125" y="1803400"/>
            <a:ext cx="8230500" cy="1234800"/>
          </a:xfrm>
          <a:prstGeom prst="rect">
            <a:avLst/>
          </a:prstGeom>
        </p:spPr>
        <p:txBody>
          <a:bodyPr lIns="68575" tIns="68575" rIns="68575" bIns="68575" anchor="b" anchorCtr="0">
            <a:noAutofit/>
          </a:bodyPr>
          <a:lstStyle/>
          <a:p>
            <a:pPr lvl="0" algn="ctr">
              <a:spcBef>
                <a:spcPts val="0"/>
              </a:spcBef>
              <a:buNone/>
            </a:pPr>
            <a:r>
              <a:rPr lang="en" sz="6000" b="1">
                <a:solidFill>
                  <a:schemeClr val="accent2"/>
                </a:solidFill>
                <a:latin typeface="Arial"/>
                <a:ea typeface="Arial"/>
                <a:cs typeface="Arial"/>
                <a:sym typeface="Arial"/>
              </a:rPr>
              <a:t>IMDB MOVIE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11700" y="192075"/>
            <a:ext cx="8520600" cy="960300"/>
          </a:xfrm>
          <a:prstGeom prst="rect">
            <a:avLst/>
          </a:prstGeom>
        </p:spPr>
        <p:txBody>
          <a:bodyPr lIns="68575" tIns="68575" rIns="68575" bIns="68575" anchor="t" anchorCtr="0">
            <a:noAutofit/>
          </a:bodyPr>
          <a:lstStyle/>
          <a:p>
            <a:pPr lvl="0">
              <a:spcBef>
                <a:spcPts val="0"/>
              </a:spcBef>
              <a:buNone/>
            </a:pPr>
            <a:r>
              <a:rPr lang="en" sz="3600" b="1">
                <a:solidFill>
                  <a:schemeClr val="accent2"/>
                </a:solidFill>
                <a:latin typeface="Arial"/>
                <a:ea typeface="Arial"/>
                <a:cs typeface="Arial"/>
                <a:sym typeface="Arial"/>
              </a:rPr>
              <a:t>Prediction_GBM</a:t>
            </a:r>
          </a:p>
          <a:p>
            <a:pPr lvl="0">
              <a:spcBef>
                <a:spcPts val="0"/>
              </a:spcBef>
              <a:buNone/>
            </a:pPr>
            <a:r>
              <a:rPr lang="en" sz="2400" b="1">
                <a:solidFill>
                  <a:schemeClr val="accent2"/>
                </a:solidFill>
                <a:latin typeface="Arial"/>
                <a:ea typeface="Arial"/>
                <a:cs typeface="Arial"/>
                <a:sym typeface="Arial"/>
              </a:rPr>
              <a:t>(Target: imdb_score)</a:t>
            </a:r>
          </a:p>
        </p:txBody>
      </p:sp>
      <p:sp>
        <p:nvSpPr>
          <p:cNvPr id="217" name="Shape 217"/>
          <p:cNvSpPr txBox="1">
            <a:spLocks noGrp="1"/>
          </p:cNvSpPr>
          <p:nvPr>
            <p:ph type="body" idx="1"/>
          </p:nvPr>
        </p:nvSpPr>
        <p:spPr>
          <a:xfrm>
            <a:off x="311700" y="1266325"/>
            <a:ext cx="8520600" cy="3302700"/>
          </a:xfrm>
          <a:prstGeom prst="rect">
            <a:avLst/>
          </a:prstGeom>
        </p:spPr>
        <p:txBody>
          <a:bodyPr lIns="68575" tIns="68575" rIns="68575" bIns="68575" anchor="t" anchorCtr="0">
            <a:noAutofit/>
          </a:bodyPr>
          <a:lstStyle/>
          <a:p>
            <a:pPr lvl="0">
              <a:spcBef>
                <a:spcPts val="0"/>
              </a:spcBef>
              <a:buNone/>
            </a:pPr>
            <a:endParaRPr/>
          </a:p>
        </p:txBody>
      </p:sp>
      <p:pic>
        <p:nvPicPr>
          <p:cNvPr id="218" name="Shape 218"/>
          <p:cNvPicPr preferRelativeResize="0"/>
          <p:nvPr/>
        </p:nvPicPr>
        <p:blipFill rotWithShape="1">
          <a:blip r:embed="rId3">
            <a:alphaModFix/>
          </a:blip>
          <a:srcRect l="4441" r="15666" b="8315"/>
          <a:stretch/>
        </p:blipFill>
        <p:spPr>
          <a:xfrm>
            <a:off x="311700" y="1266325"/>
            <a:ext cx="2265150" cy="3302699"/>
          </a:xfrm>
          <a:prstGeom prst="rect">
            <a:avLst/>
          </a:prstGeom>
          <a:noFill/>
          <a:ln>
            <a:noFill/>
          </a:ln>
        </p:spPr>
      </p:pic>
      <p:pic>
        <p:nvPicPr>
          <p:cNvPr id="219" name="Shape 219"/>
          <p:cNvPicPr preferRelativeResize="0"/>
          <p:nvPr/>
        </p:nvPicPr>
        <p:blipFill rotWithShape="1">
          <a:blip r:embed="rId4">
            <a:alphaModFix/>
          </a:blip>
          <a:srcRect t="4977" r="7028" b="-1820"/>
          <a:stretch/>
        </p:blipFill>
        <p:spPr>
          <a:xfrm>
            <a:off x="2751825" y="1266325"/>
            <a:ext cx="4845074" cy="3223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311700" y="445025"/>
            <a:ext cx="8520600" cy="707400"/>
          </a:xfrm>
          <a:prstGeom prst="rect">
            <a:avLst/>
          </a:prstGeom>
        </p:spPr>
        <p:txBody>
          <a:bodyPr lIns="68575" tIns="68575" rIns="68575" bIns="68575" anchor="t" anchorCtr="0">
            <a:noAutofit/>
          </a:bodyPr>
          <a:lstStyle/>
          <a:p>
            <a:pPr lvl="0">
              <a:spcBef>
                <a:spcPts val="0"/>
              </a:spcBef>
              <a:buNone/>
            </a:pPr>
            <a:r>
              <a:rPr lang="en" sz="3600" b="1">
                <a:solidFill>
                  <a:schemeClr val="accent2"/>
                </a:solidFill>
                <a:latin typeface="Arial"/>
                <a:ea typeface="Arial"/>
                <a:cs typeface="Arial"/>
                <a:sym typeface="Arial"/>
              </a:rPr>
              <a:t>Multiple Regression Result (R)</a:t>
            </a:r>
          </a:p>
        </p:txBody>
      </p:sp>
      <p:pic>
        <p:nvPicPr>
          <p:cNvPr id="225" name="Shape 225" descr="Screen Shot 2017-04-18 at 4.58.37 PM.png"/>
          <p:cNvPicPr preferRelativeResize="0"/>
          <p:nvPr/>
        </p:nvPicPr>
        <p:blipFill>
          <a:blip r:embed="rId3">
            <a:alphaModFix/>
          </a:blip>
          <a:stretch>
            <a:fillRect/>
          </a:stretch>
        </p:blipFill>
        <p:spPr>
          <a:xfrm>
            <a:off x="314325" y="1800225"/>
            <a:ext cx="8515350" cy="1543050"/>
          </a:xfrm>
          <a:prstGeom prst="rect">
            <a:avLst/>
          </a:prstGeom>
          <a:noFill/>
          <a:ln>
            <a:noFill/>
          </a:ln>
        </p:spPr>
      </p:pic>
      <p:sp>
        <p:nvSpPr>
          <p:cNvPr id="226" name="Shape 226"/>
          <p:cNvSpPr/>
          <p:nvPr/>
        </p:nvSpPr>
        <p:spPr>
          <a:xfrm>
            <a:off x="3137025" y="2566650"/>
            <a:ext cx="906600" cy="285300"/>
          </a:xfrm>
          <a:prstGeom prst="rect">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7" name="Shape 227"/>
          <p:cNvSpPr/>
          <p:nvPr/>
        </p:nvSpPr>
        <p:spPr>
          <a:xfrm>
            <a:off x="7536625" y="2561550"/>
            <a:ext cx="977700" cy="295500"/>
          </a:xfrm>
          <a:prstGeom prst="rect">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311700" y="312975"/>
            <a:ext cx="8520600" cy="839400"/>
          </a:xfrm>
          <a:prstGeom prst="rect">
            <a:avLst/>
          </a:prstGeom>
        </p:spPr>
        <p:txBody>
          <a:bodyPr lIns="68575" tIns="68575" rIns="68575" bIns="68575" anchor="t" anchorCtr="0">
            <a:noAutofit/>
          </a:bodyPr>
          <a:lstStyle/>
          <a:p>
            <a:pPr lvl="0">
              <a:spcBef>
                <a:spcPts val="0"/>
              </a:spcBef>
              <a:buNone/>
            </a:pPr>
            <a:r>
              <a:rPr lang="en" sz="3600" b="1">
                <a:solidFill>
                  <a:schemeClr val="accent2"/>
                </a:solidFill>
                <a:latin typeface="Arial"/>
                <a:ea typeface="Arial"/>
                <a:cs typeface="Arial"/>
                <a:sym typeface="Arial"/>
              </a:rPr>
              <a:t>GLR coefficients :</a:t>
            </a:r>
          </a:p>
          <a:p>
            <a:pPr lvl="0">
              <a:spcBef>
                <a:spcPts val="0"/>
              </a:spcBef>
              <a:buNone/>
            </a:pPr>
            <a:r>
              <a:rPr lang="en" sz="3600" b="1">
                <a:solidFill>
                  <a:schemeClr val="accent2"/>
                </a:solidFill>
                <a:latin typeface="Arial"/>
                <a:ea typeface="Arial"/>
                <a:cs typeface="Arial"/>
                <a:sym typeface="Arial"/>
              </a:rPr>
              <a:t> </a:t>
            </a:r>
            <a:r>
              <a:rPr lang="en" sz="2400" b="1">
                <a:solidFill>
                  <a:schemeClr val="accent2"/>
                </a:solidFill>
                <a:latin typeface="Arial"/>
                <a:ea typeface="Arial"/>
                <a:cs typeface="Arial"/>
                <a:sym typeface="Arial"/>
              </a:rPr>
              <a:t>(x from GBM, y = imdb_score)</a:t>
            </a:r>
          </a:p>
        </p:txBody>
      </p:sp>
      <p:pic>
        <p:nvPicPr>
          <p:cNvPr id="233" name="Shape 233"/>
          <p:cNvPicPr preferRelativeResize="0"/>
          <p:nvPr/>
        </p:nvPicPr>
        <p:blipFill rotWithShape="1">
          <a:blip r:embed="rId3">
            <a:alphaModFix/>
          </a:blip>
          <a:srcRect l="3781"/>
          <a:stretch/>
        </p:blipFill>
        <p:spPr>
          <a:xfrm>
            <a:off x="508974" y="1590600"/>
            <a:ext cx="7479947" cy="3225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311700" y="214075"/>
            <a:ext cx="8520600" cy="938400"/>
          </a:xfrm>
          <a:prstGeom prst="rect">
            <a:avLst/>
          </a:prstGeom>
        </p:spPr>
        <p:txBody>
          <a:bodyPr lIns="68575" tIns="68575" rIns="68575" bIns="68575" anchor="t" anchorCtr="0">
            <a:noAutofit/>
          </a:bodyPr>
          <a:lstStyle/>
          <a:p>
            <a:pPr lvl="0" rtl="0">
              <a:lnSpc>
                <a:spcPct val="100000"/>
              </a:lnSpc>
              <a:spcBef>
                <a:spcPts val="0"/>
              </a:spcBef>
              <a:spcAft>
                <a:spcPts val="1600"/>
              </a:spcAft>
              <a:buNone/>
            </a:pPr>
            <a:r>
              <a:rPr lang="en" sz="3600" b="1">
                <a:solidFill>
                  <a:schemeClr val="accent2"/>
                </a:solidFill>
                <a:latin typeface="Arial"/>
                <a:ea typeface="Arial"/>
                <a:cs typeface="Arial"/>
                <a:sym typeface="Arial"/>
              </a:rPr>
              <a:t>Random Forest &amp; GBM </a:t>
            </a:r>
          </a:p>
          <a:p>
            <a:pPr lvl="0" rtl="0">
              <a:lnSpc>
                <a:spcPct val="100000"/>
              </a:lnSpc>
              <a:spcBef>
                <a:spcPts val="0"/>
              </a:spcBef>
              <a:spcAft>
                <a:spcPts val="1600"/>
              </a:spcAft>
              <a:buNone/>
            </a:pPr>
            <a:r>
              <a:rPr lang="en" sz="2400" b="1">
                <a:solidFill>
                  <a:schemeClr val="accent2"/>
                </a:solidFill>
                <a:latin typeface="Arial"/>
                <a:ea typeface="Arial"/>
                <a:cs typeface="Arial"/>
                <a:sym typeface="Arial"/>
              </a:rPr>
              <a:t>(Target:gross)</a:t>
            </a:r>
          </a:p>
          <a:p>
            <a:pPr lvl="0">
              <a:spcBef>
                <a:spcPts val="0"/>
              </a:spcBef>
              <a:buNone/>
            </a:pPr>
            <a:endParaRPr/>
          </a:p>
        </p:txBody>
      </p:sp>
      <p:pic>
        <p:nvPicPr>
          <p:cNvPr id="239" name="Shape 239" descr="Screen Shot 2017-04-18 at 3.51.44 PM.png"/>
          <p:cNvPicPr preferRelativeResize="0"/>
          <p:nvPr/>
        </p:nvPicPr>
        <p:blipFill>
          <a:blip r:embed="rId3">
            <a:alphaModFix/>
          </a:blip>
          <a:stretch>
            <a:fillRect/>
          </a:stretch>
        </p:blipFill>
        <p:spPr>
          <a:xfrm>
            <a:off x="309317" y="1663612"/>
            <a:ext cx="8525368" cy="2815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311700" y="445025"/>
            <a:ext cx="8520600" cy="707400"/>
          </a:xfrm>
          <a:prstGeom prst="rect">
            <a:avLst/>
          </a:prstGeom>
        </p:spPr>
        <p:txBody>
          <a:bodyPr lIns="68575" tIns="68575" rIns="68575" bIns="68575" anchor="t" anchorCtr="0">
            <a:noAutofit/>
          </a:bodyPr>
          <a:lstStyle/>
          <a:p>
            <a:pPr lvl="0">
              <a:spcBef>
                <a:spcPts val="0"/>
              </a:spcBef>
              <a:buNone/>
            </a:pPr>
            <a:r>
              <a:rPr lang="en" sz="3600" b="1">
                <a:solidFill>
                  <a:schemeClr val="accent2"/>
                </a:solidFill>
                <a:latin typeface="Arial"/>
                <a:ea typeface="Arial"/>
                <a:cs typeface="Arial"/>
                <a:sym typeface="Arial"/>
              </a:rPr>
              <a:t>Multiple Regression Result (R)</a:t>
            </a:r>
          </a:p>
          <a:p>
            <a:pPr lvl="0">
              <a:spcBef>
                <a:spcPts val="0"/>
              </a:spcBef>
              <a:buNone/>
            </a:pPr>
            <a:endParaRPr/>
          </a:p>
        </p:txBody>
      </p:sp>
      <p:sp>
        <p:nvSpPr>
          <p:cNvPr id="245" name="Shape 245"/>
          <p:cNvSpPr txBox="1">
            <a:spLocks noGrp="1"/>
          </p:cNvSpPr>
          <p:nvPr>
            <p:ph type="body" idx="1"/>
          </p:nvPr>
        </p:nvSpPr>
        <p:spPr>
          <a:xfrm>
            <a:off x="311700" y="1266325"/>
            <a:ext cx="8520600" cy="3302700"/>
          </a:xfrm>
          <a:prstGeom prst="rect">
            <a:avLst/>
          </a:prstGeom>
        </p:spPr>
        <p:txBody>
          <a:bodyPr lIns="68575" tIns="68575" rIns="68575" bIns="68575" anchor="t" anchorCtr="0">
            <a:noAutofit/>
          </a:bodyPr>
          <a:lstStyle/>
          <a:p>
            <a:pPr lvl="0">
              <a:spcBef>
                <a:spcPts val="0"/>
              </a:spcBef>
              <a:buNone/>
            </a:pPr>
            <a:endParaRPr/>
          </a:p>
        </p:txBody>
      </p:sp>
      <p:pic>
        <p:nvPicPr>
          <p:cNvPr id="246" name="Shape 246" descr="Screen Shot 2017-04-18 at 4.09.27 PM.png"/>
          <p:cNvPicPr preferRelativeResize="0"/>
          <p:nvPr/>
        </p:nvPicPr>
        <p:blipFill>
          <a:blip r:embed="rId3">
            <a:alphaModFix/>
          </a:blip>
          <a:stretch>
            <a:fillRect/>
          </a:stretch>
        </p:blipFill>
        <p:spPr>
          <a:xfrm>
            <a:off x="311700" y="1354600"/>
            <a:ext cx="8322624" cy="1569625"/>
          </a:xfrm>
          <a:prstGeom prst="rect">
            <a:avLst/>
          </a:prstGeom>
          <a:noFill/>
          <a:ln>
            <a:noFill/>
          </a:ln>
        </p:spPr>
      </p:pic>
      <p:sp>
        <p:nvSpPr>
          <p:cNvPr id="247" name="Shape 247"/>
          <p:cNvSpPr/>
          <p:nvPr/>
        </p:nvSpPr>
        <p:spPr>
          <a:xfrm>
            <a:off x="3004625" y="2138850"/>
            <a:ext cx="906600" cy="285300"/>
          </a:xfrm>
          <a:prstGeom prst="rect">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8" name="Shape 248"/>
          <p:cNvSpPr/>
          <p:nvPr/>
        </p:nvSpPr>
        <p:spPr>
          <a:xfrm>
            <a:off x="7322750" y="2138850"/>
            <a:ext cx="906600" cy="285300"/>
          </a:xfrm>
          <a:prstGeom prst="rect">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311700" y="445025"/>
            <a:ext cx="8520600" cy="707400"/>
          </a:xfrm>
          <a:prstGeom prst="rect">
            <a:avLst/>
          </a:prstGeom>
        </p:spPr>
        <p:txBody>
          <a:bodyPr lIns="68575" tIns="68575" rIns="68575" bIns="68575" anchor="t" anchorCtr="0">
            <a:noAutofit/>
          </a:bodyPr>
          <a:lstStyle/>
          <a:p>
            <a:pPr lvl="0">
              <a:spcBef>
                <a:spcPts val="0"/>
              </a:spcBef>
              <a:buNone/>
            </a:pPr>
            <a:r>
              <a:rPr lang="en" sz="3600" b="1">
                <a:solidFill>
                  <a:schemeClr val="accent2"/>
                </a:solidFill>
                <a:latin typeface="Arial"/>
                <a:ea typeface="Arial"/>
                <a:cs typeface="Arial"/>
                <a:sym typeface="Arial"/>
              </a:rPr>
              <a:t>Neural Network Model</a:t>
            </a:r>
          </a:p>
        </p:txBody>
      </p:sp>
      <p:sp>
        <p:nvSpPr>
          <p:cNvPr id="254" name="Shape 254"/>
          <p:cNvSpPr txBox="1">
            <a:spLocks noGrp="1"/>
          </p:cNvSpPr>
          <p:nvPr>
            <p:ph type="body" idx="1"/>
          </p:nvPr>
        </p:nvSpPr>
        <p:spPr>
          <a:xfrm>
            <a:off x="311700" y="1266325"/>
            <a:ext cx="8520600" cy="3302700"/>
          </a:xfrm>
          <a:prstGeom prst="rect">
            <a:avLst/>
          </a:prstGeom>
        </p:spPr>
        <p:txBody>
          <a:bodyPr lIns="68575" tIns="68575" rIns="68575" bIns="68575" anchor="t" anchorCtr="0">
            <a:noAutofit/>
          </a:bodyPr>
          <a:lstStyle/>
          <a:p>
            <a:pPr lvl="0">
              <a:spcBef>
                <a:spcPts val="0"/>
              </a:spcBef>
              <a:buNone/>
            </a:pPr>
            <a:endParaRPr/>
          </a:p>
        </p:txBody>
      </p:sp>
      <p:pic>
        <p:nvPicPr>
          <p:cNvPr id="255" name="Shape 255"/>
          <p:cNvPicPr preferRelativeResize="0"/>
          <p:nvPr/>
        </p:nvPicPr>
        <p:blipFill>
          <a:blip r:embed="rId3">
            <a:alphaModFix/>
          </a:blip>
          <a:stretch>
            <a:fillRect/>
          </a:stretch>
        </p:blipFill>
        <p:spPr>
          <a:xfrm>
            <a:off x="311700" y="1205425"/>
            <a:ext cx="8205750" cy="3496426"/>
          </a:xfrm>
          <a:prstGeom prst="rect">
            <a:avLst/>
          </a:prstGeom>
          <a:noFill/>
          <a:ln>
            <a:noFill/>
          </a:ln>
        </p:spPr>
      </p:pic>
      <p:sp>
        <p:nvSpPr>
          <p:cNvPr id="256" name="Shape 256"/>
          <p:cNvSpPr txBox="1"/>
          <p:nvPr/>
        </p:nvSpPr>
        <p:spPr>
          <a:xfrm>
            <a:off x="3796025" y="1502650"/>
            <a:ext cx="3813300" cy="1744200"/>
          </a:xfrm>
          <a:prstGeom prst="rect">
            <a:avLst/>
          </a:prstGeom>
          <a:noFill/>
          <a:ln>
            <a:noFill/>
          </a:ln>
        </p:spPr>
        <p:txBody>
          <a:bodyPr lIns="91425" tIns="91425" rIns="91425" bIns="91425" anchor="t" anchorCtr="0">
            <a:noAutofit/>
          </a:bodyPr>
          <a:lstStyle/>
          <a:p>
            <a:pPr lvl="0">
              <a:spcBef>
                <a:spcPts val="0"/>
              </a:spcBef>
              <a:buNone/>
            </a:pPr>
            <a:r>
              <a:rPr lang="en" sz="3600"/>
              <a:t>R square=</a:t>
            </a:r>
            <a:r>
              <a:rPr lang="en" sz="3600">
                <a:highlight>
                  <a:srgbClr val="FFFFFF"/>
                </a:highlight>
              </a:rPr>
              <a:t>0.4162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Shape 261"/>
          <p:cNvPicPr preferRelativeResize="0"/>
          <p:nvPr/>
        </p:nvPicPr>
        <p:blipFill>
          <a:blip r:embed="rId3">
            <a:alphaModFix/>
          </a:blip>
          <a:stretch>
            <a:fillRect/>
          </a:stretch>
        </p:blipFill>
        <p:spPr>
          <a:xfrm>
            <a:off x="1793000" y="169674"/>
            <a:ext cx="4840825" cy="4704999"/>
          </a:xfrm>
          <a:prstGeom prst="rect">
            <a:avLst/>
          </a:prstGeom>
          <a:noFill/>
          <a:ln>
            <a:noFill/>
          </a:ln>
        </p:spPr>
      </p:pic>
      <p:sp>
        <p:nvSpPr>
          <p:cNvPr id="262" name="Shape 262"/>
          <p:cNvSpPr txBox="1"/>
          <p:nvPr/>
        </p:nvSpPr>
        <p:spPr>
          <a:xfrm>
            <a:off x="6641225" y="1110975"/>
            <a:ext cx="2091300" cy="1300500"/>
          </a:xfrm>
          <a:prstGeom prst="rect">
            <a:avLst/>
          </a:prstGeom>
          <a:noFill/>
          <a:ln>
            <a:noFill/>
          </a:ln>
        </p:spPr>
        <p:txBody>
          <a:bodyPr lIns="91425" tIns="91425" rIns="91425" bIns="91425" anchor="t" anchorCtr="0">
            <a:noAutofit/>
          </a:bodyPr>
          <a:lstStyle/>
          <a:p>
            <a:pPr lvl="0">
              <a:spcBef>
                <a:spcPts val="0"/>
              </a:spcBef>
              <a:buNone/>
            </a:pPr>
            <a:r>
              <a:rPr lang="en" sz="2400">
                <a:solidFill>
                  <a:srgbClr val="FF9900"/>
                </a:solidFill>
              </a:rPr>
              <a:t>Orange line: </a:t>
            </a:r>
          </a:p>
          <a:p>
            <a:pPr lvl="0">
              <a:spcBef>
                <a:spcPts val="0"/>
              </a:spcBef>
              <a:buNone/>
            </a:pPr>
            <a:r>
              <a:rPr lang="en" sz="2400">
                <a:solidFill>
                  <a:srgbClr val="FF9900"/>
                </a:solidFill>
              </a:rPr>
              <a:t>Test Error</a:t>
            </a:r>
          </a:p>
          <a:p>
            <a:pPr lvl="0">
              <a:spcBef>
                <a:spcPts val="0"/>
              </a:spcBef>
              <a:buNone/>
            </a:pPr>
            <a:endParaRPr sz="2400">
              <a:solidFill>
                <a:srgbClr val="FF9900"/>
              </a:solidFill>
            </a:endParaRPr>
          </a:p>
          <a:p>
            <a:pPr lvl="0">
              <a:spcBef>
                <a:spcPts val="0"/>
              </a:spcBef>
              <a:buNone/>
            </a:pPr>
            <a:r>
              <a:rPr lang="en" sz="2400">
                <a:solidFill>
                  <a:srgbClr val="4A86E8"/>
                </a:solidFill>
              </a:rPr>
              <a:t>Blue line:</a:t>
            </a:r>
          </a:p>
          <a:p>
            <a:pPr lvl="0">
              <a:spcBef>
                <a:spcPts val="0"/>
              </a:spcBef>
              <a:buNone/>
            </a:pPr>
            <a:r>
              <a:rPr lang="en" sz="2400">
                <a:solidFill>
                  <a:srgbClr val="4A86E8"/>
                </a:solidFill>
              </a:rPr>
              <a:t>Train Error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311700" y="276900"/>
            <a:ext cx="8520600" cy="707400"/>
          </a:xfrm>
          <a:prstGeom prst="rect">
            <a:avLst/>
          </a:prstGeom>
        </p:spPr>
        <p:txBody>
          <a:bodyPr lIns="68575" tIns="68575" rIns="68575" bIns="68575" anchor="t" anchorCtr="0">
            <a:noAutofit/>
          </a:bodyPr>
          <a:lstStyle/>
          <a:p>
            <a:pPr lvl="0">
              <a:spcBef>
                <a:spcPts val="0"/>
              </a:spcBef>
              <a:buNone/>
            </a:pPr>
            <a:r>
              <a:rPr lang="en" sz="3600" b="1">
                <a:solidFill>
                  <a:schemeClr val="accent2"/>
                </a:solidFill>
                <a:latin typeface="Arial"/>
                <a:ea typeface="Arial"/>
                <a:cs typeface="Arial"/>
                <a:sym typeface="Arial"/>
              </a:rPr>
              <a:t>Partial Dependence Plots</a:t>
            </a:r>
          </a:p>
        </p:txBody>
      </p:sp>
      <p:pic>
        <p:nvPicPr>
          <p:cNvPr id="268" name="Shape 268"/>
          <p:cNvPicPr preferRelativeResize="0"/>
          <p:nvPr/>
        </p:nvPicPr>
        <p:blipFill>
          <a:blip r:embed="rId3">
            <a:alphaModFix/>
          </a:blip>
          <a:stretch>
            <a:fillRect/>
          </a:stretch>
        </p:blipFill>
        <p:spPr>
          <a:xfrm>
            <a:off x="4253350" y="924437"/>
            <a:ext cx="3249450" cy="3773273"/>
          </a:xfrm>
          <a:prstGeom prst="rect">
            <a:avLst/>
          </a:prstGeom>
          <a:noFill/>
          <a:ln>
            <a:noFill/>
          </a:ln>
        </p:spPr>
      </p:pic>
      <p:pic>
        <p:nvPicPr>
          <p:cNvPr id="269" name="Shape 269"/>
          <p:cNvPicPr preferRelativeResize="0"/>
          <p:nvPr/>
        </p:nvPicPr>
        <p:blipFill>
          <a:blip r:embed="rId4">
            <a:alphaModFix/>
          </a:blip>
          <a:stretch>
            <a:fillRect/>
          </a:stretch>
        </p:blipFill>
        <p:spPr>
          <a:xfrm>
            <a:off x="842575" y="924425"/>
            <a:ext cx="3410775" cy="39443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311700" y="445025"/>
            <a:ext cx="8520600" cy="707400"/>
          </a:xfrm>
          <a:prstGeom prst="rect">
            <a:avLst/>
          </a:prstGeom>
        </p:spPr>
        <p:txBody>
          <a:bodyPr lIns="68575" tIns="68575" rIns="68575" bIns="68575" anchor="t" anchorCtr="0">
            <a:noAutofit/>
          </a:bodyPr>
          <a:lstStyle/>
          <a:p>
            <a:pPr lvl="0">
              <a:spcBef>
                <a:spcPts val="0"/>
              </a:spcBef>
              <a:buNone/>
            </a:pPr>
            <a:r>
              <a:rPr lang="en" sz="3600" b="1">
                <a:solidFill>
                  <a:schemeClr val="accent2"/>
                </a:solidFill>
                <a:latin typeface="Arial"/>
                <a:ea typeface="Arial"/>
                <a:cs typeface="Arial"/>
                <a:sym typeface="Arial"/>
              </a:rPr>
              <a:t>Model Comparisons</a:t>
            </a:r>
          </a:p>
        </p:txBody>
      </p:sp>
      <p:pic>
        <p:nvPicPr>
          <p:cNvPr id="275" name="Shape 275"/>
          <p:cNvPicPr preferRelativeResize="0"/>
          <p:nvPr/>
        </p:nvPicPr>
        <p:blipFill>
          <a:blip r:embed="rId3">
            <a:alphaModFix/>
          </a:blip>
          <a:stretch>
            <a:fillRect/>
          </a:stretch>
        </p:blipFill>
        <p:spPr>
          <a:xfrm>
            <a:off x="311700" y="1266325"/>
            <a:ext cx="3889249" cy="2222424"/>
          </a:xfrm>
          <a:prstGeom prst="rect">
            <a:avLst/>
          </a:prstGeom>
          <a:noFill/>
          <a:ln>
            <a:noFill/>
          </a:ln>
        </p:spPr>
      </p:pic>
      <p:pic>
        <p:nvPicPr>
          <p:cNvPr id="276" name="Shape 276"/>
          <p:cNvPicPr preferRelativeResize="0"/>
          <p:nvPr/>
        </p:nvPicPr>
        <p:blipFill>
          <a:blip r:embed="rId4">
            <a:alphaModFix/>
          </a:blip>
          <a:stretch>
            <a:fillRect/>
          </a:stretch>
        </p:blipFill>
        <p:spPr>
          <a:xfrm>
            <a:off x="3314372" y="2022025"/>
            <a:ext cx="3711399" cy="3121474"/>
          </a:xfrm>
          <a:prstGeom prst="rect">
            <a:avLst/>
          </a:prstGeom>
          <a:noFill/>
          <a:ln>
            <a:noFill/>
          </a:ln>
        </p:spPr>
      </p:pic>
      <p:pic>
        <p:nvPicPr>
          <p:cNvPr id="277" name="Shape 277"/>
          <p:cNvPicPr preferRelativeResize="0"/>
          <p:nvPr/>
        </p:nvPicPr>
        <p:blipFill>
          <a:blip r:embed="rId5">
            <a:alphaModFix/>
          </a:blip>
          <a:stretch>
            <a:fillRect/>
          </a:stretch>
        </p:blipFill>
        <p:spPr>
          <a:xfrm>
            <a:off x="5328900" y="127875"/>
            <a:ext cx="3330925" cy="2629524"/>
          </a:xfrm>
          <a:prstGeom prst="rect">
            <a:avLst/>
          </a:prstGeom>
          <a:noFill/>
          <a:ln>
            <a:noFill/>
          </a:ln>
        </p:spPr>
      </p:pic>
      <p:sp>
        <p:nvSpPr>
          <p:cNvPr id="278" name="Shape 278"/>
          <p:cNvSpPr txBox="1"/>
          <p:nvPr/>
        </p:nvSpPr>
        <p:spPr>
          <a:xfrm>
            <a:off x="6070350" y="1857375"/>
            <a:ext cx="2706600" cy="707400"/>
          </a:xfrm>
          <a:prstGeom prst="rect">
            <a:avLst/>
          </a:prstGeom>
          <a:noFill/>
          <a:ln>
            <a:noFill/>
          </a:ln>
        </p:spPr>
        <p:txBody>
          <a:bodyPr lIns="91425" tIns="91425" rIns="91425" bIns="91425" anchor="t" anchorCtr="0">
            <a:noAutofit/>
          </a:bodyPr>
          <a:lstStyle/>
          <a:p>
            <a:pPr lvl="0">
              <a:spcBef>
                <a:spcPts val="0"/>
              </a:spcBef>
              <a:buNone/>
            </a:pPr>
            <a:r>
              <a:rPr lang="en" sz="3600" b="1"/>
              <a:t>r2:0.4652</a:t>
            </a:r>
          </a:p>
          <a:p>
            <a:pPr lvl="0">
              <a:spcBef>
                <a:spcPts val="0"/>
              </a:spcBef>
              <a:buNone/>
            </a:pPr>
            <a:r>
              <a:rPr lang="en" sz="3600" b="1"/>
              <a:t>mse:0.6813</a:t>
            </a:r>
          </a:p>
        </p:txBody>
      </p:sp>
      <p:sp>
        <p:nvSpPr>
          <p:cNvPr id="279" name="Shape 279"/>
          <p:cNvSpPr txBox="1"/>
          <p:nvPr/>
        </p:nvSpPr>
        <p:spPr>
          <a:xfrm>
            <a:off x="4623725" y="3778800"/>
            <a:ext cx="1958400" cy="827700"/>
          </a:xfrm>
          <a:prstGeom prst="rect">
            <a:avLst/>
          </a:prstGeom>
          <a:noFill/>
          <a:ln>
            <a:noFill/>
          </a:ln>
        </p:spPr>
        <p:txBody>
          <a:bodyPr lIns="91425" tIns="91425" rIns="91425" bIns="91425" anchor="t" anchorCtr="0">
            <a:noAutofit/>
          </a:bodyPr>
          <a:lstStyle/>
          <a:p>
            <a:pPr lvl="0">
              <a:spcBef>
                <a:spcPts val="0"/>
              </a:spcBef>
              <a:buNone/>
            </a:pPr>
            <a:r>
              <a:rPr lang="en" sz="3600" b="1"/>
              <a:t>0.4435</a:t>
            </a:r>
          </a:p>
        </p:txBody>
      </p:sp>
      <p:sp>
        <p:nvSpPr>
          <p:cNvPr id="280" name="Shape 280"/>
          <p:cNvSpPr txBox="1"/>
          <p:nvPr/>
        </p:nvSpPr>
        <p:spPr>
          <a:xfrm>
            <a:off x="351925" y="2022025"/>
            <a:ext cx="3000000" cy="30000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81" name="Shape 281"/>
          <p:cNvSpPr txBox="1"/>
          <p:nvPr/>
        </p:nvSpPr>
        <p:spPr>
          <a:xfrm>
            <a:off x="549300" y="3299700"/>
            <a:ext cx="2944200" cy="827700"/>
          </a:xfrm>
          <a:prstGeom prst="rect">
            <a:avLst/>
          </a:prstGeom>
          <a:noFill/>
          <a:ln>
            <a:noFill/>
          </a:ln>
        </p:spPr>
        <p:txBody>
          <a:bodyPr lIns="91425" tIns="91425" rIns="91425" bIns="91425" anchor="t" anchorCtr="0">
            <a:noAutofit/>
          </a:bodyPr>
          <a:lstStyle/>
          <a:p>
            <a:pPr lvl="0">
              <a:spcBef>
                <a:spcPts val="0"/>
              </a:spcBef>
              <a:buNone/>
            </a:pPr>
            <a:r>
              <a:rPr lang="en" sz="3600" b="1"/>
              <a:t>r2:0.3665</a:t>
            </a:r>
          </a:p>
          <a:p>
            <a:pPr lvl="0" rtl="0">
              <a:spcBef>
                <a:spcPts val="0"/>
              </a:spcBef>
              <a:buNone/>
            </a:pPr>
            <a:r>
              <a:rPr lang="en" sz="3600" b="1"/>
              <a:t>mse:0.7873</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body" idx="1"/>
          </p:nvPr>
        </p:nvSpPr>
        <p:spPr>
          <a:xfrm>
            <a:off x="311700" y="476150"/>
            <a:ext cx="8520600" cy="3302700"/>
          </a:xfrm>
          <a:prstGeom prst="rect">
            <a:avLst/>
          </a:prstGeom>
        </p:spPr>
        <p:txBody>
          <a:bodyPr lIns="68575" tIns="68575" rIns="68575" bIns="68575" anchor="t" anchorCtr="0">
            <a:noAutofit/>
          </a:bodyPr>
          <a:lstStyle/>
          <a:p>
            <a:pPr lvl="0" algn="ctr" rtl="0">
              <a:lnSpc>
                <a:spcPct val="100000"/>
              </a:lnSpc>
              <a:spcBef>
                <a:spcPts val="0"/>
              </a:spcBef>
              <a:spcAft>
                <a:spcPts val="0"/>
              </a:spcAft>
              <a:buNone/>
            </a:pPr>
            <a:r>
              <a:rPr lang="en" sz="7200" b="1">
                <a:solidFill>
                  <a:schemeClr val="accent2"/>
                </a:solidFill>
                <a:latin typeface="Arial"/>
                <a:ea typeface="Arial"/>
                <a:cs typeface="Arial"/>
                <a:sym typeface="Arial"/>
              </a:rPr>
              <a:t>Thank you!</a:t>
            </a:r>
          </a:p>
        </p:txBody>
      </p:sp>
      <p:pic>
        <p:nvPicPr>
          <p:cNvPr id="287" name="Shape 287"/>
          <p:cNvPicPr preferRelativeResize="0"/>
          <p:nvPr/>
        </p:nvPicPr>
        <p:blipFill rotWithShape="1">
          <a:blip r:embed="rId3">
            <a:alphaModFix/>
          </a:blip>
          <a:srcRect b="25261"/>
          <a:stretch/>
        </p:blipFill>
        <p:spPr>
          <a:xfrm>
            <a:off x="1120925" y="2036424"/>
            <a:ext cx="5884075" cy="22051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445025"/>
            <a:ext cx="8520600" cy="707400"/>
          </a:xfrm>
          <a:prstGeom prst="rect">
            <a:avLst/>
          </a:prstGeom>
        </p:spPr>
        <p:txBody>
          <a:bodyPr lIns="68575" tIns="68575" rIns="68575" bIns="68575" anchor="t" anchorCtr="0">
            <a:noAutofit/>
          </a:bodyPr>
          <a:lstStyle/>
          <a:p>
            <a:pPr lvl="0">
              <a:spcBef>
                <a:spcPts val="0"/>
              </a:spcBef>
              <a:buNone/>
            </a:pPr>
            <a:r>
              <a:rPr lang="en" sz="3600" b="1">
                <a:solidFill>
                  <a:schemeClr val="accent2"/>
                </a:solidFill>
                <a:latin typeface="Arial"/>
                <a:ea typeface="Arial"/>
                <a:cs typeface="Arial"/>
                <a:sym typeface="Arial"/>
              </a:rPr>
              <a:t>Models</a:t>
            </a:r>
          </a:p>
        </p:txBody>
      </p:sp>
      <p:sp>
        <p:nvSpPr>
          <p:cNvPr id="153" name="Shape 153"/>
          <p:cNvSpPr txBox="1">
            <a:spLocks noGrp="1"/>
          </p:cNvSpPr>
          <p:nvPr>
            <p:ph type="body" idx="1"/>
          </p:nvPr>
        </p:nvSpPr>
        <p:spPr>
          <a:xfrm>
            <a:off x="311700" y="1266325"/>
            <a:ext cx="8520600" cy="3302700"/>
          </a:xfrm>
          <a:prstGeom prst="rect">
            <a:avLst/>
          </a:prstGeom>
        </p:spPr>
        <p:txBody>
          <a:bodyPr lIns="68575" tIns="68575" rIns="68575" bIns="68575" anchor="t" anchorCtr="0">
            <a:noAutofit/>
          </a:bodyPr>
          <a:lstStyle/>
          <a:p>
            <a:pPr lvl="0">
              <a:spcBef>
                <a:spcPts val="0"/>
              </a:spcBef>
              <a:buNone/>
            </a:pPr>
            <a:r>
              <a:rPr lang="en" sz="1800" b="1">
                <a:latin typeface="Arial"/>
                <a:ea typeface="Arial"/>
                <a:cs typeface="Arial"/>
                <a:sym typeface="Arial"/>
              </a:rPr>
              <a:t>Python H2O:</a:t>
            </a:r>
          </a:p>
          <a:p>
            <a:pPr marL="457200" lvl="0" indent="-342900">
              <a:spcBef>
                <a:spcPts val="0"/>
              </a:spcBef>
              <a:buSzPct val="100000"/>
              <a:buFont typeface="Arial"/>
            </a:pPr>
            <a:r>
              <a:rPr lang="en" sz="1800">
                <a:latin typeface="Arial"/>
                <a:ea typeface="Arial"/>
                <a:cs typeface="Arial"/>
                <a:sym typeface="Arial"/>
              </a:rPr>
              <a:t>Random forest model</a:t>
            </a:r>
          </a:p>
          <a:p>
            <a:pPr marL="457200" lvl="0" indent="-342900">
              <a:spcBef>
                <a:spcPts val="0"/>
              </a:spcBef>
              <a:buSzPct val="100000"/>
              <a:buFont typeface="Arial"/>
            </a:pPr>
            <a:r>
              <a:rPr lang="en" sz="1800">
                <a:latin typeface="Arial"/>
                <a:ea typeface="Arial"/>
                <a:cs typeface="Arial"/>
                <a:sym typeface="Arial"/>
              </a:rPr>
              <a:t>Gradient Boosting Machine(GBM)</a:t>
            </a:r>
          </a:p>
          <a:p>
            <a:pPr marL="457200" lvl="0" indent="-342900" rtl="0">
              <a:spcBef>
                <a:spcPts val="0"/>
              </a:spcBef>
              <a:buSzPct val="100000"/>
              <a:buFont typeface="Arial"/>
            </a:pPr>
            <a:r>
              <a:rPr lang="en" sz="1800">
                <a:latin typeface="Arial"/>
                <a:ea typeface="Arial"/>
                <a:cs typeface="Arial"/>
                <a:sym typeface="Arial"/>
              </a:rPr>
              <a:t>Neural Network model</a:t>
            </a:r>
          </a:p>
          <a:p>
            <a:pPr marL="457200" lvl="0" indent="-342900" rtl="0">
              <a:spcBef>
                <a:spcPts val="0"/>
              </a:spcBef>
              <a:buSzPct val="100000"/>
              <a:buFont typeface="Arial"/>
            </a:pPr>
            <a:r>
              <a:rPr lang="en" sz="1800">
                <a:latin typeface="Arial"/>
                <a:ea typeface="Arial"/>
                <a:cs typeface="Arial"/>
                <a:sym typeface="Arial"/>
              </a:rPr>
              <a:t>Generalized Linear Regression</a:t>
            </a:r>
          </a:p>
          <a:p>
            <a:pPr lvl="0">
              <a:spcBef>
                <a:spcPts val="0"/>
              </a:spcBef>
              <a:buNone/>
            </a:pPr>
            <a:r>
              <a:rPr lang="en" sz="1800" b="1">
                <a:latin typeface="Arial"/>
                <a:ea typeface="Arial"/>
                <a:cs typeface="Arial"/>
                <a:sym typeface="Arial"/>
              </a:rPr>
              <a:t>R:</a:t>
            </a:r>
          </a:p>
          <a:p>
            <a:pPr marL="457200" lvl="0" indent="-342900">
              <a:spcBef>
                <a:spcPts val="0"/>
              </a:spcBef>
              <a:buSzPct val="100000"/>
              <a:buFont typeface="Arial"/>
            </a:pPr>
            <a:r>
              <a:rPr lang="en" sz="1800">
                <a:latin typeface="Arial"/>
                <a:ea typeface="Arial"/>
                <a:cs typeface="Arial"/>
                <a:sym typeface="Arial"/>
              </a:rPr>
              <a:t>Multiple Regression </a:t>
            </a:r>
          </a:p>
        </p:txBody>
      </p:sp>
      <p:pic>
        <p:nvPicPr>
          <p:cNvPr id="154" name="Shape 154" descr="IMDb logo.jpg"/>
          <p:cNvPicPr preferRelativeResize="0"/>
          <p:nvPr/>
        </p:nvPicPr>
        <p:blipFill rotWithShape="1">
          <a:blip r:embed="rId3">
            <a:alphaModFix/>
          </a:blip>
          <a:srcRect l="13598" r="13445"/>
          <a:stretch/>
        </p:blipFill>
        <p:spPr>
          <a:xfrm>
            <a:off x="4440175" y="1398949"/>
            <a:ext cx="3011148" cy="2128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707400"/>
          </a:xfrm>
          <a:prstGeom prst="rect">
            <a:avLst/>
          </a:prstGeom>
        </p:spPr>
        <p:txBody>
          <a:bodyPr lIns="68575" tIns="68575" rIns="68575" bIns="68575" anchor="t" anchorCtr="0">
            <a:noAutofit/>
          </a:bodyPr>
          <a:lstStyle/>
          <a:p>
            <a:pPr lvl="0">
              <a:spcBef>
                <a:spcPts val="0"/>
              </a:spcBef>
              <a:buNone/>
            </a:pPr>
            <a:r>
              <a:rPr lang="en" sz="3600" b="1">
                <a:solidFill>
                  <a:schemeClr val="accent2"/>
                </a:solidFill>
                <a:latin typeface="Arial"/>
                <a:ea typeface="Arial"/>
                <a:cs typeface="Arial"/>
                <a:sym typeface="Arial"/>
              </a:rPr>
              <a:t>Our Dataset</a:t>
            </a:r>
          </a:p>
        </p:txBody>
      </p:sp>
      <p:sp>
        <p:nvSpPr>
          <p:cNvPr id="160" name="Shape 160"/>
          <p:cNvSpPr txBox="1">
            <a:spLocks noGrp="1"/>
          </p:cNvSpPr>
          <p:nvPr>
            <p:ph type="body" idx="1"/>
          </p:nvPr>
        </p:nvSpPr>
        <p:spPr>
          <a:xfrm>
            <a:off x="311700" y="1266325"/>
            <a:ext cx="8520600" cy="3302700"/>
          </a:xfrm>
          <a:prstGeom prst="rect">
            <a:avLst/>
          </a:prstGeom>
        </p:spPr>
        <p:txBody>
          <a:bodyPr lIns="68575" tIns="68575" rIns="68575" bIns="68575" anchor="t" anchorCtr="0">
            <a:noAutofit/>
          </a:bodyPr>
          <a:lstStyle/>
          <a:p>
            <a:pPr marL="457200" lvl="0" indent="-419100" rtl="0">
              <a:spcBef>
                <a:spcPts val="0"/>
              </a:spcBef>
              <a:buSzPct val="100000"/>
              <a:buFont typeface="Arial"/>
            </a:pPr>
            <a:r>
              <a:rPr lang="en" sz="3000">
                <a:latin typeface="Arial"/>
                <a:ea typeface="Arial"/>
                <a:cs typeface="Arial"/>
                <a:sym typeface="Arial"/>
              </a:rPr>
              <a:t>5000+ movies</a:t>
            </a:r>
          </a:p>
          <a:p>
            <a:pPr marL="457200" lvl="0" indent="-419100" rtl="0">
              <a:spcBef>
                <a:spcPts val="0"/>
              </a:spcBef>
              <a:buSzPct val="100000"/>
              <a:buFont typeface="Arial"/>
            </a:pPr>
            <a:r>
              <a:rPr lang="en" sz="3000">
                <a:latin typeface="Arial"/>
                <a:ea typeface="Arial"/>
                <a:cs typeface="Arial"/>
                <a:sym typeface="Arial"/>
              </a:rPr>
              <a:t>28 columns</a:t>
            </a:r>
          </a:p>
          <a:p>
            <a:pPr lvl="0">
              <a:spcBef>
                <a:spcPts val="0"/>
              </a:spcBef>
              <a:buNone/>
            </a:pPr>
            <a:r>
              <a:rPr lang="en" sz="3000">
                <a:latin typeface="Arial"/>
                <a:ea typeface="Arial"/>
                <a:cs typeface="Arial"/>
                <a:sym typeface="Arial"/>
              </a:rPr>
              <a:t>such as: imdb_score, gross, budget, duration, number of facebook likes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445025"/>
            <a:ext cx="8520600" cy="707400"/>
          </a:xfrm>
          <a:prstGeom prst="rect">
            <a:avLst/>
          </a:prstGeom>
        </p:spPr>
        <p:txBody>
          <a:bodyPr lIns="68575" tIns="68575" rIns="68575" bIns="68575" anchor="t" anchorCtr="0">
            <a:noAutofit/>
          </a:bodyPr>
          <a:lstStyle/>
          <a:p>
            <a:pPr lvl="0">
              <a:spcBef>
                <a:spcPts val="0"/>
              </a:spcBef>
              <a:buNone/>
            </a:pPr>
            <a:r>
              <a:rPr lang="en" sz="3600" b="1">
                <a:solidFill>
                  <a:schemeClr val="accent2"/>
                </a:solidFill>
                <a:latin typeface="Arial"/>
                <a:ea typeface="Arial"/>
                <a:cs typeface="Arial"/>
                <a:sym typeface="Arial"/>
              </a:rPr>
              <a:t>Data Exploration: hexbin plot</a:t>
            </a:r>
          </a:p>
          <a:p>
            <a:pPr lvl="0">
              <a:spcBef>
                <a:spcPts val="0"/>
              </a:spcBef>
              <a:buNone/>
            </a:pPr>
            <a:endParaRPr/>
          </a:p>
        </p:txBody>
      </p:sp>
      <p:sp>
        <p:nvSpPr>
          <p:cNvPr id="166" name="Shape 166"/>
          <p:cNvSpPr txBox="1">
            <a:spLocks noGrp="1"/>
          </p:cNvSpPr>
          <p:nvPr>
            <p:ph type="body" idx="1"/>
          </p:nvPr>
        </p:nvSpPr>
        <p:spPr>
          <a:xfrm>
            <a:off x="311700" y="1533925"/>
            <a:ext cx="3473400" cy="3054300"/>
          </a:xfrm>
          <a:prstGeom prst="rect">
            <a:avLst/>
          </a:prstGeom>
        </p:spPr>
        <p:txBody>
          <a:bodyPr lIns="68575" tIns="68575" rIns="68575" bIns="68575" anchor="t" anchorCtr="0">
            <a:noAutofit/>
          </a:bodyPr>
          <a:lstStyle/>
          <a:p>
            <a:pPr marL="457200" lvl="0" indent="-342900" rtl="0">
              <a:lnSpc>
                <a:spcPct val="150000"/>
              </a:lnSpc>
              <a:spcBef>
                <a:spcPts val="0"/>
              </a:spcBef>
              <a:buSzPct val="100000"/>
              <a:buFont typeface="Arial"/>
            </a:pPr>
            <a:r>
              <a:rPr lang="en" sz="1800">
                <a:latin typeface="Arial"/>
                <a:ea typeface="Arial"/>
                <a:cs typeface="Arial"/>
                <a:sym typeface="Arial"/>
              </a:rPr>
              <a:t>Bivariate analogue of histogram</a:t>
            </a:r>
          </a:p>
          <a:p>
            <a:pPr marL="457200" lvl="0" indent="-342900" rtl="0">
              <a:lnSpc>
                <a:spcPct val="150000"/>
              </a:lnSpc>
              <a:spcBef>
                <a:spcPts val="0"/>
              </a:spcBef>
              <a:buSzPct val="100000"/>
              <a:buFont typeface="Arial"/>
            </a:pPr>
            <a:r>
              <a:rPr lang="en" sz="1800">
                <a:latin typeface="Arial"/>
                <a:ea typeface="Arial"/>
                <a:cs typeface="Arial"/>
                <a:sym typeface="Arial"/>
              </a:rPr>
              <a:t>Density instead of points </a:t>
            </a:r>
          </a:p>
          <a:p>
            <a:pPr marL="457200" lvl="0" indent="-342900">
              <a:lnSpc>
                <a:spcPct val="150000"/>
              </a:lnSpc>
              <a:spcBef>
                <a:spcPts val="0"/>
              </a:spcBef>
              <a:buSzPct val="100000"/>
              <a:buFont typeface="Arial"/>
            </a:pPr>
            <a:r>
              <a:rPr lang="en" sz="1800">
                <a:latin typeface="Arial"/>
                <a:ea typeface="Arial"/>
                <a:cs typeface="Arial"/>
                <a:sym typeface="Arial"/>
              </a:rPr>
              <a:t>More straight-forward</a:t>
            </a:r>
          </a:p>
        </p:txBody>
      </p:sp>
      <p:pic>
        <p:nvPicPr>
          <p:cNvPr id="167" name="Shape 167" descr="Screen Shot 2017-04-19 at 6.44.02 PM.png"/>
          <p:cNvPicPr preferRelativeResize="0"/>
          <p:nvPr/>
        </p:nvPicPr>
        <p:blipFill>
          <a:blip r:embed="rId3">
            <a:alphaModFix/>
          </a:blip>
          <a:stretch>
            <a:fillRect/>
          </a:stretch>
        </p:blipFill>
        <p:spPr>
          <a:xfrm>
            <a:off x="3455400" y="1313125"/>
            <a:ext cx="3970594" cy="30542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76875" y="63050"/>
            <a:ext cx="8909100" cy="707400"/>
          </a:xfrm>
          <a:prstGeom prst="rect">
            <a:avLst/>
          </a:prstGeom>
        </p:spPr>
        <p:txBody>
          <a:bodyPr lIns="68575" tIns="68575" rIns="68575" bIns="68575" anchor="t" anchorCtr="0">
            <a:noAutofit/>
          </a:bodyPr>
          <a:lstStyle/>
          <a:p>
            <a:pPr lvl="0">
              <a:spcBef>
                <a:spcPts val="0"/>
              </a:spcBef>
              <a:buNone/>
            </a:pPr>
            <a:r>
              <a:rPr lang="en" sz="3600" b="1">
                <a:latin typeface="Arial"/>
                <a:ea typeface="Arial"/>
                <a:cs typeface="Arial"/>
                <a:sym typeface="Arial"/>
              </a:rPr>
              <a:t> </a:t>
            </a:r>
            <a:r>
              <a:rPr lang="en" sz="3600" b="1">
                <a:solidFill>
                  <a:schemeClr val="accent2"/>
                </a:solidFill>
                <a:latin typeface="Arial"/>
                <a:ea typeface="Arial"/>
                <a:cs typeface="Arial"/>
                <a:sym typeface="Arial"/>
              </a:rPr>
              <a:t>Data Exploration:correlation plot</a:t>
            </a:r>
          </a:p>
        </p:txBody>
      </p:sp>
      <p:pic>
        <p:nvPicPr>
          <p:cNvPr id="173" name="Shape 173" descr="Screen Shot 2017-04-18 at 5.10.28 PM.png"/>
          <p:cNvPicPr preferRelativeResize="0"/>
          <p:nvPr/>
        </p:nvPicPr>
        <p:blipFill>
          <a:blip r:embed="rId3">
            <a:alphaModFix/>
          </a:blip>
          <a:stretch>
            <a:fillRect/>
          </a:stretch>
        </p:blipFill>
        <p:spPr>
          <a:xfrm>
            <a:off x="1266475" y="770450"/>
            <a:ext cx="5675323" cy="41035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311700" y="181100"/>
            <a:ext cx="8520600" cy="971400"/>
          </a:xfrm>
          <a:prstGeom prst="rect">
            <a:avLst/>
          </a:prstGeom>
        </p:spPr>
        <p:txBody>
          <a:bodyPr lIns="68575" tIns="68575" rIns="68575" bIns="68575" anchor="t" anchorCtr="0">
            <a:noAutofit/>
          </a:bodyPr>
          <a:lstStyle/>
          <a:p>
            <a:pPr lvl="0">
              <a:spcBef>
                <a:spcPts val="0"/>
              </a:spcBef>
              <a:buNone/>
            </a:pPr>
            <a:r>
              <a:rPr lang="en" sz="3600" b="1">
                <a:solidFill>
                  <a:schemeClr val="accent2"/>
                </a:solidFill>
                <a:latin typeface="Arial"/>
                <a:ea typeface="Arial"/>
                <a:cs typeface="Arial"/>
                <a:sym typeface="Arial"/>
              </a:rPr>
              <a:t>Random Forest Model</a:t>
            </a:r>
          </a:p>
          <a:p>
            <a:pPr lvl="0">
              <a:spcBef>
                <a:spcPts val="0"/>
              </a:spcBef>
              <a:buNone/>
            </a:pPr>
            <a:r>
              <a:rPr lang="en" sz="2400" b="1">
                <a:solidFill>
                  <a:schemeClr val="accent2"/>
                </a:solidFill>
                <a:latin typeface="Arial"/>
                <a:ea typeface="Arial"/>
                <a:cs typeface="Arial"/>
                <a:sym typeface="Arial"/>
              </a:rPr>
              <a:t>(Target: imdb_score)</a:t>
            </a:r>
          </a:p>
        </p:txBody>
      </p:sp>
      <p:sp>
        <p:nvSpPr>
          <p:cNvPr id="179" name="Shape 179"/>
          <p:cNvSpPr txBox="1">
            <a:spLocks noGrp="1"/>
          </p:cNvSpPr>
          <p:nvPr>
            <p:ph type="body" idx="1"/>
          </p:nvPr>
        </p:nvSpPr>
        <p:spPr>
          <a:xfrm>
            <a:off x="311700" y="1266325"/>
            <a:ext cx="8520600" cy="3302700"/>
          </a:xfrm>
          <a:prstGeom prst="rect">
            <a:avLst/>
          </a:prstGeom>
        </p:spPr>
        <p:txBody>
          <a:bodyPr lIns="68575" tIns="68575" rIns="68575" bIns="68575" anchor="t" anchorCtr="0">
            <a:noAutofit/>
          </a:bodyPr>
          <a:lstStyle/>
          <a:p>
            <a:pPr lvl="0">
              <a:spcBef>
                <a:spcPts val="0"/>
              </a:spcBef>
              <a:buNone/>
            </a:pPr>
            <a:endParaRPr/>
          </a:p>
        </p:txBody>
      </p:sp>
      <p:pic>
        <p:nvPicPr>
          <p:cNvPr id="180" name="Shape 180"/>
          <p:cNvPicPr preferRelativeResize="0"/>
          <p:nvPr/>
        </p:nvPicPr>
        <p:blipFill rotWithShape="1">
          <a:blip r:embed="rId3">
            <a:alphaModFix/>
          </a:blip>
          <a:srcRect l="2353" t="3707"/>
          <a:stretch/>
        </p:blipFill>
        <p:spPr>
          <a:xfrm>
            <a:off x="311700" y="1354625"/>
            <a:ext cx="3701273" cy="2199999"/>
          </a:xfrm>
          <a:prstGeom prst="rect">
            <a:avLst/>
          </a:prstGeom>
          <a:noFill/>
          <a:ln>
            <a:noFill/>
          </a:ln>
        </p:spPr>
      </p:pic>
      <p:pic>
        <p:nvPicPr>
          <p:cNvPr id="181" name="Shape 181"/>
          <p:cNvPicPr preferRelativeResize="0"/>
          <p:nvPr/>
        </p:nvPicPr>
        <p:blipFill rotWithShape="1">
          <a:blip r:embed="rId4">
            <a:alphaModFix/>
          </a:blip>
          <a:srcRect l="1452" t="34298" r="4261" b="8164"/>
          <a:stretch/>
        </p:blipFill>
        <p:spPr>
          <a:xfrm>
            <a:off x="4012975" y="1266326"/>
            <a:ext cx="4819325" cy="3215150"/>
          </a:xfrm>
          <a:prstGeom prst="rect">
            <a:avLst/>
          </a:prstGeom>
          <a:noFill/>
          <a:ln>
            <a:noFill/>
          </a:ln>
        </p:spPr>
      </p:pic>
      <p:pic>
        <p:nvPicPr>
          <p:cNvPr id="182" name="Shape 182"/>
          <p:cNvPicPr preferRelativeResize="0"/>
          <p:nvPr/>
        </p:nvPicPr>
        <p:blipFill rotWithShape="1">
          <a:blip r:embed="rId5">
            <a:alphaModFix/>
          </a:blip>
          <a:srcRect l="3563" r="1415" b="34417"/>
          <a:stretch/>
        </p:blipFill>
        <p:spPr>
          <a:xfrm>
            <a:off x="4746250" y="4410175"/>
            <a:ext cx="4287999" cy="209749"/>
          </a:xfrm>
          <a:prstGeom prst="rect">
            <a:avLst/>
          </a:prstGeom>
          <a:noFill/>
          <a:ln>
            <a:noFill/>
          </a:ln>
        </p:spPr>
      </p:pic>
      <p:pic>
        <p:nvPicPr>
          <p:cNvPr id="183" name="Shape 183"/>
          <p:cNvPicPr preferRelativeResize="0"/>
          <p:nvPr/>
        </p:nvPicPr>
        <p:blipFill>
          <a:blip r:embed="rId6">
            <a:alphaModFix/>
          </a:blip>
          <a:stretch>
            <a:fillRect/>
          </a:stretch>
        </p:blipFill>
        <p:spPr>
          <a:xfrm>
            <a:off x="311700" y="3596800"/>
            <a:ext cx="3653625" cy="884674"/>
          </a:xfrm>
          <a:prstGeom prst="rect">
            <a:avLst/>
          </a:prstGeom>
          <a:noFill/>
          <a:ln>
            <a:noFill/>
          </a:ln>
        </p:spPr>
      </p:pic>
      <p:sp>
        <p:nvSpPr>
          <p:cNvPr id="184" name="Shape 184"/>
          <p:cNvSpPr/>
          <p:nvPr/>
        </p:nvSpPr>
        <p:spPr>
          <a:xfrm>
            <a:off x="315750" y="3595350"/>
            <a:ext cx="3585000" cy="916800"/>
          </a:xfrm>
          <a:prstGeom prst="roundRect">
            <a:avLst>
              <a:gd name="adj" fmla="val 16667"/>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311700" y="137125"/>
            <a:ext cx="8520600" cy="1015200"/>
          </a:xfrm>
          <a:prstGeom prst="rect">
            <a:avLst/>
          </a:prstGeom>
        </p:spPr>
        <p:txBody>
          <a:bodyPr lIns="68575" tIns="68575" rIns="68575" bIns="68575" anchor="t" anchorCtr="0">
            <a:noAutofit/>
          </a:bodyPr>
          <a:lstStyle/>
          <a:p>
            <a:pPr lvl="0">
              <a:spcBef>
                <a:spcPts val="0"/>
              </a:spcBef>
              <a:buNone/>
            </a:pPr>
            <a:r>
              <a:rPr lang="en" sz="3600" b="1">
                <a:solidFill>
                  <a:schemeClr val="accent2"/>
                </a:solidFill>
                <a:latin typeface="Arial"/>
                <a:ea typeface="Arial"/>
                <a:cs typeface="Arial"/>
                <a:sym typeface="Arial"/>
              </a:rPr>
              <a:t>Predictions_RF</a:t>
            </a:r>
          </a:p>
          <a:p>
            <a:pPr lvl="0">
              <a:spcBef>
                <a:spcPts val="0"/>
              </a:spcBef>
              <a:buNone/>
            </a:pPr>
            <a:r>
              <a:rPr lang="en" sz="2400" b="1">
                <a:solidFill>
                  <a:schemeClr val="accent2"/>
                </a:solidFill>
                <a:latin typeface="Arial"/>
                <a:ea typeface="Arial"/>
                <a:cs typeface="Arial"/>
                <a:sym typeface="Arial"/>
              </a:rPr>
              <a:t>(Target: imdb_score)</a:t>
            </a:r>
          </a:p>
          <a:p>
            <a:pPr lvl="0">
              <a:spcBef>
                <a:spcPts val="0"/>
              </a:spcBef>
              <a:buNone/>
            </a:pPr>
            <a:endParaRPr/>
          </a:p>
        </p:txBody>
      </p:sp>
      <p:sp>
        <p:nvSpPr>
          <p:cNvPr id="190" name="Shape 190"/>
          <p:cNvSpPr txBox="1">
            <a:spLocks noGrp="1"/>
          </p:cNvSpPr>
          <p:nvPr>
            <p:ph type="body" idx="1"/>
          </p:nvPr>
        </p:nvSpPr>
        <p:spPr>
          <a:xfrm>
            <a:off x="311700" y="1266325"/>
            <a:ext cx="8520600" cy="3302700"/>
          </a:xfrm>
          <a:prstGeom prst="rect">
            <a:avLst/>
          </a:prstGeom>
        </p:spPr>
        <p:txBody>
          <a:bodyPr lIns="68575" tIns="68575" rIns="68575" bIns="68575" anchor="t" anchorCtr="0">
            <a:noAutofit/>
          </a:bodyPr>
          <a:lstStyle/>
          <a:p>
            <a:pPr lvl="0">
              <a:spcBef>
                <a:spcPts val="0"/>
              </a:spcBef>
              <a:buNone/>
            </a:pPr>
            <a:endParaRPr/>
          </a:p>
        </p:txBody>
      </p:sp>
      <p:pic>
        <p:nvPicPr>
          <p:cNvPr id="191" name="Shape 191"/>
          <p:cNvPicPr preferRelativeResize="0"/>
          <p:nvPr/>
        </p:nvPicPr>
        <p:blipFill>
          <a:blip r:embed="rId3">
            <a:alphaModFix/>
          </a:blip>
          <a:stretch>
            <a:fillRect/>
          </a:stretch>
        </p:blipFill>
        <p:spPr>
          <a:xfrm>
            <a:off x="2732875" y="1220325"/>
            <a:ext cx="4980733" cy="3302699"/>
          </a:xfrm>
          <a:prstGeom prst="rect">
            <a:avLst/>
          </a:prstGeom>
          <a:noFill/>
          <a:ln>
            <a:noFill/>
          </a:ln>
        </p:spPr>
      </p:pic>
      <p:pic>
        <p:nvPicPr>
          <p:cNvPr id="192" name="Shape 192"/>
          <p:cNvPicPr preferRelativeResize="0"/>
          <p:nvPr/>
        </p:nvPicPr>
        <p:blipFill rotWithShape="1">
          <a:blip r:embed="rId4">
            <a:alphaModFix/>
          </a:blip>
          <a:srcRect b="30074"/>
          <a:stretch/>
        </p:blipFill>
        <p:spPr>
          <a:xfrm>
            <a:off x="311700" y="1220312"/>
            <a:ext cx="2345750" cy="34965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311700" y="445025"/>
            <a:ext cx="8520600" cy="707400"/>
          </a:xfrm>
          <a:prstGeom prst="rect">
            <a:avLst/>
          </a:prstGeom>
        </p:spPr>
        <p:txBody>
          <a:bodyPr lIns="68575" tIns="68575" rIns="68575" bIns="68575" anchor="t" anchorCtr="0">
            <a:noAutofit/>
          </a:bodyPr>
          <a:lstStyle/>
          <a:p>
            <a:pPr lvl="0">
              <a:spcBef>
                <a:spcPts val="0"/>
              </a:spcBef>
              <a:buNone/>
            </a:pPr>
            <a:r>
              <a:rPr lang="en" sz="3600" b="1">
                <a:solidFill>
                  <a:schemeClr val="accent2"/>
                </a:solidFill>
                <a:latin typeface="Arial"/>
                <a:ea typeface="Arial"/>
                <a:cs typeface="Arial"/>
                <a:sym typeface="Arial"/>
              </a:rPr>
              <a:t>Multiple Regression Result (R)</a:t>
            </a:r>
          </a:p>
        </p:txBody>
      </p:sp>
      <p:sp>
        <p:nvSpPr>
          <p:cNvPr id="198" name="Shape 198"/>
          <p:cNvSpPr txBox="1">
            <a:spLocks noGrp="1"/>
          </p:cNvSpPr>
          <p:nvPr>
            <p:ph type="body" idx="1"/>
          </p:nvPr>
        </p:nvSpPr>
        <p:spPr>
          <a:xfrm>
            <a:off x="311700" y="1266325"/>
            <a:ext cx="8520600" cy="3302700"/>
          </a:xfrm>
          <a:prstGeom prst="rect">
            <a:avLst/>
          </a:prstGeom>
        </p:spPr>
        <p:txBody>
          <a:bodyPr lIns="68575" tIns="68575" rIns="68575" bIns="68575" anchor="t" anchorCtr="0">
            <a:noAutofit/>
          </a:bodyPr>
          <a:lstStyle/>
          <a:p>
            <a:pPr lvl="0">
              <a:spcBef>
                <a:spcPts val="0"/>
              </a:spcBef>
              <a:buNone/>
            </a:pPr>
            <a:r>
              <a:rPr lang="en"/>
              <a:t> </a:t>
            </a:r>
          </a:p>
        </p:txBody>
      </p:sp>
      <p:pic>
        <p:nvPicPr>
          <p:cNvPr id="199" name="Shape 199" descr="Screen Shot 2017-04-18 at 4.30.21 PM.png"/>
          <p:cNvPicPr preferRelativeResize="0"/>
          <p:nvPr/>
        </p:nvPicPr>
        <p:blipFill>
          <a:blip r:embed="rId3">
            <a:alphaModFix/>
          </a:blip>
          <a:stretch>
            <a:fillRect/>
          </a:stretch>
        </p:blipFill>
        <p:spPr>
          <a:xfrm>
            <a:off x="323850" y="1695450"/>
            <a:ext cx="8496300" cy="1752600"/>
          </a:xfrm>
          <a:prstGeom prst="rect">
            <a:avLst/>
          </a:prstGeom>
          <a:noFill/>
          <a:ln>
            <a:noFill/>
          </a:ln>
        </p:spPr>
      </p:pic>
      <p:sp>
        <p:nvSpPr>
          <p:cNvPr id="200" name="Shape 200"/>
          <p:cNvSpPr/>
          <p:nvPr/>
        </p:nvSpPr>
        <p:spPr>
          <a:xfrm>
            <a:off x="3238875" y="2536100"/>
            <a:ext cx="977700" cy="295500"/>
          </a:xfrm>
          <a:prstGeom prst="rect">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 name="Shape 201"/>
          <p:cNvSpPr/>
          <p:nvPr/>
        </p:nvSpPr>
        <p:spPr>
          <a:xfrm>
            <a:off x="7597750" y="2536100"/>
            <a:ext cx="1028700" cy="295500"/>
          </a:xfrm>
          <a:prstGeom prst="rect">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311700" y="170100"/>
            <a:ext cx="8520600" cy="982200"/>
          </a:xfrm>
          <a:prstGeom prst="rect">
            <a:avLst/>
          </a:prstGeom>
        </p:spPr>
        <p:txBody>
          <a:bodyPr lIns="68575" tIns="68575" rIns="68575" bIns="68575" anchor="t" anchorCtr="0">
            <a:noAutofit/>
          </a:bodyPr>
          <a:lstStyle/>
          <a:p>
            <a:pPr lvl="0">
              <a:spcBef>
                <a:spcPts val="0"/>
              </a:spcBef>
              <a:buNone/>
            </a:pPr>
            <a:r>
              <a:rPr lang="en" sz="3600" b="1">
                <a:solidFill>
                  <a:schemeClr val="accent2"/>
                </a:solidFill>
                <a:latin typeface="Arial"/>
                <a:ea typeface="Arial"/>
                <a:cs typeface="Arial"/>
                <a:sym typeface="Arial"/>
              </a:rPr>
              <a:t>GBM </a:t>
            </a:r>
          </a:p>
          <a:p>
            <a:pPr lvl="0">
              <a:spcBef>
                <a:spcPts val="0"/>
              </a:spcBef>
              <a:buNone/>
            </a:pPr>
            <a:r>
              <a:rPr lang="en" sz="2400" b="1">
                <a:solidFill>
                  <a:schemeClr val="accent2"/>
                </a:solidFill>
                <a:latin typeface="Arial"/>
                <a:ea typeface="Arial"/>
                <a:cs typeface="Arial"/>
                <a:sym typeface="Arial"/>
              </a:rPr>
              <a:t>(Target: imdb_score)</a:t>
            </a:r>
          </a:p>
        </p:txBody>
      </p:sp>
      <p:sp>
        <p:nvSpPr>
          <p:cNvPr id="207" name="Shape 207"/>
          <p:cNvSpPr txBox="1">
            <a:spLocks noGrp="1"/>
          </p:cNvSpPr>
          <p:nvPr>
            <p:ph type="body" idx="1"/>
          </p:nvPr>
        </p:nvSpPr>
        <p:spPr>
          <a:xfrm>
            <a:off x="311700" y="1266325"/>
            <a:ext cx="8520600" cy="3302700"/>
          </a:xfrm>
          <a:prstGeom prst="rect">
            <a:avLst/>
          </a:prstGeom>
        </p:spPr>
        <p:txBody>
          <a:bodyPr lIns="68575" tIns="68575" rIns="68575" bIns="68575" anchor="t" anchorCtr="0">
            <a:noAutofit/>
          </a:bodyPr>
          <a:lstStyle/>
          <a:p>
            <a:pPr lvl="0">
              <a:spcBef>
                <a:spcPts val="0"/>
              </a:spcBef>
              <a:buNone/>
            </a:pPr>
            <a:endParaRPr/>
          </a:p>
        </p:txBody>
      </p:sp>
      <p:pic>
        <p:nvPicPr>
          <p:cNvPr id="208" name="Shape 208"/>
          <p:cNvPicPr preferRelativeResize="0"/>
          <p:nvPr/>
        </p:nvPicPr>
        <p:blipFill rotWithShape="1">
          <a:blip r:embed="rId3">
            <a:alphaModFix/>
          </a:blip>
          <a:srcRect l="2669" t="6438" r="2990" b="3762"/>
          <a:stretch/>
        </p:blipFill>
        <p:spPr>
          <a:xfrm>
            <a:off x="311700" y="1266325"/>
            <a:ext cx="3887474" cy="1900749"/>
          </a:xfrm>
          <a:prstGeom prst="rect">
            <a:avLst/>
          </a:prstGeom>
          <a:noFill/>
          <a:ln>
            <a:noFill/>
          </a:ln>
        </p:spPr>
      </p:pic>
      <p:pic>
        <p:nvPicPr>
          <p:cNvPr id="209" name="Shape 209"/>
          <p:cNvPicPr preferRelativeResize="0"/>
          <p:nvPr/>
        </p:nvPicPr>
        <p:blipFill rotWithShape="1">
          <a:blip r:embed="rId4">
            <a:alphaModFix/>
          </a:blip>
          <a:srcRect l="2963" t="11276" r="7229"/>
          <a:stretch/>
        </p:blipFill>
        <p:spPr>
          <a:xfrm>
            <a:off x="311700" y="3447625"/>
            <a:ext cx="3887475" cy="734955"/>
          </a:xfrm>
          <a:prstGeom prst="rect">
            <a:avLst/>
          </a:prstGeom>
          <a:noFill/>
          <a:ln>
            <a:noFill/>
          </a:ln>
        </p:spPr>
      </p:pic>
      <p:pic>
        <p:nvPicPr>
          <p:cNvPr id="210" name="Shape 210"/>
          <p:cNvPicPr preferRelativeResize="0"/>
          <p:nvPr/>
        </p:nvPicPr>
        <p:blipFill rotWithShape="1">
          <a:blip r:embed="rId5">
            <a:alphaModFix/>
          </a:blip>
          <a:srcRect l="3131" t="33005" r="3121" b="8794"/>
          <a:stretch/>
        </p:blipFill>
        <p:spPr>
          <a:xfrm>
            <a:off x="4199175" y="1266325"/>
            <a:ext cx="4623350" cy="3043751"/>
          </a:xfrm>
          <a:prstGeom prst="rect">
            <a:avLst/>
          </a:prstGeom>
          <a:noFill/>
          <a:ln>
            <a:noFill/>
          </a:ln>
        </p:spPr>
      </p:pic>
      <p:sp>
        <p:nvSpPr>
          <p:cNvPr id="211" name="Shape 211"/>
          <p:cNvSpPr/>
          <p:nvPr/>
        </p:nvSpPr>
        <p:spPr>
          <a:xfrm>
            <a:off x="311700" y="3356700"/>
            <a:ext cx="3887400" cy="916800"/>
          </a:xfrm>
          <a:prstGeom prst="roundRect">
            <a:avLst>
              <a:gd name="adj" fmla="val 16667"/>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2225</Words>
  <Application>Microsoft Macintosh PowerPoint</Application>
  <PresentationFormat>On-screen Show (16:9)</PresentationFormat>
  <Paragraphs>137</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Cambria</vt:lpstr>
      <vt:lpstr>Noto Sans Symbols</vt:lpstr>
      <vt:lpstr>Trebuchet MS</vt:lpstr>
      <vt:lpstr>Facet</vt:lpstr>
      <vt:lpstr>IMDB MOVIE ANALYSIS</vt:lpstr>
      <vt:lpstr>Models</vt:lpstr>
      <vt:lpstr>Our Dataset</vt:lpstr>
      <vt:lpstr>Data Exploration: hexbin plot </vt:lpstr>
      <vt:lpstr> Data Exploration:correlation plot</vt:lpstr>
      <vt:lpstr>Random Forest Model (Target: imdb_score)</vt:lpstr>
      <vt:lpstr>Predictions_RF (Target: imdb_score) </vt:lpstr>
      <vt:lpstr>Multiple Regression Result (R)</vt:lpstr>
      <vt:lpstr>GBM  (Target: imdb_score)</vt:lpstr>
      <vt:lpstr>Prediction_GBM (Target: imdb_score)</vt:lpstr>
      <vt:lpstr>Multiple Regression Result (R)</vt:lpstr>
      <vt:lpstr>GLR coefficients :  (x from GBM, y = imdb_score)</vt:lpstr>
      <vt:lpstr>Random Forest &amp; GBM  (Target:gross) </vt:lpstr>
      <vt:lpstr>Multiple Regression Result (R) </vt:lpstr>
      <vt:lpstr>Neural Network Model</vt:lpstr>
      <vt:lpstr>PowerPoint Presentation</vt:lpstr>
      <vt:lpstr>Partial Dependence Plots</vt:lpstr>
      <vt:lpstr>Model Comparisons</vt:lpstr>
      <vt:lpstr>PowerPoint Presentation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ANALYSIS</dc:title>
  <cp:lastModifiedBy>Lu, Yatao</cp:lastModifiedBy>
  <cp:revision>2</cp:revision>
  <dcterms:modified xsi:type="dcterms:W3CDTF">2017-05-10T18:41:46Z</dcterms:modified>
</cp:coreProperties>
</file>