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Lst>
  <p:sldSz cx="18288000" cy="10287000"/>
  <p:notesSz cx="6858000" cy="9144000"/>
  <p:embeddedFontLst>
    <p:embeddedFont>
      <p:font typeface="Times New Roman Bold" panose="02020803070505020304" pitchFamily="18" charset="0"/>
      <p:regular r:id="rId17"/>
      <p:bold r:id="rId18"/>
    </p:embeddedFont>
    <p:embeddedFont>
      <p:font typeface="Trebuchet MS" panose="020B0603020202020204" pitchFamily="34" charset="0"/>
      <p:regular r:id="rId19"/>
      <p:bold r:id="rId20"/>
      <p:italic r:id="rId21"/>
      <p:boldItalic r:id="rId22"/>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autoAdjust="0"/>
    <p:restoredTop sz="94622" autoAdjust="0"/>
  </p:normalViewPr>
  <p:slideViewPr>
    <p:cSldViewPr>
      <p:cViewPr varScale="1">
        <p:scale>
          <a:sx n="52" d="100"/>
          <a:sy n="52" d="100"/>
        </p:scale>
        <p:origin x="850" y="62"/>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font" Target="fonts/font2.fntdata"/><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font" Target="fonts/font5.fntdata"/><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font" Target="fonts/font1.fntdata"/><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font" Target="fonts/font4.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font" Target="fonts/font3.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6.fntdata"/></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D8BD707-D9CF-40AE-B4C6-C98DA3205C09}" type="datetimeFigureOut">
              <a:rPr lang="en-US" smtClean="0"/>
              <a:pPr/>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D8BD707-D9CF-40AE-B4C6-C98DA3205C09}" type="datetimeFigureOut">
              <a:rPr lang="en-US" smtClean="0"/>
              <a:pPr/>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9/19/2025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D8BD707-D9CF-40AE-B4C6-C98DA3205C09}" type="datetimeFigureOut">
              <a:rPr lang="en-US" smtClean="0"/>
              <a:pPr/>
              <a:t>9/19/2025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D8BD707-D9CF-40AE-B4C6-C98DA3205C09}" type="datetimeFigureOut">
              <a:rPr lang="en-US" smtClean="0"/>
              <a:pPr/>
              <a:t>9/19/2025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D8BD707-D9CF-40AE-B4C6-C98DA3205C09}" type="datetimeFigureOut">
              <a:rPr lang="en-US" smtClean="0"/>
              <a:pPr/>
              <a:t>9/19/2025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9/19/2025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9/19/2025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9/19/2025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svg"/><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10.xml.rels><?xml version="1.0" encoding="UTF-8" standalone="yes"?>
<Relationships xmlns="http://schemas.openxmlformats.org/package/2006/relationships"><Relationship Id="rId3" Type="http://schemas.openxmlformats.org/officeDocument/2006/relationships/image" Target="../media/image6.svg"/><Relationship Id="rId2" Type="http://schemas.openxmlformats.org/officeDocument/2006/relationships/image" Target="../media/image5.png"/><Relationship Id="rId1" Type="http://schemas.openxmlformats.org/officeDocument/2006/relationships/slideLayout" Target="../slideLayouts/slideLayout7.xml"/><Relationship Id="rId4" Type="http://schemas.openxmlformats.org/officeDocument/2006/relationships/image" Target="../media/image7.jpe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4.svg"/><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63503" y="-63503"/>
            <a:ext cx="1390850" cy="10413997"/>
            <a:chOff x="0" y="0"/>
            <a:chExt cx="1390853" cy="10414000"/>
          </a:xfrm>
        </p:grpSpPr>
        <p:sp>
          <p:nvSpPr>
            <p:cNvPr id="3" name="Freeform 3"/>
            <p:cNvSpPr/>
            <p:nvPr/>
          </p:nvSpPr>
          <p:spPr>
            <a:xfrm>
              <a:off x="63500" y="6083300"/>
              <a:ext cx="673100" cy="4267200"/>
            </a:xfrm>
            <a:custGeom>
              <a:avLst/>
              <a:gdLst/>
              <a:ahLst/>
              <a:cxnLst/>
              <a:rect l="l" t="t" r="r" b="b"/>
              <a:pathLst>
                <a:path w="673100" h="4267200">
                  <a:moveTo>
                    <a:pt x="0" y="0"/>
                  </a:moveTo>
                  <a:lnTo>
                    <a:pt x="0" y="4267200"/>
                  </a:lnTo>
                  <a:lnTo>
                    <a:pt x="673100" y="4267200"/>
                  </a:lnTo>
                  <a:lnTo>
                    <a:pt x="673100" y="4266946"/>
                  </a:lnTo>
                  <a:lnTo>
                    <a:pt x="0" y="0"/>
                  </a:lnTo>
                  <a:close/>
                </a:path>
              </a:pathLst>
            </a:custGeom>
            <a:solidFill>
              <a:srgbClr val="90C226"/>
            </a:solidFill>
          </p:spPr>
        </p:sp>
        <p:sp>
          <p:nvSpPr>
            <p:cNvPr id="4" name="Freeform 4"/>
            <p:cNvSpPr/>
            <p:nvPr/>
          </p:nvSpPr>
          <p:spPr>
            <a:xfrm>
              <a:off x="63500" y="63500"/>
              <a:ext cx="1263777" cy="8498967"/>
            </a:xfrm>
            <a:custGeom>
              <a:avLst/>
              <a:gdLst/>
              <a:ahLst/>
              <a:cxnLst/>
              <a:rect l="l" t="t" r="r" b="b"/>
              <a:pathLst>
                <a:path w="1263777" h="8498967">
                  <a:moveTo>
                    <a:pt x="0" y="0"/>
                  </a:moveTo>
                  <a:lnTo>
                    <a:pt x="0" y="8498967"/>
                  </a:lnTo>
                  <a:lnTo>
                    <a:pt x="1263777" y="0"/>
                  </a:lnTo>
                  <a:close/>
                </a:path>
              </a:pathLst>
            </a:custGeom>
            <a:solidFill>
              <a:srgbClr val="90C226"/>
            </a:solidFill>
          </p:spPr>
        </p:sp>
      </p:grpSp>
      <p:sp>
        <p:nvSpPr>
          <p:cNvPr id="5" name="Freeform 5"/>
          <p:cNvSpPr/>
          <p:nvPr/>
        </p:nvSpPr>
        <p:spPr>
          <a:xfrm>
            <a:off x="11064611" y="-63503"/>
            <a:ext cx="7286892" cy="10413997"/>
          </a:xfrm>
          <a:custGeom>
            <a:avLst/>
            <a:gdLst/>
            <a:ahLst/>
            <a:cxnLst/>
            <a:rect l="l" t="t" r="r" b="b"/>
            <a:pathLst>
              <a:path w="7286892" h="10413997">
                <a:moveTo>
                  <a:pt x="0" y="0"/>
                </a:moveTo>
                <a:lnTo>
                  <a:pt x="7286892" y="0"/>
                </a:lnTo>
                <a:lnTo>
                  <a:pt x="7286892"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6" name="TextBox 6"/>
          <p:cNvSpPr txBox="1"/>
          <p:nvPr/>
        </p:nvSpPr>
        <p:spPr>
          <a:xfrm>
            <a:off x="4003977" y="3657686"/>
            <a:ext cx="10105015" cy="1243930"/>
          </a:xfrm>
          <a:prstGeom prst="rect">
            <a:avLst/>
          </a:prstGeom>
        </p:spPr>
        <p:txBody>
          <a:bodyPr lIns="0" tIns="0" rIns="0" bIns="0" rtlCol="0" anchor="t">
            <a:spAutoFit/>
          </a:bodyPr>
          <a:lstStyle/>
          <a:p>
            <a:pPr algn="r">
              <a:lnSpc>
                <a:spcPts val="9671"/>
              </a:lnSpc>
            </a:pPr>
            <a:r>
              <a:rPr lang="en-US" sz="8100" dirty="0">
                <a:solidFill>
                  <a:srgbClr val="90C226"/>
                </a:solidFill>
                <a:latin typeface="Trebuchet MS"/>
                <a:ea typeface="Trebuchet MS"/>
                <a:cs typeface="Trebuchet MS"/>
                <a:sym typeface="Trebuchet MS"/>
              </a:rPr>
              <a:t>Stock Market </a:t>
            </a:r>
            <a:r>
              <a:rPr lang="en-US" sz="8100">
                <a:solidFill>
                  <a:srgbClr val="90C226"/>
                </a:solidFill>
                <a:latin typeface="Trebuchet MS"/>
                <a:ea typeface="Trebuchet MS"/>
                <a:cs typeface="Trebuchet MS"/>
                <a:sym typeface="Trebuchet MS"/>
              </a:rPr>
              <a:t>Analysis </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0" y="6019800"/>
            <a:ext cx="673103" cy="4267200"/>
            <a:chOff x="0" y="0"/>
            <a:chExt cx="673100" cy="4267200"/>
          </a:xfrm>
        </p:grpSpPr>
        <p:sp>
          <p:nvSpPr>
            <p:cNvPr id="3" name="Freeform 3"/>
            <p:cNvSpPr/>
            <p:nvPr/>
          </p:nvSpPr>
          <p:spPr>
            <a:xfrm>
              <a:off x="0" y="0"/>
              <a:ext cx="673100" cy="4267200"/>
            </a:xfrm>
            <a:custGeom>
              <a:avLst/>
              <a:gdLst/>
              <a:ahLst/>
              <a:cxnLst/>
              <a:rect l="l" t="t" r="r" b="b"/>
              <a:pathLst>
                <a:path w="673100" h="4267200">
                  <a:moveTo>
                    <a:pt x="0" y="0"/>
                  </a:moveTo>
                  <a:lnTo>
                    <a:pt x="0" y="4267200"/>
                  </a:lnTo>
                  <a:lnTo>
                    <a:pt x="673100" y="4267200"/>
                  </a:lnTo>
                  <a:lnTo>
                    <a:pt x="673100" y="4266946"/>
                  </a:lnTo>
                  <a:lnTo>
                    <a:pt x="0" y="0"/>
                  </a:lnTo>
                  <a:close/>
                </a:path>
              </a:pathLst>
            </a:custGeom>
            <a:solidFill>
              <a:srgbClr val="90C226"/>
            </a:solidFill>
          </p:spPr>
        </p:sp>
      </p:grpSp>
      <p:sp>
        <p:nvSpPr>
          <p:cNvPr id="4" name="Freeform 4"/>
          <p:cNvSpPr/>
          <p:nvPr/>
        </p:nvSpPr>
        <p:spPr>
          <a:xfrm>
            <a:off x="11065697" y="-63503"/>
            <a:ext cx="7285796" cy="10413997"/>
          </a:xfrm>
          <a:custGeom>
            <a:avLst/>
            <a:gdLst/>
            <a:ahLst/>
            <a:cxnLst/>
            <a:rect l="l" t="t" r="r" b="b"/>
            <a:pathLst>
              <a:path w="7285796" h="10413997">
                <a:moveTo>
                  <a:pt x="0" y="0"/>
                </a:moveTo>
                <a:lnTo>
                  <a:pt x="7285797" y="0"/>
                </a:lnTo>
                <a:lnTo>
                  <a:pt x="7285797"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5" name="Freeform 5"/>
          <p:cNvSpPr/>
          <p:nvPr/>
        </p:nvSpPr>
        <p:spPr>
          <a:xfrm>
            <a:off x="1164908" y="1873044"/>
            <a:ext cx="13124221" cy="7499509"/>
          </a:xfrm>
          <a:custGeom>
            <a:avLst/>
            <a:gdLst/>
            <a:ahLst/>
            <a:cxnLst/>
            <a:rect l="l" t="t" r="r" b="b"/>
            <a:pathLst>
              <a:path w="13124221" h="7499509">
                <a:moveTo>
                  <a:pt x="0" y="0"/>
                </a:moveTo>
                <a:lnTo>
                  <a:pt x="13124221" y="0"/>
                </a:lnTo>
                <a:lnTo>
                  <a:pt x="13124221" y="7499508"/>
                </a:lnTo>
                <a:lnTo>
                  <a:pt x="0" y="7499508"/>
                </a:lnTo>
                <a:lnTo>
                  <a:pt x="0" y="0"/>
                </a:lnTo>
                <a:close/>
              </a:path>
            </a:pathLst>
          </a:custGeom>
          <a:blipFill>
            <a:blip r:embed="rId4"/>
            <a:stretch>
              <a:fillRect l="-887" r="-925"/>
            </a:stretch>
          </a:blipFill>
        </p:spPr>
      </p:sp>
      <p:grpSp>
        <p:nvGrpSpPr>
          <p:cNvPr id="6" name="Group 6"/>
          <p:cNvGrpSpPr>
            <a:grpSpLocks noChangeAspect="1"/>
          </p:cNvGrpSpPr>
          <p:nvPr/>
        </p:nvGrpSpPr>
        <p:grpSpPr>
          <a:xfrm>
            <a:off x="11064611" y="-63503"/>
            <a:ext cx="7286892" cy="10413997"/>
            <a:chOff x="0" y="0"/>
            <a:chExt cx="7286892" cy="10414000"/>
          </a:xfrm>
        </p:grpSpPr>
        <p:sp>
          <p:nvSpPr>
            <p:cNvPr id="7" name="Freeform 7"/>
            <p:cNvSpPr/>
            <p:nvPr/>
          </p:nvSpPr>
          <p:spPr>
            <a:xfrm>
              <a:off x="2980055" y="63500"/>
              <a:ext cx="1852422" cy="10287000"/>
            </a:xfrm>
            <a:custGeom>
              <a:avLst/>
              <a:gdLst/>
              <a:ahLst/>
              <a:cxnLst/>
              <a:rect l="l" t="t" r="r" b="b"/>
              <a:pathLst>
                <a:path w="1852422" h="10287000">
                  <a:moveTo>
                    <a:pt x="0" y="0"/>
                  </a:moveTo>
                  <a:lnTo>
                    <a:pt x="0" y="10287000"/>
                  </a:lnTo>
                  <a:lnTo>
                    <a:pt x="1852422" y="10287000"/>
                  </a:lnTo>
                  <a:lnTo>
                    <a:pt x="1852422" y="0"/>
                  </a:lnTo>
                  <a:close/>
                </a:path>
              </a:pathLst>
            </a:custGeom>
            <a:solidFill>
              <a:srgbClr val="000000">
                <a:alpha val="0"/>
              </a:srgbClr>
            </a:solidFill>
          </p:spPr>
        </p:sp>
        <p:sp>
          <p:nvSpPr>
            <p:cNvPr id="8" name="Freeform 8"/>
            <p:cNvSpPr/>
            <p:nvPr/>
          </p:nvSpPr>
          <p:spPr>
            <a:xfrm>
              <a:off x="63500" y="5579237"/>
              <a:ext cx="7159879" cy="4771263"/>
            </a:xfrm>
            <a:custGeom>
              <a:avLst/>
              <a:gdLst/>
              <a:ahLst/>
              <a:cxnLst/>
              <a:rect l="l" t="t" r="r" b="b"/>
              <a:pathLst>
                <a:path w="7159879" h="4771263">
                  <a:moveTo>
                    <a:pt x="0" y="0"/>
                  </a:moveTo>
                  <a:lnTo>
                    <a:pt x="0" y="4771263"/>
                  </a:lnTo>
                  <a:lnTo>
                    <a:pt x="7159879" y="4771263"/>
                  </a:lnTo>
                  <a:lnTo>
                    <a:pt x="7159879" y="0"/>
                  </a:lnTo>
                  <a:close/>
                </a:path>
              </a:pathLst>
            </a:custGeom>
            <a:solidFill>
              <a:srgbClr val="000000">
                <a:alpha val="0"/>
              </a:srgbClr>
            </a:solidFill>
          </p:spPr>
        </p:sp>
      </p:grpSp>
      <p:sp>
        <p:nvSpPr>
          <p:cNvPr id="9" name="TextBox 9"/>
          <p:cNvSpPr txBox="1"/>
          <p:nvPr/>
        </p:nvSpPr>
        <p:spPr>
          <a:xfrm>
            <a:off x="1107443" y="876567"/>
            <a:ext cx="3256093" cy="930593"/>
          </a:xfrm>
          <a:prstGeom prst="rect">
            <a:avLst/>
          </a:prstGeom>
        </p:spPr>
        <p:txBody>
          <a:bodyPr lIns="0" tIns="0" rIns="0" bIns="0" rtlCol="0" anchor="t">
            <a:spAutoFit/>
          </a:bodyPr>
          <a:lstStyle/>
          <a:p>
            <a:pPr algn="l">
              <a:lnSpc>
                <a:spcPts val="7559"/>
              </a:lnSpc>
            </a:pPr>
            <a:r>
              <a:rPr lang="en-US" sz="5400">
                <a:solidFill>
                  <a:srgbClr val="90C226"/>
                </a:solidFill>
                <a:latin typeface="Trebuchet MS"/>
                <a:ea typeface="Trebuchet MS"/>
                <a:cs typeface="Trebuchet MS"/>
                <a:sym typeface="Trebuchet MS"/>
              </a:rPr>
              <a:t>Dashboard</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0" y="6019800"/>
            <a:ext cx="673103" cy="4267200"/>
            <a:chOff x="0" y="0"/>
            <a:chExt cx="673100" cy="4267200"/>
          </a:xfrm>
        </p:grpSpPr>
        <p:sp>
          <p:nvSpPr>
            <p:cNvPr id="3" name="Freeform 3"/>
            <p:cNvSpPr/>
            <p:nvPr/>
          </p:nvSpPr>
          <p:spPr>
            <a:xfrm>
              <a:off x="0" y="0"/>
              <a:ext cx="673100" cy="4267200"/>
            </a:xfrm>
            <a:custGeom>
              <a:avLst/>
              <a:gdLst/>
              <a:ahLst/>
              <a:cxnLst/>
              <a:rect l="l" t="t" r="r" b="b"/>
              <a:pathLst>
                <a:path w="673100" h="4267200">
                  <a:moveTo>
                    <a:pt x="0" y="0"/>
                  </a:moveTo>
                  <a:lnTo>
                    <a:pt x="0" y="4267200"/>
                  </a:lnTo>
                  <a:lnTo>
                    <a:pt x="673100" y="4267200"/>
                  </a:lnTo>
                  <a:lnTo>
                    <a:pt x="673100" y="4266946"/>
                  </a:lnTo>
                  <a:lnTo>
                    <a:pt x="0" y="0"/>
                  </a:lnTo>
                  <a:close/>
                </a:path>
              </a:pathLst>
            </a:custGeom>
            <a:solidFill>
              <a:srgbClr val="90C226"/>
            </a:solidFill>
          </p:spPr>
        </p:sp>
      </p:grpSp>
      <p:grpSp>
        <p:nvGrpSpPr>
          <p:cNvPr id="4" name="Group 4"/>
          <p:cNvGrpSpPr>
            <a:grpSpLocks noChangeAspect="1"/>
          </p:cNvGrpSpPr>
          <p:nvPr/>
        </p:nvGrpSpPr>
        <p:grpSpPr>
          <a:xfrm>
            <a:off x="2051647" y="3305175"/>
            <a:ext cx="95250" cy="95250"/>
            <a:chOff x="0" y="0"/>
            <a:chExt cx="95250" cy="95250"/>
          </a:xfrm>
        </p:grpSpPr>
        <p:sp>
          <p:nvSpPr>
            <p:cNvPr id="5" name="Freeform 5"/>
            <p:cNvSpPr/>
            <p:nvPr/>
          </p:nvSpPr>
          <p:spPr>
            <a:xfrm>
              <a:off x="0" y="0"/>
              <a:ext cx="95377" cy="95377"/>
            </a:xfrm>
            <a:custGeom>
              <a:avLst/>
              <a:gdLst/>
              <a:ahLst/>
              <a:cxnLst/>
              <a:rect l="l" t="t" r="r" b="b"/>
              <a:pathLst>
                <a:path w="95377" h="95377">
                  <a:moveTo>
                    <a:pt x="95250" y="47625"/>
                  </a:moveTo>
                  <a:cubicBezTo>
                    <a:pt x="95250" y="53975"/>
                    <a:pt x="93980" y="60071"/>
                    <a:pt x="91567" y="65913"/>
                  </a:cubicBezTo>
                  <a:cubicBezTo>
                    <a:pt x="89154" y="71755"/>
                    <a:pt x="85725" y="76835"/>
                    <a:pt x="81280" y="81407"/>
                  </a:cubicBezTo>
                  <a:cubicBezTo>
                    <a:pt x="76835" y="85979"/>
                    <a:pt x="71628" y="89281"/>
                    <a:pt x="65786" y="91694"/>
                  </a:cubicBezTo>
                  <a:cubicBezTo>
                    <a:pt x="59944" y="94107"/>
                    <a:pt x="53848" y="95377"/>
                    <a:pt x="47498" y="95377"/>
                  </a:cubicBezTo>
                  <a:cubicBezTo>
                    <a:pt x="41148" y="95377"/>
                    <a:pt x="35052" y="94107"/>
                    <a:pt x="29210" y="91694"/>
                  </a:cubicBezTo>
                  <a:cubicBezTo>
                    <a:pt x="23368" y="89281"/>
                    <a:pt x="18288" y="85852"/>
                    <a:pt x="13716" y="81407"/>
                  </a:cubicBezTo>
                  <a:cubicBezTo>
                    <a:pt x="9144" y="76962"/>
                    <a:pt x="6096" y="71628"/>
                    <a:pt x="3683" y="65913"/>
                  </a:cubicBezTo>
                  <a:cubicBezTo>
                    <a:pt x="1270" y="60198"/>
                    <a:pt x="0" y="53975"/>
                    <a:pt x="0" y="47625"/>
                  </a:cubicBezTo>
                  <a:cubicBezTo>
                    <a:pt x="0" y="41275"/>
                    <a:pt x="1270" y="35179"/>
                    <a:pt x="3683" y="29337"/>
                  </a:cubicBezTo>
                  <a:cubicBezTo>
                    <a:pt x="6096" y="23495"/>
                    <a:pt x="9525" y="18415"/>
                    <a:pt x="13970" y="13970"/>
                  </a:cubicBezTo>
                  <a:cubicBezTo>
                    <a:pt x="18415" y="9525"/>
                    <a:pt x="23622" y="6096"/>
                    <a:pt x="29337" y="3683"/>
                  </a:cubicBezTo>
                  <a:cubicBezTo>
                    <a:pt x="35052" y="1270"/>
                    <a:pt x="41275" y="0"/>
                    <a:pt x="47625" y="0"/>
                  </a:cubicBezTo>
                  <a:cubicBezTo>
                    <a:pt x="53975" y="0"/>
                    <a:pt x="60071" y="1270"/>
                    <a:pt x="65913" y="3683"/>
                  </a:cubicBezTo>
                  <a:cubicBezTo>
                    <a:pt x="71755" y="6096"/>
                    <a:pt x="76835" y="9525"/>
                    <a:pt x="81407" y="13970"/>
                  </a:cubicBezTo>
                  <a:cubicBezTo>
                    <a:pt x="85979" y="18415"/>
                    <a:pt x="89281" y="23622"/>
                    <a:pt x="91694" y="29464"/>
                  </a:cubicBezTo>
                  <a:cubicBezTo>
                    <a:pt x="94107" y="35306"/>
                    <a:pt x="95377" y="41402"/>
                    <a:pt x="95377" y="47752"/>
                  </a:cubicBezTo>
                  <a:close/>
                </a:path>
              </a:pathLst>
            </a:custGeom>
            <a:solidFill>
              <a:srgbClr val="000000"/>
            </a:solidFill>
          </p:spPr>
        </p:sp>
      </p:grpSp>
      <p:grpSp>
        <p:nvGrpSpPr>
          <p:cNvPr id="6" name="Group 6"/>
          <p:cNvGrpSpPr>
            <a:grpSpLocks noChangeAspect="1"/>
          </p:cNvGrpSpPr>
          <p:nvPr/>
        </p:nvGrpSpPr>
        <p:grpSpPr>
          <a:xfrm>
            <a:off x="2051647" y="4238625"/>
            <a:ext cx="95250" cy="95250"/>
            <a:chOff x="0" y="0"/>
            <a:chExt cx="95250" cy="95250"/>
          </a:xfrm>
        </p:grpSpPr>
        <p:sp>
          <p:nvSpPr>
            <p:cNvPr id="7" name="Freeform 7"/>
            <p:cNvSpPr/>
            <p:nvPr/>
          </p:nvSpPr>
          <p:spPr>
            <a:xfrm>
              <a:off x="0" y="0"/>
              <a:ext cx="95377" cy="95377"/>
            </a:xfrm>
            <a:custGeom>
              <a:avLst/>
              <a:gdLst/>
              <a:ahLst/>
              <a:cxnLst/>
              <a:rect l="l" t="t" r="r" b="b"/>
              <a:pathLst>
                <a:path w="95377" h="95377">
                  <a:moveTo>
                    <a:pt x="95250" y="47625"/>
                  </a:moveTo>
                  <a:cubicBezTo>
                    <a:pt x="95250" y="53975"/>
                    <a:pt x="93980" y="60071"/>
                    <a:pt x="91567" y="65913"/>
                  </a:cubicBezTo>
                  <a:cubicBezTo>
                    <a:pt x="89154" y="71755"/>
                    <a:pt x="85725" y="76835"/>
                    <a:pt x="81280" y="81407"/>
                  </a:cubicBezTo>
                  <a:cubicBezTo>
                    <a:pt x="76835" y="85979"/>
                    <a:pt x="71628" y="89281"/>
                    <a:pt x="65786" y="91694"/>
                  </a:cubicBezTo>
                  <a:cubicBezTo>
                    <a:pt x="59944" y="94107"/>
                    <a:pt x="53848" y="95377"/>
                    <a:pt x="47498" y="95377"/>
                  </a:cubicBezTo>
                  <a:cubicBezTo>
                    <a:pt x="41148" y="95377"/>
                    <a:pt x="35052" y="94107"/>
                    <a:pt x="29210" y="91694"/>
                  </a:cubicBezTo>
                  <a:cubicBezTo>
                    <a:pt x="23368" y="89281"/>
                    <a:pt x="18288" y="85852"/>
                    <a:pt x="13716" y="81407"/>
                  </a:cubicBezTo>
                  <a:cubicBezTo>
                    <a:pt x="9144" y="76962"/>
                    <a:pt x="6096" y="71628"/>
                    <a:pt x="3683" y="65913"/>
                  </a:cubicBezTo>
                  <a:cubicBezTo>
                    <a:pt x="1270" y="60198"/>
                    <a:pt x="0" y="53975"/>
                    <a:pt x="0" y="47625"/>
                  </a:cubicBezTo>
                  <a:cubicBezTo>
                    <a:pt x="0" y="41275"/>
                    <a:pt x="1270" y="35179"/>
                    <a:pt x="3683" y="29337"/>
                  </a:cubicBezTo>
                  <a:cubicBezTo>
                    <a:pt x="6096" y="23495"/>
                    <a:pt x="9525" y="18415"/>
                    <a:pt x="13970" y="13970"/>
                  </a:cubicBezTo>
                  <a:cubicBezTo>
                    <a:pt x="18415" y="9525"/>
                    <a:pt x="23622" y="6096"/>
                    <a:pt x="29337" y="3683"/>
                  </a:cubicBezTo>
                  <a:cubicBezTo>
                    <a:pt x="35052" y="1270"/>
                    <a:pt x="41275" y="0"/>
                    <a:pt x="47625" y="0"/>
                  </a:cubicBezTo>
                  <a:cubicBezTo>
                    <a:pt x="53975" y="0"/>
                    <a:pt x="60071" y="1270"/>
                    <a:pt x="65913" y="3683"/>
                  </a:cubicBezTo>
                  <a:cubicBezTo>
                    <a:pt x="71755" y="6096"/>
                    <a:pt x="76835" y="9525"/>
                    <a:pt x="81407" y="13970"/>
                  </a:cubicBezTo>
                  <a:cubicBezTo>
                    <a:pt x="85979" y="18415"/>
                    <a:pt x="89281" y="23622"/>
                    <a:pt x="91694" y="29464"/>
                  </a:cubicBezTo>
                  <a:cubicBezTo>
                    <a:pt x="94107" y="35306"/>
                    <a:pt x="95377" y="41402"/>
                    <a:pt x="95377" y="47752"/>
                  </a:cubicBezTo>
                  <a:close/>
                </a:path>
              </a:pathLst>
            </a:custGeom>
            <a:solidFill>
              <a:srgbClr val="000000"/>
            </a:solidFill>
          </p:spPr>
        </p:sp>
      </p:grpSp>
      <p:grpSp>
        <p:nvGrpSpPr>
          <p:cNvPr id="8" name="Group 8"/>
          <p:cNvGrpSpPr>
            <a:grpSpLocks noChangeAspect="1"/>
          </p:cNvGrpSpPr>
          <p:nvPr/>
        </p:nvGrpSpPr>
        <p:grpSpPr>
          <a:xfrm>
            <a:off x="2051647" y="5172075"/>
            <a:ext cx="95250" cy="95250"/>
            <a:chOff x="0" y="0"/>
            <a:chExt cx="95250" cy="95250"/>
          </a:xfrm>
        </p:grpSpPr>
        <p:sp>
          <p:nvSpPr>
            <p:cNvPr id="9" name="Freeform 9"/>
            <p:cNvSpPr/>
            <p:nvPr/>
          </p:nvSpPr>
          <p:spPr>
            <a:xfrm>
              <a:off x="0" y="0"/>
              <a:ext cx="95377" cy="95377"/>
            </a:xfrm>
            <a:custGeom>
              <a:avLst/>
              <a:gdLst/>
              <a:ahLst/>
              <a:cxnLst/>
              <a:rect l="l" t="t" r="r" b="b"/>
              <a:pathLst>
                <a:path w="95377" h="95377">
                  <a:moveTo>
                    <a:pt x="95250" y="47625"/>
                  </a:moveTo>
                  <a:cubicBezTo>
                    <a:pt x="95250" y="53975"/>
                    <a:pt x="93980" y="60071"/>
                    <a:pt x="91567" y="65913"/>
                  </a:cubicBezTo>
                  <a:cubicBezTo>
                    <a:pt x="89154" y="71755"/>
                    <a:pt x="85725" y="76835"/>
                    <a:pt x="81280" y="81407"/>
                  </a:cubicBezTo>
                  <a:cubicBezTo>
                    <a:pt x="76835" y="85979"/>
                    <a:pt x="71628" y="89281"/>
                    <a:pt x="65786" y="91694"/>
                  </a:cubicBezTo>
                  <a:cubicBezTo>
                    <a:pt x="59944" y="94107"/>
                    <a:pt x="53848" y="95377"/>
                    <a:pt x="47498" y="95377"/>
                  </a:cubicBezTo>
                  <a:cubicBezTo>
                    <a:pt x="41148" y="95377"/>
                    <a:pt x="35052" y="94107"/>
                    <a:pt x="29210" y="91694"/>
                  </a:cubicBezTo>
                  <a:cubicBezTo>
                    <a:pt x="23368" y="89281"/>
                    <a:pt x="18288" y="85852"/>
                    <a:pt x="13716" y="81407"/>
                  </a:cubicBezTo>
                  <a:cubicBezTo>
                    <a:pt x="9144" y="76962"/>
                    <a:pt x="6096" y="71628"/>
                    <a:pt x="3683" y="65913"/>
                  </a:cubicBezTo>
                  <a:cubicBezTo>
                    <a:pt x="1270" y="60198"/>
                    <a:pt x="0" y="53975"/>
                    <a:pt x="0" y="47625"/>
                  </a:cubicBezTo>
                  <a:cubicBezTo>
                    <a:pt x="0" y="41275"/>
                    <a:pt x="1270" y="35179"/>
                    <a:pt x="3683" y="29337"/>
                  </a:cubicBezTo>
                  <a:cubicBezTo>
                    <a:pt x="6096" y="23495"/>
                    <a:pt x="9525" y="18415"/>
                    <a:pt x="13970" y="13970"/>
                  </a:cubicBezTo>
                  <a:cubicBezTo>
                    <a:pt x="18415" y="9525"/>
                    <a:pt x="23622" y="6096"/>
                    <a:pt x="29337" y="3683"/>
                  </a:cubicBezTo>
                  <a:cubicBezTo>
                    <a:pt x="35052" y="1270"/>
                    <a:pt x="41275" y="0"/>
                    <a:pt x="47625" y="0"/>
                  </a:cubicBezTo>
                  <a:cubicBezTo>
                    <a:pt x="53975" y="0"/>
                    <a:pt x="60071" y="1270"/>
                    <a:pt x="65913" y="3683"/>
                  </a:cubicBezTo>
                  <a:cubicBezTo>
                    <a:pt x="71755" y="6096"/>
                    <a:pt x="76835" y="9525"/>
                    <a:pt x="81407" y="13970"/>
                  </a:cubicBezTo>
                  <a:cubicBezTo>
                    <a:pt x="85979" y="18415"/>
                    <a:pt x="89281" y="23622"/>
                    <a:pt x="91694" y="29464"/>
                  </a:cubicBezTo>
                  <a:cubicBezTo>
                    <a:pt x="94107" y="35306"/>
                    <a:pt x="95377" y="41402"/>
                    <a:pt x="95377" y="47752"/>
                  </a:cubicBezTo>
                  <a:close/>
                </a:path>
              </a:pathLst>
            </a:custGeom>
            <a:solidFill>
              <a:srgbClr val="000000"/>
            </a:solidFill>
          </p:spPr>
        </p:sp>
      </p:grpSp>
      <p:grpSp>
        <p:nvGrpSpPr>
          <p:cNvPr id="10" name="Group 10"/>
          <p:cNvGrpSpPr>
            <a:grpSpLocks noChangeAspect="1"/>
          </p:cNvGrpSpPr>
          <p:nvPr/>
        </p:nvGrpSpPr>
        <p:grpSpPr>
          <a:xfrm>
            <a:off x="2051647" y="6105525"/>
            <a:ext cx="95250" cy="95250"/>
            <a:chOff x="0" y="0"/>
            <a:chExt cx="95250" cy="95250"/>
          </a:xfrm>
        </p:grpSpPr>
        <p:sp>
          <p:nvSpPr>
            <p:cNvPr id="11" name="Freeform 11"/>
            <p:cNvSpPr/>
            <p:nvPr/>
          </p:nvSpPr>
          <p:spPr>
            <a:xfrm>
              <a:off x="0" y="0"/>
              <a:ext cx="95377" cy="95377"/>
            </a:xfrm>
            <a:custGeom>
              <a:avLst/>
              <a:gdLst/>
              <a:ahLst/>
              <a:cxnLst/>
              <a:rect l="l" t="t" r="r" b="b"/>
              <a:pathLst>
                <a:path w="95377" h="95377">
                  <a:moveTo>
                    <a:pt x="95250" y="47625"/>
                  </a:moveTo>
                  <a:cubicBezTo>
                    <a:pt x="95250" y="53975"/>
                    <a:pt x="93980" y="60071"/>
                    <a:pt x="91567" y="65913"/>
                  </a:cubicBezTo>
                  <a:cubicBezTo>
                    <a:pt x="89154" y="71755"/>
                    <a:pt x="85725" y="76835"/>
                    <a:pt x="81280" y="81407"/>
                  </a:cubicBezTo>
                  <a:cubicBezTo>
                    <a:pt x="76835" y="85979"/>
                    <a:pt x="71628" y="89281"/>
                    <a:pt x="65786" y="91694"/>
                  </a:cubicBezTo>
                  <a:cubicBezTo>
                    <a:pt x="59944" y="94107"/>
                    <a:pt x="53848" y="95377"/>
                    <a:pt x="47498" y="95377"/>
                  </a:cubicBezTo>
                  <a:cubicBezTo>
                    <a:pt x="41148" y="95377"/>
                    <a:pt x="35052" y="94107"/>
                    <a:pt x="29210" y="91694"/>
                  </a:cubicBezTo>
                  <a:cubicBezTo>
                    <a:pt x="23368" y="89281"/>
                    <a:pt x="18288" y="85852"/>
                    <a:pt x="13716" y="81407"/>
                  </a:cubicBezTo>
                  <a:cubicBezTo>
                    <a:pt x="9144" y="76962"/>
                    <a:pt x="6096" y="71628"/>
                    <a:pt x="3683" y="65913"/>
                  </a:cubicBezTo>
                  <a:cubicBezTo>
                    <a:pt x="1270" y="60198"/>
                    <a:pt x="0" y="53975"/>
                    <a:pt x="0" y="47625"/>
                  </a:cubicBezTo>
                  <a:cubicBezTo>
                    <a:pt x="0" y="41275"/>
                    <a:pt x="1270" y="35179"/>
                    <a:pt x="3683" y="29337"/>
                  </a:cubicBezTo>
                  <a:cubicBezTo>
                    <a:pt x="6096" y="23495"/>
                    <a:pt x="9525" y="18415"/>
                    <a:pt x="13970" y="13970"/>
                  </a:cubicBezTo>
                  <a:cubicBezTo>
                    <a:pt x="18415" y="9525"/>
                    <a:pt x="23622" y="6096"/>
                    <a:pt x="29337" y="3683"/>
                  </a:cubicBezTo>
                  <a:cubicBezTo>
                    <a:pt x="35052" y="1270"/>
                    <a:pt x="41275" y="0"/>
                    <a:pt x="47625" y="0"/>
                  </a:cubicBezTo>
                  <a:cubicBezTo>
                    <a:pt x="53975" y="0"/>
                    <a:pt x="60071" y="1270"/>
                    <a:pt x="65913" y="3683"/>
                  </a:cubicBezTo>
                  <a:cubicBezTo>
                    <a:pt x="71755" y="6096"/>
                    <a:pt x="76835" y="9525"/>
                    <a:pt x="81407" y="13970"/>
                  </a:cubicBezTo>
                  <a:cubicBezTo>
                    <a:pt x="85979" y="18415"/>
                    <a:pt x="89281" y="23622"/>
                    <a:pt x="91694" y="29464"/>
                  </a:cubicBezTo>
                  <a:cubicBezTo>
                    <a:pt x="94107" y="35306"/>
                    <a:pt x="95377" y="41402"/>
                    <a:pt x="95377" y="47752"/>
                  </a:cubicBezTo>
                  <a:close/>
                </a:path>
              </a:pathLst>
            </a:custGeom>
            <a:solidFill>
              <a:srgbClr val="000000"/>
            </a:solidFill>
          </p:spPr>
        </p:sp>
      </p:grpSp>
      <p:grpSp>
        <p:nvGrpSpPr>
          <p:cNvPr id="12" name="Group 12"/>
          <p:cNvGrpSpPr>
            <a:grpSpLocks noChangeAspect="1"/>
          </p:cNvGrpSpPr>
          <p:nvPr/>
        </p:nvGrpSpPr>
        <p:grpSpPr>
          <a:xfrm>
            <a:off x="2051647" y="7038975"/>
            <a:ext cx="95250" cy="95250"/>
            <a:chOff x="0" y="0"/>
            <a:chExt cx="95250" cy="95250"/>
          </a:xfrm>
        </p:grpSpPr>
        <p:sp>
          <p:nvSpPr>
            <p:cNvPr id="13" name="Freeform 13"/>
            <p:cNvSpPr/>
            <p:nvPr/>
          </p:nvSpPr>
          <p:spPr>
            <a:xfrm>
              <a:off x="0" y="0"/>
              <a:ext cx="95377" cy="95377"/>
            </a:xfrm>
            <a:custGeom>
              <a:avLst/>
              <a:gdLst/>
              <a:ahLst/>
              <a:cxnLst/>
              <a:rect l="l" t="t" r="r" b="b"/>
              <a:pathLst>
                <a:path w="95377" h="95377">
                  <a:moveTo>
                    <a:pt x="95250" y="47625"/>
                  </a:moveTo>
                  <a:cubicBezTo>
                    <a:pt x="95250" y="53975"/>
                    <a:pt x="93980" y="60071"/>
                    <a:pt x="91567" y="65913"/>
                  </a:cubicBezTo>
                  <a:cubicBezTo>
                    <a:pt x="89154" y="71755"/>
                    <a:pt x="85725" y="76835"/>
                    <a:pt x="81280" y="81407"/>
                  </a:cubicBezTo>
                  <a:cubicBezTo>
                    <a:pt x="76835" y="85979"/>
                    <a:pt x="71628" y="89281"/>
                    <a:pt x="65786" y="91694"/>
                  </a:cubicBezTo>
                  <a:cubicBezTo>
                    <a:pt x="59944" y="94107"/>
                    <a:pt x="53848" y="95377"/>
                    <a:pt x="47498" y="95377"/>
                  </a:cubicBezTo>
                  <a:cubicBezTo>
                    <a:pt x="41148" y="95377"/>
                    <a:pt x="35052" y="94107"/>
                    <a:pt x="29210" y="91694"/>
                  </a:cubicBezTo>
                  <a:cubicBezTo>
                    <a:pt x="23368" y="89281"/>
                    <a:pt x="18288" y="85852"/>
                    <a:pt x="13716" y="81407"/>
                  </a:cubicBezTo>
                  <a:cubicBezTo>
                    <a:pt x="9144" y="76962"/>
                    <a:pt x="6096" y="71628"/>
                    <a:pt x="3683" y="65786"/>
                  </a:cubicBezTo>
                  <a:cubicBezTo>
                    <a:pt x="1270" y="59944"/>
                    <a:pt x="0" y="53975"/>
                    <a:pt x="0" y="47625"/>
                  </a:cubicBezTo>
                  <a:cubicBezTo>
                    <a:pt x="0" y="41275"/>
                    <a:pt x="1270" y="35179"/>
                    <a:pt x="3683" y="29337"/>
                  </a:cubicBezTo>
                  <a:cubicBezTo>
                    <a:pt x="6096" y="23495"/>
                    <a:pt x="9525" y="18415"/>
                    <a:pt x="13970" y="13970"/>
                  </a:cubicBezTo>
                  <a:cubicBezTo>
                    <a:pt x="18415" y="9525"/>
                    <a:pt x="23622" y="6096"/>
                    <a:pt x="29337" y="3683"/>
                  </a:cubicBezTo>
                  <a:cubicBezTo>
                    <a:pt x="35052" y="1270"/>
                    <a:pt x="41275" y="0"/>
                    <a:pt x="47625" y="0"/>
                  </a:cubicBezTo>
                  <a:cubicBezTo>
                    <a:pt x="53975" y="0"/>
                    <a:pt x="60071" y="1270"/>
                    <a:pt x="65913" y="3683"/>
                  </a:cubicBezTo>
                  <a:cubicBezTo>
                    <a:pt x="71755" y="6096"/>
                    <a:pt x="76835" y="9525"/>
                    <a:pt x="81407" y="13970"/>
                  </a:cubicBezTo>
                  <a:cubicBezTo>
                    <a:pt x="85979" y="18415"/>
                    <a:pt x="89281" y="23622"/>
                    <a:pt x="91694" y="29464"/>
                  </a:cubicBezTo>
                  <a:cubicBezTo>
                    <a:pt x="94107" y="35306"/>
                    <a:pt x="95377" y="41402"/>
                    <a:pt x="95377" y="47752"/>
                  </a:cubicBezTo>
                  <a:close/>
                </a:path>
              </a:pathLst>
            </a:custGeom>
            <a:solidFill>
              <a:srgbClr val="000000"/>
            </a:solidFill>
          </p:spPr>
        </p:sp>
      </p:grpSp>
      <p:grpSp>
        <p:nvGrpSpPr>
          <p:cNvPr id="14" name="Group 14"/>
          <p:cNvGrpSpPr>
            <a:grpSpLocks noChangeAspect="1"/>
          </p:cNvGrpSpPr>
          <p:nvPr/>
        </p:nvGrpSpPr>
        <p:grpSpPr>
          <a:xfrm>
            <a:off x="2051647" y="7972425"/>
            <a:ext cx="95250" cy="95250"/>
            <a:chOff x="0" y="0"/>
            <a:chExt cx="95250" cy="95250"/>
          </a:xfrm>
        </p:grpSpPr>
        <p:sp>
          <p:nvSpPr>
            <p:cNvPr id="15" name="Freeform 15"/>
            <p:cNvSpPr/>
            <p:nvPr/>
          </p:nvSpPr>
          <p:spPr>
            <a:xfrm>
              <a:off x="0" y="0"/>
              <a:ext cx="95377" cy="95377"/>
            </a:xfrm>
            <a:custGeom>
              <a:avLst/>
              <a:gdLst/>
              <a:ahLst/>
              <a:cxnLst/>
              <a:rect l="l" t="t" r="r" b="b"/>
              <a:pathLst>
                <a:path w="95377" h="95377">
                  <a:moveTo>
                    <a:pt x="95250" y="47625"/>
                  </a:moveTo>
                  <a:cubicBezTo>
                    <a:pt x="95250" y="53975"/>
                    <a:pt x="93980" y="60071"/>
                    <a:pt x="91567" y="65913"/>
                  </a:cubicBezTo>
                  <a:cubicBezTo>
                    <a:pt x="89154" y="71755"/>
                    <a:pt x="85725" y="76835"/>
                    <a:pt x="81280" y="81407"/>
                  </a:cubicBezTo>
                  <a:cubicBezTo>
                    <a:pt x="76835" y="85979"/>
                    <a:pt x="71628" y="89281"/>
                    <a:pt x="65786" y="91694"/>
                  </a:cubicBezTo>
                  <a:cubicBezTo>
                    <a:pt x="59944" y="94107"/>
                    <a:pt x="53848" y="95377"/>
                    <a:pt x="47498" y="95377"/>
                  </a:cubicBezTo>
                  <a:cubicBezTo>
                    <a:pt x="41148" y="95377"/>
                    <a:pt x="35052" y="94107"/>
                    <a:pt x="29210" y="91694"/>
                  </a:cubicBezTo>
                  <a:cubicBezTo>
                    <a:pt x="23368" y="89281"/>
                    <a:pt x="18288" y="85852"/>
                    <a:pt x="13716" y="81407"/>
                  </a:cubicBezTo>
                  <a:cubicBezTo>
                    <a:pt x="9144" y="76962"/>
                    <a:pt x="6096" y="71628"/>
                    <a:pt x="3683" y="65913"/>
                  </a:cubicBezTo>
                  <a:cubicBezTo>
                    <a:pt x="1270" y="60198"/>
                    <a:pt x="0" y="53975"/>
                    <a:pt x="0" y="47625"/>
                  </a:cubicBezTo>
                  <a:cubicBezTo>
                    <a:pt x="0" y="41275"/>
                    <a:pt x="1270" y="35179"/>
                    <a:pt x="3683" y="29337"/>
                  </a:cubicBezTo>
                  <a:cubicBezTo>
                    <a:pt x="6096" y="23495"/>
                    <a:pt x="9525" y="18415"/>
                    <a:pt x="13970" y="13970"/>
                  </a:cubicBezTo>
                  <a:cubicBezTo>
                    <a:pt x="18415" y="9525"/>
                    <a:pt x="23622" y="6096"/>
                    <a:pt x="29337" y="3683"/>
                  </a:cubicBezTo>
                  <a:cubicBezTo>
                    <a:pt x="35052" y="1270"/>
                    <a:pt x="41275" y="0"/>
                    <a:pt x="47625" y="0"/>
                  </a:cubicBezTo>
                  <a:cubicBezTo>
                    <a:pt x="53975" y="0"/>
                    <a:pt x="60071" y="1270"/>
                    <a:pt x="65913" y="3683"/>
                  </a:cubicBezTo>
                  <a:cubicBezTo>
                    <a:pt x="71755" y="6096"/>
                    <a:pt x="76835" y="9525"/>
                    <a:pt x="81407" y="13970"/>
                  </a:cubicBezTo>
                  <a:cubicBezTo>
                    <a:pt x="85979" y="18415"/>
                    <a:pt x="89281" y="23622"/>
                    <a:pt x="91694" y="29464"/>
                  </a:cubicBezTo>
                  <a:cubicBezTo>
                    <a:pt x="94107" y="35306"/>
                    <a:pt x="95377" y="41402"/>
                    <a:pt x="95377" y="47752"/>
                  </a:cubicBezTo>
                  <a:close/>
                </a:path>
              </a:pathLst>
            </a:custGeom>
            <a:solidFill>
              <a:srgbClr val="000000"/>
            </a:solidFill>
          </p:spPr>
        </p:sp>
      </p:grpSp>
      <p:grpSp>
        <p:nvGrpSpPr>
          <p:cNvPr id="16" name="Group 16"/>
          <p:cNvGrpSpPr>
            <a:grpSpLocks noChangeAspect="1"/>
          </p:cNvGrpSpPr>
          <p:nvPr/>
        </p:nvGrpSpPr>
        <p:grpSpPr>
          <a:xfrm>
            <a:off x="2051647" y="8905875"/>
            <a:ext cx="95250" cy="95250"/>
            <a:chOff x="0" y="0"/>
            <a:chExt cx="95250" cy="95250"/>
          </a:xfrm>
        </p:grpSpPr>
        <p:sp>
          <p:nvSpPr>
            <p:cNvPr id="17" name="Freeform 17"/>
            <p:cNvSpPr/>
            <p:nvPr/>
          </p:nvSpPr>
          <p:spPr>
            <a:xfrm>
              <a:off x="0" y="0"/>
              <a:ext cx="95377" cy="95250"/>
            </a:xfrm>
            <a:custGeom>
              <a:avLst/>
              <a:gdLst/>
              <a:ahLst/>
              <a:cxnLst/>
              <a:rect l="l" t="t" r="r" b="b"/>
              <a:pathLst>
                <a:path w="95377" h="95250">
                  <a:moveTo>
                    <a:pt x="95250" y="47625"/>
                  </a:moveTo>
                  <a:cubicBezTo>
                    <a:pt x="95250" y="53975"/>
                    <a:pt x="93980" y="60071"/>
                    <a:pt x="91567" y="65786"/>
                  </a:cubicBezTo>
                  <a:cubicBezTo>
                    <a:pt x="89154" y="71501"/>
                    <a:pt x="85725" y="76708"/>
                    <a:pt x="81280" y="81280"/>
                  </a:cubicBezTo>
                  <a:cubicBezTo>
                    <a:pt x="76835" y="85852"/>
                    <a:pt x="71628" y="89154"/>
                    <a:pt x="65786" y="91567"/>
                  </a:cubicBezTo>
                  <a:cubicBezTo>
                    <a:pt x="59944" y="93980"/>
                    <a:pt x="53848" y="95250"/>
                    <a:pt x="47498" y="95250"/>
                  </a:cubicBezTo>
                  <a:cubicBezTo>
                    <a:pt x="41148" y="95250"/>
                    <a:pt x="35052" y="93980"/>
                    <a:pt x="29210" y="91567"/>
                  </a:cubicBezTo>
                  <a:cubicBezTo>
                    <a:pt x="23368" y="89154"/>
                    <a:pt x="18288" y="85725"/>
                    <a:pt x="13716" y="81280"/>
                  </a:cubicBezTo>
                  <a:cubicBezTo>
                    <a:pt x="9144" y="76835"/>
                    <a:pt x="6096" y="71628"/>
                    <a:pt x="3683" y="65786"/>
                  </a:cubicBezTo>
                  <a:cubicBezTo>
                    <a:pt x="1270" y="59944"/>
                    <a:pt x="0" y="53975"/>
                    <a:pt x="0" y="47625"/>
                  </a:cubicBezTo>
                  <a:cubicBezTo>
                    <a:pt x="0" y="41275"/>
                    <a:pt x="1270" y="35179"/>
                    <a:pt x="3683" y="29337"/>
                  </a:cubicBezTo>
                  <a:cubicBezTo>
                    <a:pt x="6096" y="23495"/>
                    <a:pt x="9525" y="18415"/>
                    <a:pt x="13970" y="13970"/>
                  </a:cubicBezTo>
                  <a:cubicBezTo>
                    <a:pt x="18415" y="9525"/>
                    <a:pt x="23622" y="6096"/>
                    <a:pt x="29337" y="3683"/>
                  </a:cubicBezTo>
                  <a:cubicBezTo>
                    <a:pt x="35052" y="1270"/>
                    <a:pt x="41275" y="0"/>
                    <a:pt x="47625" y="0"/>
                  </a:cubicBezTo>
                  <a:cubicBezTo>
                    <a:pt x="53975" y="0"/>
                    <a:pt x="60071" y="1270"/>
                    <a:pt x="65913" y="3683"/>
                  </a:cubicBezTo>
                  <a:cubicBezTo>
                    <a:pt x="71755" y="6096"/>
                    <a:pt x="76835" y="9525"/>
                    <a:pt x="81407" y="13970"/>
                  </a:cubicBezTo>
                  <a:cubicBezTo>
                    <a:pt x="85979" y="18415"/>
                    <a:pt x="89281" y="23622"/>
                    <a:pt x="91694" y="29464"/>
                  </a:cubicBezTo>
                  <a:cubicBezTo>
                    <a:pt x="94107" y="35306"/>
                    <a:pt x="95377" y="41402"/>
                    <a:pt x="95377" y="47752"/>
                  </a:cubicBezTo>
                  <a:close/>
                </a:path>
              </a:pathLst>
            </a:custGeom>
            <a:solidFill>
              <a:srgbClr val="000000"/>
            </a:solidFill>
          </p:spPr>
        </p:sp>
      </p:grpSp>
      <p:grpSp>
        <p:nvGrpSpPr>
          <p:cNvPr id="18" name="Group 18"/>
          <p:cNvGrpSpPr>
            <a:grpSpLocks noChangeAspect="1"/>
          </p:cNvGrpSpPr>
          <p:nvPr/>
        </p:nvGrpSpPr>
        <p:grpSpPr>
          <a:xfrm>
            <a:off x="13938247" y="-63503"/>
            <a:ext cx="4408484" cy="10413997"/>
            <a:chOff x="0" y="0"/>
            <a:chExt cx="4408488" cy="10414000"/>
          </a:xfrm>
        </p:grpSpPr>
        <p:sp>
          <p:nvSpPr>
            <p:cNvPr id="19" name="Freeform 19"/>
            <p:cNvSpPr/>
            <p:nvPr/>
          </p:nvSpPr>
          <p:spPr>
            <a:xfrm>
              <a:off x="68072" y="63500"/>
              <a:ext cx="4276979" cy="10287000"/>
            </a:xfrm>
            <a:custGeom>
              <a:avLst/>
              <a:gdLst/>
              <a:ahLst/>
              <a:cxnLst/>
              <a:rect l="l" t="t" r="r" b="b"/>
              <a:pathLst>
                <a:path w="4276979" h="10287000">
                  <a:moveTo>
                    <a:pt x="0" y="0"/>
                  </a:moveTo>
                  <a:lnTo>
                    <a:pt x="3701542" y="10287000"/>
                  </a:lnTo>
                  <a:lnTo>
                    <a:pt x="4276979" y="10287000"/>
                  </a:lnTo>
                  <a:lnTo>
                    <a:pt x="4276979" y="0"/>
                  </a:lnTo>
                  <a:close/>
                </a:path>
              </a:pathLst>
            </a:custGeom>
            <a:solidFill>
              <a:srgbClr val="3F7819"/>
            </a:solidFill>
          </p:spPr>
        </p:sp>
        <p:sp>
          <p:nvSpPr>
            <p:cNvPr id="20" name="Freeform 20"/>
            <p:cNvSpPr/>
            <p:nvPr/>
          </p:nvSpPr>
          <p:spPr>
            <a:xfrm>
              <a:off x="1620139" y="5448300"/>
              <a:ext cx="2724785" cy="4900676"/>
            </a:xfrm>
            <a:custGeom>
              <a:avLst/>
              <a:gdLst/>
              <a:ahLst/>
              <a:cxnLst/>
              <a:rect l="l" t="t" r="r" b="b"/>
              <a:pathLst>
                <a:path w="2724785" h="4900676">
                  <a:moveTo>
                    <a:pt x="2724785" y="0"/>
                  </a:moveTo>
                  <a:lnTo>
                    <a:pt x="0" y="4900676"/>
                  </a:lnTo>
                  <a:lnTo>
                    <a:pt x="2724785" y="4900676"/>
                  </a:lnTo>
                  <a:lnTo>
                    <a:pt x="2724785" y="0"/>
                  </a:lnTo>
                  <a:close/>
                </a:path>
              </a:pathLst>
            </a:custGeom>
            <a:solidFill>
              <a:srgbClr val="90C226"/>
            </a:solidFill>
          </p:spPr>
        </p:sp>
      </p:grpSp>
      <p:sp>
        <p:nvSpPr>
          <p:cNvPr id="21" name="TextBox 21"/>
          <p:cNvSpPr txBox="1"/>
          <p:nvPr/>
        </p:nvSpPr>
        <p:spPr>
          <a:xfrm>
            <a:off x="1825714" y="1049922"/>
            <a:ext cx="11562845" cy="1644967"/>
          </a:xfrm>
          <a:prstGeom prst="rect">
            <a:avLst/>
          </a:prstGeom>
        </p:spPr>
        <p:txBody>
          <a:bodyPr lIns="0" tIns="0" rIns="0" bIns="0" rtlCol="0" anchor="t">
            <a:spAutoFit/>
          </a:bodyPr>
          <a:lstStyle/>
          <a:p>
            <a:pPr algn="l">
              <a:lnSpc>
                <a:spcPts val="6447"/>
              </a:lnSpc>
            </a:pPr>
            <a:r>
              <a:rPr lang="en-US" sz="5400">
                <a:solidFill>
                  <a:srgbClr val="90C226"/>
                </a:solidFill>
                <a:latin typeface="Trebuchet MS"/>
                <a:ea typeface="Trebuchet MS"/>
                <a:cs typeface="Trebuchet MS"/>
                <a:sym typeface="Trebuchet MS"/>
              </a:rPr>
              <a:t>Model Development (ARIMA, SARIMA, Prophet, LSTM)</a:t>
            </a:r>
          </a:p>
        </p:txBody>
      </p:sp>
      <p:sp>
        <p:nvSpPr>
          <p:cNvPr id="22" name="TextBox 22"/>
          <p:cNvSpPr txBox="1"/>
          <p:nvPr/>
        </p:nvSpPr>
        <p:spPr>
          <a:xfrm>
            <a:off x="4517765" y="2725988"/>
            <a:ext cx="100384" cy="900398"/>
          </a:xfrm>
          <a:prstGeom prst="rect">
            <a:avLst/>
          </a:prstGeom>
        </p:spPr>
        <p:txBody>
          <a:bodyPr lIns="0" tIns="0" rIns="0" bIns="0" rtlCol="0" anchor="t">
            <a:spAutoFit/>
          </a:bodyPr>
          <a:lstStyle/>
          <a:p>
            <a:pPr algn="l">
              <a:lnSpc>
                <a:spcPts val="7749"/>
              </a:lnSpc>
            </a:pPr>
            <a:r>
              <a:rPr lang="en-US" sz="3099">
                <a:solidFill>
                  <a:srgbClr val="000000"/>
                </a:solidFill>
                <a:latin typeface="Times New Roman"/>
                <a:ea typeface="Times New Roman"/>
                <a:cs typeface="Times New Roman"/>
                <a:sym typeface="Times New Roman"/>
              </a:rPr>
              <a:t> </a:t>
            </a:r>
          </a:p>
        </p:txBody>
      </p:sp>
      <p:sp>
        <p:nvSpPr>
          <p:cNvPr id="23" name="TextBox 23"/>
          <p:cNvSpPr txBox="1"/>
          <p:nvPr/>
        </p:nvSpPr>
        <p:spPr>
          <a:xfrm>
            <a:off x="2311346" y="2764088"/>
            <a:ext cx="9477975" cy="862298"/>
          </a:xfrm>
          <a:prstGeom prst="rect">
            <a:avLst/>
          </a:prstGeom>
        </p:spPr>
        <p:txBody>
          <a:bodyPr lIns="0" tIns="0" rIns="0" bIns="0" rtlCol="0" anchor="t">
            <a:spAutoFit/>
          </a:bodyPr>
          <a:lstStyle/>
          <a:p>
            <a:pPr algn="l">
              <a:lnSpc>
                <a:spcPts val="7349"/>
              </a:lnSpc>
            </a:pPr>
            <a:r>
              <a:rPr lang="en-US" sz="3099">
                <a:solidFill>
                  <a:srgbClr val="000000"/>
                </a:solidFill>
                <a:latin typeface="Times New Roman"/>
                <a:ea typeface="Times New Roman"/>
                <a:cs typeface="Times New Roman"/>
                <a:sym typeface="Times New Roman"/>
              </a:rPr>
              <a:t>ImplementedARIMA forlineartimeseries forecasting.</a:t>
            </a:r>
          </a:p>
        </p:txBody>
      </p:sp>
      <p:sp>
        <p:nvSpPr>
          <p:cNvPr id="24" name="TextBox 24"/>
          <p:cNvSpPr txBox="1"/>
          <p:nvPr/>
        </p:nvSpPr>
        <p:spPr>
          <a:xfrm>
            <a:off x="2311346" y="3697538"/>
            <a:ext cx="8285855" cy="862298"/>
          </a:xfrm>
          <a:prstGeom prst="rect">
            <a:avLst/>
          </a:prstGeom>
        </p:spPr>
        <p:txBody>
          <a:bodyPr lIns="0" tIns="0" rIns="0" bIns="0" rtlCol="0" anchor="t">
            <a:spAutoFit/>
          </a:bodyPr>
          <a:lstStyle/>
          <a:p>
            <a:pPr algn="l">
              <a:lnSpc>
                <a:spcPts val="7349"/>
              </a:lnSpc>
            </a:pPr>
            <a:r>
              <a:rPr lang="en-US" sz="3099">
                <a:solidFill>
                  <a:srgbClr val="000000"/>
                </a:solidFill>
                <a:latin typeface="Times New Roman"/>
                <a:ea typeface="Times New Roman"/>
                <a:cs typeface="Times New Roman"/>
                <a:sym typeface="Times New Roman"/>
              </a:rPr>
              <a:t>Applied SARIMA to capture seasonality effects.</a:t>
            </a:r>
          </a:p>
        </p:txBody>
      </p:sp>
      <p:sp>
        <p:nvSpPr>
          <p:cNvPr id="25" name="TextBox 25"/>
          <p:cNvSpPr txBox="1"/>
          <p:nvPr/>
        </p:nvSpPr>
        <p:spPr>
          <a:xfrm>
            <a:off x="2311346" y="4630988"/>
            <a:ext cx="9300905" cy="862298"/>
          </a:xfrm>
          <a:prstGeom prst="rect">
            <a:avLst/>
          </a:prstGeom>
        </p:spPr>
        <p:txBody>
          <a:bodyPr lIns="0" tIns="0" rIns="0" bIns="0" rtlCol="0" anchor="t">
            <a:spAutoFit/>
          </a:bodyPr>
          <a:lstStyle/>
          <a:p>
            <a:pPr algn="l">
              <a:lnSpc>
                <a:spcPts val="7349"/>
              </a:lnSpc>
            </a:pPr>
            <a:r>
              <a:rPr lang="en-US" sz="3099">
                <a:solidFill>
                  <a:srgbClr val="000000"/>
                </a:solidFill>
                <a:latin typeface="Times New Roman"/>
                <a:ea typeface="Times New Roman"/>
                <a:cs typeface="Times New Roman"/>
                <a:sym typeface="Times New Roman"/>
              </a:rPr>
              <a:t>Used Prophet for trend and holiday-based forecasting.</a:t>
            </a:r>
          </a:p>
        </p:txBody>
      </p:sp>
      <p:sp>
        <p:nvSpPr>
          <p:cNvPr id="26" name="TextBox 26"/>
          <p:cNvSpPr txBox="1"/>
          <p:nvPr/>
        </p:nvSpPr>
        <p:spPr>
          <a:xfrm>
            <a:off x="2311346" y="5564438"/>
            <a:ext cx="10958798" cy="862298"/>
          </a:xfrm>
          <a:prstGeom prst="rect">
            <a:avLst/>
          </a:prstGeom>
        </p:spPr>
        <p:txBody>
          <a:bodyPr lIns="0" tIns="0" rIns="0" bIns="0" rtlCol="0" anchor="t">
            <a:spAutoFit/>
          </a:bodyPr>
          <a:lstStyle/>
          <a:p>
            <a:pPr algn="l">
              <a:lnSpc>
                <a:spcPts val="7349"/>
              </a:lnSpc>
            </a:pPr>
            <a:r>
              <a:rPr lang="en-US" sz="3099">
                <a:solidFill>
                  <a:srgbClr val="000000"/>
                </a:solidFill>
                <a:latin typeface="Times New Roman"/>
                <a:ea typeface="Times New Roman"/>
                <a:cs typeface="Times New Roman"/>
                <a:sym typeface="Times New Roman"/>
              </a:rPr>
              <a:t>Built LSTM deep learning model to capture non-linear patterns.</a:t>
            </a:r>
          </a:p>
        </p:txBody>
      </p:sp>
      <p:sp>
        <p:nvSpPr>
          <p:cNvPr id="27" name="TextBox 27"/>
          <p:cNvSpPr txBox="1"/>
          <p:nvPr/>
        </p:nvSpPr>
        <p:spPr>
          <a:xfrm>
            <a:off x="2311346" y="6497888"/>
            <a:ext cx="9753419" cy="862298"/>
          </a:xfrm>
          <a:prstGeom prst="rect">
            <a:avLst/>
          </a:prstGeom>
        </p:spPr>
        <p:txBody>
          <a:bodyPr lIns="0" tIns="0" rIns="0" bIns="0" rtlCol="0" anchor="t">
            <a:spAutoFit/>
          </a:bodyPr>
          <a:lstStyle/>
          <a:p>
            <a:pPr algn="l">
              <a:lnSpc>
                <a:spcPts val="7349"/>
              </a:lnSpc>
            </a:pPr>
            <a:r>
              <a:rPr lang="en-US" sz="3099">
                <a:solidFill>
                  <a:srgbClr val="000000"/>
                </a:solidFill>
                <a:latin typeface="Times New Roman"/>
                <a:ea typeface="Times New Roman"/>
                <a:cs typeface="Times New Roman"/>
                <a:sym typeface="Times New Roman"/>
              </a:rPr>
              <a:t>Trained and validated models using historical stock data.</a:t>
            </a:r>
          </a:p>
        </p:txBody>
      </p:sp>
      <p:sp>
        <p:nvSpPr>
          <p:cNvPr id="28" name="TextBox 28"/>
          <p:cNvSpPr txBox="1"/>
          <p:nvPr/>
        </p:nvSpPr>
        <p:spPr>
          <a:xfrm>
            <a:off x="2311346" y="7431338"/>
            <a:ext cx="10686564" cy="862298"/>
          </a:xfrm>
          <a:prstGeom prst="rect">
            <a:avLst/>
          </a:prstGeom>
        </p:spPr>
        <p:txBody>
          <a:bodyPr lIns="0" tIns="0" rIns="0" bIns="0" rtlCol="0" anchor="t">
            <a:spAutoFit/>
          </a:bodyPr>
          <a:lstStyle/>
          <a:p>
            <a:pPr algn="l">
              <a:lnSpc>
                <a:spcPts val="7349"/>
              </a:lnSpc>
            </a:pPr>
            <a:r>
              <a:rPr lang="en-US" sz="3099">
                <a:solidFill>
                  <a:srgbClr val="000000"/>
                </a:solidFill>
                <a:latin typeface="Times New Roman"/>
                <a:ea typeface="Times New Roman"/>
                <a:cs typeface="Times New Roman"/>
                <a:sym typeface="Times New Roman"/>
              </a:rPr>
              <a:t>Performed hyperparameter tuning to improve model accuracy.</a:t>
            </a:r>
          </a:p>
        </p:txBody>
      </p:sp>
      <p:sp>
        <p:nvSpPr>
          <p:cNvPr id="29" name="TextBox 29"/>
          <p:cNvSpPr txBox="1"/>
          <p:nvPr/>
        </p:nvSpPr>
        <p:spPr>
          <a:xfrm>
            <a:off x="2311346" y="8364788"/>
            <a:ext cx="10292667" cy="862298"/>
          </a:xfrm>
          <a:prstGeom prst="rect">
            <a:avLst/>
          </a:prstGeom>
        </p:spPr>
        <p:txBody>
          <a:bodyPr lIns="0" tIns="0" rIns="0" bIns="0" rtlCol="0" anchor="t">
            <a:spAutoFit/>
          </a:bodyPr>
          <a:lstStyle/>
          <a:p>
            <a:pPr algn="l">
              <a:lnSpc>
                <a:spcPts val="7349"/>
              </a:lnSpc>
            </a:pPr>
            <a:r>
              <a:rPr lang="en-US" sz="3099">
                <a:solidFill>
                  <a:srgbClr val="000000"/>
                </a:solidFill>
                <a:latin typeface="Times New Roman"/>
                <a:ea typeface="Times New Roman"/>
                <a:cs typeface="Times New Roman"/>
                <a:sym typeface="Times New Roman"/>
              </a:rPr>
              <a:t>Compared models to identify the best-performing approach.</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0" y="6019800"/>
            <a:ext cx="673103" cy="4267200"/>
            <a:chOff x="0" y="0"/>
            <a:chExt cx="673100" cy="4267200"/>
          </a:xfrm>
        </p:grpSpPr>
        <p:sp>
          <p:nvSpPr>
            <p:cNvPr id="3" name="Freeform 3"/>
            <p:cNvSpPr/>
            <p:nvPr/>
          </p:nvSpPr>
          <p:spPr>
            <a:xfrm>
              <a:off x="0" y="0"/>
              <a:ext cx="673100" cy="4267200"/>
            </a:xfrm>
            <a:custGeom>
              <a:avLst/>
              <a:gdLst/>
              <a:ahLst/>
              <a:cxnLst/>
              <a:rect l="l" t="t" r="r" b="b"/>
              <a:pathLst>
                <a:path w="673100" h="4267200">
                  <a:moveTo>
                    <a:pt x="0" y="0"/>
                  </a:moveTo>
                  <a:lnTo>
                    <a:pt x="0" y="4267200"/>
                  </a:lnTo>
                  <a:lnTo>
                    <a:pt x="673100" y="4267200"/>
                  </a:lnTo>
                  <a:lnTo>
                    <a:pt x="673100" y="4266946"/>
                  </a:lnTo>
                  <a:lnTo>
                    <a:pt x="0" y="0"/>
                  </a:lnTo>
                  <a:close/>
                </a:path>
              </a:pathLst>
            </a:custGeom>
            <a:solidFill>
              <a:srgbClr val="90C226"/>
            </a:solidFill>
          </p:spPr>
        </p:sp>
      </p:grpSp>
      <p:grpSp>
        <p:nvGrpSpPr>
          <p:cNvPr id="4" name="Group 4"/>
          <p:cNvGrpSpPr>
            <a:grpSpLocks noChangeAspect="1"/>
          </p:cNvGrpSpPr>
          <p:nvPr/>
        </p:nvGrpSpPr>
        <p:grpSpPr>
          <a:xfrm>
            <a:off x="2963180" y="3006052"/>
            <a:ext cx="95250" cy="95250"/>
            <a:chOff x="0" y="0"/>
            <a:chExt cx="95250" cy="95250"/>
          </a:xfrm>
        </p:grpSpPr>
        <p:sp>
          <p:nvSpPr>
            <p:cNvPr id="5" name="Freeform 5"/>
            <p:cNvSpPr/>
            <p:nvPr/>
          </p:nvSpPr>
          <p:spPr>
            <a:xfrm>
              <a:off x="0" y="0"/>
              <a:ext cx="95377" cy="95377"/>
            </a:xfrm>
            <a:custGeom>
              <a:avLst/>
              <a:gdLst/>
              <a:ahLst/>
              <a:cxnLst/>
              <a:rect l="l" t="t" r="r" b="b"/>
              <a:pathLst>
                <a:path w="95377" h="95377">
                  <a:moveTo>
                    <a:pt x="95250" y="47625"/>
                  </a:moveTo>
                  <a:cubicBezTo>
                    <a:pt x="95250" y="53975"/>
                    <a:pt x="93980" y="60071"/>
                    <a:pt x="91567" y="65913"/>
                  </a:cubicBezTo>
                  <a:cubicBezTo>
                    <a:pt x="89154" y="71755"/>
                    <a:pt x="85725" y="76835"/>
                    <a:pt x="81280" y="81407"/>
                  </a:cubicBezTo>
                  <a:cubicBezTo>
                    <a:pt x="76835" y="85979"/>
                    <a:pt x="71628" y="89281"/>
                    <a:pt x="65786" y="91694"/>
                  </a:cubicBezTo>
                  <a:cubicBezTo>
                    <a:pt x="59944" y="94107"/>
                    <a:pt x="53848" y="95377"/>
                    <a:pt x="47498" y="95377"/>
                  </a:cubicBezTo>
                  <a:cubicBezTo>
                    <a:pt x="41148" y="95377"/>
                    <a:pt x="35052" y="94107"/>
                    <a:pt x="29210" y="91694"/>
                  </a:cubicBezTo>
                  <a:cubicBezTo>
                    <a:pt x="23368" y="89281"/>
                    <a:pt x="18288" y="85852"/>
                    <a:pt x="13716" y="81407"/>
                  </a:cubicBezTo>
                  <a:cubicBezTo>
                    <a:pt x="9144" y="76962"/>
                    <a:pt x="6096" y="71628"/>
                    <a:pt x="3683" y="65913"/>
                  </a:cubicBezTo>
                  <a:cubicBezTo>
                    <a:pt x="1270" y="60198"/>
                    <a:pt x="0" y="53975"/>
                    <a:pt x="0" y="47625"/>
                  </a:cubicBezTo>
                  <a:cubicBezTo>
                    <a:pt x="0" y="41275"/>
                    <a:pt x="1270" y="35179"/>
                    <a:pt x="3683" y="29337"/>
                  </a:cubicBezTo>
                  <a:cubicBezTo>
                    <a:pt x="6096" y="23495"/>
                    <a:pt x="9525" y="18415"/>
                    <a:pt x="13970" y="13970"/>
                  </a:cubicBezTo>
                  <a:cubicBezTo>
                    <a:pt x="18415" y="9525"/>
                    <a:pt x="23622" y="6096"/>
                    <a:pt x="29337" y="3683"/>
                  </a:cubicBezTo>
                  <a:cubicBezTo>
                    <a:pt x="35052" y="1270"/>
                    <a:pt x="41275" y="0"/>
                    <a:pt x="47625" y="0"/>
                  </a:cubicBezTo>
                  <a:cubicBezTo>
                    <a:pt x="53975" y="0"/>
                    <a:pt x="60071" y="1270"/>
                    <a:pt x="65913" y="3683"/>
                  </a:cubicBezTo>
                  <a:cubicBezTo>
                    <a:pt x="71755" y="6096"/>
                    <a:pt x="76835" y="9525"/>
                    <a:pt x="81407" y="13970"/>
                  </a:cubicBezTo>
                  <a:cubicBezTo>
                    <a:pt x="85979" y="18415"/>
                    <a:pt x="89281" y="23622"/>
                    <a:pt x="91694" y="29464"/>
                  </a:cubicBezTo>
                  <a:cubicBezTo>
                    <a:pt x="94107" y="35306"/>
                    <a:pt x="95377" y="41402"/>
                    <a:pt x="95377" y="47752"/>
                  </a:cubicBezTo>
                  <a:close/>
                </a:path>
              </a:pathLst>
            </a:custGeom>
            <a:solidFill>
              <a:srgbClr val="000000"/>
            </a:solidFill>
          </p:spPr>
        </p:sp>
      </p:grpSp>
      <p:grpSp>
        <p:nvGrpSpPr>
          <p:cNvPr id="6" name="Group 6"/>
          <p:cNvGrpSpPr>
            <a:grpSpLocks noChangeAspect="1"/>
          </p:cNvGrpSpPr>
          <p:nvPr/>
        </p:nvGrpSpPr>
        <p:grpSpPr>
          <a:xfrm>
            <a:off x="2963180" y="3939502"/>
            <a:ext cx="95250" cy="95250"/>
            <a:chOff x="0" y="0"/>
            <a:chExt cx="95250" cy="95250"/>
          </a:xfrm>
        </p:grpSpPr>
        <p:sp>
          <p:nvSpPr>
            <p:cNvPr id="7" name="Freeform 7"/>
            <p:cNvSpPr/>
            <p:nvPr/>
          </p:nvSpPr>
          <p:spPr>
            <a:xfrm>
              <a:off x="0" y="0"/>
              <a:ext cx="95377" cy="95377"/>
            </a:xfrm>
            <a:custGeom>
              <a:avLst/>
              <a:gdLst/>
              <a:ahLst/>
              <a:cxnLst/>
              <a:rect l="l" t="t" r="r" b="b"/>
              <a:pathLst>
                <a:path w="95377" h="95377">
                  <a:moveTo>
                    <a:pt x="95250" y="47625"/>
                  </a:moveTo>
                  <a:cubicBezTo>
                    <a:pt x="95250" y="53975"/>
                    <a:pt x="93980" y="60071"/>
                    <a:pt x="91567" y="65913"/>
                  </a:cubicBezTo>
                  <a:cubicBezTo>
                    <a:pt x="89154" y="71755"/>
                    <a:pt x="85725" y="76835"/>
                    <a:pt x="81280" y="81407"/>
                  </a:cubicBezTo>
                  <a:cubicBezTo>
                    <a:pt x="76835" y="85979"/>
                    <a:pt x="71628" y="89281"/>
                    <a:pt x="65786" y="91694"/>
                  </a:cubicBezTo>
                  <a:cubicBezTo>
                    <a:pt x="59944" y="94107"/>
                    <a:pt x="53848" y="95377"/>
                    <a:pt x="47498" y="95377"/>
                  </a:cubicBezTo>
                  <a:cubicBezTo>
                    <a:pt x="41148" y="95377"/>
                    <a:pt x="35052" y="94107"/>
                    <a:pt x="29210" y="91694"/>
                  </a:cubicBezTo>
                  <a:cubicBezTo>
                    <a:pt x="23368" y="89281"/>
                    <a:pt x="18288" y="85852"/>
                    <a:pt x="13716" y="81407"/>
                  </a:cubicBezTo>
                  <a:cubicBezTo>
                    <a:pt x="9144" y="76962"/>
                    <a:pt x="6096" y="71628"/>
                    <a:pt x="3683" y="65913"/>
                  </a:cubicBezTo>
                  <a:cubicBezTo>
                    <a:pt x="1270" y="60198"/>
                    <a:pt x="0" y="53975"/>
                    <a:pt x="0" y="47625"/>
                  </a:cubicBezTo>
                  <a:cubicBezTo>
                    <a:pt x="0" y="41275"/>
                    <a:pt x="1270" y="35179"/>
                    <a:pt x="3683" y="29337"/>
                  </a:cubicBezTo>
                  <a:cubicBezTo>
                    <a:pt x="6096" y="23495"/>
                    <a:pt x="9525" y="18415"/>
                    <a:pt x="13970" y="13970"/>
                  </a:cubicBezTo>
                  <a:cubicBezTo>
                    <a:pt x="18415" y="9525"/>
                    <a:pt x="23622" y="6096"/>
                    <a:pt x="29337" y="3683"/>
                  </a:cubicBezTo>
                  <a:cubicBezTo>
                    <a:pt x="35052" y="1270"/>
                    <a:pt x="41275" y="0"/>
                    <a:pt x="47625" y="0"/>
                  </a:cubicBezTo>
                  <a:cubicBezTo>
                    <a:pt x="53975" y="0"/>
                    <a:pt x="60071" y="1270"/>
                    <a:pt x="65913" y="3683"/>
                  </a:cubicBezTo>
                  <a:cubicBezTo>
                    <a:pt x="71755" y="6096"/>
                    <a:pt x="76835" y="9525"/>
                    <a:pt x="81407" y="13970"/>
                  </a:cubicBezTo>
                  <a:cubicBezTo>
                    <a:pt x="85979" y="18415"/>
                    <a:pt x="89281" y="23622"/>
                    <a:pt x="91694" y="29464"/>
                  </a:cubicBezTo>
                  <a:cubicBezTo>
                    <a:pt x="94107" y="35306"/>
                    <a:pt x="95377" y="41402"/>
                    <a:pt x="95377" y="47752"/>
                  </a:cubicBezTo>
                  <a:close/>
                </a:path>
              </a:pathLst>
            </a:custGeom>
            <a:solidFill>
              <a:srgbClr val="000000"/>
            </a:solidFill>
          </p:spPr>
        </p:sp>
      </p:grpSp>
      <p:grpSp>
        <p:nvGrpSpPr>
          <p:cNvPr id="8" name="Group 8"/>
          <p:cNvGrpSpPr>
            <a:grpSpLocks noChangeAspect="1"/>
          </p:cNvGrpSpPr>
          <p:nvPr/>
        </p:nvGrpSpPr>
        <p:grpSpPr>
          <a:xfrm>
            <a:off x="2963180" y="4872952"/>
            <a:ext cx="95250" cy="95250"/>
            <a:chOff x="0" y="0"/>
            <a:chExt cx="95250" cy="95250"/>
          </a:xfrm>
        </p:grpSpPr>
        <p:sp>
          <p:nvSpPr>
            <p:cNvPr id="9" name="Freeform 9"/>
            <p:cNvSpPr/>
            <p:nvPr/>
          </p:nvSpPr>
          <p:spPr>
            <a:xfrm>
              <a:off x="0" y="0"/>
              <a:ext cx="95377" cy="95377"/>
            </a:xfrm>
            <a:custGeom>
              <a:avLst/>
              <a:gdLst/>
              <a:ahLst/>
              <a:cxnLst/>
              <a:rect l="l" t="t" r="r" b="b"/>
              <a:pathLst>
                <a:path w="95377" h="95377">
                  <a:moveTo>
                    <a:pt x="95250" y="47625"/>
                  </a:moveTo>
                  <a:cubicBezTo>
                    <a:pt x="95250" y="53975"/>
                    <a:pt x="93980" y="60071"/>
                    <a:pt x="91567" y="65913"/>
                  </a:cubicBezTo>
                  <a:cubicBezTo>
                    <a:pt x="89154" y="71755"/>
                    <a:pt x="85725" y="76835"/>
                    <a:pt x="81280" y="81407"/>
                  </a:cubicBezTo>
                  <a:cubicBezTo>
                    <a:pt x="76835" y="85979"/>
                    <a:pt x="71628" y="89281"/>
                    <a:pt x="65786" y="91694"/>
                  </a:cubicBezTo>
                  <a:cubicBezTo>
                    <a:pt x="59944" y="94107"/>
                    <a:pt x="53848" y="95377"/>
                    <a:pt x="47498" y="95377"/>
                  </a:cubicBezTo>
                  <a:cubicBezTo>
                    <a:pt x="41148" y="95377"/>
                    <a:pt x="35052" y="94107"/>
                    <a:pt x="29210" y="91694"/>
                  </a:cubicBezTo>
                  <a:cubicBezTo>
                    <a:pt x="23368" y="89281"/>
                    <a:pt x="18288" y="85852"/>
                    <a:pt x="13716" y="81407"/>
                  </a:cubicBezTo>
                  <a:cubicBezTo>
                    <a:pt x="9144" y="76962"/>
                    <a:pt x="6096" y="71628"/>
                    <a:pt x="3683" y="65913"/>
                  </a:cubicBezTo>
                  <a:cubicBezTo>
                    <a:pt x="1270" y="60198"/>
                    <a:pt x="0" y="53975"/>
                    <a:pt x="0" y="47625"/>
                  </a:cubicBezTo>
                  <a:cubicBezTo>
                    <a:pt x="0" y="41275"/>
                    <a:pt x="1270" y="35179"/>
                    <a:pt x="3683" y="29337"/>
                  </a:cubicBezTo>
                  <a:cubicBezTo>
                    <a:pt x="6096" y="23495"/>
                    <a:pt x="9525" y="18415"/>
                    <a:pt x="13970" y="13970"/>
                  </a:cubicBezTo>
                  <a:cubicBezTo>
                    <a:pt x="18415" y="9525"/>
                    <a:pt x="23622" y="6096"/>
                    <a:pt x="29337" y="3683"/>
                  </a:cubicBezTo>
                  <a:cubicBezTo>
                    <a:pt x="35052" y="1270"/>
                    <a:pt x="41275" y="0"/>
                    <a:pt x="47625" y="0"/>
                  </a:cubicBezTo>
                  <a:cubicBezTo>
                    <a:pt x="53975" y="0"/>
                    <a:pt x="60071" y="1270"/>
                    <a:pt x="65913" y="3683"/>
                  </a:cubicBezTo>
                  <a:cubicBezTo>
                    <a:pt x="71755" y="6096"/>
                    <a:pt x="76835" y="9525"/>
                    <a:pt x="81407" y="13970"/>
                  </a:cubicBezTo>
                  <a:cubicBezTo>
                    <a:pt x="85979" y="18415"/>
                    <a:pt x="89281" y="23622"/>
                    <a:pt x="91694" y="29464"/>
                  </a:cubicBezTo>
                  <a:cubicBezTo>
                    <a:pt x="94107" y="35306"/>
                    <a:pt x="95377" y="41402"/>
                    <a:pt x="95377" y="47752"/>
                  </a:cubicBezTo>
                  <a:close/>
                </a:path>
              </a:pathLst>
            </a:custGeom>
            <a:solidFill>
              <a:srgbClr val="000000"/>
            </a:solidFill>
          </p:spPr>
        </p:sp>
      </p:grpSp>
      <p:grpSp>
        <p:nvGrpSpPr>
          <p:cNvPr id="10" name="Group 10"/>
          <p:cNvGrpSpPr>
            <a:grpSpLocks noChangeAspect="1"/>
          </p:cNvGrpSpPr>
          <p:nvPr/>
        </p:nvGrpSpPr>
        <p:grpSpPr>
          <a:xfrm>
            <a:off x="2963180" y="5806402"/>
            <a:ext cx="95250" cy="95250"/>
            <a:chOff x="0" y="0"/>
            <a:chExt cx="95250" cy="95250"/>
          </a:xfrm>
        </p:grpSpPr>
        <p:sp>
          <p:nvSpPr>
            <p:cNvPr id="11" name="Freeform 11"/>
            <p:cNvSpPr/>
            <p:nvPr/>
          </p:nvSpPr>
          <p:spPr>
            <a:xfrm>
              <a:off x="0" y="0"/>
              <a:ext cx="95377" cy="95377"/>
            </a:xfrm>
            <a:custGeom>
              <a:avLst/>
              <a:gdLst/>
              <a:ahLst/>
              <a:cxnLst/>
              <a:rect l="l" t="t" r="r" b="b"/>
              <a:pathLst>
                <a:path w="95377" h="95377">
                  <a:moveTo>
                    <a:pt x="95250" y="47625"/>
                  </a:moveTo>
                  <a:cubicBezTo>
                    <a:pt x="95250" y="53975"/>
                    <a:pt x="93980" y="60071"/>
                    <a:pt x="91567" y="65913"/>
                  </a:cubicBezTo>
                  <a:cubicBezTo>
                    <a:pt x="89154" y="71755"/>
                    <a:pt x="85725" y="76835"/>
                    <a:pt x="81280" y="81407"/>
                  </a:cubicBezTo>
                  <a:cubicBezTo>
                    <a:pt x="76835" y="85979"/>
                    <a:pt x="71628" y="89281"/>
                    <a:pt x="65786" y="91694"/>
                  </a:cubicBezTo>
                  <a:cubicBezTo>
                    <a:pt x="59944" y="94107"/>
                    <a:pt x="53848" y="95377"/>
                    <a:pt x="47498" y="95377"/>
                  </a:cubicBezTo>
                  <a:cubicBezTo>
                    <a:pt x="41148" y="95377"/>
                    <a:pt x="35052" y="94107"/>
                    <a:pt x="29210" y="91694"/>
                  </a:cubicBezTo>
                  <a:cubicBezTo>
                    <a:pt x="23368" y="89281"/>
                    <a:pt x="18288" y="85852"/>
                    <a:pt x="13716" y="81407"/>
                  </a:cubicBezTo>
                  <a:cubicBezTo>
                    <a:pt x="9144" y="76962"/>
                    <a:pt x="6096" y="71628"/>
                    <a:pt x="3683" y="65913"/>
                  </a:cubicBezTo>
                  <a:cubicBezTo>
                    <a:pt x="1270" y="60198"/>
                    <a:pt x="0" y="53975"/>
                    <a:pt x="0" y="47625"/>
                  </a:cubicBezTo>
                  <a:cubicBezTo>
                    <a:pt x="0" y="41275"/>
                    <a:pt x="1270" y="35179"/>
                    <a:pt x="3683" y="29337"/>
                  </a:cubicBezTo>
                  <a:cubicBezTo>
                    <a:pt x="6096" y="23495"/>
                    <a:pt x="9525" y="18415"/>
                    <a:pt x="13970" y="13970"/>
                  </a:cubicBezTo>
                  <a:cubicBezTo>
                    <a:pt x="18415" y="9525"/>
                    <a:pt x="23622" y="6096"/>
                    <a:pt x="29337" y="3683"/>
                  </a:cubicBezTo>
                  <a:cubicBezTo>
                    <a:pt x="35052" y="1270"/>
                    <a:pt x="41275" y="0"/>
                    <a:pt x="47625" y="0"/>
                  </a:cubicBezTo>
                  <a:cubicBezTo>
                    <a:pt x="53975" y="0"/>
                    <a:pt x="60071" y="1270"/>
                    <a:pt x="65913" y="3683"/>
                  </a:cubicBezTo>
                  <a:cubicBezTo>
                    <a:pt x="71755" y="6096"/>
                    <a:pt x="76835" y="9525"/>
                    <a:pt x="81407" y="13970"/>
                  </a:cubicBezTo>
                  <a:cubicBezTo>
                    <a:pt x="85979" y="18415"/>
                    <a:pt x="89281" y="23622"/>
                    <a:pt x="91694" y="29464"/>
                  </a:cubicBezTo>
                  <a:cubicBezTo>
                    <a:pt x="94107" y="35306"/>
                    <a:pt x="95377" y="41402"/>
                    <a:pt x="95377" y="47752"/>
                  </a:cubicBezTo>
                  <a:close/>
                </a:path>
              </a:pathLst>
            </a:custGeom>
            <a:solidFill>
              <a:srgbClr val="000000"/>
            </a:solidFill>
          </p:spPr>
        </p:sp>
      </p:grpSp>
      <p:grpSp>
        <p:nvGrpSpPr>
          <p:cNvPr id="12" name="Group 12"/>
          <p:cNvGrpSpPr>
            <a:grpSpLocks noChangeAspect="1"/>
          </p:cNvGrpSpPr>
          <p:nvPr/>
        </p:nvGrpSpPr>
        <p:grpSpPr>
          <a:xfrm>
            <a:off x="2963180" y="6739852"/>
            <a:ext cx="95250" cy="95250"/>
            <a:chOff x="0" y="0"/>
            <a:chExt cx="95250" cy="95250"/>
          </a:xfrm>
        </p:grpSpPr>
        <p:sp>
          <p:nvSpPr>
            <p:cNvPr id="13" name="Freeform 13"/>
            <p:cNvSpPr/>
            <p:nvPr/>
          </p:nvSpPr>
          <p:spPr>
            <a:xfrm>
              <a:off x="0" y="0"/>
              <a:ext cx="95377" cy="95377"/>
            </a:xfrm>
            <a:custGeom>
              <a:avLst/>
              <a:gdLst/>
              <a:ahLst/>
              <a:cxnLst/>
              <a:rect l="l" t="t" r="r" b="b"/>
              <a:pathLst>
                <a:path w="95377" h="95377">
                  <a:moveTo>
                    <a:pt x="95250" y="47625"/>
                  </a:moveTo>
                  <a:cubicBezTo>
                    <a:pt x="95250" y="53975"/>
                    <a:pt x="93980" y="60071"/>
                    <a:pt x="91567" y="65913"/>
                  </a:cubicBezTo>
                  <a:cubicBezTo>
                    <a:pt x="89154" y="71755"/>
                    <a:pt x="85725" y="76835"/>
                    <a:pt x="81280" y="81407"/>
                  </a:cubicBezTo>
                  <a:cubicBezTo>
                    <a:pt x="76835" y="85979"/>
                    <a:pt x="71628" y="89281"/>
                    <a:pt x="65786" y="91694"/>
                  </a:cubicBezTo>
                  <a:cubicBezTo>
                    <a:pt x="59944" y="94107"/>
                    <a:pt x="53848" y="95377"/>
                    <a:pt x="47498" y="95377"/>
                  </a:cubicBezTo>
                  <a:cubicBezTo>
                    <a:pt x="41148" y="95377"/>
                    <a:pt x="35052" y="94107"/>
                    <a:pt x="29210" y="91694"/>
                  </a:cubicBezTo>
                  <a:cubicBezTo>
                    <a:pt x="23368" y="89281"/>
                    <a:pt x="18288" y="85852"/>
                    <a:pt x="13716" y="81407"/>
                  </a:cubicBezTo>
                  <a:cubicBezTo>
                    <a:pt x="9144" y="76962"/>
                    <a:pt x="6096" y="71628"/>
                    <a:pt x="3683" y="65913"/>
                  </a:cubicBezTo>
                  <a:cubicBezTo>
                    <a:pt x="1270" y="60198"/>
                    <a:pt x="0" y="53975"/>
                    <a:pt x="0" y="47625"/>
                  </a:cubicBezTo>
                  <a:cubicBezTo>
                    <a:pt x="0" y="41275"/>
                    <a:pt x="1270" y="35179"/>
                    <a:pt x="3683" y="29337"/>
                  </a:cubicBezTo>
                  <a:cubicBezTo>
                    <a:pt x="6096" y="23495"/>
                    <a:pt x="9525" y="18415"/>
                    <a:pt x="13970" y="13970"/>
                  </a:cubicBezTo>
                  <a:cubicBezTo>
                    <a:pt x="18415" y="9525"/>
                    <a:pt x="23622" y="6096"/>
                    <a:pt x="29337" y="3683"/>
                  </a:cubicBezTo>
                  <a:cubicBezTo>
                    <a:pt x="35052" y="1270"/>
                    <a:pt x="41275" y="0"/>
                    <a:pt x="47625" y="0"/>
                  </a:cubicBezTo>
                  <a:cubicBezTo>
                    <a:pt x="53975" y="0"/>
                    <a:pt x="60071" y="1270"/>
                    <a:pt x="65913" y="3683"/>
                  </a:cubicBezTo>
                  <a:cubicBezTo>
                    <a:pt x="71755" y="6096"/>
                    <a:pt x="76835" y="9525"/>
                    <a:pt x="81407" y="13970"/>
                  </a:cubicBezTo>
                  <a:cubicBezTo>
                    <a:pt x="85979" y="18415"/>
                    <a:pt x="89281" y="23622"/>
                    <a:pt x="91694" y="29464"/>
                  </a:cubicBezTo>
                  <a:cubicBezTo>
                    <a:pt x="94107" y="35306"/>
                    <a:pt x="95377" y="41402"/>
                    <a:pt x="95377" y="47752"/>
                  </a:cubicBezTo>
                  <a:close/>
                </a:path>
              </a:pathLst>
            </a:custGeom>
            <a:solidFill>
              <a:srgbClr val="000000"/>
            </a:solidFill>
          </p:spPr>
        </p:sp>
      </p:grpSp>
      <p:grpSp>
        <p:nvGrpSpPr>
          <p:cNvPr id="14" name="Group 14"/>
          <p:cNvGrpSpPr>
            <a:grpSpLocks noChangeAspect="1"/>
          </p:cNvGrpSpPr>
          <p:nvPr/>
        </p:nvGrpSpPr>
        <p:grpSpPr>
          <a:xfrm>
            <a:off x="2963180" y="7673302"/>
            <a:ext cx="95250" cy="95250"/>
            <a:chOff x="0" y="0"/>
            <a:chExt cx="95250" cy="95250"/>
          </a:xfrm>
        </p:grpSpPr>
        <p:sp>
          <p:nvSpPr>
            <p:cNvPr id="15" name="Freeform 15"/>
            <p:cNvSpPr/>
            <p:nvPr/>
          </p:nvSpPr>
          <p:spPr>
            <a:xfrm>
              <a:off x="0" y="0"/>
              <a:ext cx="95377" cy="95377"/>
            </a:xfrm>
            <a:custGeom>
              <a:avLst/>
              <a:gdLst/>
              <a:ahLst/>
              <a:cxnLst/>
              <a:rect l="l" t="t" r="r" b="b"/>
              <a:pathLst>
                <a:path w="95377" h="95377">
                  <a:moveTo>
                    <a:pt x="95250" y="47625"/>
                  </a:moveTo>
                  <a:cubicBezTo>
                    <a:pt x="95250" y="53975"/>
                    <a:pt x="93980" y="60071"/>
                    <a:pt x="91567" y="65913"/>
                  </a:cubicBezTo>
                  <a:cubicBezTo>
                    <a:pt x="89154" y="71755"/>
                    <a:pt x="85725" y="76835"/>
                    <a:pt x="81280" y="81407"/>
                  </a:cubicBezTo>
                  <a:cubicBezTo>
                    <a:pt x="76835" y="85979"/>
                    <a:pt x="71628" y="89281"/>
                    <a:pt x="65786" y="91694"/>
                  </a:cubicBezTo>
                  <a:cubicBezTo>
                    <a:pt x="59944" y="94107"/>
                    <a:pt x="53848" y="95377"/>
                    <a:pt x="47498" y="95377"/>
                  </a:cubicBezTo>
                  <a:cubicBezTo>
                    <a:pt x="41148" y="95377"/>
                    <a:pt x="35052" y="94107"/>
                    <a:pt x="29210" y="91694"/>
                  </a:cubicBezTo>
                  <a:cubicBezTo>
                    <a:pt x="23368" y="89281"/>
                    <a:pt x="18288" y="85852"/>
                    <a:pt x="13716" y="81407"/>
                  </a:cubicBezTo>
                  <a:cubicBezTo>
                    <a:pt x="9144" y="76962"/>
                    <a:pt x="6096" y="71628"/>
                    <a:pt x="3683" y="65786"/>
                  </a:cubicBezTo>
                  <a:cubicBezTo>
                    <a:pt x="1270" y="59944"/>
                    <a:pt x="0" y="53975"/>
                    <a:pt x="0" y="47625"/>
                  </a:cubicBezTo>
                  <a:cubicBezTo>
                    <a:pt x="0" y="41275"/>
                    <a:pt x="1270" y="35179"/>
                    <a:pt x="3683" y="29337"/>
                  </a:cubicBezTo>
                  <a:cubicBezTo>
                    <a:pt x="6096" y="23495"/>
                    <a:pt x="9525" y="18415"/>
                    <a:pt x="13970" y="13970"/>
                  </a:cubicBezTo>
                  <a:cubicBezTo>
                    <a:pt x="18415" y="9525"/>
                    <a:pt x="23622" y="6096"/>
                    <a:pt x="29337" y="3683"/>
                  </a:cubicBezTo>
                  <a:cubicBezTo>
                    <a:pt x="35052" y="1270"/>
                    <a:pt x="41275" y="0"/>
                    <a:pt x="47625" y="0"/>
                  </a:cubicBezTo>
                  <a:cubicBezTo>
                    <a:pt x="53975" y="0"/>
                    <a:pt x="60071" y="1270"/>
                    <a:pt x="65913" y="3683"/>
                  </a:cubicBezTo>
                  <a:cubicBezTo>
                    <a:pt x="71755" y="6096"/>
                    <a:pt x="76835" y="9525"/>
                    <a:pt x="81407" y="13970"/>
                  </a:cubicBezTo>
                  <a:cubicBezTo>
                    <a:pt x="85979" y="18415"/>
                    <a:pt x="89281" y="23622"/>
                    <a:pt x="91694" y="29464"/>
                  </a:cubicBezTo>
                  <a:cubicBezTo>
                    <a:pt x="94107" y="35306"/>
                    <a:pt x="95377" y="41402"/>
                    <a:pt x="95377" y="47752"/>
                  </a:cubicBezTo>
                  <a:close/>
                </a:path>
              </a:pathLst>
            </a:custGeom>
            <a:solidFill>
              <a:srgbClr val="000000"/>
            </a:solidFill>
          </p:spPr>
        </p:sp>
      </p:grpSp>
      <p:grpSp>
        <p:nvGrpSpPr>
          <p:cNvPr id="16" name="Group 16"/>
          <p:cNvGrpSpPr>
            <a:grpSpLocks noChangeAspect="1"/>
          </p:cNvGrpSpPr>
          <p:nvPr/>
        </p:nvGrpSpPr>
        <p:grpSpPr>
          <a:xfrm>
            <a:off x="13938247" y="-63503"/>
            <a:ext cx="4408484" cy="10413997"/>
            <a:chOff x="0" y="0"/>
            <a:chExt cx="4408488" cy="10414000"/>
          </a:xfrm>
        </p:grpSpPr>
        <p:sp>
          <p:nvSpPr>
            <p:cNvPr id="17" name="Freeform 17"/>
            <p:cNvSpPr/>
            <p:nvPr/>
          </p:nvSpPr>
          <p:spPr>
            <a:xfrm>
              <a:off x="68072" y="63500"/>
              <a:ext cx="4276979" cy="10287000"/>
            </a:xfrm>
            <a:custGeom>
              <a:avLst/>
              <a:gdLst/>
              <a:ahLst/>
              <a:cxnLst/>
              <a:rect l="l" t="t" r="r" b="b"/>
              <a:pathLst>
                <a:path w="4276979" h="10287000">
                  <a:moveTo>
                    <a:pt x="0" y="0"/>
                  </a:moveTo>
                  <a:lnTo>
                    <a:pt x="3701542" y="10287000"/>
                  </a:lnTo>
                  <a:lnTo>
                    <a:pt x="4276979" y="10287000"/>
                  </a:lnTo>
                  <a:lnTo>
                    <a:pt x="4276979" y="0"/>
                  </a:lnTo>
                  <a:close/>
                </a:path>
              </a:pathLst>
            </a:custGeom>
            <a:solidFill>
              <a:srgbClr val="3F7819"/>
            </a:solidFill>
          </p:spPr>
        </p:sp>
        <p:sp>
          <p:nvSpPr>
            <p:cNvPr id="18" name="Freeform 18"/>
            <p:cNvSpPr/>
            <p:nvPr/>
          </p:nvSpPr>
          <p:spPr>
            <a:xfrm>
              <a:off x="1620139" y="5448300"/>
              <a:ext cx="2724785" cy="4900676"/>
            </a:xfrm>
            <a:custGeom>
              <a:avLst/>
              <a:gdLst/>
              <a:ahLst/>
              <a:cxnLst/>
              <a:rect l="l" t="t" r="r" b="b"/>
              <a:pathLst>
                <a:path w="2724785" h="4900676">
                  <a:moveTo>
                    <a:pt x="2724785" y="0"/>
                  </a:moveTo>
                  <a:lnTo>
                    <a:pt x="0" y="4900676"/>
                  </a:lnTo>
                  <a:lnTo>
                    <a:pt x="2724785" y="4900676"/>
                  </a:lnTo>
                  <a:lnTo>
                    <a:pt x="2724785" y="0"/>
                  </a:lnTo>
                  <a:close/>
                </a:path>
              </a:pathLst>
            </a:custGeom>
            <a:solidFill>
              <a:srgbClr val="90C226"/>
            </a:solidFill>
          </p:spPr>
        </p:sp>
      </p:grpSp>
      <p:sp>
        <p:nvSpPr>
          <p:cNvPr id="19" name="TextBox 19"/>
          <p:cNvSpPr txBox="1"/>
          <p:nvPr/>
        </p:nvSpPr>
        <p:spPr>
          <a:xfrm>
            <a:off x="2787939" y="945147"/>
            <a:ext cx="9894322" cy="930593"/>
          </a:xfrm>
          <a:prstGeom prst="rect">
            <a:avLst/>
          </a:prstGeom>
        </p:spPr>
        <p:txBody>
          <a:bodyPr lIns="0" tIns="0" rIns="0" bIns="0" rtlCol="0" anchor="t">
            <a:spAutoFit/>
          </a:bodyPr>
          <a:lstStyle/>
          <a:p>
            <a:pPr algn="l">
              <a:lnSpc>
                <a:spcPts val="7559"/>
              </a:lnSpc>
            </a:pPr>
            <a:r>
              <a:rPr lang="en-US" sz="5400">
                <a:solidFill>
                  <a:srgbClr val="90C226"/>
                </a:solidFill>
                <a:latin typeface="Trebuchet MS"/>
                <a:ea typeface="Trebuchet MS"/>
                <a:cs typeface="Trebuchet MS"/>
                <a:sym typeface="Trebuchet MS"/>
              </a:rPr>
              <a:t>Model Evaluation &amp; Comparison</a:t>
            </a:r>
          </a:p>
        </p:txBody>
      </p:sp>
      <p:sp>
        <p:nvSpPr>
          <p:cNvPr id="20" name="TextBox 20"/>
          <p:cNvSpPr txBox="1"/>
          <p:nvPr/>
        </p:nvSpPr>
        <p:spPr>
          <a:xfrm>
            <a:off x="3222879" y="2817390"/>
            <a:ext cx="10474157" cy="509873"/>
          </a:xfrm>
          <a:prstGeom prst="rect">
            <a:avLst/>
          </a:prstGeom>
        </p:spPr>
        <p:txBody>
          <a:bodyPr lIns="0" tIns="0" rIns="0" bIns="0" rtlCol="0" anchor="t">
            <a:spAutoFit/>
          </a:bodyPr>
          <a:lstStyle/>
          <a:p>
            <a:pPr algn="l">
              <a:lnSpc>
                <a:spcPts val="3676"/>
              </a:lnSpc>
            </a:pPr>
            <a:r>
              <a:rPr lang="en-US" sz="3099">
                <a:solidFill>
                  <a:srgbClr val="000000"/>
                </a:solidFill>
                <a:latin typeface="Times New Roman"/>
                <a:ea typeface="Times New Roman"/>
                <a:cs typeface="Times New Roman"/>
                <a:sym typeface="Times New Roman"/>
              </a:rPr>
              <a:t>Evaluated models using error metrics: RMSE, MAE, MAPE.</a:t>
            </a:r>
          </a:p>
        </p:txBody>
      </p:sp>
      <p:sp>
        <p:nvSpPr>
          <p:cNvPr id="21" name="TextBox 21"/>
          <p:cNvSpPr txBox="1"/>
          <p:nvPr/>
        </p:nvSpPr>
        <p:spPr>
          <a:xfrm>
            <a:off x="3222879" y="3750840"/>
            <a:ext cx="11373174" cy="509873"/>
          </a:xfrm>
          <a:prstGeom prst="rect">
            <a:avLst/>
          </a:prstGeom>
        </p:spPr>
        <p:txBody>
          <a:bodyPr lIns="0" tIns="0" rIns="0" bIns="0" rtlCol="0" anchor="t">
            <a:spAutoFit/>
          </a:bodyPr>
          <a:lstStyle/>
          <a:p>
            <a:pPr algn="l">
              <a:lnSpc>
                <a:spcPts val="3676"/>
              </a:lnSpc>
            </a:pPr>
            <a:r>
              <a:rPr lang="en-US" sz="3099">
                <a:solidFill>
                  <a:srgbClr val="000000"/>
                </a:solidFill>
                <a:latin typeface="Times New Roman"/>
                <a:ea typeface="Times New Roman"/>
                <a:cs typeface="Times New Roman"/>
                <a:sym typeface="Times New Roman"/>
              </a:rPr>
              <a:t>Compared ARIMA, SARIMA, Prophet, and LSTM performance.</a:t>
            </a:r>
          </a:p>
        </p:txBody>
      </p:sp>
      <p:sp>
        <p:nvSpPr>
          <p:cNvPr id="22" name="TextBox 22"/>
          <p:cNvSpPr txBox="1"/>
          <p:nvPr/>
        </p:nvSpPr>
        <p:spPr>
          <a:xfrm>
            <a:off x="3222879" y="4684290"/>
            <a:ext cx="11170806" cy="509873"/>
          </a:xfrm>
          <a:prstGeom prst="rect">
            <a:avLst/>
          </a:prstGeom>
        </p:spPr>
        <p:txBody>
          <a:bodyPr lIns="0" tIns="0" rIns="0" bIns="0" rtlCol="0" anchor="t">
            <a:spAutoFit/>
          </a:bodyPr>
          <a:lstStyle/>
          <a:p>
            <a:pPr algn="l">
              <a:lnSpc>
                <a:spcPts val="3676"/>
              </a:lnSpc>
            </a:pPr>
            <a:r>
              <a:rPr lang="en-US" sz="3099">
                <a:solidFill>
                  <a:srgbClr val="000000"/>
                </a:solidFill>
                <a:latin typeface="Times New Roman"/>
                <a:ea typeface="Times New Roman"/>
                <a:cs typeface="Times New Roman"/>
                <a:sym typeface="Times New Roman"/>
              </a:rPr>
              <a:t>ARIMA/SARIMA performed well for short-term linear patterns.</a:t>
            </a:r>
          </a:p>
        </p:txBody>
      </p:sp>
      <p:sp>
        <p:nvSpPr>
          <p:cNvPr id="23" name="TextBox 23"/>
          <p:cNvSpPr txBox="1"/>
          <p:nvPr/>
        </p:nvSpPr>
        <p:spPr>
          <a:xfrm>
            <a:off x="3222879" y="5617740"/>
            <a:ext cx="8135283" cy="509873"/>
          </a:xfrm>
          <a:prstGeom prst="rect">
            <a:avLst/>
          </a:prstGeom>
        </p:spPr>
        <p:txBody>
          <a:bodyPr lIns="0" tIns="0" rIns="0" bIns="0" rtlCol="0" anchor="t">
            <a:spAutoFit/>
          </a:bodyPr>
          <a:lstStyle/>
          <a:p>
            <a:pPr algn="l">
              <a:lnSpc>
                <a:spcPts val="3676"/>
              </a:lnSpc>
            </a:pPr>
            <a:r>
              <a:rPr lang="en-US" sz="3099">
                <a:solidFill>
                  <a:srgbClr val="000000"/>
                </a:solidFill>
                <a:latin typeface="Times New Roman"/>
                <a:ea typeface="Times New Roman"/>
                <a:cs typeface="Times New Roman"/>
                <a:sym typeface="Times New Roman"/>
              </a:rPr>
              <a:t>Prophet handled trend + seasonality effectively.</a:t>
            </a:r>
          </a:p>
        </p:txBody>
      </p:sp>
      <p:sp>
        <p:nvSpPr>
          <p:cNvPr id="24" name="TextBox 24"/>
          <p:cNvSpPr txBox="1"/>
          <p:nvPr/>
        </p:nvSpPr>
        <p:spPr>
          <a:xfrm>
            <a:off x="3222879" y="6551190"/>
            <a:ext cx="12452061" cy="509873"/>
          </a:xfrm>
          <a:prstGeom prst="rect">
            <a:avLst/>
          </a:prstGeom>
        </p:spPr>
        <p:txBody>
          <a:bodyPr lIns="0" tIns="0" rIns="0" bIns="0" rtlCol="0" anchor="t">
            <a:spAutoFit/>
          </a:bodyPr>
          <a:lstStyle/>
          <a:p>
            <a:pPr algn="l">
              <a:lnSpc>
                <a:spcPts val="3676"/>
              </a:lnSpc>
            </a:pPr>
            <a:r>
              <a:rPr lang="en-US" sz="3099">
                <a:solidFill>
                  <a:srgbClr val="000000"/>
                </a:solidFill>
                <a:latin typeface="Times New Roman"/>
                <a:ea typeface="Times New Roman"/>
                <a:cs typeface="Times New Roman"/>
                <a:sym typeface="Times New Roman"/>
              </a:rPr>
              <a:t>LSTM achieved the lowest error by capturing complex non-linear trends.</a:t>
            </a:r>
          </a:p>
        </p:txBody>
      </p:sp>
      <p:sp>
        <p:nvSpPr>
          <p:cNvPr id="25" name="TextBox 25"/>
          <p:cNvSpPr txBox="1"/>
          <p:nvPr/>
        </p:nvSpPr>
        <p:spPr>
          <a:xfrm>
            <a:off x="3222879" y="7484640"/>
            <a:ext cx="11285239" cy="976598"/>
          </a:xfrm>
          <a:prstGeom prst="rect">
            <a:avLst/>
          </a:prstGeom>
        </p:spPr>
        <p:txBody>
          <a:bodyPr lIns="0" tIns="0" rIns="0" bIns="0" rtlCol="0" anchor="t">
            <a:spAutoFit/>
          </a:bodyPr>
          <a:lstStyle/>
          <a:p>
            <a:pPr algn="l">
              <a:lnSpc>
                <a:spcPts val="3676"/>
              </a:lnSpc>
            </a:pPr>
            <a:r>
              <a:rPr lang="en-US" sz="3099">
                <a:solidFill>
                  <a:srgbClr val="000000"/>
                </a:solidFill>
                <a:latin typeface="Times New Roman"/>
                <a:ea typeface="Times New Roman"/>
                <a:cs typeface="Times New Roman"/>
                <a:sym typeface="Times New Roman"/>
              </a:rPr>
              <a:t>Final model selection based on accuracy, stability, and forecasting ability.</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0" y="6019800"/>
            <a:ext cx="673103" cy="4267200"/>
            <a:chOff x="0" y="0"/>
            <a:chExt cx="673100" cy="4267200"/>
          </a:xfrm>
        </p:grpSpPr>
        <p:sp>
          <p:nvSpPr>
            <p:cNvPr id="3" name="Freeform 3"/>
            <p:cNvSpPr/>
            <p:nvPr/>
          </p:nvSpPr>
          <p:spPr>
            <a:xfrm>
              <a:off x="0" y="0"/>
              <a:ext cx="673100" cy="4267200"/>
            </a:xfrm>
            <a:custGeom>
              <a:avLst/>
              <a:gdLst/>
              <a:ahLst/>
              <a:cxnLst/>
              <a:rect l="l" t="t" r="r" b="b"/>
              <a:pathLst>
                <a:path w="673100" h="4267200">
                  <a:moveTo>
                    <a:pt x="0" y="0"/>
                  </a:moveTo>
                  <a:lnTo>
                    <a:pt x="0" y="4267200"/>
                  </a:lnTo>
                  <a:lnTo>
                    <a:pt x="673100" y="4267200"/>
                  </a:lnTo>
                  <a:lnTo>
                    <a:pt x="673100" y="4266946"/>
                  </a:lnTo>
                  <a:lnTo>
                    <a:pt x="0" y="0"/>
                  </a:lnTo>
                  <a:close/>
                </a:path>
              </a:pathLst>
            </a:custGeom>
            <a:solidFill>
              <a:srgbClr val="90C226"/>
            </a:solidFill>
          </p:spPr>
        </p:sp>
      </p:grpSp>
      <p:grpSp>
        <p:nvGrpSpPr>
          <p:cNvPr id="4" name="Group 4"/>
          <p:cNvGrpSpPr>
            <a:grpSpLocks noChangeAspect="1"/>
          </p:cNvGrpSpPr>
          <p:nvPr/>
        </p:nvGrpSpPr>
        <p:grpSpPr>
          <a:xfrm>
            <a:off x="13938247" y="-63503"/>
            <a:ext cx="4408484" cy="10413997"/>
            <a:chOff x="0" y="0"/>
            <a:chExt cx="4408488" cy="10414000"/>
          </a:xfrm>
        </p:grpSpPr>
        <p:sp>
          <p:nvSpPr>
            <p:cNvPr id="5" name="Freeform 5"/>
            <p:cNvSpPr/>
            <p:nvPr/>
          </p:nvSpPr>
          <p:spPr>
            <a:xfrm>
              <a:off x="2472309" y="63500"/>
              <a:ext cx="1872615" cy="10283698"/>
            </a:xfrm>
            <a:custGeom>
              <a:avLst/>
              <a:gdLst/>
              <a:ahLst/>
              <a:cxnLst/>
              <a:rect l="l" t="t" r="r" b="b"/>
              <a:pathLst>
                <a:path w="1872615" h="10283698">
                  <a:moveTo>
                    <a:pt x="0" y="0"/>
                  </a:moveTo>
                  <a:lnTo>
                    <a:pt x="1661541" y="10283698"/>
                  </a:lnTo>
                  <a:lnTo>
                    <a:pt x="1872615" y="10283698"/>
                  </a:lnTo>
                  <a:lnTo>
                    <a:pt x="1872615" y="0"/>
                  </a:lnTo>
                  <a:close/>
                </a:path>
              </a:pathLst>
            </a:custGeom>
            <a:solidFill>
              <a:srgbClr val="90C226"/>
            </a:solidFill>
          </p:spPr>
        </p:sp>
        <p:sp>
          <p:nvSpPr>
            <p:cNvPr id="6" name="Freeform 6"/>
            <p:cNvSpPr/>
            <p:nvPr/>
          </p:nvSpPr>
          <p:spPr>
            <a:xfrm>
              <a:off x="68072" y="63500"/>
              <a:ext cx="4276979" cy="10287000"/>
            </a:xfrm>
            <a:custGeom>
              <a:avLst/>
              <a:gdLst/>
              <a:ahLst/>
              <a:cxnLst/>
              <a:rect l="l" t="t" r="r" b="b"/>
              <a:pathLst>
                <a:path w="4276979" h="10287000">
                  <a:moveTo>
                    <a:pt x="0" y="0"/>
                  </a:moveTo>
                  <a:lnTo>
                    <a:pt x="3701542" y="10287000"/>
                  </a:lnTo>
                  <a:lnTo>
                    <a:pt x="4276979" y="10287000"/>
                  </a:lnTo>
                  <a:lnTo>
                    <a:pt x="4276979" y="0"/>
                  </a:lnTo>
                  <a:close/>
                </a:path>
              </a:pathLst>
            </a:custGeom>
            <a:solidFill>
              <a:srgbClr val="3F7819"/>
            </a:solidFill>
          </p:spPr>
        </p:sp>
        <p:sp>
          <p:nvSpPr>
            <p:cNvPr id="7" name="Freeform 7"/>
            <p:cNvSpPr/>
            <p:nvPr/>
          </p:nvSpPr>
          <p:spPr>
            <a:xfrm>
              <a:off x="1620139" y="5448300"/>
              <a:ext cx="2724785" cy="4900676"/>
            </a:xfrm>
            <a:custGeom>
              <a:avLst/>
              <a:gdLst/>
              <a:ahLst/>
              <a:cxnLst/>
              <a:rect l="l" t="t" r="r" b="b"/>
              <a:pathLst>
                <a:path w="2724785" h="4900676">
                  <a:moveTo>
                    <a:pt x="2724785" y="0"/>
                  </a:moveTo>
                  <a:lnTo>
                    <a:pt x="0" y="4900676"/>
                  </a:lnTo>
                  <a:lnTo>
                    <a:pt x="2724785" y="4900676"/>
                  </a:lnTo>
                  <a:lnTo>
                    <a:pt x="2724785" y="0"/>
                  </a:lnTo>
                  <a:close/>
                </a:path>
              </a:pathLst>
            </a:custGeom>
            <a:solidFill>
              <a:srgbClr val="90C226"/>
            </a:solidFill>
          </p:spPr>
        </p:sp>
      </p:grpSp>
      <p:sp>
        <p:nvSpPr>
          <p:cNvPr id="8" name="Freeform 8"/>
          <p:cNvSpPr/>
          <p:nvPr/>
        </p:nvSpPr>
        <p:spPr>
          <a:xfrm>
            <a:off x="673103" y="2101795"/>
            <a:ext cx="6965342" cy="3918005"/>
          </a:xfrm>
          <a:custGeom>
            <a:avLst/>
            <a:gdLst/>
            <a:ahLst/>
            <a:cxnLst/>
            <a:rect l="l" t="t" r="r" b="b"/>
            <a:pathLst>
              <a:path w="6965342" h="3918005">
                <a:moveTo>
                  <a:pt x="0" y="0"/>
                </a:moveTo>
                <a:lnTo>
                  <a:pt x="6965343" y="0"/>
                </a:lnTo>
                <a:lnTo>
                  <a:pt x="6965343" y="3918005"/>
                </a:lnTo>
                <a:lnTo>
                  <a:pt x="0" y="3918005"/>
                </a:lnTo>
                <a:lnTo>
                  <a:pt x="0" y="0"/>
                </a:lnTo>
                <a:close/>
              </a:path>
            </a:pathLst>
          </a:custGeom>
          <a:blipFill>
            <a:blip r:embed="rId2"/>
            <a:stretch>
              <a:fillRect/>
            </a:stretch>
          </a:blipFill>
        </p:spPr>
      </p:sp>
      <p:sp>
        <p:nvSpPr>
          <p:cNvPr id="9" name="Freeform 9"/>
          <p:cNvSpPr/>
          <p:nvPr/>
        </p:nvSpPr>
        <p:spPr>
          <a:xfrm>
            <a:off x="7837027" y="4974921"/>
            <a:ext cx="7614896" cy="4283379"/>
          </a:xfrm>
          <a:custGeom>
            <a:avLst/>
            <a:gdLst/>
            <a:ahLst/>
            <a:cxnLst/>
            <a:rect l="l" t="t" r="r" b="b"/>
            <a:pathLst>
              <a:path w="7614896" h="4283379">
                <a:moveTo>
                  <a:pt x="0" y="0"/>
                </a:moveTo>
                <a:lnTo>
                  <a:pt x="7614896" y="0"/>
                </a:lnTo>
                <a:lnTo>
                  <a:pt x="7614896" y="4283379"/>
                </a:lnTo>
                <a:lnTo>
                  <a:pt x="0" y="4283379"/>
                </a:lnTo>
                <a:lnTo>
                  <a:pt x="0" y="0"/>
                </a:lnTo>
                <a:close/>
              </a:path>
            </a:pathLst>
          </a:custGeom>
          <a:blipFill>
            <a:blip r:embed="rId3"/>
            <a:stretch>
              <a:fillRect/>
            </a:stretch>
          </a:blipFill>
        </p:spPr>
      </p:sp>
      <p:sp>
        <p:nvSpPr>
          <p:cNvPr id="10" name="TextBox 10"/>
          <p:cNvSpPr txBox="1"/>
          <p:nvPr/>
        </p:nvSpPr>
        <p:spPr>
          <a:xfrm>
            <a:off x="4208250" y="535572"/>
            <a:ext cx="3628777" cy="930593"/>
          </a:xfrm>
          <a:prstGeom prst="rect">
            <a:avLst/>
          </a:prstGeom>
        </p:spPr>
        <p:txBody>
          <a:bodyPr lIns="0" tIns="0" rIns="0" bIns="0" rtlCol="0" anchor="t">
            <a:spAutoFit/>
          </a:bodyPr>
          <a:lstStyle/>
          <a:p>
            <a:pPr algn="l">
              <a:lnSpc>
                <a:spcPts val="7559"/>
              </a:lnSpc>
            </a:pPr>
            <a:r>
              <a:rPr lang="en-US" sz="5400">
                <a:solidFill>
                  <a:srgbClr val="90C226"/>
                </a:solidFill>
                <a:latin typeface="Trebuchet MS"/>
                <a:ea typeface="Trebuchet MS"/>
                <a:cs typeface="Trebuchet MS"/>
                <a:sym typeface="Trebuchet MS"/>
              </a:rPr>
              <a:t>Screenshot </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0" y="6019800"/>
            <a:ext cx="673103" cy="4267200"/>
            <a:chOff x="0" y="0"/>
            <a:chExt cx="673100" cy="4267200"/>
          </a:xfrm>
        </p:grpSpPr>
        <p:sp>
          <p:nvSpPr>
            <p:cNvPr id="3" name="Freeform 3"/>
            <p:cNvSpPr/>
            <p:nvPr/>
          </p:nvSpPr>
          <p:spPr>
            <a:xfrm>
              <a:off x="0" y="0"/>
              <a:ext cx="673100" cy="4267200"/>
            </a:xfrm>
            <a:custGeom>
              <a:avLst/>
              <a:gdLst/>
              <a:ahLst/>
              <a:cxnLst/>
              <a:rect l="l" t="t" r="r" b="b"/>
              <a:pathLst>
                <a:path w="673100" h="4267200">
                  <a:moveTo>
                    <a:pt x="0" y="0"/>
                  </a:moveTo>
                  <a:lnTo>
                    <a:pt x="0" y="4267200"/>
                  </a:lnTo>
                  <a:lnTo>
                    <a:pt x="673100" y="4267200"/>
                  </a:lnTo>
                  <a:lnTo>
                    <a:pt x="673100" y="4266946"/>
                  </a:lnTo>
                  <a:lnTo>
                    <a:pt x="0" y="0"/>
                  </a:lnTo>
                  <a:close/>
                </a:path>
              </a:pathLst>
            </a:custGeom>
            <a:solidFill>
              <a:srgbClr val="90C226"/>
            </a:solidFill>
          </p:spPr>
        </p:sp>
      </p:grpSp>
      <p:grpSp>
        <p:nvGrpSpPr>
          <p:cNvPr id="4" name="Group 4"/>
          <p:cNvGrpSpPr>
            <a:grpSpLocks noChangeAspect="1"/>
          </p:cNvGrpSpPr>
          <p:nvPr/>
        </p:nvGrpSpPr>
        <p:grpSpPr>
          <a:xfrm>
            <a:off x="2374230" y="2522534"/>
            <a:ext cx="95250" cy="95250"/>
            <a:chOff x="0" y="0"/>
            <a:chExt cx="95250" cy="95250"/>
          </a:xfrm>
        </p:grpSpPr>
        <p:sp>
          <p:nvSpPr>
            <p:cNvPr id="5" name="Freeform 5"/>
            <p:cNvSpPr/>
            <p:nvPr/>
          </p:nvSpPr>
          <p:spPr>
            <a:xfrm>
              <a:off x="0" y="0"/>
              <a:ext cx="95377" cy="95377"/>
            </a:xfrm>
            <a:custGeom>
              <a:avLst/>
              <a:gdLst/>
              <a:ahLst/>
              <a:cxnLst/>
              <a:rect l="l" t="t" r="r" b="b"/>
              <a:pathLst>
                <a:path w="95377" h="95377">
                  <a:moveTo>
                    <a:pt x="95250" y="47625"/>
                  </a:moveTo>
                  <a:cubicBezTo>
                    <a:pt x="95250" y="53975"/>
                    <a:pt x="93980" y="60071"/>
                    <a:pt x="91567" y="65913"/>
                  </a:cubicBezTo>
                  <a:cubicBezTo>
                    <a:pt x="89154" y="71755"/>
                    <a:pt x="85725" y="76835"/>
                    <a:pt x="81280" y="81407"/>
                  </a:cubicBezTo>
                  <a:cubicBezTo>
                    <a:pt x="76835" y="85979"/>
                    <a:pt x="71628" y="89281"/>
                    <a:pt x="65786" y="91694"/>
                  </a:cubicBezTo>
                  <a:cubicBezTo>
                    <a:pt x="59944" y="94107"/>
                    <a:pt x="53848" y="95377"/>
                    <a:pt x="47498" y="95377"/>
                  </a:cubicBezTo>
                  <a:cubicBezTo>
                    <a:pt x="41148" y="95377"/>
                    <a:pt x="35052" y="94107"/>
                    <a:pt x="29210" y="91694"/>
                  </a:cubicBezTo>
                  <a:cubicBezTo>
                    <a:pt x="23368" y="89281"/>
                    <a:pt x="18288" y="85852"/>
                    <a:pt x="13716" y="81407"/>
                  </a:cubicBezTo>
                  <a:cubicBezTo>
                    <a:pt x="9144" y="76962"/>
                    <a:pt x="6096" y="71628"/>
                    <a:pt x="3683" y="65913"/>
                  </a:cubicBezTo>
                  <a:cubicBezTo>
                    <a:pt x="1270" y="60198"/>
                    <a:pt x="0" y="53975"/>
                    <a:pt x="0" y="47625"/>
                  </a:cubicBezTo>
                  <a:cubicBezTo>
                    <a:pt x="0" y="41275"/>
                    <a:pt x="1270" y="35179"/>
                    <a:pt x="3683" y="29337"/>
                  </a:cubicBezTo>
                  <a:cubicBezTo>
                    <a:pt x="6096" y="23495"/>
                    <a:pt x="9525" y="18415"/>
                    <a:pt x="13970" y="13970"/>
                  </a:cubicBezTo>
                  <a:cubicBezTo>
                    <a:pt x="18415" y="9525"/>
                    <a:pt x="23622" y="6096"/>
                    <a:pt x="29337" y="3683"/>
                  </a:cubicBezTo>
                  <a:cubicBezTo>
                    <a:pt x="35052" y="1270"/>
                    <a:pt x="41275" y="0"/>
                    <a:pt x="47625" y="0"/>
                  </a:cubicBezTo>
                  <a:cubicBezTo>
                    <a:pt x="53975" y="0"/>
                    <a:pt x="60071" y="1270"/>
                    <a:pt x="65913" y="3683"/>
                  </a:cubicBezTo>
                  <a:cubicBezTo>
                    <a:pt x="71755" y="6096"/>
                    <a:pt x="76835" y="9525"/>
                    <a:pt x="81407" y="13970"/>
                  </a:cubicBezTo>
                  <a:cubicBezTo>
                    <a:pt x="85979" y="18415"/>
                    <a:pt x="89281" y="23622"/>
                    <a:pt x="91694" y="29464"/>
                  </a:cubicBezTo>
                  <a:cubicBezTo>
                    <a:pt x="94107" y="35306"/>
                    <a:pt x="95377" y="41402"/>
                    <a:pt x="95377" y="47752"/>
                  </a:cubicBezTo>
                  <a:close/>
                </a:path>
              </a:pathLst>
            </a:custGeom>
            <a:solidFill>
              <a:srgbClr val="000000"/>
            </a:solidFill>
          </p:spPr>
        </p:sp>
      </p:grpSp>
      <p:grpSp>
        <p:nvGrpSpPr>
          <p:cNvPr id="6" name="Group 6"/>
          <p:cNvGrpSpPr>
            <a:grpSpLocks noChangeAspect="1"/>
          </p:cNvGrpSpPr>
          <p:nvPr/>
        </p:nvGrpSpPr>
        <p:grpSpPr>
          <a:xfrm>
            <a:off x="2374230" y="3455984"/>
            <a:ext cx="95250" cy="95250"/>
            <a:chOff x="0" y="0"/>
            <a:chExt cx="95250" cy="95250"/>
          </a:xfrm>
        </p:grpSpPr>
        <p:sp>
          <p:nvSpPr>
            <p:cNvPr id="7" name="Freeform 7"/>
            <p:cNvSpPr/>
            <p:nvPr/>
          </p:nvSpPr>
          <p:spPr>
            <a:xfrm>
              <a:off x="0" y="0"/>
              <a:ext cx="95377" cy="95377"/>
            </a:xfrm>
            <a:custGeom>
              <a:avLst/>
              <a:gdLst/>
              <a:ahLst/>
              <a:cxnLst/>
              <a:rect l="l" t="t" r="r" b="b"/>
              <a:pathLst>
                <a:path w="95377" h="95377">
                  <a:moveTo>
                    <a:pt x="95250" y="47625"/>
                  </a:moveTo>
                  <a:cubicBezTo>
                    <a:pt x="95250" y="53975"/>
                    <a:pt x="93980" y="60071"/>
                    <a:pt x="91567" y="65913"/>
                  </a:cubicBezTo>
                  <a:cubicBezTo>
                    <a:pt x="89154" y="71755"/>
                    <a:pt x="85725" y="76835"/>
                    <a:pt x="81280" y="81407"/>
                  </a:cubicBezTo>
                  <a:cubicBezTo>
                    <a:pt x="76835" y="85979"/>
                    <a:pt x="71628" y="89281"/>
                    <a:pt x="65786" y="91694"/>
                  </a:cubicBezTo>
                  <a:cubicBezTo>
                    <a:pt x="59944" y="94107"/>
                    <a:pt x="53848" y="95377"/>
                    <a:pt x="47498" y="95377"/>
                  </a:cubicBezTo>
                  <a:cubicBezTo>
                    <a:pt x="41148" y="95377"/>
                    <a:pt x="35052" y="94107"/>
                    <a:pt x="29210" y="91694"/>
                  </a:cubicBezTo>
                  <a:cubicBezTo>
                    <a:pt x="23368" y="89281"/>
                    <a:pt x="18288" y="85852"/>
                    <a:pt x="13716" y="81407"/>
                  </a:cubicBezTo>
                  <a:cubicBezTo>
                    <a:pt x="9144" y="76962"/>
                    <a:pt x="6096" y="71628"/>
                    <a:pt x="3683" y="65913"/>
                  </a:cubicBezTo>
                  <a:cubicBezTo>
                    <a:pt x="1270" y="60198"/>
                    <a:pt x="0" y="53975"/>
                    <a:pt x="0" y="47625"/>
                  </a:cubicBezTo>
                  <a:cubicBezTo>
                    <a:pt x="0" y="41275"/>
                    <a:pt x="1270" y="35179"/>
                    <a:pt x="3683" y="29337"/>
                  </a:cubicBezTo>
                  <a:cubicBezTo>
                    <a:pt x="6096" y="23495"/>
                    <a:pt x="9525" y="18415"/>
                    <a:pt x="13970" y="13970"/>
                  </a:cubicBezTo>
                  <a:cubicBezTo>
                    <a:pt x="18415" y="9525"/>
                    <a:pt x="23622" y="6096"/>
                    <a:pt x="29337" y="3683"/>
                  </a:cubicBezTo>
                  <a:cubicBezTo>
                    <a:pt x="35052" y="1270"/>
                    <a:pt x="41275" y="0"/>
                    <a:pt x="47625" y="0"/>
                  </a:cubicBezTo>
                  <a:cubicBezTo>
                    <a:pt x="53975" y="0"/>
                    <a:pt x="60071" y="1270"/>
                    <a:pt x="65913" y="3683"/>
                  </a:cubicBezTo>
                  <a:cubicBezTo>
                    <a:pt x="71755" y="6096"/>
                    <a:pt x="76835" y="9525"/>
                    <a:pt x="81407" y="13970"/>
                  </a:cubicBezTo>
                  <a:cubicBezTo>
                    <a:pt x="85979" y="18415"/>
                    <a:pt x="89281" y="23622"/>
                    <a:pt x="91694" y="29464"/>
                  </a:cubicBezTo>
                  <a:cubicBezTo>
                    <a:pt x="94107" y="35306"/>
                    <a:pt x="95377" y="41402"/>
                    <a:pt x="95377" y="47752"/>
                  </a:cubicBezTo>
                  <a:close/>
                </a:path>
              </a:pathLst>
            </a:custGeom>
            <a:solidFill>
              <a:srgbClr val="000000"/>
            </a:solidFill>
          </p:spPr>
        </p:sp>
      </p:grpSp>
      <p:grpSp>
        <p:nvGrpSpPr>
          <p:cNvPr id="8" name="Group 8"/>
          <p:cNvGrpSpPr>
            <a:grpSpLocks noChangeAspect="1"/>
          </p:cNvGrpSpPr>
          <p:nvPr/>
        </p:nvGrpSpPr>
        <p:grpSpPr>
          <a:xfrm>
            <a:off x="2374230" y="4389434"/>
            <a:ext cx="95250" cy="95250"/>
            <a:chOff x="0" y="0"/>
            <a:chExt cx="95250" cy="95250"/>
          </a:xfrm>
        </p:grpSpPr>
        <p:sp>
          <p:nvSpPr>
            <p:cNvPr id="9" name="Freeform 9"/>
            <p:cNvSpPr/>
            <p:nvPr/>
          </p:nvSpPr>
          <p:spPr>
            <a:xfrm>
              <a:off x="0" y="0"/>
              <a:ext cx="95377" cy="95377"/>
            </a:xfrm>
            <a:custGeom>
              <a:avLst/>
              <a:gdLst/>
              <a:ahLst/>
              <a:cxnLst/>
              <a:rect l="l" t="t" r="r" b="b"/>
              <a:pathLst>
                <a:path w="95377" h="95377">
                  <a:moveTo>
                    <a:pt x="95250" y="47625"/>
                  </a:moveTo>
                  <a:cubicBezTo>
                    <a:pt x="95250" y="53975"/>
                    <a:pt x="93980" y="60071"/>
                    <a:pt x="91567" y="65913"/>
                  </a:cubicBezTo>
                  <a:cubicBezTo>
                    <a:pt x="89154" y="71755"/>
                    <a:pt x="85725" y="76835"/>
                    <a:pt x="81280" y="81407"/>
                  </a:cubicBezTo>
                  <a:cubicBezTo>
                    <a:pt x="76835" y="85979"/>
                    <a:pt x="71628" y="89281"/>
                    <a:pt x="65786" y="91694"/>
                  </a:cubicBezTo>
                  <a:cubicBezTo>
                    <a:pt x="59944" y="94107"/>
                    <a:pt x="53848" y="95377"/>
                    <a:pt x="47498" y="95377"/>
                  </a:cubicBezTo>
                  <a:cubicBezTo>
                    <a:pt x="41148" y="95377"/>
                    <a:pt x="35052" y="94107"/>
                    <a:pt x="29210" y="91694"/>
                  </a:cubicBezTo>
                  <a:cubicBezTo>
                    <a:pt x="23368" y="89281"/>
                    <a:pt x="18288" y="85852"/>
                    <a:pt x="13716" y="81407"/>
                  </a:cubicBezTo>
                  <a:cubicBezTo>
                    <a:pt x="9144" y="76962"/>
                    <a:pt x="6096" y="71628"/>
                    <a:pt x="3683" y="65913"/>
                  </a:cubicBezTo>
                  <a:cubicBezTo>
                    <a:pt x="1270" y="60198"/>
                    <a:pt x="0" y="53975"/>
                    <a:pt x="0" y="47625"/>
                  </a:cubicBezTo>
                  <a:cubicBezTo>
                    <a:pt x="0" y="41275"/>
                    <a:pt x="1270" y="35179"/>
                    <a:pt x="3683" y="29337"/>
                  </a:cubicBezTo>
                  <a:cubicBezTo>
                    <a:pt x="6096" y="23495"/>
                    <a:pt x="9525" y="18415"/>
                    <a:pt x="13970" y="13970"/>
                  </a:cubicBezTo>
                  <a:cubicBezTo>
                    <a:pt x="18415" y="9525"/>
                    <a:pt x="23622" y="6096"/>
                    <a:pt x="29337" y="3683"/>
                  </a:cubicBezTo>
                  <a:cubicBezTo>
                    <a:pt x="35052" y="1270"/>
                    <a:pt x="41275" y="0"/>
                    <a:pt x="47625" y="0"/>
                  </a:cubicBezTo>
                  <a:cubicBezTo>
                    <a:pt x="53975" y="0"/>
                    <a:pt x="60071" y="1270"/>
                    <a:pt x="65913" y="3683"/>
                  </a:cubicBezTo>
                  <a:cubicBezTo>
                    <a:pt x="71755" y="6096"/>
                    <a:pt x="76835" y="9525"/>
                    <a:pt x="81407" y="13970"/>
                  </a:cubicBezTo>
                  <a:cubicBezTo>
                    <a:pt x="85979" y="18415"/>
                    <a:pt x="89281" y="23622"/>
                    <a:pt x="91694" y="29464"/>
                  </a:cubicBezTo>
                  <a:cubicBezTo>
                    <a:pt x="94107" y="35306"/>
                    <a:pt x="95377" y="41402"/>
                    <a:pt x="95377" y="47752"/>
                  </a:cubicBezTo>
                  <a:close/>
                </a:path>
              </a:pathLst>
            </a:custGeom>
            <a:solidFill>
              <a:srgbClr val="000000"/>
            </a:solidFill>
          </p:spPr>
        </p:sp>
      </p:grpSp>
      <p:grpSp>
        <p:nvGrpSpPr>
          <p:cNvPr id="10" name="Group 10"/>
          <p:cNvGrpSpPr>
            <a:grpSpLocks noChangeAspect="1"/>
          </p:cNvGrpSpPr>
          <p:nvPr/>
        </p:nvGrpSpPr>
        <p:grpSpPr>
          <a:xfrm>
            <a:off x="2374230" y="5789609"/>
            <a:ext cx="95250" cy="95250"/>
            <a:chOff x="0" y="0"/>
            <a:chExt cx="95250" cy="95250"/>
          </a:xfrm>
        </p:grpSpPr>
        <p:sp>
          <p:nvSpPr>
            <p:cNvPr id="11" name="Freeform 11"/>
            <p:cNvSpPr/>
            <p:nvPr/>
          </p:nvSpPr>
          <p:spPr>
            <a:xfrm>
              <a:off x="0" y="0"/>
              <a:ext cx="95377" cy="95377"/>
            </a:xfrm>
            <a:custGeom>
              <a:avLst/>
              <a:gdLst/>
              <a:ahLst/>
              <a:cxnLst/>
              <a:rect l="l" t="t" r="r" b="b"/>
              <a:pathLst>
                <a:path w="95377" h="95377">
                  <a:moveTo>
                    <a:pt x="95250" y="47625"/>
                  </a:moveTo>
                  <a:cubicBezTo>
                    <a:pt x="95250" y="53975"/>
                    <a:pt x="93980" y="60071"/>
                    <a:pt x="91567" y="65913"/>
                  </a:cubicBezTo>
                  <a:cubicBezTo>
                    <a:pt x="89154" y="71755"/>
                    <a:pt x="85725" y="76835"/>
                    <a:pt x="81280" y="81407"/>
                  </a:cubicBezTo>
                  <a:cubicBezTo>
                    <a:pt x="76835" y="85979"/>
                    <a:pt x="71628" y="89281"/>
                    <a:pt x="65786" y="91694"/>
                  </a:cubicBezTo>
                  <a:cubicBezTo>
                    <a:pt x="59944" y="94107"/>
                    <a:pt x="53848" y="95377"/>
                    <a:pt x="47498" y="95377"/>
                  </a:cubicBezTo>
                  <a:cubicBezTo>
                    <a:pt x="41148" y="95377"/>
                    <a:pt x="35052" y="94107"/>
                    <a:pt x="29210" y="91694"/>
                  </a:cubicBezTo>
                  <a:cubicBezTo>
                    <a:pt x="23368" y="89281"/>
                    <a:pt x="18288" y="85852"/>
                    <a:pt x="13716" y="81407"/>
                  </a:cubicBezTo>
                  <a:cubicBezTo>
                    <a:pt x="9144" y="76962"/>
                    <a:pt x="6096" y="71628"/>
                    <a:pt x="3683" y="65913"/>
                  </a:cubicBezTo>
                  <a:cubicBezTo>
                    <a:pt x="1270" y="60198"/>
                    <a:pt x="0" y="53975"/>
                    <a:pt x="0" y="47625"/>
                  </a:cubicBezTo>
                  <a:cubicBezTo>
                    <a:pt x="0" y="41275"/>
                    <a:pt x="1270" y="35179"/>
                    <a:pt x="3683" y="29337"/>
                  </a:cubicBezTo>
                  <a:cubicBezTo>
                    <a:pt x="6096" y="23495"/>
                    <a:pt x="9525" y="18415"/>
                    <a:pt x="13970" y="13970"/>
                  </a:cubicBezTo>
                  <a:cubicBezTo>
                    <a:pt x="18415" y="9525"/>
                    <a:pt x="23622" y="6096"/>
                    <a:pt x="29337" y="3683"/>
                  </a:cubicBezTo>
                  <a:cubicBezTo>
                    <a:pt x="35052" y="1270"/>
                    <a:pt x="41275" y="0"/>
                    <a:pt x="47625" y="0"/>
                  </a:cubicBezTo>
                  <a:cubicBezTo>
                    <a:pt x="53975" y="0"/>
                    <a:pt x="60071" y="1270"/>
                    <a:pt x="65913" y="3683"/>
                  </a:cubicBezTo>
                  <a:cubicBezTo>
                    <a:pt x="71755" y="6096"/>
                    <a:pt x="76835" y="9525"/>
                    <a:pt x="81407" y="13970"/>
                  </a:cubicBezTo>
                  <a:cubicBezTo>
                    <a:pt x="85979" y="18415"/>
                    <a:pt x="89281" y="23622"/>
                    <a:pt x="91694" y="29464"/>
                  </a:cubicBezTo>
                  <a:cubicBezTo>
                    <a:pt x="94107" y="35306"/>
                    <a:pt x="95377" y="41402"/>
                    <a:pt x="95377" y="47752"/>
                  </a:cubicBezTo>
                  <a:close/>
                </a:path>
              </a:pathLst>
            </a:custGeom>
            <a:solidFill>
              <a:srgbClr val="000000"/>
            </a:solidFill>
          </p:spPr>
        </p:sp>
      </p:grpSp>
      <p:grpSp>
        <p:nvGrpSpPr>
          <p:cNvPr id="12" name="Group 12"/>
          <p:cNvGrpSpPr>
            <a:grpSpLocks noChangeAspect="1"/>
          </p:cNvGrpSpPr>
          <p:nvPr/>
        </p:nvGrpSpPr>
        <p:grpSpPr>
          <a:xfrm>
            <a:off x="2374230" y="6723059"/>
            <a:ext cx="95250" cy="95250"/>
            <a:chOff x="0" y="0"/>
            <a:chExt cx="95250" cy="95250"/>
          </a:xfrm>
        </p:grpSpPr>
        <p:sp>
          <p:nvSpPr>
            <p:cNvPr id="13" name="Freeform 13"/>
            <p:cNvSpPr/>
            <p:nvPr/>
          </p:nvSpPr>
          <p:spPr>
            <a:xfrm>
              <a:off x="0" y="0"/>
              <a:ext cx="95377" cy="95377"/>
            </a:xfrm>
            <a:custGeom>
              <a:avLst/>
              <a:gdLst/>
              <a:ahLst/>
              <a:cxnLst/>
              <a:rect l="l" t="t" r="r" b="b"/>
              <a:pathLst>
                <a:path w="95377" h="95377">
                  <a:moveTo>
                    <a:pt x="95250" y="47625"/>
                  </a:moveTo>
                  <a:cubicBezTo>
                    <a:pt x="95250" y="53975"/>
                    <a:pt x="93980" y="60071"/>
                    <a:pt x="91567" y="65913"/>
                  </a:cubicBezTo>
                  <a:cubicBezTo>
                    <a:pt x="89154" y="71755"/>
                    <a:pt x="85725" y="76835"/>
                    <a:pt x="81280" y="81407"/>
                  </a:cubicBezTo>
                  <a:cubicBezTo>
                    <a:pt x="76835" y="85979"/>
                    <a:pt x="71628" y="89281"/>
                    <a:pt x="65786" y="91694"/>
                  </a:cubicBezTo>
                  <a:cubicBezTo>
                    <a:pt x="59944" y="94107"/>
                    <a:pt x="53848" y="95377"/>
                    <a:pt x="47498" y="95377"/>
                  </a:cubicBezTo>
                  <a:cubicBezTo>
                    <a:pt x="41148" y="95377"/>
                    <a:pt x="35052" y="94107"/>
                    <a:pt x="29210" y="91694"/>
                  </a:cubicBezTo>
                  <a:cubicBezTo>
                    <a:pt x="23368" y="89281"/>
                    <a:pt x="18288" y="85852"/>
                    <a:pt x="13716" y="81407"/>
                  </a:cubicBezTo>
                  <a:cubicBezTo>
                    <a:pt x="9144" y="76962"/>
                    <a:pt x="6096" y="71628"/>
                    <a:pt x="3683" y="65786"/>
                  </a:cubicBezTo>
                  <a:cubicBezTo>
                    <a:pt x="1270" y="59944"/>
                    <a:pt x="0" y="53975"/>
                    <a:pt x="0" y="47625"/>
                  </a:cubicBezTo>
                  <a:cubicBezTo>
                    <a:pt x="0" y="41275"/>
                    <a:pt x="1270" y="35179"/>
                    <a:pt x="3683" y="29337"/>
                  </a:cubicBezTo>
                  <a:cubicBezTo>
                    <a:pt x="6096" y="23495"/>
                    <a:pt x="9525" y="18415"/>
                    <a:pt x="13970" y="13970"/>
                  </a:cubicBezTo>
                  <a:cubicBezTo>
                    <a:pt x="18415" y="9525"/>
                    <a:pt x="23622" y="6096"/>
                    <a:pt x="29337" y="3683"/>
                  </a:cubicBezTo>
                  <a:cubicBezTo>
                    <a:pt x="35052" y="1270"/>
                    <a:pt x="41275" y="0"/>
                    <a:pt x="47625" y="0"/>
                  </a:cubicBezTo>
                  <a:cubicBezTo>
                    <a:pt x="53975" y="0"/>
                    <a:pt x="60071" y="1270"/>
                    <a:pt x="65913" y="3683"/>
                  </a:cubicBezTo>
                  <a:cubicBezTo>
                    <a:pt x="71755" y="6096"/>
                    <a:pt x="76835" y="9525"/>
                    <a:pt x="81407" y="13970"/>
                  </a:cubicBezTo>
                  <a:cubicBezTo>
                    <a:pt x="85979" y="18415"/>
                    <a:pt x="89281" y="23622"/>
                    <a:pt x="91694" y="29464"/>
                  </a:cubicBezTo>
                  <a:cubicBezTo>
                    <a:pt x="94107" y="35306"/>
                    <a:pt x="95377" y="41402"/>
                    <a:pt x="95377" y="47752"/>
                  </a:cubicBezTo>
                  <a:close/>
                </a:path>
              </a:pathLst>
            </a:custGeom>
            <a:solidFill>
              <a:srgbClr val="000000"/>
            </a:solidFill>
          </p:spPr>
        </p:sp>
      </p:grpSp>
      <p:grpSp>
        <p:nvGrpSpPr>
          <p:cNvPr id="14" name="Group 14"/>
          <p:cNvGrpSpPr>
            <a:grpSpLocks noChangeAspect="1"/>
          </p:cNvGrpSpPr>
          <p:nvPr/>
        </p:nvGrpSpPr>
        <p:grpSpPr>
          <a:xfrm>
            <a:off x="2374230" y="7656509"/>
            <a:ext cx="95250" cy="95250"/>
            <a:chOff x="0" y="0"/>
            <a:chExt cx="95250" cy="95250"/>
          </a:xfrm>
        </p:grpSpPr>
        <p:sp>
          <p:nvSpPr>
            <p:cNvPr id="15" name="Freeform 15"/>
            <p:cNvSpPr/>
            <p:nvPr/>
          </p:nvSpPr>
          <p:spPr>
            <a:xfrm>
              <a:off x="0" y="0"/>
              <a:ext cx="95377" cy="95377"/>
            </a:xfrm>
            <a:custGeom>
              <a:avLst/>
              <a:gdLst/>
              <a:ahLst/>
              <a:cxnLst/>
              <a:rect l="l" t="t" r="r" b="b"/>
              <a:pathLst>
                <a:path w="95377" h="95377">
                  <a:moveTo>
                    <a:pt x="95250" y="47625"/>
                  </a:moveTo>
                  <a:cubicBezTo>
                    <a:pt x="95250" y="53975"/>
                    <a:pt x="93980" y="60071"/>
                    <a:pt x="91567" y="65913"/>
                  </a:cubicBezTo>
                  <a:cubicBezTo>
                    <a:pt x="89154" y="71755"/>
                    <a:pt x="85725" y="76835"/>
                    <a:pt x="81280" y="81407"/>
                  </a:cubicBezTo>
                  <a:cubicBezTo>
                    <a:pt x="76835" y="85979"/>
                    <a:pt x="71628" y="89281"/>
                    <a:pt x="65786" y="91694"/>
                  </a:cubicBezTo>
                  <a:cubicBezTo>
                    <a:pt x="59944" y="94107"/>
                    <a:pt x="53848" y="95377"/>
                    <a:pt x="47498" y="95377"/>
                  </a:cubicBezTo>
                  <a:cubicBezTo>
                    <a:pt x="41148" y="95377"/>
                    <a:pt x="35052" y="94107"/>
                    <a:pt x="29210" y="91694"/>
                  </a:cubicBezTo>
                  <a:cubicBezTo>
                    <a:pt x="23368" y="89281"/>
                    <a:pt x="18288" y="85852"/>
                    <a:pt x="13716" y="81407"/>
                  </a:cubicBezTo>
                  <a:cubicBezTo>
                    <a:pt x="9144" y="76962"/>
                    <a:pt x="6096" y="71628"/>
                    <a:pt x="3683" y="65913"/>
                  </a:cubicBezTo>
                  <a:cubicBezTo>
                    <a:pt x="1270" y="60198"/>
                    <a:pt x="0" y="53975"/>
                    <a:pt x="0" y="47625"/>
                  </a:cubicBezTo>
                  <a:cubicBezTo>
                    <a:pt x="0" y="41275"/>
                    <a:pt x="1270" y="35179"/>
                    <a:pt x="3683" y="29337"/>
                  </a:cubicBezTo>
                  <a:cubicBezTo>
                    <a:pt x="6096" y="23495"/>
                    <a:pt x="9525" y="18415"/>
                    <a:pt x="13970" y="13970"/>
                  </a:cubicBezTo>
                  <a:cubicBezTo>
                    <a:pt x="18415" y="9525"/>
                    <a:pt x="23622" y="6096"/>
                    <a:pt x="29337" y="3683"/>
                  </a:cubicBezTo>
                  <a:cubicBezTo>
                    <a:pt x="35052" y="1270"/>
                    <a:pt x="41275" y="0"/>
                    <a:pt x="47625" y="0"/>
                  </a:cubicBezTo>
                  <a:cubicBezTo>
                    <a:pt x="53975" y="0"/>
                    <a:pt x="60071" y="1270"/>
                    <a:pt x="65913" y="3683"/>
                  </a:cubicBezTo>
                  <a:cubicBezTo>
                    <a:pt x="71755" y="6096"/>
                    <a:pt x="76835" y="9525"/>
                    <a:pt x="81407" y="13970"/>
                  </a:cubicBezTo>
                  <a:cubicBezTo>
                    <a:pt x="85979" y="18415"/>
                    <a:pt x="89281" y="23622"/>
                    <a:pt x="91694" y="29464"/>
                  </a:cubicBezTo>
                  <a:cubicBezTo>
                    <a:pt x="94107" y="35306"/>
                    <a:pt x="95377" y="41402"/>
                    <a:pt x="95377" y="47752"/>
                  </a:cubicBezTo>
                  <a:close/>
                </a:path>
              </a:pathLst>
            </a:custGeom>
            <a:solidFill>
              <a:srgbClr val="000000"/>
            </a:solidFill>
          </p:spPr>
        </p:sp>
      </p:grpSp>
      <p:grpSp>
        <p:nvGrpSpPr>
          <p:cNvPr id="16" name="Group 16"/>
          <p:cNvGrpSpPr>
            <a:grpSpLocks noChangeAspect="1"/>
          </p:cNvGrpSpPr>
          <p:nvPr/>
        </p:nvGrpSpPr>
        <p:grpSpPr>
          <a:xfrm>
            <a:off x="13938247" y="-63503"/>
            <a:ext cx="4408484" cy="10413997"/>
            <a:chOff x="0" y="0"/>
            <a:chExt cx="4408488" cy="10414000"/>
          </a:xfrm>
        </p:grpSpPr>
        <p:sp>
          <p:nvSpPr>
            <p:cNvPr id="17" name="Freeform 17"/>
            <p:cNvSpPr/>
            <p:nvPr/>
          </p:nvSpPr>
          <p:spPr>
            <a:xfrm>
              <a:off x="68072" y="63500"/>
              <a:ext cx="4276979" cy="10287000"/>
            </a:xfrm>
            <a:custGeom>
              <a:avLst/>
              <a:gdLst/>
              <a:ahLst/>
              <a:cxnLst/>
              <a:rect l="l" t="t" r="r" b="b"/>
              <a:pathLst>
                <a:path w="4276979" h="10287000">
                  <a:moveTo>
                    <a:pt x="0" y="0"/>
                  </a:moveTo>
                  <a:lnTo>
                    <a:pt x="3701542" y="10287000"/>
                  </a:lnTo>
                  <a:lnTo>
                    <a:pt x="4276979" y="10287000"/>
                  </a:lnTo>
                  <a:lnTo>
                    <a:pt x="4276979" y="0"/>
                  </a:lnTo>
                  <a:close/>
                </a:path>
              </a:pathLst>
            </a:custGeom>
            <a:solidFill>
              <a:srgbClr val="3F7819"/>
            </a:solidFill>
          </p:spPr>
        </p:sp>
        <p:sp>
          <p:nvSpPr>
            <p:cNvPr id="18" name="Freeform 18"/>
            <p:cNvSpPr/>
            <p:nvPr/>
          </p:nvSpPr>
          <p:spPr>
            <a:xfrm>
              <a:off x="1620139" y="5448300"/>
              <a:ext cx="2724785" cy="4900676"/>
            </a:xfrm>
            <a:custGeom>
              <a:avLst/>
              <a:gdLst/>
              <a:ahLst/>
              <a:cxnLst/>
              <a:rect l="l" t="t" r="r" b="b"/>
              <a:pathLst>
                <a:path w="2724785" h="4900676">
                  <a:moveTo>
                    <a:pt x="2724785" y="0"/>
                  </a:moveTo>
                  <a:lnTo>
                    <a:pt x="0" y="4900676"/>
                  </a:lnTo>
                  <a:lnTo>
                    <a:pt x="2724785" y="4900676"/>
                  </a:lnTo>
                  <a:lnTo>
                    <a:pt x="2724785" y="0"/>
                  </a:lnTo>
                  <a:close/>
                </a:path>
              </a:pathLst>
            </a:custGeom>
            <a:solidFill>
              <a:srgbClr val="90C226"/>
            </a:solidFill>
          </p:spPr>
        </p:sp>
      </p:grpSp>
      <p:sp>
        <p:nvSpPr>
          <p:cNvPr id="19" name="TextBox 19"/>
          <p:cNvSpPr txBox="1"/>
          <p:nvPr/>
        </p:nvSpPr>
        <p:spPr>
          <a:xfrm>
            <a:off x="2787939" y="954672"/>
            <a:ext cx="7222979" cy="921068"/>
          </a:xfrm>
          <a:prstGeom prst="rect">
            <a:avLst/>
          </a:prstGeom>
        </p:spPr>
        <p:txBody>
          <a:bodyPr lIns="0" tIns="0" rIns="0" bIns="0" rtlCol="0" anchor="t">
            <a:spAutoFit/>
          </a:bodyPr>
          <a:lstStyle/>
          <a:p>
            <a:pPr algn="l">
              <a:lnSpc>
                <a:spcPts val="7473"/>
              </a:lnSpc>
            </a:pPr>
            <a:r>
              <a:rPr lang="en-US" sz="5400">
                <a:solidFill>
                  <a:srgbClr val="90C226"/>
                </a:solidFill>
                <a:latin typeface="Trebuchet MS"/>
                <a:ea typeface="Trebuchet MS"/>
                <a:cs typeface="Trebuchet MS"/>
                <a:sym typeface="Trebuchet MS"/>
              </a:rPr>
              <a:t>Final Results &amp; Insights</a:t>
            </a:r>
          </a:p>
        </p:txBody>
      </p:sp>
      <p:sp>
        <p:nvSpPr>
          <p:cNvPr id="20" name="TextBox 20"/>
          <p:cNvSpPr txBox="1"/>
          <p:nvPr/>
        </p:nvSpPr>
        <p:spPr>
          <a:xfrm>
            <a:off x="4479369" y="1943348"/>
            <a:ext cx="100384" cy="900398"/>
          </a:xfrm>
          <a:prstGeom prst="rect">
            <a:avLst/>
          </a:prstGeom>
        </p:spPr>
        <p:txBody>
          <a:bodyPr lIns="0" tIns="0" rIns="0" bIns="0" rtlCol="0" anchor="t">
            <a:spAutoFit/>
          </a:bodyPr>
          <a:lstStyle/>
          <a:p>
            <a:pPr algn="l">
              <a:lnSpc>
                <a:spcPts val="7749"/>
              </a:lnSpc>
            </a:pPr>
            <a:r>
              <a:rPr lang="en-US" sz="3099">
                <a:solidFill>
                  <a:srgbClr val="000000"/>
                </a:solidFill>
                <a:latin typeface="Times New Roman"/>
                <a:ea typeface="Times New Roman"/>
                <a:cs typeface="Times New Roman"/>
                <a:sym typeface="Times New Roman"/>
              </a:rPr>
              <a:t> </a:t>
            </a:r>
          </a:p>
        </p:txBody>
      </p:sp>
      <p:sp>
        <p:nvSpPr>
          <p:cNvPr id="21" name="TextBox 21"/>
          <p:cNvSpPr txBox="1"/>
          <p:nvPr/>
        </p:nvSpPr>
        <p:spPr>
          <a:xfrm>
            <a:off x="2633929" y="2333873"/>
            <a:ext cx="8909018" cy="509873"/>
          </a:xfrm>
          <a:prstGeom prst="rect">
            <a:avLst/>
          </a:prstGeom>
        </p:spPr>
        <p:txBody>
          <a:bodyPr lIns="0" tIns="0" rIns="0" bIns="0" rtlCol="0" anchor="t">
            <a:spAutoFit/>
          </a:bodyPr>
          <a:lstStyle/>
          <a:p>
            <a:pPr algn="l">
              <a:lnSpc>
                <a:spcPts val="3676"/>
              </a:lnSpc>
            </a:pPr>
            <a:r>
              <a:rPr lang="en-US" sz="3099">
                <a:solidFill>
                  <a:srgbClr val="000000"/>
                </a:solidFill>
                <a:latin typeface="Times New Roman"/>
                <a:ea typeface="Times New Roman"/>
                <a:cs typeface="Times New Roman"/>
                <a:sym typeface="Times New Roman"/>
              </a:rPr>
              <a:t>Forecasted future stock prices with multiple models.</a:t>
            </a:r>
          </a:p>
        </p:txBody>
      </p:sp>
      <p:sp>
        <p:nvSpPr>
          <p:cNvPr id="22" name="TextBox 22"/>
          <p:cNvSpPr txBox="1"/>
          <p:nvPr/>
        </p:nvSpPr>
        <p:spPr>
          <a:xfrm>
            <a:off x="2633929" y="3267323"/>
            <a:ext cx="11942531" cy="509873"/>
          </a:xfrm>
          <a:prstGeom prst="rect">
            <a:avLst/>
          </a:prstGeom>
        </p:spPr>
        <p:txBody>
          <a:bodyPr lIns="0" tIns="0" rIns="0" bIns="0" rtlCol="0" anchor="t">
            <a:spAutoFit/>
          </a:bodyPr>
          <a:lstStyle/>
          <a:p>
            <a:pPr algn="l">
              <a:lnSpc>
                <a:spcPts val="3676"/>
              </a:lnSpc>
            </a:pPr>
            <a:r>
              <a:rPr lang="en-US" sz="3099">
                <a:solidFill>
                  <a:srgbClr val="000000"/>
                </a:solidFill>
                <a:latin typeface="Times New Roman"/>
                <a:ea typeface="Times New Roman"/>
                <a:cs typeface="Times New Roman"/>
                <a:sym typeface="Times New Roman"/>
              </a:rPr>
              <a:t>LSTM achieved the highest accuracy and lowest error (RMSE/MAE).</a:t>
            </a:r>
          </a:p>
        </p:txBody>
      </p:sp>
      <p:sp>
        <p:nvSpPr>
          <p:cNvPr id="23" name="TextBox 23"/>
          <p:cNvSpPr txBox="1"/>
          <p:nvPr/>
        </p:nvSpPr>
        <p:spPr>
          <a:xfrm>
            <a:off x="2633929" y="4200773"/>
            <a:ext cx="12501058" cy="976598"/>
          </a:xfrm>
          <a:prstGeom prst="rect">
            <a:avLst/>
          </a:prstGeom>
        </p:spPr>
        <p:txBody>
          <a:bodyPr lIns="0" tIns="0" rIns="0" bIns="0" rtlCol="0" anchor="t">
            <a:spAutoFit/>
          </a:bodyPr>
          <a:lstStyle/>
          <a:p>
            <a:pPr algn="l">
              <a:lnSpc>
                <a:spcPts val="3676"/>
              </a:lnSpc>
            </a:pPr>
            <a:r>
              <a:rPr lang="en-US" sz="3099">
                <a:solidFill>
                  <a:srgbClr val="000000"/>
                </a:solidFill>
                <a:latin typeface="Times New Roman"/>
                <a:ea typeface="Times New Roman"/>
                <a:cs typeface="Times New Roman"/>
                <a:sym typeface="Times New Roman"/>
              </a:rPr>
              <a:t>Traditional models (ARIMA, SARIMA, Prophet) worked well for short- term and seasonal patterns.</a:t>
            </a:r>
          </a:p>
        </p:txBody>
      </p:sp>
      <p:sp>
        <p:nvSpPr>
          <p:cNvPr id="24" name="TextBox 24"/>
          <p:cNvSpPr txBox="1"/>
          <p:nvPr/>
        </p:nvSpPr>
        <p:spPr>
          <a:xfrm>
            <a:off x="2633929" y="5600948"/>
            <a:ext cx="10385822" cy="509873"/>
          </a:xfrm>
          <a:prstGeom prst="rect">
            <a:avLst/>
          </a:prstGeom>
        </p:spPr>
        <p:txBody>
          <a:bodyPr lIns="0" tIns="0" rIns="0" bIns="0" rtlCol="0" anchor="t">
            <a:spAutoFit/>
          </a:bodyPr>
          <a:lstStyle/>
          <a:p>
            <a:pPr algn="l">
              <a:lnSpc>
                <a:spcPts val="3676"/>
              </a:lnSpc>
            </a:pPr>
            <a:r>
              <a:rPr lang="en-US" sz="3099">
                <a:solidFill>
                  <a:srgbClr val="000000"/>
                </a:solidFill>
                <a:latin typeface="Times New Roman"/>
                <a:ea typeface="Times New Roman"/>
                <a:cs typeface="Times New Roman"/>
                <a:sym typeface="Times New Roman"/>
              </a:rPr>
              <a:t>Predicted trends aligned closely with actual market behavior.</a:t>
            </a:r>
          </a:p>
        </p:txBody>
      </p:sp>
      <p:sp>
        <p:nvSpPr>
          <p:cNvPr id="25" name="TextBox 25"/>
          <p:cNvSpPr txBox="1"/>
          <p:nvPr/>
        </p:nvSpPr>
        <p:spPr>
          <a:xfrm>
            <a:off x="2633929" y="6534398"/>
            <a:ext cx="11914832" cy="509873"/>
          </a:xfrm>
          <a:prstGeom prst="rect">
            <a:avLst/>
          </a:prstGeom>
        </p:spPr>
        <p:txBody>
          <a:bodyPr lIns="0" tIns="0" rIns="0" bIns="0" rtlCol="0" anchor="t">
            <a:spAutoFit/>
          </a:bodyPr>
          <a:lstStyle/>
          <a:p>
            <a:pPr algn="l">
              <a:lnSpc>
                <a:spcPts val="3676"/>
              </a:lnSpc>
            </a:pPr>
            <a:r>
              <a:rPr lang="en-US" sz="3099">
                <a:solidFill>
                  <a:srgbClr val="000000"/>
                </a:solidFill>
                <a:latin typeface="Times New Roman"/>
                <a:ea typeface="Times New Roman"/>
                <a:cs typeface="Times New Roman"/>
                <a:sym typeface="Times New Roman"/>
              </a:rPr>
              <a:t>Analysis provides valuable insights for investors and decision-makers.</a:t>
            </a:r>
          </a:p>
        </p:txBody>
      </p:sp>
      <p:sp>
        <p:nvSpPr>
          <p:cNvPr id="26" name="TextBox 26"/>
          <p:cNvSpPr txBox="1"/>
          <p:nvPr/>
        </p:nvSpPr>
        <p:spPr>
          <a:xfrm>
            <a:off x="2633929" y="7467848"/>
            <a:ext cx="11903593" cy="976598"/>
          </a:xfrm>
          <a:prstGeom prst="rect">
            <a:avLst/>
          </a:prstGeom>
        </p:spPr>
        <p:txBody>
          <a:bodyPr lIns="0" tIns="0" rIns="0" bIns="0" rtlCol="0" anchor="t">
            <a:spAutoFit/>
          </a:bodyPr>
          <a:lstStyle/>
          <a:p>
            <a:pPr algn="l">
              <a:lnSpc>
                <a:spcPts val="3676"/>
              </a:lnSpc>
            </a:pPr>
            <a:r>
              <a:rPr lang="en-US" sz="3099">
                <a:solidFill>
                  <a:srgbClr val="000000"/>
                </a:solidFill>
                <a:latin typeface="Times New Roman"/>
                <a:ea typeface="Times New Roman"/>
                <a:cs typeface="Times New Roman"/>
                <a:sym typeface="Times New Roman"/>
              </a:rPr>
              <a:t>Demonstrates the importance of combining statistical + deep learning approaches in stock forecasting.</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0" y="6019800"/>
            <a:ext cx="673103" cy="4267200"/>
            <a:chOff x="0" y="0"/>
            <a:chExt cx="673100" cy="4267200"/>
          </a:xfrm>
        </p:grpSpPr>
        <p:sp>
          <p:nvSpPr>
            <p:cNvPr id="3" name="Freeform 3"/>
            <p:cNvSpPr/>
            <p:nvPr/>
          </p:nvSpPr>
          <p:spPr>
            <a:xfrm>
              <a:off x="0" y="0"/>
              <a:ext cx="673100" cy="4267200"/>
            </a:xfrm>
            <a:custGeom>
              <a:avLst/>
              <a:gdLst/>
              <a:ahLst/>
              <a:cxnLst/>
              <a:rect l="l" t="t" r="r" b="b"/>
              <a:pathLst>
                <a:path w="673100" h="4267200">
                  <a:moveTo>
                    <a:pt x="0" y="0"/>
                  </a:moveTo>
                  <a:lnTo>
                    <a:pt x="0" y="4267200"/>
                  </a:lnTo>
                  <a:lnTo>
                    <a:pt x="673100" y="4267200"/>
                  </a:lnTo>
                  <a:lnTo>
                    <a:pt x="673100" y="4266946"/>
                  </a:lnTo>
                  <a:lnTo>
                    <a:pt x="0" y="0"/>
                  </a:lnTo>
                  <a:close/>
                </a:path>
              </a:pathLst>
            </a:custGeom>
            <a:solidFill>
              <a:srgbClr val="90C226"/>
            </a:solidFill>
          </p:spPr>
        </p:sp>
      </p:grpSp>
      <p:grpSp>
        <p:nvGrpSpPr>
          <p:cNvPr id="4" name="Group 4"/>
          <p:cNvGrpSpPr>
            <a:grpSpLocks noChangeAspect="1"/>
          </p:cNvGrpSpPr>
          <p:nvPr/>
        </p:nvGrpSpPr>
        <p:grpSpPr>
          <a:xfrm>
            <a:off x="2051647" y="2524125"/>
            <a:ext cx="95250" cy="95250"/>
            <a:chOff x="0" y="0"/>
            <a:chExt cx="95250" cy="95250"/>
          </a:xfrm>
        </p:grpSpPr>
        <p:sp>
          <p:nvSpPr>
            <p:cNvPr id="5" name="Freeform 5"/>
            <p:cNvSpPr/>
            <p:nvPr/>
          </p:nvSpPr>
          <p:spPr>
            <a:xfrm>
              <a:off x="0" y="0"/>
              <a:ext cx="95377" cy="95377"/>
            </a:xfrm>
            <a:custGeom>
              <a:avLst/>
              <a:gdLst/>
              <a:ahLst/>
              <a:cxnLst/>
              <a:rect l="l" t="t" r="r" b="b"/>
              <a:pathLst>
                <a:path w="95377" h="95377">
                  <a:moveTo>
                    <a:pt x="95250" y="47625"/>
                  </a:moveTo>
                  <a:cubicBezTo>
                    <a:pt x="95250" y="53975"/>
                    <a:pt x="93980" y="60071"/>
                    <a:pt x="91567" y="65913"/>
                  </a:cubicBezTo>
                  <a:cubicBezTo>
                    <a:pt x="89154" y="71755"/>
                    <a:pt x="85725" y="76835"/>
                    <a:pt x="81280" y="81407"/>
                  </a:cubicBezTo>
                  <a:cubicBezTo>
                    <a:pt x="76835" y="85979"/>
                    <a:pt x="71628" y="89281"/>
                    <a:pt x="65786" y="91694"/>
                  </a:cubicBezTo>
                  <a:cubicBezTo>
                    <a:pt x="59944" y="94107"/>
                    <a:pt x="53848" y="95377"/>
                    <a:pt x="47498" y="95377"/>
                  </a:cubicBezTo>
                  <a:cubicBezTo>
                    <a:pt x="41148" y="95377"/>
                    <a:pt x="35052" y="94107"/>
                    <a:pt x="29210" y="91694"/>
                  </a:cubicBezTo>
                  <a:cubicBezTo>
                    <a:pt x="23368" y="89281"/>
                    <a:pt x="18288" y="85852"/>
                    <a:pt x="13716" y="81407"/>
                  </a:cubicBezTo>
                  <a:cubicBezTo>
                    <a:pt x="9144" y="76962"/>
                    <a:pt x="6096" y="71628"/>
                    <a:pt x="3683" y="65913"/>
                  </a:cubicBezTo>
                  <a:cubicBezTo>
                    <a:pt x="1270" y="60198"/>
                    <a:pt x="0" y="53975"/>
                    <a:pt x="0" y="47625"/>
                  </a:cubicBezTo>
                  <a:cubicBezTo>
                    <a:pt x="0" y="41275"/>
                    <a:pt x="1270" y="35179"/>
                    <a:pt x="3683" y="29337"/>
                  </a:cubicBezTo>
                  <a:cubicBezTo>
                    <a:pt x="6096" y="23495"/>
                    <a:pt x="9525" y="18415"/>
                    <a:pt x="13970" y="13970"/>
                  </a:cubicBezTo>
                  <a:cubicBezTo>
                    <a:pt x="18415" y="9525"/>
                    <a:pt x="23622" y="6096"/>
                    <a:pt x="29337" y="3683"/>
                  </a:cubicBezTo>
                  <a:cubicBezTo>
                    <a:pt x="35052" y="1270"/>
                    <a:pt x="41275" y="0"/>
                    <a:pt x="47625" y="0"/>
                  </a:cubicBezTo>
                  <a:cubicBezTo>
                    <a:pt x="53975" y="0"/>
                    <a:pt x="60071" y="1270"/>
                    <a:pt x="65913" y="3683"/>
                  </a:cubicBezTo>
                  <a:cubicBezTo>
                    <a:pt x="71755" y="6096"/>
                    <a:pt x="76835" y="9525"/>
                    <a:pt x="81407" y="13970"/>
                  </a:cubicBezTo>
                  <a:cubicBezTo>
                    <a:pt x="85979" y="18415"/>
                    <a:pt x="89281" y="23622"/>
                    <a:pt x="91694" y="29464"/>
                  </a:cubicBezTo>
                  <a:cubicBezTo>
                    <a:pt x="94107" y="35306"/>
                    <a:pt x="95377" y="41402"/>
                    <a:pt x="95377" y="47752"/>
                  </a:cubicBezTo>
                  <a:close/>
                </a:path>
              </a:pathLst>
            </a:custGeom>
            <a:solidFill>
              <a:srgbClr val="000000"/>
            </a:solidFill>
          </p:spPr>
        </p:sp>
      </p:grpSp>
      <p:grpSp>
        <p:nvGrpSpPr>
          <p:cNvPr id="6" name="Group 6"/>
          <p:cNvGrpSpPr>
            <a:grpSpLocks noChangeAspect="1"/>
          </p:cNvGrpSpPr>
          <p:nvPr/>
        </p:nvGrpSpPr>
        <p:grpSpPr>
          <a:xfrm>
            <a:off x="2051647" y="3924300"/>
            <a:ext cx="95250" cy="95250"/>
            <a:chOff x="0" y="0"/>
            <a:chExt cx="95250" cy="95250"/>
          </a:xfrm>
        </p:grpSpPr>
        <p:sp>
          <p:nvSpPr>
            <p:cNvPr id="7" name="Freeform 7"/>
            <p:cNvSpPr/>
            <p:nvPr/>
          </p:nvSpPr>
          <p:spPr>
            <a:xfrm>
              <a:off x="0" y="0"/>
              <a:ext cx="95377" cy="95377"/>
            </a:xfrm>
            <a:custGeom>
              <a:avLst/>
              <a:gdLst/>
              <a:ahLst/>
              <a:cxnLst/>
              <a:rect l="l" t="t" r="r" b="b"/>
              <a:pathLst>
                <a:path w="95377" h="95377">
                  <a:moveTo>
                    <a:pt x="95250" y="47625"/>
                  </a:moveTo>
                  <a:cubicBezTo>
                    <a:pt x="95250" y="53975"/>
                    <a:pt x="93980" y="60071"/>
                    <a:pt x="91567" y="65913"/>
                  </a:cubicBezTo>
                  <a:cubicBezTo>
                    <a:pt x="89154" y="71755"/>
                    <a:pt x="85725" y="76835"/>
                    <a:pt x="81280" y="81407"/>
                  </a:cubicBezTo>
                  <a:cubicBezTo>
                    <a:pt x="76835" y="85979"/>
                    <a:pt x="71628" y="89281"/>
                    <a:pt x="65786" y="91694"/>
                  </a:cubicBezTo>
                  <a:cubicBezTo>
                    <a:pt x="59944" y="94107"/>
                    <a:pt x="53848" y="95377"/>
                    <a:pt x="47498" y="95377"/>
                  </a:cubicBezTo>
                  <a:cubicBezTo>
                    <a:pt x="41148" y="95377"/>
                    <a:pt x="35052" y="94107"/>
                    <a:pt x="29210" y="91694"/>
                  </a:cubicBezTo>
                  <a:cubicBezTo>
                    <a:pt x="23368" y="89281"/>
                    <a:pt x="18288" y="85852"/>
                    <a:pt x="13716" y="81407"/>
                  </a:cubicBezTo>
                  <a:cubicBezTo>
                    <a:pt x="9144" y="76962"/>
                    <a:pt x="6096" y="71628"/>
                    <a:pt x="3683" y="65913"/>
                  </a:cubicBezTo>
                  <a:cubicBezTo>
                    <a:pt x="1270" y="60198"/>
                    <a:pt x="0" y="53975"/>
                    <a:pt x="0" y="47625"/>
                  </a:cubicBezTo>
                  <a:cubicBezTo>
                    <a:pt x="0" y="41275"/>
                    <a:pt x="1270" y="35179"/>
                    <a:pt x="3683" y="29337"/>
                  </a:cubicBezTo>
                  <a:cubicBezTo>
                    <a:pt x="6096" y="23495"/>
                    <a:pt x="9525" y="18415"/>
                    <a:pt x="13970" y="13970"/>
                  </a:cubicBezTo>
                  <a:cubicBezTo>
                    <a:pt x="18415" y="9525"/>
                    <a:pt x="23622" y="6096"/>
                    <a:pt x="29337" y="3683"/>
                  </a:cubicBezTo>
                  <a:cubicBezTo>
                    <a:pt x="35052" y="1270"/>
                    <a:pt x="41275" y="0"/>
                    <a:pt x="47625" y="0"/>
                  </a:cubicBezTo>
                  <a:cubicBezTo>
                    <a:pt x="53975" y="0"/>
                    <a:pt x="60071" y="1270"/>
                    <a:pt x="65913" y="3683"/>
                  </a:cubicBezTo>
                  <a:cubicBezTo>
                    <a:pt x="71755" y="6096"/>
                    <a:pt x="76835" y="9525"/>
                    <a:pt x="81407" y="13970"/>
                  </a:cubicBezTo>
                  <a:cubicBezTo>
                    <a:pt x="85979" y="18415"/>
                    <a:pt x="89281" y="23622"/>
                    <a:pt x="91694" y="29464"/>
                  </a:cubicBezTo>
                  <a:cubicBezTo>
                    <a:pt x="94107" y="35306"/>
                    <a:pt x="95377" y="41402"/>
                    <a:pt x="95377" y="47752"/>
                  </a:cubicBezTo>
                  <a:close/>
                </a:path>
              </a:pathLst>
            </a:custGeom>
            <a:solidFill>
              <a:srgbClr val="000000"/>
            </a:solidFill>
          </p:spPr>
        </p:sp>
      </p:grpSp>
      <p:grpSp>
        <p:nvGrpSpPr>
          <p:cNvPr id="8" name="Group 8"/>
          <p:cNvGrpSpPr>
            <a:grpSpLocks noChangeAspect="1"/>
          </p:cNvGrpSpPr>
          <p:nvPr/>
        </p:nvGrpSpPr>
        <p:grpSpPr>
          <a:xfrm>
            <a:off x="2051647" y="5324475"/>
            <a:ext cx="95250" cy="95250"/>
            <a:chOff x="0" y="0"/>
            <a:chExt cx="95250" cy="95250"/>
          </a:xfrm>
        </p:grpSpPr>
        <p:sp>
          <p:nvSpPr>
            <p:cNvPr id="9" name="Freeform 9"/>
            <p:cNvSpPr/>
            <p:nvPr/>
          </p:nvSpPr>
          <p:spPr>
            <a:xfrm>
              <a:off x="0" y="0"/>
              <a:ext cx="95377" cy="95377"/>
            </a:xfrm>
            <a:custGeom>
              <a:avLst/>
              <a:gdLst/>
              <a:ahLst/>
              <a:cxnLst/>
              <a:rect l="l" t="t" r="r" b="b"/>
              <a:pathLst>
                <a:path w="95377" h="95377">
                  <a:moveTo>
                    <a:pt x="95250" y="47625"/>
                  </a:moveTo>
                  <a:cubicBezTo>
                    <a:pt x="95250" y="53975"/>
                    <a:pt x="93980" y="60071"/>
                    <a:pt x="91567" y="65913"/>
                  </a:cubicBezTo>
                  <a:cubicBezTo>
                    <a:pt x="89154" y="71755"/>
                    <a:pt x="85725" y="76835"/>
                    <a:pt x="81280" y="81407"/>
                  </a:cubicBezTo>
                  <a:cubicBezTo>
                    <a:pt x="76835" y="85979"/>
                    <a:pt x="71628" y="89281"/>
                    <a:pt x="65786" y="91694"/>
                  </a:cubicBezTo>
                  <a:cubicBezTo>
                    <a:pt x="59944" y="94107"/>
                    <a:pt x="53848" y="95377"/>
                    <a:pt x="47498" y="95377"/>
                  </a:cubicBezTo>
                  <a:cubicBezTo>
                    <a:pt x="41148" y="95377"/>
                    <a:pt x="35052" y="94107"/>
                    <a:pt x="29210" y="91694"/>
                  </a:cubicBezTo>
                  <a:cubicBezTo>
                    <a:pt x="23368" y="89281"/>
                    <a:pt x="18288" y="85852"/>
                    <a:pt x="13716" y="81407"/>
                  </a:cubicBezTo>
                  <a:cubicBezTo>
                    <a:pt x="9144" y="76962"/>
                    <a:pt x="6096" y="71628"/>
                    <a:pt x="3683" y="65913"/>
                  </a:cubicBezTo>
                  <a:cubicBezTo>
                    <a:pt x="1270" y="60198"/>
                    <a:pt x="0" y="53975"/>
                    <a:pt x="0" y="47625"/>
                  </a:cubicBezTo>
                  <a:cubicBezTo>
                    <a:pt x="0" y="41275"/>
                    <a:pt x="1270" y="35179"/>
                    <a:pt x="3683" y="29337"/>
                  </a:cubicBezTo>
                  <a:cubicBezTo>
                    <a:pt x="6096" y="23495"/>
                    <a:pt x="9525" y="18415"/>
                    <a:pt x="13970" y="13970"/>
                  </a:cubicBezTo>
                  <a:cubicBezTo>
                    <a:pt x="18415" y="9525"/>
                    <a:pt x="23622" y="6096"/>
                    <a:pt x="29337" y="3683"/>
                  </a:cubicBezTo>
                  <a:cubicBezTo>
                    <a:pt x="35052" y="1270"/>
                    <a:pt x="41275" y="0"/>
                    <a:pt x="47625" y="0"/>
                  </a:cubicBezTo>
                  <a:cubicBezTo>
                    <a:pt x="53975" y="0"/>
                    <a:pt x="60071" y="1270"/>
                    <a:pt x="65913" y="3683"/>
                  </a:cubicBezTo>
                  <a:cubicBezTo>
                    <a:pt x="71755" y="6096"/>
                    <a:pt x="76835" y="9525"/>
                    <a:pt x="81407" y="13970"/>
                  </a:cubicBezTo>
                  <a:cubicBezTo>
                    <a:pt x="85979" y="18415"/>
                    <a:pt x="89281" y="23622"/>
                    <a:pt x="91694" y="29464"/>
                  </a:cubicBezTo>
                  <a:cubicBezTo>
                    <a:pt x="94107" y="35306"/>
                    <a:pt x="95377" y="41402"/>
                    <a:pt x="95377" y="47752"/>
                  </a:cubicBezTo>
                  <a:close/>
                </a:path>
              </a:pathLst>
            </a:custGeom>
            <a:solidFill>
              <a:srgbClr val="000000"/>
            </a:solidFill>
          </p:spPr>
        </p:sp>
      </p:grpSp>
      <p:grpSp>
        <p:nvGrpSpPr>
          <p:cNvPr id="10" name="Group 10"/>
          <p:cNvGrpSpPr>
            <a:grpSpLocks noChangeAspect="1"/>
          </p:cNvGrpSpPr>
          <p:nvPr/>
        </p:nvGrpSpPr>
        <p:grpSpPr>
          <a:xfrm>
            <a:off x="2051647" y="6724650"/>
            <a:ext cx="95250" cy="95250"/>
            <a:chOff x="0" y="0"/>
            <a:chExt cx="95250" cy="95250"/>
          </a:xfrm>
        </p:grpSpPr>
        <p:sp>
          <p:nvSpPr>
            <p:cNvPr id="11" name="Freeform 11"/>
            <p:cNvSpPr/>
            <p:nvPr/>
          </p:nvSpPr>
          <p:spPr>
            <a:xfrm>
              <a:off x="0" y="0"/>
              <a:ext cx="95377" cy="95377"/>
            </a:xfrm>
            <a:custGeom>
              <a:avLst/>
              <a:gdLst/>
              <a:ahLst/>
              <a:cxnLst/>
              <a:rect l="l" t="t" r="r" b="b"/>
              <a:pathLst>
                <a:path w="95377" h="95377">
                  <a:moveTo>
                    <a:pt x="95250" y="47625"/>
                  </a:moveTo>
                  <a:cubicBezTo>
                    <a:pt x="95250" y="53975"/>
                    <a:pt x="93980" y="60071"/>
                    <a:pt x="91567" y="65913"/>
                  </a:cubicBezTo>
                  <a:cubicBezTo>
                    <a:pt x="89154" y="71755"/>
                    <a:pt x="85725" y="76835"/>
                    <a:pt x="81280" y="81407"/>
                  </a:cubicBezTo>
                  <a:cubicBezTo>
                    <a:pt x="76835" y="85979"/>
                    <a:pt x="71628" y="89281"/>
                    <a:pt x="65786" y="91694"/>
                  </a:cubicBezTo>
                  <a:cubicBezTo>
                    <a:pt x="59944" y="94107"/>
                    <a:pt x="53848" y="95377"/>
                    <a:pt x="47498" y="95377"/>
                  </a:cubicBezTo>
                  <a:cubicBezTo>
                    <a:pt x="41148" y="95377"/>
                    <a:pt x="35052" y="94107"/>
                    <a:pt x="29210" y="91694"/>
                  </a:cubicBezTo>
                  <a:cubicBezTo>
                    <a:pt x="23368" y="89281"/>
                    <a:pt x="18288" y="85852"/>
                    <a:pt x="13716" y="81407"/>
                  </a:cubicBezTo>
                  <a:cubicBezTo>
                    <a:pt x="9144" y="76962"/>
                    <a:pt x="6096" y="71628"/>
                    <a:pt x="3683" y="65786"/>
                  </a:cubicBezTo>
                  <a:cubicBezTo>
                    <a:pt x="1270" y="59944"/>
                    <a:pt x="0" y="53975"/>
                    <a:pt x="0" y="47625"/>
                  </a:cubicBezTo>
                  <a:cubicBezTo>
                    <a:pt x="0" y="41275"/>
                    <a:pt x="1270" y="35179"/>
                    <a:pt x="3683" y="29337"/>
                  </a:cubicBezTo>
                  <a:cubicBezTo>
                    <a:pt x="6096" y="23495"/>
                    <a:pt x="9525" y="18415"/>
                    <a:pt x="13970" y="13970"/>
                  </a:cubicBezTo>
                  <a:cubicBezTo>
                    <a:pt x="18415" y="9525"/>
                    <a:pt x="23622" y="6096"/>
                    <a:pt x="29337" y="3683"/>
                  </a:cubicBezTo>
                  <a:cubicBezTo>
                    <a:pt x="35052" y="1270"/>
                    <a:pt x="41275" y="0"/>
                    <a:pt x="47625" y="0"/>
                  </a:cubicBezTo>
                  <a:cubicBezTo>
                    <a:pt x="53975" y="0"/>
                    <a:pt x="60071" y="1270"/>
                    <a:pt x="65913" y="3683"/>
                  </a:cubicBezTo>
                  <a:cubicBezTo>
                    <a:pt x="71755" y="6096"/>
                    <a:pt x="76835" y="9525"/>
                    <a:pt x="81407" y="13970"/>
                  </a:cubicBezTo>
                  <a:cubicBezTo>
                    <a:pt x="85979" y="18415"/>
                    <a:pt x="89281" y="23622"/>
                    <a:pt x="91694" y="29464"/>
                  </a:cubicBezTo>
                  <a:cubicBezTo>
                    <a:pt x="94107" y="35306"/>
                    <a:pt x="95377" y="41402"/>
                    <a:pt x="95377" y="47752"/>
                  </a:cubicBezTo>
                  <a:close/>
                </a:path>
              </a:pathLst>
            </a:custGeom>
            <a:solidFill>
              <a:srgbClr val="000000"/>
            </a:solidFill>
          </p:spPr>
        </p:sp>
      </p:grpSp>
      <p:grpSp>
        <p:nvGrpSpPr>
          <p:cNvPr id="12" name="Group 12"/>
          <p:cNvGrpSpPr>
            <a:grpSpLocks noChangeAspect="1"/>
          </p:cNvGrpSpPr>
          <p:nvPr/>
        </p:nvGrpSpPr>
        <p:grpSpPr>
          <a:xfrm>
            <a:off x="2051647" y="8124825"/>
            <a:ext cx="95250" cy="95250"/>
            <a:chOff x="0" y="0"/>
            <a:chExt cx="95250" cy="95250"/>
          </a:xfrm>
        </p:grpSpPr>
        <p:sp>
          <p:nvSpPr>
            <p:cNvPr id="13" name="Freeform 13"/>
            <p:cNvSpPr/>
            <p:nvPr/>
          </p:nvSpPr>
          <p:spPr>
            <a:xfrm>
              <a:off x="0" y="0"/>
              <a:ext cx="95377" cy="95250"/>
            </a:xfrm>
            <a:custGeom>
              <a:avLst/>
              <a:gdLst/>
              <a:ahLst/>
              <a:cxnLst/>
              <a:rect l="l" t="t" r="r" b="b"/>
              <a:pathLst>
                <a:path w="95377" h="95250">
                  <a:moveTo>
                    <a:pt x="95250" y="47625"/>
                  </a:moveTo>
                  <a:cubicBezTo>
                    <a:pt x="95250" y="53975"/>
                    <a:pt x="93980" y="60071"/>
                    <a:pt x="91567" y="65786"/>
                  </a:cubicBezTo>
                  <a:cubicBezTo>
                    <a:pt x="89154" y="71501"/>
                    <a:pt x="85725" y="76708"/>
                    <a:pt x="81280" y="81280"/>
                  </a:cubicBezTo>
                  <a:cubicBezTo>
                    <a:pt x="76835" y="85852"/>
                    <a:pt x="71628" y="89154"/>
                    <a:pt x="65786" y="91567"/>
                  </a:cubicBezTo>
                  <a:cubicBezTo>
                    <a:pt x="59944" y="93980"/>
                    <a:pt x="53848" y="95250"/>
                    <a:pt x="47498" y="95250"/>
                  </a:cubicBezTo>
                  <a:cubicBezTo>
                    <a:pt x="41148" y="95250"/>
                    <a:pt x="35052" y="93980"/>
                    <a:pt x="29210" y="91567"/>
                  </a:cubicBezTo>
                  <a:cubicBezTo>
                    <a:pt x="23368" y="89154"/>
                    <a:pt x="18288" y="85725"/>
                    <a:pt x="13716" y="81280"/>
                  </a:cubicBezTo>
                  <a:cubicBezTo>
                    <a:pt x="9144" y="76835"/>
                    <a:pt x="6096" y="71628"/>
                    <a:pt x="3683" y="65786"/>
                  </a:cubicBezTo>
                  <a:cubicBezTo>
                    <a:pt x="1270" y="59944"/>
                    <a:pt x="0" y="53975"/>
                    <a:pt x="0" y="47625"/>
                  </a:cubicBezTo>
                  <a:cubicBezTo>
                    <a:pt x="0" y="41275"/>
                    <a:pt x="1270" y="35179"/>
                    <a:pt x="3683" y="29337"/>
                  </a:cubicBezTo>
                  <a:cubicBezTo>
                    <a:pt x="6096" y="23495"/>
                    <a:pt x="9525" y="18415"/>
                    <a:pt x="13970" y="13970"/>
                  </a:cubicBezTo>
                  <a:cubicBezTo>
                    <a:pt x="18415" y="9525"/>
                    <a:pt x="23622" y="6096"/>
                    <a:pt x="29337" y="3683"/>
                  </a:cubicBezTo>
                  <a:cubicBezTo>
                    <a:pt x="35052" y="1270"/>
                    <a:pt x="41275" y="0"/>
                    <a:pt x="47625" y="0"/>
                  </a:cubicBezTo>
                  <a:cubicBezTo>
                    <a:pt x="53975" y="0"/>
                    <a:pt x="60071" y="1270"/>
                    <a:pt x="65913" y="3683"/>
                  </a:cubicBezTo>
                  <a:cubicBezTo>
                    <a:pt x="71755" y="6096"/>
                    <a:pt x="76835" y="9525"/>
                    <a:pt x="81407" y="13970"/>
                  </a:cubicBezTo>
                  <a:cubicBezTo>
                    <a:pt x="85979" y="18415"/>
                    <a:pt x="89281" y="23622"/>
                    <a:pt x="91694" y="29464"/>
                  </a:cubicBezTo>
                  <a:cubicBezTo>
                    <a:pt x="94107" y="35306"/>
                    <a:pt x="95377" y="41402"/>
                    <a:pt x="95377" y="47752"/>
                  </a:cubicBezTo>
                  <a:close/>
                </a:path>
              </a:pathLst>
            </a:custGeom>
            <a:solidFill>
              <a:srgbClr val="000000"/>
            </a:solidFill>
          </p:spPr>
        </p:sp>
      </p:grpSp>
      <p:grpSp>
        <p:nvGrpSpPr>
          <p:cNvPr id="14" name="Group 14"/>
          <p:cNvGrpSpPr>
            <a:grpSpLocks noChangeAspect="1"/>
          </p:cNvGrpSpPr>
          <p:nvPr/>
        </p:nvGrpSpPr>
        <p:grpSpPr>
          <a:xfrm>
            <a:off x="2051647" y="9525000"/>
            <a:ext cx="95250" cy="95250"/>
            <a:chOff x="0" y="0"/>
            <a:chExt cx="95250" cy="95250"/>
          </a:xfrm>
        </p:grpSpPr>
        <p:sp>
          <p:nvSpPr>
            <p:cNvPr id="15" name="Freeform 15"/>
            <p:cNvSpPr/>
            <p:nvPr/>
          </p:nvSpPr>
          <p:spPr>
            <a:xfrm>
              <a:off x="0" y="0"/>
              <a:ext cx="95377" cy="95250"/>
            </a:xfrm>
            <a:custGeom>
              <a:avLst/>
              <a:gdLst/>
              <a:ahLst/>
              <a:cxnLst/>
              <a:rect l="l" t="t" r="r" b="b"/>
              <a:pathLst>
                <a:path w="95377" h="95250">
                  <a:moveTo>
                    <a:pt x="95250" y="47625"/>
                  </a:moveTo>
                  <a:cubicBezTo>
                    <a:pt x="95250" y="53975"/>
                    <a:pt x="93980" y="60071"/>
                    <a:pt x="91567" y="65786"/>
                  </a:cubicBezTo>
                  <a:cubicBezTo>
                    <a:pt x="89154" y="71501"/>
                    <a:pt x="85725" y="76708"/>
                    <a:pt x="81280" y="81280"/>
                  </a:cubicBezTo>
                  <a:cubicBezTo>
                    <a:pt x="76835" y="85852"/>
                    <a:pt x="71628" y="89154"/>
                    <a:pt x="65786" y="91567"/>
                  </a:cubicBezTo>
                  <a:cubicBezTo>
                    <a:pt x="59944" y="93980"/>
                    <a:pt x="53848" y="95250"/>
                    <a:pt x="47498" y="95250"/>
                  </a:cubicBezTo>
                  <a:cubicBezTo>
                    <a:pt x="41148" y="95250"/>
                    <a:pt x="35052" y="93980"/>
                    <a:pt x="29210" y="91567"/>
                  </a:cubicBezTo>
                  <a:cubicBezTo>
                    <a:pt x="23368" y="89154"/>
                    <a:pt x="18288" y="85725"/>
                    <a:pt x="13716" y="81280"/>
                  </a:cubicBezTo>
                  <a:cubicBezTo>
                    <a:pt x="9144" y="76835"/>
                    <a:pt x="6096" y="71628"/>
                    <a:pt x="3683" y="65786"/>
                  </a:cubicBezTo>
                  <a:cubicBezTo>
                    <a:pt x="1270" y="59944"/>
                    <a:pt x="0" y="53975"/>
                    <a:pt x="0" y="47625"/>
                  </a:cubicBezTo>
                  <a:cubicBezTo>
                    <a:pt x="0" y="41275"/>
                    <a:pt x="1270" y="35179"/>
                    <a:pt x="3683" y="29337"/>
                  </a:cubicBezTo>
                  <a:cubicBezTo>
                    <a:pt x="6096" y="23495"/>
                    <a:pt x="9525" y="18415"/>
                    <a:pt x="13970" y="13970"/>
                  </a:cubicBezTo>
                  <a:cubicBezTo>
                    <a:pt x="18415" y="9525"/>
                    <a:pt x="23622" y="6096"/>
                    <a:pt x="29337" y="3683"/>
                  </a:cubicBezTo>
                  <a:cubicBezTo>
                    <a:pt x="35052" y="1270"/>
                    <a:pt x="41275" y="0"/>
                    <a:pt x="47625" y="0"/>
                  </a:cubicBezTo>
                  <a:cubicBezTo>
                    <a:pt x="53975" y="0"/>
                    <a:pt x="60071" y="1270"/>
                    <a:pt x="65913" y="3683"/>
                  </a:cubicBezTo>
                  <a:cubicBezTo>
                    <a:pt x="71755" y="6096"/>
                    <a:pt x="76835" y="9525"/>
                    <a:pt x="81407" y="13970"/>
                  </a:cubicBezTo>
                  <a:cubicBezTo>
                    <a:pt x="85979" y="18415"/>
                    <a:pt x="89281" y="23622"/>
                    <a:pt x="91694" y="29464"/>
                  </a:cubicBezTo>
                  <a:cubicBezTo>
                    <a:pt x="94107" y="35306"/>
                    <a:pt x="95377" y="41402"/>
                    <a:pt x="95377" y="47752"/>
                  </a:cubicBezTo>
                  <a:close/>
                </a:path>
              </a:pathLst>
            </a:custGeom>
            <a:solidFill>
              <a:srgbClr val="000000"/>
            </a:solidFill>
          </p:spPr>
        </p:sp>
      </p:grpSp>
      <p:grpSp>
        <p:nvGrpSpPr>
          <p:cNvPr id="16" name="Group 16"/>
          <p:cNvGrpSpPr>
            <a:grpSpLocks noChangeAspect="1"/>
          </p:cNvGrpSpPr>
          <p:nvPr/>
        </p:nvGrpSpPr>
        <p:grpSpPr>
          <a:xfrm>
            <a:off x="13938247" y="-63503"/>
            <a:ext cx="4408484" cy="10413997"/>
            <a:chOff x="0" y="0"/>
            <a:chExt cx="4408488" cy="10414000"/>
          </a:xfrm>
        </p:grpSpPr>
        <p:sp>
          <p:nvSpPr>
            <p:cNvPr id="17" name="Freeform 17"/>
            <p:cNvSpPr/>
            <p:nvPr/>
          </p:nvSpPr>
          <p:spPr>
            <a:xfrm>
              <a:off x="68072" y="63500"/>
              <a:ext cx="4276979" cy="10287000"/>
            </a:xfrm>
            <a:custGeom>
              <a:avLst/>
              <a:gdLst/>
              <a:ahLst/>
              <a:cxnLst/>
              <a:rect l="l" t="t" r="r" b="b"/>
              <a:pathLst>
                <a:path w="4276979" h="10287000">
                  <a:moveTo>
                    <a:pt x="0" y="0"/>
                  </a:moveTo>
                  <a:lnTo>
                    <a:pt x="3701542" y="10287000"/>
                  </a:lnTo>
                  <a:lnTo>
                    <a:pt x="4276979" y="10287000"/>
                  </a:lnTo>
                  <a:lnTo>
                    <a:pt x="4276979" y="0"/>
                  </a:lnTo>
                  <a:close/>
                </a:path>
              </a:pathLst>
            </a:custGeom>
            <a:solidFill>
              <a:srgbClr val="3F7819"/>
            </a:solidFill>
          </p:spPr>
        </p:sp>
        <p:sp>
          <p:nvSpPr>
            <p:cNvPr id="18" name="Freeform 18"/>
            <p:cNvSpPr/>
            <p:nvPr/>
          </p:nvSpPr>
          <p:spPr>
            <a:xfrm>
              <a:off x="1620139" y="5448300"/>
              <a:ext cx="2724785" cy="4900676"/>
            </a:xfrm>
            <a:custGeom>
              <a:avLst/>
              <a:gdLst/>
              <a:ahLst/>
              <a:cxnLst/>
              <a:rect l="l" t="t" r="r" b="b"/>
              <a:pathLst>
                <a:path w="2724785" h="4900676">
                  <a:moveTo>
                    <a:pt x="2724785" y="0"/>
                  </a:moveTo>
                  <a:lnTo>
                    <a:pt x="0" y="4900676"/>
                  </a:lnTo>
                  <a:lnTo>
                    <a:pt x="2724785" y="4900676"/>
                  </a:lnTo>
                  <a:lnTo>
                    <a:pt x="2724785" y="0"/>
                  </a:lnTo>
                  <a:close/>
                </a:path>
              </a:pathLst>
            </a:custGeom>
            <a:solidFill>
              <a:srgbClr val="90C226"/>
            </a:solidFill>
          </p:spPr>
        </p:sp>
      </p:grpSp>
      <p:sp>
        <p:nvSpPr>
          <p:cNvPr id="19" name="TextBox 19"/>
          <p:cNvSpPr txBox="1"/>
          <p:nvPr/>
        </p:nvSpPr>
        <p:spPr>
          <a:xfrm>
            <a:off x="5571115" y="954672"/>
            <a:ext cx="3351047" cy="921068"/>
          </a:xfrm>
          <a:prstGeom prst="rect">
            <a:avLst/>
          </a:prstGeom>
        </p:spPr>
        <p:txBody>
          <a:bodyPr lIns="0" tIns="0" rIns="0" bIns="0" rtlCol="0" anchor="t">
            <a:spAutoFit/>
          </a:bodyPr>
          <a:lstStyle/>
          <a:p>
            <a:pPr algn="l">
              <a:lnSpc>
                <a:spcPts val="7479"/>
              </a:lnSpc>
            </a:pPr>
            <a:r>
              <a:rPr lang="en-US" sz="5400">
                <a:solidFill>
                  <a:srgbClr val="90C226"/>
                </a:solidFill>
                <a:latin typeface="Trebuchet MS"/>
                <a:ea typeface="Trebuchet MS"/>
                <a:cs typeface="Trebuchet MS"/>
                <a:sym typeface="Trebuchet MS"/>
              </a:rPr>
              <a:t>Conclusion</a:t>
            </a:r>
          </a:p>
        </p:txBody>
      </p:sp>
      <p:sp>
        <p:nvSpPr>
          <p:cNvPr id="20" name="TextBox 20"/>
          <p:cNvSpPr txBox="1"/>
          <p:nvPr/>
        </p:nvSpPr>
        <p:spPr>
          <a:xfrm>
            <a:off x="6061348" y="1944938"/>
            <a:ext cx="100384" cy="900398"/>
          </a:xfrm>
          <a:prstGeom prst="rect">
            <a:avLst/>
          </a:prstGeom>
        </p:spPr>
        <p:txBody>
          <a:bodyPr lIns="0" tIns="0" rIns="0" bIns="0" rtlCol="0" anchor="t">
            <a:spAutoFit/>
          </a:bodyPr>
          <a:lstStyle/>
          <a:p>
            <a:pPr algn="l">
              <a:lnSpc>
                <a:spcPts val="7749"/>
              </a:lnSpc>
            </a:pPr>
            <a:r>
              <a:rPr lang="en-US" sz="3099">
                <a:solidFill>
                  <a:srgbClr val="000000"/>
                </a:solidFill>
                <a:latin typeface="Times New Roman"/>
                <a:ea typeface="Times New Roman"/>
                <a:cs typeface="Times New Roman"/>
                <a:sym typeface="Times New Roman"/>
              </a:rPr>
              <a:t> </a:t>
            </a:r>
          </a:p>
        </p:txBody>
      </p:sp>
      <p:sp>
        <p:nvSpPr>
          <p:cNvPr id="21" name="TextBox 21"/>
          <p:cNvSpPr txBox="1"/>
          <p:nvPr/>
        </p:nvSpPr>
        <p:spPr>
          <a:xfrm>
            <a:off x="2311346" y="2335463"/>
            <a:ext cx="12522603" cy="976598"/>
          </a:xfrm>
          <a:prstGeom prst="rect">
            <a:avLst/>
          </a:prstGeom>
        </p:spPr>
        <p:txBody>
          <a:bodyPr lIns="0" tIns="0" rIns="0" bIns="0" rtlCol="0" anchor="t">
            <a:spAutoFit/>
          </a:bodyPr>
          <a:lstStyle/>
          <a:p>
            <a:pPr algn="l">
              <a:lnSpc>
                <a:spcPts val="3676"/>
              </a:lnSpc>
            </a:pPr>
            <a:r>
              <a:rPr lang="en-US" sz="3099">
                <a:solidFill>
                  <a:srgbClr val="000000"/>
                </a:solidFill>
                <a:latin typeface="Times New Roman"/>
                <a:ea typeface="Times New Roman"/>
                <a:cs typeface="Times New Roman"/>
                <a:sym typeface="Times New Roman"/>
              </a:rPr>
              <a:t>Successfully analyzedstockmarketdata using statistical and deep learning models.</a:t>
            </a:r>
          </a:p>
        </p:txBody>
      </p:sp>
      <p:sp>
        <p:nvSpPr>
          <p:cNvPr id="22" name="TextBox 22"/>
          <p:cNvSpPr txBox="1"/>
          <p:nvPr/>
        </p:nvSpPr>
        <p:spPr>
          <a:xfrm>
            <a:off x="2311346" y="3735638"/>
            <a:ext cx="12522556" cy="976598"/>
          </a:xfrm>
          <a:prstGeom prst="rect">
            <a:avLst/>
          </a:prstGeom>
        </p:spPr>
        <p:txBody>
          <a:bodyPr lIns="0" tIns="0" rIns="0" bIns="0" rtlCol="0" anchor="t">
            <a:spAutoFit/>
          </a:bodyPr>
          <a:lstStyle/>
          <a:p>
            <a:pPr algn="l">
              <a:lnSpc>
                <a:spcPts val="3676"/>
              </a:lnSpc>
            </a:pPr>
            <a:r>
              <a:rPr lang="en-US" sz="3099">
                <a:solidFill>
                  <a:srgbClr val="000000"/>
                </a:solidFill>
                <a:latin typeface="Times New Roman"/>
                <a:ea typeface="Times New Roman"/>
                <a:cs typeface="Times New Roman"/>
                <a:sym typeface="Times New Roman"/>
              </a:rPr>
              <a:t>Data preprocessing and EDA revealed key trends, patterns, and correlations.</a:t>
            </a:r>
          </a:p>
        </p:txBody>
      </p:sp>
      <p:sp>
        <p:nvSpPr>
          <p:cNvPr id="23" name="TextBox 23"/>
          <p:cNvSpPr txBox="1"/>
          <p:nvPr/>
        </p:nvSpPr>
        <p:spPr>
          <a:xfrm>
            <a:off x="2311346" y="5135813"/>
            <a:ext cx="12522556" cy="976598"/>
          </a:xfrm>
          <a:prstGeom prst="rect">
            <a:avLst/>
          </a:prstGeom>
        </p:spPr>
        <p:txBody>
          <a:bodyPr lIns="0" tIns="0" rIns="0" bIns="0" rtlCol="0" anchor="t">
            <a:spAutoFit/>
          </a:bodyPr>
          <a:lstStyle/>
          <a:p>
            <a:pPr algn="l">
              <a:lnSpc>
                <a:spcPts val="3676"/>
              </a:lnSpc>
            </a:pPr>
            <a:r>
              <a:rPr lang="en-US" sz="3099">
                <a:solidFill>
                  <a:srgbClr val="000000"/>
                </a:solidFill>
                <a:latin typeface="Times New Roman"/>
                <a:ea typeface="Times New Roman"/>
                <a:cs typeface="Times New Roman"/>
                <a:sym typeface="Times New Roman"/>
              </a:rPr>
              <a:t>ARIMA, SARIMA, and Prophet captured linear and seasonal behaviors.</a:t>
            </a:r>
          </a:p>
        </p:txBody>
      </p:sp>
      <p:sp>
        <p:nvSpPr>
          <p:cNvPr id="24" name="TextBox 24"/>
          <p:cNvSpPr txBox="1"/>
          <p:nvPr/>
        </p:nvSpPr>
        <p:spPr>
          <a:xfrm>
            <a:off x="2311346" y="6535988"/>
            <a:ext cx="12522679" cy="976598"/>
          </a:xfrm>
          <a:prstGeom prst="rect">
            <a:avLst/>
          </a:prstGeom>
        </p:spPr>
        <p:txBody>
          <a:bodyPr lIns="0" tIns="0" rIns="0" bIns="0" rtlCol="0" anchor="t">
            <a:spAutoFit/>
          </a:bodyPr>
          <a:lstStyle/>
          <a:p>
            <a:pPr algn="l">
              <a:lnSpc>
                <a:spcPts val="3676"/>
              </a:lnSpc>
            </a:pPr>
            <a:r>
              <a:rPr lang="en-US" sz="3099">
                <a:solidFill>
                  <a:srgbClr val="000000"/>
                </a:solidFill>
                <a:latin typeface="Times New Roman"/>
                <a:ea typeface="Times New Roman"/>
                <a:cs typeface="Times New Roman"/>
                <a:sym typeface="Times New Roman"/>
              </a:rPr>
              <a:t>LSTM outperformed traditional models by handling non-linear dependencies.</a:t>
            </a:r>
          </a:p>
        </p:txBody>
      </p:sp>
      <p:sp>
        <p:nvSpPr>
          <p:cNvPr id="25" name="TextBox 25"/>
          <p:cNvSpPr txBox="1"/>
          <p:nvPr/>
        </p:nvSpPr>
        <p:spPr>
          <a:xfrm>
            <a:off x="2311346" y="7936163"/>
            <a:ext cx="12522670" cy="976589"/>
          </a:xfrm>
          <a:prstGeom prst="rect">
            <a:avLst/>
          </a:prstGeom>
        </p:spPr>
        <p:txBody>
          <a:bodyPr lIns="0" tIns="0" rIns="0" bIns="0" rtlCol="0" anchor="t">
            <a:spAutoFit/>
          </a:bodyPr>
          <a:lstStyle/>
          <a:p>
            <a:pPr algn="l">
              <a:lnSpc>
                <a:spcPts val="3676"/>
              </a:lnSpc>
            </a:pPr>
            <a:r>
              <a:rPr lang="en-US" sz="3099" spc="74">
                <a:solidFill>
                  <a:srgbClr val="000000"/>
                </a:solidFill>
                <a:latin typeface="Times New Roman"/>
                <a:ea typeface="Times New Roman"/>
                <a:cs typeface="Times New Roman"/>
                <a:sym typeface="Times New Roman"/>
              </a:rPr>
              <a:t>Insights from the study can support better investment and forecasting decisions.</a:t>
            </a:r>
          </a:p>
        </p:txBody>
      </p:sp>
      <p:sp>
        <p:nvSpPr>
          <p:cNvPr id="26" name="TextBox 26"/>
          <p:cNvSpPr txBox="1"/>
          <p:nvPr/>
        </p:nvSpPr>
        <p:spPr>
          <a:xfrm>
            <a:off x="2311346" y="9336338"/>
            <a:ext cx="12522613" cy="976598"/>
          </a:xfrm>
          <a:prstGeom prst="rect">
            <a:avLst/>
          </a:prstGeom>
        </p:spPr>
        <p:txBody>
          <a:bodyPr lIns="0" tIns="0" rIns="0" bIns="0" rtlCol="0" anchor="t">
            <a:spAutoFit/>
          </a:bodyPr>
          <a:lstStyle/>
          <a:p>
            <a:pPr algn="l">
              <a:lnSpc>
                <a:spcPts val="3676"/>
              </a:lnSpc>
            </a:pPr>
            <a:r>
              <a:rPr lang="en-US" sz="3099" spc="58">
                <a:solidFill>
                  <a:srgbClr val="000000"/>
                </a:solidFill>
                <a:latin typeface="Times New Roman"/>
                <a:ea typeface="Times New Roman"/>
                <a:cs typeface="Times New Roman"/>
                <a:sym typeface="Times New Roman"/>
              </a:rPr>
              <a:t>Provides a foundation for future improvements like sentiment analysis and real-time prediction.</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0" y="6019800"/>
            <a:ext cx="673103" cy="4267200"/>
            <a:chOff x="0" y="0"/>
            <a:chExt cx="673100" cy="4267200"/>
          </a:xfrm>
        </p:grpSpPr>
        <p:sp>
          <p:nvSpPr>
            <p:cNvPr id="3" name="Freeform 3"/>
            <p:cNvSpPr/>
            <p:nvPr/>
          </p:nvSpPr>
          <p:spPr>
            <a:xfrm>
              <a:off x="0" y="0"/>
              <a:ext cx="673100" cy="4267200"/>
            </a:xfrm>
            <a:custGeom>
              <a:avLst/>
              <a:gdLst/>
              <a:ahLst/>
              <a:cxnLst/>
              <a:rect l="l" t="t" r="r" b="b"/>
              <a:pathLst>
                <a:path w="673100" h="4267200">
                  <a:moveTo>
                    <a:pt x="0" y="0"/>
                  </a:moveTo>
                  <a:lnTo>
                    <a:pt x="0" y="4267200"/>
                  </a:lnTo>
                  <a:lnTo>
                    <a:pt x="673100" y="4267200"/>
                  </a:lnTo>
                  <a:lnTo>
                    <a:pt x="673100" y="4266946"/>
                  </a:lnTo>
                  <a:lnTo>
                    <a:pt x="0" y="0"/>
                  </a:lnTo>
                  <a:close/>
                </a:path>
              </a:pathLst>
            </a:custGeom>
            <a:solidFill>
              <a:srgbClr val="90C226"/>
            </a:solidFill>
          </p:spPr>
        </p:sp>
      </p:grpSp>
      <p:grpSp>
        <p:nvGrpSpPr>
          <p:cNvPr id="4" name="Group 4"/>
          <p:cNvGrpSpPr>
            <a:grpSpLocks noChangeAspect="1"/>
          </p:cNvGrpSpPr>
          <p:nvPr/>
        </p:nvGrpSpPr>
        <p:grpSpPr>
          <a:xfrm>
            <a:off x="1139809" y="6299654"/>
            <a:ext cx="76200" cy="76200"/>
            <a:chOff x="0" y="0"/>
            <a:chExt cx="76200" cy="76200"/>
          </a:xfrm>
        </p:grpSpPr>
        <p:sp>
          <p:nvSpPr>
            <p:cNvPr id="5" name="Freeform 5"/>
            <p:cNvSpPr/>
            <p:nvPr/>
          </p:nvSpPr>
          <p:spPr>
            <a:xfrm>
              <a:off x="0" y="0"/>
              <a:ext cx="76200" cy="76200"/>
            </a:xfrm>
            <a:custGeom>
              <a:avLst/>
              <a:gdLst/>
              <a:ahLst/>
              <a:cxnLst/>
              <a:rect l="l" t="t" r="r" b="b"/>
              <a:pathLst>
                <a:path w="76200" h="76200">
                  <a:moveTo>
                    <a:pt x="76200" y="38100"/>
                  </a:moveTo>
                  <a:cubicBezTo>
                    <a:pt x="76200" y="43180"/>
                    <a:pt x="75184" y="48006"/>
                    <a:pt x="73279" y="52705"/>
                  </a:cubicBezTo>
                  <a:cubicBezTo>
                    <a:pt x="71374" y="57404"/>
                    <a:pt x="68580" y="61468"/>
                    <a:pt x="65024" y="65024"/>
                  </a:cubicBezTo>
                  <a:cubicBezTo>
                    <a:pt x="61468" y="68580"/>
                    <a:pt x="57277" y="71374"/>
                    <a:pt x="52705" y="73279"/>
                  </a:cubicBezTo>
                  <a:cubicBezTo>
                    <a:pt x="48133" y="75184"/>
                    <a:pt x="43180" y="76200"/>
                    <a:pt x="38100" y="76200"/>
                  </a:cubicBezTo>
                  <a:cubicBezTo>
                    <a:pt x="33020" y="76200"/>
                    <a:pt x="28194" y="75184"/>
                    <a:pt x="23495" y="73279"/>
                  </a:cubicBezTo>
                  <a:cubicBezTo>
                    <a:pt x="18796" y="71374"/>
                    <a:pt x="14732" y="68580"/>
                    <a:pt x="11176" y="65024"/>
                  </a:cubicBezTo>
                  <a:cubicBezTo>
                    <a:pt x="7620" y="61468"/>
                    <a:pt x="4826" y="57277"/>
                    <a:pt x="2921" y="52705"/>
                  </a:cubicBezTo>
                  <a:cubicBezTo>
                    <a:pt x="1016" y="48133"/>
                    <a:pt x="0" y="43180"/>
                    <a:pt x="0" y="38100"/>
                  </a:cubicBezTo>
                  <a:cubicBezTo>
                    <a:pt x="0" y="33020"/>
                    <a:pt x="1016" y="28194"/>
                    <a:pt x="2921" y="23495"/>
                  </a:cubicBezTo>
                  <a:cubicBezTo>
                    <a:pt x="4826" y="18796"/>
                    <a:pt x="7620" y="14732"/>
                    <a:pt x="11176" y="11176"/>
                  </a:cubicBezTo>
                  <a:cubicBezTo>
                    <a:pt x="14732" y="7620"/>
                    <a:pt x="18923" y="4826"/>
                    <a:pt x="23495" y="2921"/>
                  </a:cubicBezTo>
                  <a:cubicBezTo>
                    <a:pt x="28067" y="1016"/>
                    <a:pt x="33020" y="0"/>
                    <a:pt x="38100" y="0"/>
                  </a:cubicBezTo>
                  <a:cubicBezTo>
                    <a:pt x="43180" y="0"/>
                    <a:pt x="48006" y="1016"/>
                    <a:pt x="52705" y="2921"/>
                  </a:cubicBezTo>
                  <a:cubicBezTo>
                    <a:pt x="57404" y="4826"/>
                    <a:pt x="61468" y="7620"/>
                    <a:pt x="65024" y="11176"/>
                  </a:cubicBezTo>
                  <a:cubicBezTo>
                    <a:pt x="68580" y="14732"/>
                    <a:pt x="71374" y="18923"/>
                    <a:pt x="73279" y="23495"/>
                  </a:cubicBezTo>
                  <a:cubicBezTo>
                    <a:pt x="75184" y="28067"/>
                    <a:pt x="76200" y="33020"/>
                    <a:pt x="76200" y="38100"/>
                  </a:cubicBezTo>
                  <a:close/>
                </a:path>
              </a:pathLst>
            </a:custGeom>
            <a:solidFill>
              <a:srgbClr val="90C226"/>
            </a:solidFill>
          </p:spPr>
        </p:sp>
      </p:grpSp>
      <p:sp>
        <p:nvSpPr>
          <p:cNvPr id="6" name="Freeform 6"/>
          <p:cNvSpPr/>
          <p:nvPr/>
        </p:nvSpPr>
        <p:spPr>
          <a:xfrm>
            <a:off x="11064611" y="-63503"/>
            <a:ext cx="7286892" cy="10413997"/>
          </a:xfrm>
          <a:custGeom>
            <a:avLst/>
            <a:gdLst/>
            <a:ahLst/>
            <a:cxnLst/>
            <a:rect l="l" t="t" r="r" b="b"/>
            <a:pathLst>
              <a:path w="7286892" h="10413997">
                <a:moveTo>
                  <a:pt x="0" y="0"/>
                </a:moveTo>
                <a:lnTo>
                  <a:pt x="7286892" y="0"/>
                </a:lnTo>
                <a:lnTo>
                  <a:pt x="7286892"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7" name="TextBox 7"/>
          <p:cNvSpPr txBox="1"/>
          <p:nvPr/>
        </p:nvSpPr>
        <p:spPr>
          <a:xfrm>
            <a:off x="1107443" y="1076592"/>
            <a:ext cx="3854167" cy="730568"/>
          </a:xfrm>
          <a:prstGeom prst="rect">
            <a:avLst/>
          </a:prstGeom>
        </p:spPr>
        <p:txBody>
          <a:bodyPr lIns="0" tIns="0" rIns="0" bIns="0" rtlCol="0" anchor="t">
            <a:spAutoFit/>
          </a:bodyPr>
          <a:lstStyle/>
          <a:p>
            <a:pPr algn="l">
              <a:lnSpc>
                <a:spcPts val="5400"/>
              </a:lnSpc>
            </a:pPr>
            <a:r>
              <a:rPr lang="en-US" sz="5400">
                <a:solidFill>
                  <a:srgbClr val="90C226"/>
                </a:solidFill>
                <a:latin typeface="Trebuchet MS"/>
                <a:ea typeface="Trebuchet MS"/>
                <a:cs typeface="Trebuchet MS"/>
                <a:sym typeface="Trebuchet MS"/>
              </a:rPr>
              <a:t>Introduction</a:t>
            </a:r>
          </a:p>
        </p:txBody>
      </p:sp>
      <p:sp>
        <p:nvSpPr>
          <p:cNvPr id="8" name="TextBox 8"/>
          <p:cNvSpPr txBox="1"/>
          <p:nvPr/>
        </p:nvSpPr>
        <p:spPr>
          <a:xfrm>
            <a:off x="1441294" y="1688678"/>
            <a:ext cx="87440" cy="784860"/>
          </a:xfrm>
          <a:prstGeom prst="rect">
            <a:avLst/>
          </a:prstGeom>
        </p:spPr>
        <p:txBody>
          <a:bodyPr lIns="0" tIns="0" rIns="0" bIns="0" rtlCol="0" anchor="t">
            <a:spAutoFit/>
          </a:bodyPr>
          <a:lstStyle/>
          <a:p>
            <a:pPr algn="l">
              <a:lnSpc>
                <a:spcPts val="6750"/>
              </a:lnSpc>
            </a:pPr>
            <a:r>
              <a:rPr lang="en-US" sz="2700">
                <a:solidFill>
                  <a:srgbClr val="404040"/>
                </a:solidFill>
                <a:latin typeface="Times New Roman"/>
                <a:ea typeface="Times New Roman"/>
                <a:cs typeface="Times New Roman"/>
                <a:sym typeface="Times New Roman"/>
              </a:rPr>
              <a:t> </a:t>
            </a:r>
          </a:p>
        </p:txBody>
      </p:sp>
      <p:sp>
        <p:nvSpPr>
          <p:cNvPr id="9" name="TextBox 9"/>
          <p:cNvSpPr txBox="1"/>
          <p:nvPr/>
        </p:nvSpPr>
        <p:spPr>
          <a:xfrm>
            <a:off x="873109" y="2022053"/>
            <a:ext cx="13170141" cy="451485"/>
          </a:xfrm>
          <a:prstGeom prst="rect">
            <a:avLst/>
          </a:prstGeom>
        </p:spPr>
        <p:txBody>
          <a:bodyPr lIns="0" tIns="0" rIns="0" bIns="0" rtlCol="0" anchor="t">
            <a:spAutoFit/>
          </a:bodyPr>
          <a:lstStyle/>
          <a:p>
            <a:pPr algn="l">
              <a:lnSpc>
                <a:spcPts val="3223"/>
              </a:lnSpc>
            </a:pPr>
            <a:r>
              <a:rPr lang="en-US" sz="2700">
                <a:solidFill>
                  <a:srgbClr val="404040"/>
                </a:solidFill>
                <a:latin typeface="Times New Roman"/>
                <a:ea typeface="Times New Roman"/>
                <a:cs typeface="Times New Roman"/>
                <a:sym typeface="Times New Roman"/>
              </a:rPr>
              <a:t>Thestockmarket is one of the most dynamic and data-driven sectors in the world. Every</a:t>
            </a:r>
          </a:p>
        </p:txBody>
      </p:sp>
      <p:sp>
        <p:nvSpPr>
          <p:cNvPr id="10" name="TextBox 10"/>
          <p:cNvSpPr txBox="1"/>
          <p:nvPr/>
        </p:nvSpPr>
        <p:spPr>
          <a:xfrm>
            <a:off x="873109" y="2431628"/>
            <a:ext cx="13200574" cy="3728085"/>
          </a:xfrm>
          <a:prstGeom prst="rect">
            <a:avLst/>
          </a:prstGeom>
        </p:spPr>
        <p:txBody>
          <a:bodyPr lIns="0" tIns="0" rIns="0" bIns="0" rtlCol="0" anchor="t">
            <a:spAutoFit/>
          </a:bodyPr>
          <a:lstStyle/>
          <a:p>
            <a:pPr algn="l">
              <a:lnSpc>
                <a:spcPts val="3223"/>
              </a:lnSpc>
            </a:pPr>
            <a:r>
              <a:rPr lang="en-US" sz="2700">
                <a:solidFill>
                  <a:srgbClr val="404040"/>
                </a:solidFill>
                <a:latin typeface="Times New Roman"/>
                <a:ea typeface="Times New Roman"/>
                <a:cs typeface="Times New Roman"/>
                <a:sym typeface="Times New Roman"/>
              </a:rPr>
              <a:t>second, millions of transactions occur, influencing stock prices, volumes, and market capitalization. Investors, traders, and financial analysts rely heavily on accurate and timely data to make informed decisions. However, with the ever-growing size of financial data, it becomes difficult to extract meaningful insights using traditional methods like spreadsheets or static reports. To address this challenge, modern </a:t>
            </a:r>
            <a:r>
              <a:rPr lang="en-US" sz="2700" b="1">
                <a:solidFill>
                  <a:srgbClr val="404040"/>
                </a:solidFill>
                <a:latin typeface="Times New Roman Bold"/>
                <a:ea typeface="Times New Roman Bold"/>
                <a:cs typeface="Times New Roman Bold"/>
                <a:sym typeface="Times New Roman Bold"/>
              </a:rPr>
              <a:t>Business Intelligence (BI) tools</a:t>
            </a:r>
            <a:r>
              <a:rPr lang="en-US" sz="2700">
                <a:solidFill>
                  <a:srgbClr val="404040"/>
                </a:solidFill>
                <a:latin typeface="Times New Roman"/>
                <a:ea typeface="Times New Roman"/>
                <a:cs typeface="Times New Roman"/>
                <a:sym typeface="Times New Roman"/>
              </a:rPr>
              <a:t> like </a:t>
            </a:r>
            <a:r>
              <a:rPr lang="en-US" sz="2700" b="1">
                <a:solidFill>
                  <a:srgbClr val="404040"/>
                </a:solidFill>
                <a:latin typeface="Times New Roman Bold"/>
                <a:ea typeface="Times New Roman Bold"/>
                <a:cs typeface="Times New Roman Bold"/>
                <a:sym typeface="Times New Roman Bold"/>
              </a:rPr>
              <a:t>Power BI</a:t>
            </a:r>
            <a:r>
              <a:rPr lang="en-US" sz="2700">
                <a:solidFill>
                  <a:srgbClr val="404040"/>
                </a:solidFill>
                <a:latin typeface="Times New Roman"/>
                <a:ea typeface="Times New Roman"/>
                <a:cs typeface="Times New Roman"/>
                <a:sym typeface="Times New Roman"/>
              </a:rPr>
              <a:t> play a crucial role in converting raw data into interactive dashboards and reports. A well- designed dashboard not only saves time but also enables users to identify </a:t>
            </a:r>
            <a:r>
              <a:rPr lang="en-US" sz="2700" b="1">
                <a:solidFill>
                  <a:srgbClr val="404040"/>
                </a:solidFill>
                <a:latin typeface="Times New Roman Bold"/>
                <a:ea typeface="Times New Roman Bold"/>
                <a:cs typeface="Times New Roman Bold"/>
                <a:sym typeface="Times New Roman Bold"/>
              </a:rPr>
              <a:t>trends, risks, and opportunities</a:t>
            </a:r>
            <a:r>
              <a:rPr lang="en-US" sz="2700">
                <a:solidFill>
                  <a:srgbClr val="404040"/>
                </a:solidFill>
                <a:latin typeface="Times New Roman"/>
                <a:ea typeface="Times New Roman"/>
                <a:cs typeface="Times New Roman"/>
                <a:sym typeface="Times New Roman"/>
              </a:rPr>
              <a:t> at a glance.</a:t>
            </a:r>
          </a:p>
        </p:txBody>
      </p:sp>
      <p:sp>
        <p:nvSpPr>
          <p:cNvPr id="11" name="TextBox 11"/>
          <p:cNvSpPr txBox="1"/>
          <p:nvPr/>
        </p:nvSpPr>
        <p:spPr>
          <a:xfrm>
            <a:off x="1361704" y="6098257"/>
            <a:ext cx="12664411" cy="2109330"/>
          </a:xfrm>
          <a:prstGeom prst="rect">
            <a:avLst/>
          </a:prstGeom>
        </p:spPr>
        <p:txBody>
          <a:bodyPr lIns="0" tIns="0" rIns="0" bIns="0" rtlCol="0" anchor="t">
            <a:spAutoFit/>
          </a:bodyPr>
          <a:lstStyle/>
          <a:p>
            <a:pPr algn="l">
              <a:lnSpc>
                <a:spcPts val="3223"/>
              </a:lnSpc>
            </a:pPr>
            <a:r>
              <a:rPr lang="en-US" sz="2700">
                <a:solidFill>
                  <a:srgbClr val="404040"/>
                </a:solidFill>
                <a:latin typeface="Times New Roman"/>
                <a:ea typeface="Times New Roman"/>
                <a:cs typeface="Times New Roman"/>
                <a:sym typeface="Times New Roman"/>
              </a:rPr>
              <a:t>This project, </a:t>
            </a:r>
            <a:r>
              <a:rPr lang="en-US" sz="2700" b="1">
                <a:solidFill>
                  <a:srgbClr val="404040"/>
                </a:solidFill>
                <a:latin typeface="Times New Roman Bold"/>
                <a:ea typeface="Times New Roman Bold"/>
                <a:cs typeface="Times New Roman Bold"/>
                <a:sym typeface="Times New Roman Bold"/>
              </a:rPr>
              <a:t>Stock Market Analysis Dashboard</a:t>
            </a:r>
            <a:r>
              <a:rPr lang="en-US" sz="2700">
                <a:solidFill>
                  <a:srgbClr val="404040"/>
                </a:solidFill>
                <a:latin typeface="Times New Roman"/>
                <a:ea typeface="Times New Roman"/>
                <a:cs typeface="Times New Roman"/>
                <a:sym typeface="Times New Roman"/>
              </a:rPr>
              <a:t>, leverages Power BI to visualize stock data in an interactive and meaningful way. The dashboard presents stock prices, trading volumes, sectoral performance, and company-level comparisons, providing stakeholders with a powerful tool to monitor performance, forecast trends, and support investment decisions.</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0" y="6019800"/>
            <a:ext cx="673103" cy="4267200"/>
            <a:chOff x="0" y="0"/>
            <a:chExt cx="673100" cy="4267200"/>
          </a:xfrm>
        </p:grpSpPr>
        <p:sp>
          <p:nvSpPr>
            <p:cNvPr id="3" name="Freeform 3"/>
            <p:cNvSpPr/>
            <p:nvPr/>
          </p:nvSpPr>
          <p:spPr>
            <a:xfrm>
              <a:off x="0" y="0"/>
              <a:ext cx="673100" cy="4267200"/>
            </a:xfrm>
            <a:custGeom>
              <a:avLst/>
              <a:gdLst/>
              <a:ahLst/>
              <a:cxnLst/>
              <a:rect l="l" t="t" r="r" b="b"/>
              <a:pathLst>
                <a:path w="673100" h="4267200">
                  <a:moveTo>
                    <a:pt x="0" y="0"/>
                  </a:moveTo>
                  <a:lnTo>
                    <a:pt x="0" y="4267200"/>
                  </a:lnTo>
                  <a:lnTo>
                    <a:pt x="673100" y="4267200"/>
                  </a:lnTo>
                  <a:lnTo>
                    <a:pt x="673100" y="4266946"/>
                  </a:lnTo>
                  <a:lnTo>
                    <a:pt x="0" y="0"/>
                  </a:lnTo>
                  <a:close/>
                </a:path>
              </a:pathLst>
            </a:custGeom>
            <a:solidFill>
              <a:srgbClr val="90C226"/>
            </a:solidFill>
          </p:spPr>
        </p:sp>
      </p:grpSp>
      <p:grpSp>
        <p:nvGrpSpPr>
          <p:cNvPr id="4" name="Group 4"/>
          <p:cNvGrpSpPr>
            <a:grpSpLocks noChangeAspect="1"/>
          </p:cNvGrpSpPr>
          <p:nvPr/>
        </p:nvGrpSpPr>
        <p:grpSpPr>
          <a:xfrm>
            <a:off x="1345568" y="2386108"/>
            <a:ext cx="76200" cy="76200"/>
            <a:chOff x="0" y="0"/>
            <a:chExt cx="76200" cy="76200"/>
          </a:xfrm>
        </p:grpSpPr>
        <p:sp>
          <p:nvSpPr>
            <p:cNvPr id="5" name="Freeform 5"/>
            <p:cNvSpPr/>
            <p:nvPr/>
          </p:nvSpPr>
          <p:spPr>
            <a:xfrm>
              <a:off x="0" y="0"/>
              <a:ext cx="76200" cy="76200"/>
            </a:xfrm>
            <a:custGeom>
              <a:avLst/>
              <a:gdLst/>
              <a:ahLst/>
              <a:cxnLst/>
              <a:rect l="l" t="t" r="r" b="b"/>
              <a:pathLst>
                <a:path w="76200" h="76200">
                  <a:moveTo>
                    <a:pt x="76200" y="38100"/>
                  </a:moveTo>
                  <a:cubicBezTo>
                    <a:pt x="76200" y="43180"/>
                    <a:pt x="75184" y="48006"/>
                    <a:pt x="73279" y="52705"/>
                  </a:cubicBezTo>
                  <a:cubicBezTo>
                    <a:pt x="71374" y="57404"/>
                    <a:pt x="68580" y="61468"/>
                    <a:pt x="65024" y="65024"/>
                  </a:cubicBezTo>
                  <a:cubicBezTo>
                    <a:pt x="61468" y="68580"/>
                    <a:pt x="57277" y="71374"/>
                    <a:pt x="52705" y="73279"/>
                  </a:cubicBezTo>
                  <a:cubicBezTo>
                    <a:pt x="48133" y="75184"/>
                    <a:pt x="43180" y="76200"/>
                    <a:pt x="38100" y="76200"/>
                  </a:cubicBezTo>
                  <a:cubicBezTo>
                    <a:pt x="33020" y="76200"/>
                    <a:pt x="28194" y="75184"/>
                    <a:pt x="23495" y="73279"/>
                  </a:cubicBezTo>
                  <a:cubicBezTo>
                    <a:pt x="18796" y="71374"/>
                    <a:pt x="14732" y="68580"/>
                    <a:pt x="11176" y="65024"/>
                  </a:cubicBezTo>
                  <a:cubicBezTo>
                    <a:pt x="7620" y="61468"/>
                    <a:pt x="4826" y="57277"/>
                    <a:pt x="2921" y="52705"/>
                  </a:cubicBezTo>
                  <a:cubicBezTo>
                    <a:pt x="1016" y="48133"/>
                    <a:pt x="0" y="43180"/>
                    <a:pt x="0" y="38100"/>
                  </a:cubicBezTo>
                  <a:cubicBezTo>
                    <a:pt x="0" y="33020"/>
                    <a:pt x="1016" y="28194"/>
                    <a:pt x="2921" y="23495"/>
                  </a:cubicBezTo>
                  <a:cubicBezTo>
                    <a:pt x="4826" y="18796"/>
                    <a:pt x="7620" y="14732"/>
                    <a:pt x="11176" y="11176"/>
                  </a:cubicBezTo>
                  <a:cubicBezTo>
                    <a:pt x="14732" y="7620"/>
                    <a:pt x="18923" y="4826"/>
                    <a:pt x="23495" y="2921"/>
                  </a:cubicBezTo>
                  <a:cubicBezTo>
                    <a:pt x="28067" y="1016"/>
                    <a:pt x="33020" y="0"/>
                    <a:pt x="38100" y="0"/>
                  </a:cubicBezTo>
                  <a:cubicBezTo>
                    <a:pt x="43180" y="0"/>
                    <a:pt x="48006" y="1016"/>
                    <a:pt x="52705" y="2921"/>
                  </a:cubicBezTo>
                  <a:cubicBezTo>
                    <a:pt x="57404" y="4826"/>
                    <a:pt x="61468" y="7620"/>
                    <a:pt x="65024" y="11176"/>
                  </a:cubicBezTo>
                  <a:cubicBezTo>
                    <a:pt x="68580" y="14732"/>
                    <a:pt x="71374" y="18923"/>
                    <a:pt x="73279" y="23495"/>
                  </a:cubicBezTo>
                  <a:cubicBezTo>
                    <a:pt x="75184" y="28067"/>
                    <a:pt x="76200" y="33020"/>
                    <a:pt x="76200" y="38100"/>
                  </a:cubicBezTo>
                  <a:close/>
                </a:path>
              </a:pathLst>
            </a:custGeom>
            <a:solidFill>
              <a:srgbClr val="90C226"/>
            </a:solidFill>
          </p:spPr>
        </p:sp>
      </p:grpSp>
      <p:grpSp>
        <p:nvGrpSpPr>
          <p:cNvPr id="6" name="Group 6"/>
          <p:cNvGrpSpPr>
            <a:grpSpLocks noChangeAspect="1"/>
          </p:cNvGrpSpPr>
          <p:nvPr/>
        </p:nvGrpSpPr>
        <p:grpSpPr>
          <a:xfrm>
            <a:off x="1345568" y="3872008"/>
            <a:ext cx="76200" cy="76200"/>
            <a:chOff x="0" y="0"/>
            <a:chExt cx="76200" cy="76200"/>
          </a:xfrm>
        </p:grpSpPr>
        <p:sp>
          <p:nvSpPr>
            <p:cNvPr id="7" name="Freeform 7"/>
            <p:cNvSpPr/>
            <p:nvPr/>
          </p:nvSpPr>
          <p:spPr>
            <a:xfrm>
              <a:off x="0" y="0"/>
              <a:ext cx="76200" cy="76200"/>
            </a:xfrm>
            <a:custGeom>
              <a:avLst/>
              <a:gdLst/>
              <a:ahLst/>
              <a:cxnLst/>
              <a:rect l="l" t="t" r="r" b="b"/>
              <a:pathLst>
                <a:path w="76200" h="76200">
                  <a:moveTo>
                    <a:pt x="76200" y="38100"/>
                  </a:moveTo>
                  <a:cubicBezTo>
                    <a:pt x="76200" y="43180"/>
                    <a:pt x="75184" y="48006"/>
                    <a:pt x="73279" y="52705"/>
                  </a:cubicBezTo>
                  <a:cubicBezTo>
                    <a:pt x="71374" y="57404"/>
                    <a:pt x="68580" y="61468"/>
                    <a:pt x="65024" y="65024"/>
                  </a:cubicBezTo>
                  <a:cubicBezTo>
                    <a:pt x="61468" y="68580"/>
                    <a:pt x="57277" y="71374"/>
                    <a:pt x="52705" y="73279"/>
                  </a:cubicBezTo>
                  <a:cubicBezTo>
                    <a:pt x="48133" y="75184"/>
                    <a:pt x="43180" y="76200"/>
                    <a:pt x="38100" y="76200"/>
                  </a:cubicBezTo>
                  <a:cubicBezTo>
                    <a:pt x="33020" y="76200"/>
                    <a:pt x="28194" y="75184"/>
                    <a:pt x="23495" y="73279"/>
                  </a:cubicBezTo>
                  <a:cubicBezTo>
                    <a:pt x="18796" y="71374"/>
                    <a:pt x="14732" y="68580"/>
                    <a:pt x="11176" y="65024"/>
                  </a:cubicBezTo>
                  <a:cubicBezTo>
                    <a:pt x="7620" y="61468"/>
                    <a:pt x="4826" y="57277"/>
                    <a:pt x="2921" y="52705"/>
                  </a:cubicBezTo>
                  <a:cubicBezTo>
                    <a:pt x="1016" y="48133"/>
                    <a:pt x="0" y="43180"/>
                    <a:pt x="0" y="38100"/>
                  </a:cubicBezTo>
                  <a:cubicBezTo>
                    <a:pt x="0" y="33020"/>
                    <a:pt x="1016" y="28194"/>
                    <a:pt x="2921" y="23495"/>
                  </a:cubicBezTo>
                  <a:cubicBezTo>
                    <a:pt x="4826" y="18796"/>
                    <a:pt x="7620" y="14732"/>
                    <a:pt x="11176" y="11176"/>
                  </a:cubicBezTo>
                  <a:cubicBezTo>
                    <a:pt x="14732" y="7620"/>
                    <a:pt x="18923" y="4826"/>
                    <a:pt x="23495" y="2921"/>
                  </a:cubicBezTo>
                  <a:cubicBezTo>
                    <a:pt x="28067" y="1016"/>
                    <a:pt x="33020" y="0"/>
                    <a:pt x="38100" y="0"/>
                  </a:cubicBezTo>
                  <a:cubicBezTo>
                    <a:pt x="43180" y="0"/>
                    <a:pt x="48006" y="1016"/>
                    <a:pt x="52705" y="2921"/>
                  </a:cubicBezTo>
                  <a:cubicBezTo>
                    <a:pt x="57404" y="4826"/>
                    <a:pt x="61468" y="7620"/>
                    <a:pt x="65024" y="11176"/>
                  </a:cubicBezTo>
                  <a:cubicBezTo>
                    <a:pt x="68580" y="14732"/>
                    <a:pt x="71374" y="18923"/>
                    <a:pt x="73279" y="23495"/>
                  </a:cubicBezTo>
                  <a:cubicBezTo>
                    <a:pt x="75184" y="28067"/>
                    <a:pt x="76200" y="33020"/>
                    <a:pt x="76200" y="38100"/>
                  </a:cubicBezTo>
                  <a:close/>
                </a:path>
              </a:pathLst>
            </a:custGeom>
            <a:solidFill>
              <a:srgbClr val="90C226"/>
            </a:solidFill>
          </p:spPr>
        </p:sp>
      </p:grpSp>
      <p:grpSp>
        <p:nvGrpSpPr>
          <p:cNvPr id="8" name="Group 8"/>
          <p:cNvGrpSpPr>
            <a:grpSpLocks noChangeAspect="1"/>
          </p:cNvGrpSpPr>
          <p:nvPr/>
        </p:nvGrpSpPr>
        <p:grpSpPr>
          <a:xfrm>
            <a:off x="1345568" y="4986433"/>
            <a:ext cx="76200" cy="76200"/>
            <a:chOff x="0" y="0"/>
            <a:chExt cx="76200" cy="76200"/>
          </a:xfrm>
        </p:grpSpPr>
        <p:sp>
          <p:nvSpPr>
            <p:cNvPr id="9" name="Freeform 9"/>
            <p:cNvSpPr/>
            <p:nvPr/>
          </p:nvSpPr>
          <p:spPr>
            <a:xfrm>
              <a:off x="0" y="0"/>
              <a:ext cx="76200" cy="76200"/>
            </a:xfrm>
            <a:custGeom>
              <a:avLst/>
              <a:gdLst/>
              <a:ahLst/>
              <a:cxnLst/>
              <a:rect l="l" t="t" r="r" b="b"/>
              <a:pathLst>
                <a:path w="76200" h="76200">
                  <a:moveTo>
                    <a:pt x="76200" y="38100"/>
                  </a:moveTo>
                  <a:cubicBezTo>
                    <a:pt x="76200" y="43180"/>
                    <a:pt x="75184" y="48006"/>
                    <a:pt x="73279" y="52705"/>
                  </a:cubicBezTo>
                  <a:cubicBezTo>
                    <a:pt x="71374" y="57404"/>
                    <a:pt x="68580" y="61468"/>
                    <a:pt x="65024" y="65024"/>
                  </a:cubicBezTo>
                  <a:cubicBezTo>
                    <a:pt x="61468" y="68580"/>
                    <a:pt x="57277" y="71374"/>
                    <a:pt x="52705" y="73279"/>
                  </a:cubicBezTo>
                  <a:cubicBezTo>
                    <a:pt x="48133" y="75184"/>
                    <a:pt x="43180" y="76200"/>
                    <a:pt x="38100" y="76200"/>
                  </a:cubicBezTo>
                  <a:cubicBezTo>
                    <a:pt x="33020" y="76200"/>
                    <a:pt x="28194" y="75184"/>
                    <a:pt x="23495" y="73279"/>
                  </a:cubicBezTo>
                  <a:cubicBezTo>
                    <a:pt x="18796" y="71374"/>
                    <a:pt x="14732" y="68580"/>
                    <a:pt x="11176" y="65024"/>
                  </a:cubicBezTo>
                  <a:cubicBezTo>
                    <a:pt x="7620" y="61468"/>
                    <a:pt x="4826" y="57277"/>
                    <a:pt x="2921" y="52705"/>
                  </a:cubicBezTo>
                  <a:cubicBezTo>
                    <a:pt x="1016" y="48133"/>
                    <a:pt x="0" y="43180"/>
                    <a:pt x="0" y="38100"/>
                  </a:cubicBezTo>
                  <a:cubicBezTo>
                    <a:pt x="0" y="33020"/>
                    <a:pt x="1016" y="28194"/>
                    <a:pt x="2921" y="23495"/>
                  </a:cubicBezTo>
                  <a:cubicBezTo>
                    <a:pt x="4826" y="18796"/>
                    <a:pt x="7620" y="14732"/>
                    <a:pt x="11176" y="11176"/>
                  </a:cubicBezTo>
                  <a:cubicBezTo>
                    <a:pt x="14732" y="7620"/>
                    <a:pt x="18923" y="4826"/>
                    <a:pt x="23495" y="2921"/>
                  </a:cubicBezTo>
                  <a:cubicBezTo>
                    <a:pt x="28067" y="1016"/>
                    <a:pt x="33020" y="0"/>
                    <a:pt x="38100" y="0"/>
                  </a:cubicBezTo>
                  <a:cubicBezTo>
                    <a:pt x="43180" y="0"/>
                    <a:pt x="48006" y="1016"/>
                    <a:pt x="52705" y="2921"/>
                  </a:cubicBezTo>
                  <a:cubicBezTo>
                    <a:pt x="57404" y="4826"/>
                    <a:pt x="61468" y="7620"/>
                    <a:pt x="65024" y="11176"/>
                  </a:cubicBezTo>
                  <a:cubicBezTo>
                    <a:pt x="68580" y="14732"/>
                    <a:pt x="71374" y="18923"/>
                    <a:pt x="73279" y="23495"/>
                  </a:cubicBezTo>
                  <a:cubicBezTo>
                    <a:pt x="75184" y="28067"/>
                    <a:pt x="76200" y="33020"/>
                    <a:pt x="76200" y="38100"/>
                  </a:cubicBezTo>
                  <a:close/>
                </a:path>
              </a:pathLst>
            </a:custGeom>
            <a:solidFill>
              <a:srgbClr val="90C226"/>
            </a:solidFill>
          </p:spPr>
        </p:sp>
      </p:grpSp>
      <p:grpSp>
        <p:nvGrpSpPr>
          <p:cNvPr id="10" name="Group 10"/>
          <p:cNvGrpSpPr>
            <a:grpSpLocks noChangeAspect="1"/>
          </p:cNvGrpSpPr>
          <p:nvPr/>
        </p:nvGrpSpPr>
        <p:grpSpPr>
          <a:xfrm>
            <a:off x="1345568" y="5357908"/>
            <a:ext cx="76200" cy="76200"/>
            <a:chOff x="0" y="0"/>
            <a:chExt cx="76200" cy="76200"/>
          </a:xfrm>
        </p:grpSpPr>
        <p:sp>
          <p:nvSpPr>
            <p:cNvPr id="11" name="Freeform 11"/>
            <p:cNvSpPr/>
            <p:nvPr/>
          </p:nvSpPr>
          <p:spPr>
            <a:xfrm>
              <a:off x="0" y="0"/>
              <a:ext cx="76200" cy="76200"/>
            </a:xfrm>
            <a:custGeom>
              <a:avLst/>
              <a:gdLst/>
              <a:ahLst/>
              <a:cxnLst/>
              <a:rect l="l" t="t" r="r" b="b"/>
              <a:pathLst>
                <a:path w="76200" h="76200">
                  <a:moveTo>
                    <a:pt x="76200" y="38100"/>
                  </a:moveTo>
                  <a:cubicBezTo>
                    <a:pt x="76200" y="43180"/>
                    <a:pt x="75184" y="48006"/>
                    <a:pt x="73279" y="52705"/>
                  </a:cubicBezTo>
                  <a:cubicBezTo>
                    <a:pt x="71374" y="57404"/>
                    <a:pt x="68580" y="61468"/>
                    <a:pt x="65024" y="65024"/>
                  </a:cubicBezTo>
                  <a:cubicBezTo>
                    <a:pt x="61468" y="68580"/>
                    <a:pt x="57277" y="71374"/>
                    <a:pt x="52705" y="73279"/>
                  </a:cubicBezTo>
                  <a:cubicBezTo>
                    <a:pt x="48133" y="75184"/>
                    <a:pt x="43180" y="76200"/>
                    <a:pt x="38100" y="76200"/>
                  </a:cubicBezTo>
                  <a:cubicBezTo>
                    <a:pt x="33020" y="76200"/>
                    <a:pt x="28194" y="75184"/>
                    <a:pt x="23495" y="73279"/>
                  </a:cubicBezTo>
                  <a:cubicBezTo>
                    <a:pt x="18796" y="71374"/>
                    <a:pt x="14732" y="68580"/>
                    <a:pt x="11176" y="65024"/>
                  </a:cubicBezTo>
                  <a:cubicBezTo>
                    <a:pt x="7620" y="61468"/>
                    <a:pt x="4826" y="57277"/>
                    <a:pt x="2921" y="52705"/>
                  </a:cubicBezTo>
                  <a:cubicBezTo>
                    <a:pt x="1016" y="48133"/>
                    <a:pt x="0" y="43180"/>
                    <a:pt x="0" y="38100"/>
                  </a:cubicBezTo>
                  <a:cubicBezTo>
                    <a:pt x="0" y="33020"/>
                    <a:pt x="1016" y="28194"/>
                    <a:pt x="2921" y="23495"/>
                  </a:cubicBezTo>
                  <a:cubicBezTo>
                    <a:pt x="4826" y="18796"/>
                    <a:pt x="7620" y="14732"/>
                    <a:pt x="11176" y="11176"/>
                  </a:cubicBezTo>
                  <a:cubicBezTo>
                    <a:pt x="14732" y="7620"/>
                    <a:pt x="18923" y="4826"/>
                    <a:pt x="23495" y="2921"/>
                  </a:cubicBezTo>
                  <a:cubicBezTo>
                    <a:pt x="28067" y="1016"/>
                    <a:pt x="33020" y="0"/>
                    <a:pt x="38100" y="0"/>
                  </a:cubicBezTo>
                  <a:cubicBezTo>
                    <a:pt x="43180" y="0"/>
                    <a:pt x="48006" y="1016"/>
                    <a:pt x="52705" y="2921"/>
                  </a:cubicBezTo>
                  <a:cubicBezTo>
                    <a:pt x="57404" y="4826"/>
                    <a:pt x="61468" y="7620"/>
                    <a:pt x="65024" y="11176"/>
                  </a:cubicBezTo>
                  <a:cubicBezTo>
                    <a:pt x="68580" y="14732"/>
                    <a:pt x="71374" y="18923"/>
                    <a:pt x="73279" y="23495"/>
                  </a:cubicBezTo>
                  <a:cubicBezTo>
                    <a:pt x="75184" y="28067"/>
                    <a:pt x="76200" y="33020"/>
                    <a:pt x="76200" y="38100"/>
                  </a:cubicBezTo>
                  <a:close/>
                </a:path>
              </a:pathLst>
            </a:custGeom>
            <a:solidFill>
              <a:srgbClr val="90C226"/>
            </a:solidFill>
          </p:spPr>
        </p:sp>
      </p:grpSp>
      <p:grpSp>
        <p:nvGrpSpPr>
          <p:cNvPr id="12" name="Group 12"/>
          <p:cNvGrpSpPr>
            <a:grpSpLocks noChangeAspect="1"/>
          </p:cNvGrpSpPr>
          <p:nvPr/>
        </p:nvGrpSpPr>
        <p:grpSpPr>
          <a:xfrm>
            <a:off x="1345568" y="5729383"/>
            <a:ext cx="76200" cy="76200"/>
            <a:chOff x="0" y="0"/>
            <a:chExt cx="76200" cy="76200"/>
          </a:xfrm>
        </p:grpSpPr>
        <p:sp>
          <p:nvSpPr>
            <p:cNvPr id="13" name="Freeform 13"/>
            <p:cNvSpPr/>
            <p:nvPr/>
          </p:nvSpPr>
          <p:spPr>
            <a:xfrm>
              <a:off x="0" y="0"/>
              <a:ext cx="76200" cy="76200"/>
            </a:xfrm>
            <a:custGeom>
              <a:avLst/>
              <a:gdLst/>
              <a:ahLst/>
              <a:cxnLst/>
              <a:rect l="l" t="t" r="r" b="b"/>
              <a:pathLst>
                <a:path w="76200" h="76200">
                  <a:moveTo>
                    <a:pt x="76200" y="38100"/>
                  </a:moveTo>
                  <a:cubicBezTo>
                    <a:pt x="76200" y="43180"/>
                    <a:pt x="75184" y="48006"/>
                    <a:pt x="73279" y="52705"/>
                  </a:cubicBezTo>
                  <a:cubicBezTo>
                    <a:pt x="71374" y="57404"/>
                    <a:pt x="68580" y="61468"/>
                    <a:pt x="65024" y="65024"/>
                  </a:cubicBezTo>
                  <a:cubicBezTo>
                    <a:pt x="61468" y="68580"/>
                    <a:pt x="57277" y="71374"/>
                    <a:pt x="52705" y="73279"/>
                  </a:cubicBezTo>
                  <a:cubicBezTo>
                    <a:pt x="48133" y="75184"/>
                    <a:pt x="43180" y="76200"/>
                    <a:pt x="38100" y="76200"/>
                  </a:cubicBezTo>
                  <a:cubicBezTo>
                    <a:pt x="33020" y="76200"/>
                    <a:pt x="28194" y="75184"/>
                    <a:pt x="23495" y="73279"/>
                  </a:cubicBezTo>
                  <a:cubicBezTo>
                    <a:pt x="18796" y="71374"/>
                    <a:pt x="14732" y="68580"/>
                    <a:pt x="11176" y="65024"/>
                  </a:cubicBezTo>
                  <a:cubicBezTo>
                    <a:pt x="7620" y="61468"/>
                    <a:pt x="4826" y="57277"/>
                    <a:pt x="2921" y="52705"/>
                  </a:cubicBezTo>
                  <a:cubicBezTo>
                    <a:pt x="1016" y="48133"/>
                    <a:pt x="0" y="43180"/>
                    <a:pt x="0" y="38100"/>
                  </a:cubicBezTo>
                  <a:cubicBezTo>
                    <a:pt x="0" y="33020"/>
                    <a:pt x="1016" y="28194"/>
                    <a:pt x="2921" y="23495"/>
                  </a:cubicBezTo>
                  <a:cubicBezTo>
                    <a:pt x="4826" y="18796"/>
                    <a:pt x="7620" y="14732"/>
                    <a:pt x="11176" y="11176"/>
                  </a:cubicBezTo>
                  <a:cubicBezTo>
                    <a:pt x="14732" y="7620"/>
                    <a:pt x="18923" y="4826"/>
                    <a:pt x="23495" y="2921"/>
                  </a:cubicBezTo>
                  <a:cubicBezTo>
                    <a:pt x="28067" y="1016"/>
                    <a:pt x="33020" y="0"/>
                    <a:pt x="38100" y="0"/>
                  </a:cubicBezTo>
                  <a:cubicBezTo>
                    <a:pt x="43180" y="0"/>
                    <a:pt x="48006" y="1016"/>
                    <a:pt x="52705" y="2921"/>
                  </a:cubicBezTo>
                  <a:cubicBezTo>
                    <a:pt x="57404" y="4826"/>
                    <a:pt x="61468" y="7620"/>
                    <a:pt x="65024" y="11176"/>
                  </a:cubicBezTo>
                  <a:cubicBezTo>
                    <a:pt x="68580" y="14732"/>
                    <a:pt x="71374" y="18923"/>
                    <a:pt x="73279" y="23495"/>
                  </a:cubicBezTo>
                  <a:cubicBezTo>
                    <a:pt x="75184" y="28067"/>
                    <a:pt x="76200" y="33020"/>
                    <a:pt x="76200" y="38100"/>
                  </a:cubicBezTo>
                  <a:close/>
                </a:path>
              </a:pathLst>
            </a:custGeom>
            <a:solidFill>
              <a:srgbClr val="90C226"/>
            </a:solidFill>
          </p:spPr>
        </p:sp>
      </p:grpSp>
      <p:grpSp>
        <p:nvGrpSpPr>
          <p:cNvPr id="14" name="Group 14"/>
          <p:cNvGrpSpPr>
            <a:grpSpLocks noChangeAspect="1"/>
          </p:cNvGrpSpPr>
          <p:nvPr/>
        </p:nvGrpSpPr>
        <p:grpSpPr>
          <a:xfrm>
            <a:off x="1345568" y="6100858"/>
            <a:ext cx="76200" cy="76200"/>
            <a:chOff x="0" y="0"/>
            <a:chExt cx="76200" cy="76200"/>
          </a:xfrm>
        </p:grpSpPr>
        <p:sp>
          <p:nvSpPr>
            <p:cNvPr id="15" name="Freeform 15"/>
            <p:cNvSpPr/>
            <p:nvPr/>
          </p:nvSpPr>
          <p:spPr>
            <a:xfrm>
              <a:off x="0" y="0"/>
              <a:ext cx="76200" cy="76200"/>
            </a:xfrm>
            <a:custGeom>
              <a:avLst/>
              <a:gdLst/>
              <a:ahLst/>
              <a:cxnLst/>
              <a:rect l="l" t="t" r="r" b="b"/>
              <a:pathLst>
                <a:path w="76200" h="76200">
                  <a:moveTo>
                    <a:pt x="76200" y="38100"/>
                  </a:moveTo>
                  <a:cubicBezTo>
                    <a:pt x="76200" y="43180"/>
                    <a:pt x="75184" y="48006"/>
                    <a:pt x="73279" y="52705"/>
                  </a:cubicBezTo>
                  <a:cubicBezTo>
                    <a:pt x="71374" y="57404"/>
                    <a:pt x="68580" y="61468"/>
                    <a:pt x="65024" y="65024"/>
                  </a:cubicBezTo>
                  <a:cubicBezTo>
                    <a:pt x="61468" y="68580"/>
                    <a:pt x="57277" y="71374"/>
                    <a:pt x="52705" y="73279"/>
                  </a:cubicBezTo>
                  <a:cubicBezTo>
                    <a:pt x="48133" y="75184"/>
                    <a:pt x="43180" y="76200"/>
                    <a:pt x="38100" y="76200"/>
                  </a:cubicBezTo>
                  <a:cubicBezTo>
                    <a:pt x="33020" y="76200"/>
                    <a:pt x="28194" y="75184"/>
                    <a:pt x="23495" y="73279"/>
                  </a:cubicBezTo>
                  <a:cubicBezTo>
                    <a:pt x="18796" y="71374"/>
                    <a:pt x="14732" y="68580"/>
                    <a:pt x="11176" y="65024"/>
                  </a:cubicBezTo>
                  <a:cubicBezTo>
                    <a:pt x="7620" y="61468"/>
                    <a:pt x="4826" y="57277"/>
                    <a:pt x="2921" y="52705"/>
                  </a:cubicBezTo>
                  <a:cubicBezTo>
                    <a:pt x="1016" y="48133"/>
                    <a:pt x="0" y="43180"/>
                    <a:pt x="0" y="38100"/>
                  </a:cubicBezTo>
                  <a:cubicBezTo>
                    <a:pt x="0" y="33020"/>
                    <a:pt x="1016" y="28194"/>
                    <a:pt x="2921" y="23495"/>
                  </a:cubicBezTo>
                  <a:cubicBezTo>
                    <a:pt x="4826" y="18796"/>
                    <a:pt x="7620" y="14732"/>
                    <a:pt x="11176" y="11176"/>
                  </a:cubicBezTo>
                  <a:cubicBezTo>
                    <a:pt x="14732" y="7620"/>
                    <a:pt x="18923" y="4826"/>
                    <a:pt x="23495" y="2921"/>
                  </a:cubicBezTo>
                  <a:cubicBezTo>
                    <a:pt x="28067" y="1016"/>
                    <a:pt x="33020" y="0"/>
                    <a:pt x="38100" y="0"/>
                  </a:cubicBezTo>
                  <a:cubicBezTo>
                    <a:pt x="43180" y="0"/>
                    <a:pt x="48006" y="1016"/>
                    <a:pt x="52705" y="2921"/>
                  </a:cubicBezTo>
                  <a:cubicBezTo>
                    <a:pt x="57404" y="4826"/>
                    <a:pt x="61468" y="7620"/>
                    <a:pt x="65024" y="11176"/>
                  </a:cubicBezTo>
                  <a:cubicBezTo>
                    <a:pt x="68580" y="14732"/>
                    <a:pt x="71374" y="18923"/>
                    <a:pt x="73279" y="23495"/>
                  </a:cubicBezTo>
                  <a:cubicBezTo>
                    <a:pt x="75184" y="28067"/>
                    <a:pt x="76200" y="33020"/>
                    <a:pt x="76200" y="38100"/>
                  </a:cubicBezTo>
                  <a:close/>
                </a:path>
              </a:pathLst>
            </a:custGeom>
            <a:solidFill>
              <a:srgbClr val="90C226"/>
            </a:solidFill>
          </p:spPr>
        </p:sp>
      </p:grpSp>
      <p:grpSp>
        <p:nvGrpSpPr>
          <p:cNvPr id="16" name="Group 16"/>
          <p:cNvGrpSpPr>
            <a:grpSpLocks noChangeAspect="1"/>
          </p:cNvGrpSpPr>
          <p:nvPr/>
        </p:nvGrpSpPr>
        <p:grpSpPr>
          <a:xfrm>
            <a:off x="1345568" y="6472333"/>
            <a:ext cx="76200" cy="76200"/>
            <a:chOff x="0" y="0"/>
            <a:chExt cx="76200" cy="76200"/>
          </a:xfrm>
        </p:grpSpPr>
        <p:sp>
          <p:nvSpPr>
            <p:cNvPr id="17" name="Freeform 17"/>
            <p:cNvSpPr/>
            <p:nvPr/>
          </p:nvSpPr>
          <p:spPr>
            <a:xfrm>
              <a:off x="0" y="0"/>
              <a:ext cx="76200" cy="76200"/>
            </a:xfrm>
            <a:custGeom>
              <a:avLst/>
              <a:gdLst/>
              <a:ahLst/>
              <a:cxnLst/>
              <a:rect l="l" t="t" r="r" b="b"/>
              <a:pathLst>
                <a:path w="76200" h="76200">
                  <a:moveTo>
                    <a:pt x="76200" y="38100"/>
                  </a:moveTo>
                  <a:cubicBezTo>
                    <a:pt x="76200" y="43180"/>
                    <a:pt x="75184" y="48006"/>
                    <a:pt x="73279" y="52705"/>
                  </a:cubicBezTo>
                  <a:cubicBezTo>
                    <a:pt x="71374" y="57404"/>
                    <a:pt x="68580" y="61468"/>
                    <a:pt x="65024" y="65024"/>
                  </a:cubicBezTo>
                  <a:cubicBezTo>
                    <a:pt x="61468" y="68580"/>
                    <a:pt x="57277" y="71374"/>
                    <a:pt x="52705" y="73279"/>
                  </a:cubicBezTo>
                  <a:cubicBezTo>
                    <a:pt x="48133" y="75184"/>
                    <a:pt x="43180" y="76200"/>
                    <a:pt x="38100" y="76200"/>
                  </a:cubicBezTo>
                  <a:cubicBezTo>
                    <a:pt x="33020" y="76200"/>
                    <a:pt x="28194" y="75184"/>
                    <a:pt x="23495" y="73279"/>
                  </a:cubicBezTo>
                  <a:cubicBezTo>
                    <a:pt x="18796" y="71374"/>
                    <a:pt x="14732" y="68580"/>
                    <a:pt x="11176" y="65024"/>
                  </a:cubicBezTo>
                  <a:cubicBezTo>
                    <a:pt x="7620" y="61468"/>
                    <a:pt x="4826" y="57277"/>
                    <a:pt x="2921" y="52705"/>
                  </a:cubicBezTo>
                  <a:cubicBezTo>
                    <a:pt x="1016" y="48133"/>
                    <a:pt x="0" y="43180"/>
                    <a:pt x="0" y="38100"/>
                  </a:cubicBezTo>
                  <a:cubicBezTo>
                    <a:pt x="0" y="33020"/>
                    <a:pt x="1016" y="28194"/>
                    <a:pt x="2921" y="23495"/>
                  </a:cubicBezTo>
                  <a:cubicBezTo>
                    <a:pt x="4826" y="18796"/>
                    <a:pt x="7620" y="14732"/>
                    <a:pt x="11176" y="11176"/>
                  </a:cubicBezTo>
                  <a:cubicBezTo>
                    <a:pt x="14732" y="7620"/>
                    <a:pt x="18923" y="4826"/>
                    <a:pt x="23495" y="2921"/>
                  </a:cubicBezTo>
                  <a:cubicBezTo>
                    <a:pt x="28067" y="1016"/>
                    <a:pt x="33020" y="0"/>
                    <a:pt x="38100" y="0"/>
                  </a:cubicBezTo>
                  <a:cubicBezTo>
                    <a:pt x="43180" y="0"/>
                    <a:pt x="48006" y="1016"/>
                    <a:pt x="52705" y="2921"/>
                  </a:cubicBezTo>
                  <a:cubicBezTo>
                    <a:pt x="57404" y="4826"/>
                    <a:pt x="61468" y="7620"/>
                    <a:pt x="65024" y="11176"/>
                  </a:cubicBezTo>
                  <a:cubicBezTo>
                    <a:pt x="68580" y="14732"/>
                    <a:pt x="71374" y="18923"/>
                    <a:pt x="73279" y="23495"/>
                  </a:cubicBezTo>
                  <a:cubicBezTo>
                    <a:pt x="75184" y="28067"/>
                    <a:pt x="76200" y="33020"/>
                    <a:pt x="76200" y="38100"/>
                  </a:cubicBezTo>
                  <a:close/>
                </a:path>
              </a:pathLst>
            </a:custGeom>
            <a:solidFill>
              <a:srgbClr val="90C226"/>
            </a:solidFill>
          </p:spPr>
        </p:sp>
      </p:grpSp>
      <p:sp>
        <p:nvSpPr>
          <p:cNvPr id="18" name="Freeform 18"/>
          <p:cNvSpPr/>
          <p:nvPr/>
        </p:nvSpPr>
        <p:spPr>
          <a:xfrm>
            <a:off x="11064611" y="-63503"/>
            <a:ext cx="7286892" cy="10413997"/>
          </a:xfrm>
          <a:custGeom>
            <a:avLst/>
            <a:gdLst/>
            <a:ahLst/>
            <a:cxnLst/>
            <a:rect l="l" t="t" r="r" b="b"/>
            <a:pathLst>
              <a:path w="7286892" h="10413997">
                <a:moveTo>
                  <a:pt x="0" y="0"/>
                </a:moveTo>
                <a:lnTo>
                  <a:pt x="7286892" y="0"/>
                </a:lnTo>
                <a:lnTo>
                  <a:pt x="7286892"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9" name="TextBox 19"/>
          <p:cNvSpPr txBox="1"/>
          <p:nvPr/>
        </p:nvSpPr>
        <p:spPr>
          <a:xfrm>
            <a:off x="1107443" y="876567"/>
            <a:ext cx="6068168" cy="930593"/>
          </a:xfrm>
          <a:prstGeom prst="rect">
            <a:avLst/>
          </a:prstGeom>
        </p:spPr>
        <p:txBody>
          <a:bodyPr lIns="0" tIns="0" rIns="0" bIns="0" rtlCol="0" anchor="t">
            <a:spAutoFit/>
          </a:bodyPr>
          <a:lstStyle/>
          <a:p>
            <a:pPr algn="l">
              <a:lnSpc>
                <a:spcPts val="7559"/>
              </a:lnSpc>
            </a:pPr>
            <a:r>
              <a:rPr lang="en-US" sz="5400">
                <a:solidFill>
                  <a:srgbClr val="90C226"/>
                </a:solidFill>
                <a:latin typeface="Trebuchet MS"/>
                <a:ea typeface="Trebuchet MS"/>
                <a:cs typeface="Trebuchet MS"/>
                <a:sym typeface="Trebuchet MS"/>
              </a:rPr>
              <a:t>Problem Statement</a:t>
            </a:r>
          </a:p>
        </p:txBody>
      </p:sp>
      <p:sp>
        <p:nvSpPr>
          <p:cNvPr id="20" name="TextBox 20"/>
          <p:cNvSpPr txBox="1"/>
          <p:nvPr/>
        </p:nvSpPr>
        <p:spPr>
          <a:xfrm>
            <a:off x="1559281" y="2222183"/>
            <a:ext cx="12498896" cy="5613035"/>
          </a:xfrm>
          <a:prstGeom prst="rect">
            <a:avLst/>
          </a:prstGeom>
        </p:spPr>
        <p:txBody>
          <a:bodyPr lIns="0" tIns="0" rIns="0" bIns="0" rtlCol="0" anchor="t">
            <a:spAutoFit/>
          </a:bodyPr>
          <a:lstStyle/>
          <a:p>
            <a:pPr algn="l">
              <a:lnSpc>
                <a:spcPts val="2924"/>
              </a:lnSpc>
            </a:pPr>
            <a:r>
              <a:rPr lang="en-US" sz="2497">
                <a:solidFill>
                  <a:srgbClr val="404040"/>
                </a:solidFill>
                <a:latin typeface="Times New Roman"/>
                <a:ea typeface="Times New Roman"/>
                <a:cs typeface="Times New Roman"/>
                <a:sym typeface="Times New Roman"/>
              </a:rPr>
              <a:t>The stock market generates massive volumes of complex data every day. This data includes price fluctuations, trading volumes, market indices, and sectoral shifts. For investors, analysts, and financial institutions, the main challenge lies not in </a:t>
            </a:r>
            <a:r>
              <a:rPr lang="en-US" sz="2497" b="1">
                <a:solidFill>
                  <a:srgbClr val="404040"/>
                </a:solidFill>
                <a:latin typeface="Times New Roman Bold"/>
                <a:ea typeface="Times New Roman Bold"/>
                <a:cs typeface="Times New Roman Bold"/>
                <a:sym typeface="Times New Roman Bold"/>
              </a:rPr>
              <a:t>accessing</a:t>
            </a:r>
            <a:r>
              <a:rPr lang="en-US" sz="2497">
                <a:solidFill>
                  <a:srgbClr val="404040"/>
                </a:solidFill>
                <a:latin typeface="Times New Roman"/>
                <a:ea typeface="Times New Roman"/>
                <a:cs typeface="Times New Roman"/>
                <a:sym typeface="Times New Roman"/>
              </a:rPr>
              <a:t> the data but in </a:t>
            </a:r>
            <a:r>
              <a:rPr lang="en-US" sz="2497" b="1">
                <a:solidFill>
                  <a:srgbClr val="404040"/>
                </a:solidFill>
                <a:latin typeface="Times New Roman Bold"/>
                <a:ea typeface="Times New Roman Bold"/>
                <a:cs typeface="Times New Roman Bold"/>
                <a:sym typeface="Times New Roman Bold"/>
              </a:rPr>
              <a:t>understanding and interpreting</a:t>
            </a:r>
            <a:r>
              <a:rPr lang="en-US" sz="2497">
                <a:solidFill>
                  <a:srgbClr val="404040"/>
                </a:solidFill>
                <a:latin typeface="Times New Roman"/>
                <a:ea typeface="Times New Roman"/>
                <a:cs typeface="Times New Roman"/>
                <a:sym typeface="Times New Roman"/>
              </a:rPr>
              <a:t> it effectively. Traditional methods such as tabular reports and static charts fail to provide the flexibility and interactivity required for modern financial analysis. Without an effective visualization system: Identifying </a:t>
            </a:r>
            <a:r>
              <a:rPr lang="en-US" sz="2497" b="1">
                <a:solidFill>
                  <a:srgbClr val="404040"/>
                </a:solidFill>
                <a:latin typeface="Times New Roman Bold"/>
                <a:ea typeface="Times New Roman Bold"/>
                <a:cs typeface="Times New Roman Bold"/>
                <a:sym typeface="Times New Roman Bold"/>
              </a:rPr>
              <a:t>trends and anomalies</a:t>
            </a:r>
            <a:r>
              <a:rPr lang="en-US" sz="2497">
                <a:solidFill>
                  <a:srgbClr val="404040"/>
                </a:solidFill>
                <a:latin typeface="Times New Roman"/>
                <a:ea typeface="Times New Roman"/>
                <a:cs typeface="Times New Roman"/>
                <a:sym typeface="Times New Roman"/>
              </a:rPr>
              <a:t> in stock prices becomes time-consuming. Comparing performance across </a:t>
            </a:r>
            <a:r>
              <a:rPr lang="en-US" sz="2497" b="1">
                <a:solidFill>
                  <a:srgbClr val="404040"/>
                </a:solidFill>
                <a:latin typeface="Times New Roman Bold"/>
                <a:ea typeface="Times New Roman Bold"/>
                <a:cs typeface="Times New Roman Bold"/>
                <a:sym typeface="Times New Roman Bold"/>
              </a:rPr>
              <a:t>different companies or sectors</a:t>
            </a:r>
            <a:r>
              <a:rPr lang="en-US" sz="2497">
                <a:solidFill>
                  <a:srgbClr val="404040"/>
                </a:solidFill>
                <a:latin typeface="Times New Roman"/>
                <a:ea typeface="Times New Roman"/>
                <a:cs typeface="Times New Roman"/>
                <a:sym typeface="Times New Roman"/>
              </a:rPr>
              <a:t> is difficult. Key insights like </a:t>
            </a:r>
            <a:r>
              <a:rPr lang="en-US" sz="2497" b="1">
                <a:solidFill>
                  <a:srgbClr val="404040"/>
                </a:solidFill>
                <a:latin typeface="Times New Roman Bold"/>
                <a:ea typeface="Times New Roman Bold"/>
                <a:cs typeface="Times New Roman Bold"/>
                <a:sym typeface="Times New Roman Bold"/>
              </a:rPr>
              <a:t>highest-performing stocks, average returns, and volatility</a:t>
            </a:r>
            <a:r>
              <a:rPr lang="en-US" sz="2497">
                <a:solidFill>
                  <a:srgbClr val="404040"/>
                </a:solidFill>
                <a:latin typeface="Times New Roman"/>
                <a:ea typeface="Times New Roman"/>
                <a:cs typeface="Times New Roman"/>
                <a:sym typeface="Times New Roman"/>
              </a:rPr>
              <a:t> remain hidden. Decision-making for investment strategies becomes slow and error-prone. Thus, there is a pressing need for a </a:t>
            </a:r>
            <a:r>
              <a:rPr lang="en-US" sz="2497" b="1">
                <a:solidFill>
                  <a:srgbClr val="404040"/>
                </a:solidFill>
                <a:latin typeface="Times New Roman Bold"/>
                <a:ea typeface="Times New Roman Bold"/>
                <a:cs typeface="Times New Roman Bold"/>
                <a:sym typeface="Times New Roman Bold"/>
              </a:rPr>
              <a:t>consolidated, interactive, and user-friendly dashboard </a:t>
            </a:r>
            <a:r>
              <a:rPr lang="en-US" sz="2497">
                <a:solidFill>
                  <a:srgbClr val="404040"/>
                </a:solidFill>
                <a:latin typeface="Times New Roman"/>
                <a:ea typeface="Times New Roman"/>
                <a:cs typeface="Times New Roman"/>
                <a:sym typeface="Times New Roman"/>
              </a:rPr>
              <a:t>that brings together all stock market data in a single platform. Such a dashboard should help users analyze </a:t>
            </a:r>
            <a:r>
              <a:rPr lang="en-US" sz="2497" b="1">
                <a:solidFill>
                  <a:srgbClr val="404040"/>
                </a:solidFill>
                <a:latin typeface="Times New Roman Bold"/>
                <a:ea typeface="Times New Roman Bold"/>
                <a:cs typeface="Times New Roman Bold"/>
                <a:sym typeface="Times New Roman Bold"/>
              </a:rPr>
              <a:t>time-based patterns, sector comparisons, and KPIs</a:t>
            </a:r>
            <a:r>
              <a:rPr lang="en-US" sz="2497">
                <a:solidFill>
                  <a:srgbClr val="404040"/>
                </a:solidFill>
                <a:latin typeface="Times New Roman"/>
                <a:ea typeface="Times New Roman"/>
                <a:cs typeface="Times New Roman"/>
                <a:sym typeface="Times New Roman"/>
              </a:rPr>
              <a:t>, thereby enabling </a:t>
            </a:r>
            <a:r>
              <a:rPr lang="en-US" sz="2497" b="1">
                <a:solidFill>
                  <a:srgbClr val="404040"/>
                </a:solidFill>
                <a:latin typeface="Times New Roman Bold"/>
                <a:ea typeface="Times New Roman Bold"/>
                <a:cs typeface="Times New Roman Bold"/>
                <a:sym typeface="Times New Roman Bold"/>
              </a:rPr>
              <a:t>data-driven decisions</a:t>
            </a:r>
            <a:r>
              <a:rPr lang="en-US" sz="2497">
                <a:solidFill>
                  <a:srgbClr val="404040"/>
                </a:solidFill>
                <a:latin typeface="Times New Roman"/>
                <a:ea typeface="Times New Roman"/>
                <a:cs typeface="Times New Roman"/>
                <a:sym typeface="Times New Roman"/>
              </a:rPr>
              <a:t> rather than relying on guesswork.</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0" y="6019800"/>
            <a:ext cx="673103" cy="4267200"/>
            <a:chOff x="0" y="0"/>
            <a:chExt cx="673100" cy="4267200"/>
          </a:xfrm>
        </p:grpSpPr>
        <p:sp>
          <p:nvSpPr>
            <p:cNvPr id="3" name="Freeform 3"/>
            <p:cNvSpPr/>
            <p:nvPr/>
          </p:nvSpPr>
          <p:spPr>
            <a:xfrm>
              <a:off x="0" y="0"/>
              <a:ext cx="673100" cy="4267200"/>
            </a:xfrm>
            <a:custGeom>
              <a:avLst/>
              <a:gdLst/>
              <a:ahLst/>
              <a:cxnLst/>
              <a:rect l="l" t="t" r="r" b="b"/>
              <a:pathLst>
                <a:path w="673100" h="4267200">
                  <a:moveTo>
                    <a:pt x="0" y="0"/>
                  </a:moveTo>
                  <a:lnTo>
                    <a:pt x="0" y="4267200"/>
                  </a:lnTo>
                  <a:lnTo>
                    <a:pt x="673100" y="4267200"/>
                  </a:lnTo>
                  <a:lnTo>
                    <a:pt x="673100" y="4266946"/>
                  </a:lnTo>
                  <a:lnTo>
                    <a:pt x="0" y="0"/>
                  </a:lnTo>
                  <a:close/>
                </a:path>
              </a:pathLst>
            </a:custGeom>
            <a:solidFill>
              <a:srgbClr val="90C226"/>
            </a:solidFill>
          </p:spPr>
        </p:sp>
      </p:grpSp>
      <p:grpSp>
        <p:nvGrpSpPr>
          <p:cNvPr id="4" name="Group 4"/>
          <p:cNvGrpSpPr>
            <a:grpSpLocks noChangeAspect="1"/>
          </p:cNvGrpSpPr>
          <p:nvPr/>
        </p:nvGrpSpPr>
        <p:grpSpPr>
          <a:xfrm>
            <a:off x="1374143" y="2624461"/>
            <a:ext cx="76200" cy="76200"/>
            <a:chOff x="0" y="0"/>
            <a:chExt cx="76200" cy="76200"/>
          </a:xfrm>
        </p:grpSpPr>
        <p:sp>
          <p:nvSpPr>
            <p:cNvPr id="5" name="Freeform 5"/>
            <p:cNvSpPr/>
            <p:nvPr/>
          </p:nvSpPr>
          <p:spPr>
            <a:xfrm>
              <a:off x="0" y="0"/>
              <a:ext cx="76200" cy="76200"/>
            </a:xfrm>
            <a:custGeom>
              <a:avLst/>
              <a:gdLst/>
              <a:ahLst/>
              <a:cxnLst/>
              <a:rect l="l" t="t" r="r" b="b"/>
              <a:pathLst>
                <a:path w="76200" h="76200">
                  <a:moveTo>
                    <a:pt x="76200" y="38100"/>
                  </a:moveTo>
                  <a:cubicBezTo>
                    <a:pt x="76200" y="43180"/>
                    <a:pt x="75184" y="48006"/>
                    <a:pt x="73279" y="52705"/>
                  </a:cubicBezTo>
                  <a:cubicBezTo>
                    <a:pt x="71374" y="57404"/>
                    <a:pt x="68580" y="61468"/>
                    <a:pt x="65024" y="65024"/>
                  </a:cubicBezTo>
                  <a:cubicBezTo>
                    <a:pt x="61468" y="68580"/>
                    <a:pt x="57277" y="71374"/>
                    <a:pt x="52705" y="73279"/>
                  </a:cubicBezTo>
                  <a:cubicBezTo>
                    <a:pt x="48133" y="75184"/>
                    <a:pt x="43180" y="76200"/>
                    <a:pt x="38100" y="76200"/>
                  </a:cubicBezTo>
                  <a:cubicBezTo>
                    <a:pt x="33020" y="76200"/>
                    <a:pt x="28194" y="75184"/>
                    <a:pt x="23495" y="73279"/>
                  </a:cubicBezTo>
                  <a:cubicBezTo>
                    <a:pt x="18796" y="71374"/>
                    <a:pt x="14732" y="68580"/>
                    <a:pt x="11176" y="65024"/>
                  </a:cubicBezTo>
                  <a:cubicBezTo>
                    <a:pt x="7620" y="61468"/>
                    <a:pt x="4826" y="57277"/>
                    <a:pt x="2921" y="52705"/>
                  </a:cubicBezTo>
                  <a:cubicBezTo>
                    <a:pt x="1016" y="48133"/>
                    <a:pt x="0" y="43180"/>
                    <a:pt x="0" y="38100"/>
                  </a:cubicBezTo>
                  <a:cubicBezTo>
                    <a:pt x="0" y="33020"/>
                    <a:pt x="1016" y="28194"/>
                    <a:pt x="2921" y="23495"/>
                  </a:cubicBezTo>
                  <a:cubicBezTo>
                    <a:pt x="4826" y="18796"/>
                    <a:pt x="7620" y="14732"/>
                    <a:pt x="11176" y="11176"/>
                  </a:cubicBezTo>
                  <a:cubicBezTo>
                    <a:pt x="14732" y="7620"/>
                    <a:pt x="18923" y="4826"/>
                    <a:pt x="23495" y="2921"/>
                  </a:cubicBezTo>
                  <a:cubicBezTo>
                    <a:pt x="28067" y="1016"/>
                    <a:pt x="33020" y="0"/>
                    <a:pt x="38100" y="0"/>
                  </a:cubicBezTo>
                  <a:cubicBezTo>
                    <a:pt x="43180" y="0"/>
                    <a:pt x="48006" y="1016"/>
                    <a:pt x="52705" y="2921"/>
                  </a:cubicBezTo>
                  <a:cubicBezTo>
                    <a:pt x="57404" y="4826"/>
                    <a:pt x="61468" y="7620"/>
                    <a:pt x="65024" y="11176"/>
                  </a:cubicBezTo>
                  <a:cubicBezTo>
                    <a:pt x="68580" y="14732"/>
                    <a:pt x="71374" y="18923"/>
                    <a:pt x="73279" y="23495"/>
                  </a:cubicBezTo>
                  <a:cubicBezTo>
                    <a:pt x="75184" y="28067"/>
                    <a:pt x="76200" y="33020"/>
                    <a:pt x="76200" y="38100"/>
                  </a:cubicBezTo>
                  <a:close/>
                </a:path>
              </a:pathLst>
            </a:custGeom>
            <a:solidFill>
              <a:srgbClr val="90C226"/>
            </a:solidFill>
          </p:spPr>
        </p:sp>
      </p:grpSp>
      <p:grpSp>
        <p:nvGrpSpPr>
          <p:cNvPr id="6" name="Group 6"/>
          <p:cNvGrpSpPr>
            <a:grpSpLocks noChangeAspect="1"/>
          </p:cNvGrpSpPr>
          <p:nvPr/>
        </p:nvGrpSpPr>
        <p:grpSpPr>
          <a:xfrm>
            <a:off x="1374143" y="3443611"/>
            <a:ext cx="76200" cy="76200"/>
            <a:chOff x="0" y="0"/>
            <a:chExt cx="76200" cy="76200"/>
          </a:xfrm>
        </p:grpSpPr>
        <p:sp>
          <p:nvSpPr>
            <p:cNvPr id="7" name="Freeform 7"/>
            <p:cNvSpPr/>
            <p:nvPr/>
          </p:nvSpPr>
          <p:spPr>
            <a:xfrm>
              <a:off x="0" y="0"/>
              <a:ext cx="76200" cy="76200"/>
            </a:xfrm>
            <a:custGeom>
              <a:avLst/>
              <a:gdLst/>
              <a:ahLst/>
              <a:cxnLst/>
              <a:rect l="l" t="t" r="r" b="b"/>
              <a:pathLst>
                <a:path w="76200" h="76200">
                  <a:moveTo>
                    <a:pt x="76200" y="38100"/>
                  </a:moveTo>
                  <a:cubicBezTo>
                    <a:pt x="76200" y="43180"/>
                    <a:pt x="75184" y="48006"/>
                    <a:pt x="73279" y="52705"/>
                  </a:cubicBezTo>
                  <a:cubicBezTo>
                    <a:pt x="71374" y="57404"/>
                    <a:pt x="68580" y="61468"/>
                    <a:pt x="65024" y="65024"/>
                  </a:cubicBezTo>
                  <a:cubicBezTo>
                    <a:pt x="61468" y="68580"/>
                    <a:pt x="57277" y="71374"/>
                    <a:pt x="52705" y="73279"/>
                  </a:cubicBezTo>
                  <a:cubicBezTo>
                    <a:pt x="48133" y="75184"/>
                    <a:pt x="43180" y="76200"/>
                    <a:pt x="38100" y="76200"/>
                  </a:cubicBezTo>
                  <a:cubicBezTo>
                    <a:pt x="33020" y="76200"/>
                    <a:pt x="28194" y="75184"/>
                    <a:pt x="23495" y="73279"/>
                  </a:cubicBezTo>
                  <a:cubicBezTo>
                    <a:pt x="18796" y="71374"/>
                    <a:pt x="14732" y="68580"/>
                    <a:pt x="11176" y="65024"/>
                  </a:cubicBezTo>
                  <a:cubicBezTo>
                    <a:pt x="7620" y="61468"/>
                    <a:pt x="4826" y="57277"/>
                    <a:pt x="2921" y="52705"/>
                  </a:cubicBezTo>
                  <a:cubicBezTo>
                    <a:pt x="1016" y="48133"/>
                    <a:pt x="0" y="43180"/>
                    <a:pt x="0" y="38100"/>
                  </a:cubicBezTo>
                  <a:cubicBezTo>
                    <a:pt x="0" y="33020"/>
                    <a:pt x="1016" y="28194"/>
                    <a:pt x="2921" y="23495"/>
                  </a:cubicBezTo>
                  <a:cubicBezTo>
                    <a:pt x="4826" y="18796"/>
                    <a:pt x="7620" y="14732"/>
                    <a:pt x="11176" y="11176"/>
                  </a:cubicBezTo>
                  <a:cubicBezTo>
                    <a:pt x="14732" y="7620"/>
                    <a:pt x="18923" y="4826"/>
                    <a:pt x="23495" y="2921"/>
                  </a:cubicBezTo>
                  <a:cubicBezTo>
                    <a:pt x="28067" y="1016"/>
                    <a:pt x="33020" y="0"/>
                    <a:pt x="38100" y="0"/>
                  </a:cubicBezTo>
                  <a:cubicBezTo>
                    <a:pt x="43180" y="0"/>
                    <a:pt x="48006" y="1016"/>
                    <a:pt x="52705" y="2921"/>
                  </a:cubicBezTo>
                  <a:cubicBezTo>
                    <a:pt x="57404" y="4826"/>
                    <a:pt x="61468" y="7620"/>
                    <a:pt x="65024" y="11176"/>
                  </a:cubicBezTo>
                  <a:cubicBezTo>
                    <a:pt x="68580" y="14732"/>
                    <a:pt x="71374" y="18923"/>
                    <a:pt x="73279" y="23495"/>
                  </a:cubicBezTo>
                  <a:cubicBezTo>
                    <a:pt x="75184" y="28067"/>
                    <a:pt x="76200" y="33020"/>
                    <a:pt x="76200" y="38100"/>
                  </a:cubicBezTo>
                  <a:close/>
                </a:path>
              </a:pathLst>
            </a:custGeom>
            <a:solidFill>
              <a:srgbClr val="90C226"/>
            </a:solidFill>
          </p:spPr>
        </p:sp>
      </p:grpSp>
      <p:grpSp>
        <p:nvGrpSpPr>
          <p:cNvPr id="8" name="Group 8"/>
          <p:cNvGrpSpPr>
            <a:grpSpLocks noChangeAspect="1"/>
          </p:cNvGrpSpPr>
          <p:nvPr/>
        </p:nvGrpSpPr>
        <p:grpSpPr>
          <a:xfrm>
            <a:off x="1374143" y="4262761"/>
            <a:ext cx="76200" cy="76200"/>
            <a:chOff x="0" y="0"/>
            <a:chExt cx="76200" cy="76200"/>
          </a:xfrm>
        </p:grpSpPr>
        <p:sp>
          <p:nvSpPr>
            <p:cNvPr id="9" name="Freeform 9"/>
            <p:cNvSpPr/>
            <p:nvPr/>
          </p:nvSpPr>
          <p:spPr>
            <a:xfrm>
              <a:off x="0" y="0"/>
              <a:ext cx="76200" cy="76200"/>
            </a:xfrm>
            <a:custGeom>
              <a:avLst/>
              <a:gdLst/>
              <a:ahLst/>
              <a:cxnLst/>
              <a:rect l="l" t="t" r="r" b="b"/>
              <a:pathLst>
                <a:path w="76200" h="76200">
                  <a:moveTo>
                    <a:pt x="76200" y="38100"/>
                  </a:moveTo>
                  <a:cubicBezTo>
                    <a:pt x="76200" y="43180"/>
                    <a:pt x="75184" y="48006"/>
                    <a:pt x="73279" y="52705"/>
                  </a:cubicBezTo>
                  <a:cubicBezTo>
                    <a:pt x="71374" y="57404"/>
                    <a:pt x="68580" y="61468"/>
                    <a:pt x="65024" y="65024"/>
                  </a:cubicBezTo>
                  <a:cubicBezTo>
                    <a:pt x="61468" y="68580"/>
                    <a:pt x="57277" y="71374"/>
                    <a:pt x="52705" y="73279"/>
                  </a:cubicBezTo>
                  <a:cubicBezTo>
                    <a:pt x="48133" y="75184"/>
                    <a:pt x="43180" y="76200"/>
                    <a:pt x="38100" y="76200"/>
                  </a:cubicBezTo>
                  <a:cubicBezTo>
                    <a:pt x="33020" y="76200"/>
                    <a:pt x="28194" y="75184"/>
                    <a:pt x="23495" y="73279"/>
                  </a:cubicBezTo>
                  <a:cubicBezTo>
                    <a:pt x="18796" y="71374"/>
                    <a:pt x="14732" y="68580"/>
                    <a:pt x="11176" y="65024"/>
                  </a:cubicBezTo>
                  <a:cubicBezTo>
                    <a:pt x="7620" y="61468"/>
                    <a:pt x="4826" y="57277"/>
                    <a:pt x="2921" y="52705"/>
                  </a:cubicBezTo>
                  <a:cubicBezTo>
                    <a:pt x="1016" y="48133"/>
                    <a:pt x="0" y="43180"/>
                    <a:pt x="0" y="38100"/>
                  </a:cubicBezTo>
                  <a:cubicBezTo>
                    <a:pt x="0" y="33020"/>
                    <a:pt x="1016" y="28194"/>
                    <a:pt x="2921" y="23495"/>
                  </a:cubicBezTo>
                  <a:cubicBezTo>
                    <a:pt x="4826" y="18796"/>
                    <a:pt x="7620" y="14732"/>
                    <a:pt x="11176" y="11176"/>
                  </a:cubicBezTo>
                  <a:cubicBezTo>
                    <a:pt x="14732" y="7620"/>
                    <a:pt x="18923" y="4826"/>
                    <a:pt x="23495" y="2921"/>
                  </a:cubicBezTo>
                  <a:cubicBezTo>
                    <a:pt x="28067" y="1016"/>
                    <a:pt x="33020" y="0"/>
                    <a:pt x="38100" y="0"/>
                  </a:cubicBezTo>
                  <a:cubicBezTo>
                    <a:pt x="43180" y="0"/>
                    <a:pt x="48006" y="1016"/>
                    <a:pt x="52705" y="2921"/>
                  </a:cubicBezTo>
                  <a:cubicBezTo>
                    <a:pt x="57404" y="4826"/>
                    <a:pt x="61468" y="7620"/>
                    <a:pt x="65024" y="11176"/>
                  </a:cubicBezTo>
                  <a:cubicBezTo>
                    <a:pt x="68580" y="14732"/>
                    <a:pt x="71374" y="18923"/>
                    <a:pt x="73279" y="23495"/>
                  </a:cubicBezTo>
                  <a:cubicBezTo>
                    <a:pt x="75184" y="28067"/>
                    <a:pt x="76200" y="33020"/>
                    <a:pt x="76200" y="38100"/>
                  </a:cubicBezTo>
                  <a:close/>
                </a:path>
              </a:pathLst>
            </a:custGeom>
            <a:solidFill>
              <a:srgbClr val="90C226"/>
            </a:solidFill>
          </p:spPr>
        </p:sp>
      </p:grpSp>
      <p:grpSp>
        <p:nvGrpSpPr>
          <p:cNvPr id="10" name="Group 10"/>
          <p:cNvGrpSpPr>
            <a:grpSpLocks noChangeAspect="1"/>
          </p:cNvGrpSpPr>
          <p:nvPr/>
        </p:nvGrpSpPr>
        <p:grpSpPr>
          <a:xfrm>
            <a:off x="1374143" y="4672336"/>
            <a:ext cx="76200" cy="76200"/>
            <a:chOff x="0" y="0"/>
            <a:chExt cx="76200" cy="76200"/>
          </a:xfrm>
        </p:grpSpPr>
        <p:sp>
          <p:nvSpPr>
            <p:cNvPr id="11" name="Freeform 11"/>
            <p:cNvSpPr/>
            <p:nvPr/>
          </p:nvSpPr>
          <p:spPr>
            <a:xfrm>
              <a:off x="0" y="0"/>
              <a:ext cx="76200" cy="76200"/>
            </a:xfrm>
            <a:custGeom>
              <a:avLst/>
              <a:gdLst/>
              <a:ahLst/>
              <a:cxnLst/>
              <a:rect l="l" t="t" r="r" b="b"/>
              <a:pathLst>
                <a:path w="76200" h="76200">
                  <a:moveTo>
                    <a:pt x="76200" y="38100"/>
                  </a:moveTo>
                  <a:cubicBezTo>
                    <a:pt x="76200" y="43180"/>
                    <a:pt x="75184" y="48006"/>
                    <a:pt x="73279" y="52705"/>
                  </a:cubicBezTo>
                  <a:cubicBezTo>
                    <a:pt x="71374" y="57404"/>
                    <a:pt x="68580" y="61468"/>
                    <a:pt x="65024" y="65024"/>
                  </a:cubicBezTo>
                  <a:cubicBezTo>
                    <a:pt x="61468" y="68580"/>
                    <a:pt x="57277" y="71374"/>
                    <a:pt x="52705" y="73279"/>
                  </a:cubicBezTo>
                  <a:cubicBezTo>
                    <a:pt x="48133" y="75184"/>
                    <a:pt x="43180" y="76200"/>
                    <a:pt x="38100" y="76200"/>
                  </a:cubicBezTo>
                  <a:cubicBezTo>
                    <a:pt x="33020" y="76200"/>
                    <a:pt x="28194" y="75184"/>
                    <a:pt x="23495" y="73279"/>
                  </a:cubicBezTo>
                  <a:cubicBezTo>
                    <a:pt x="18796" y="71374"/>
                    <a:pt x="14732" y="68580"/>
                    <a:pt x="11176" y="65024"/>
                  </a:cubicBezTo>
                  <a:cubicBezTo>
                    <a:pt x="7620" y="61468"/>
                    <a:pt x="4826" y="57277"/>
                    <a:pt x="2921" y="52705"/>
                  </a:cubicBezTo>
                  <a:cubicBezTo>
                    <a:pt x="1016" y="48133"/>
                    <a:pt x="0" y="43180"/>
                    <a:pt x="0" y="38100"/>
                  </a:cubicBezTo>
                  <a:cubicBezTo>
                    <a:pt x="0" y="33020"/>
                    <a:pt x="1016" y="28194"/>
                    <a:pt x="2921" y="23495"/>
                  </a:cubicBezTo>
                  <a:cubicBezTo>
                    <a:pt x="4826" y="18796"/>
                    <a:pt x="7620" y="14732"/>
                    <a:pt x="11176" y="11176"/>
                  </a:cubicBezTo>
                  <a:cubicBezTo>
                    <a:pt x="14732" y="7620"/>
                    <a:pt x="18923" y="4826"/>
                    <a:pt x="23495" y="2921"/>
                  </a:cubicBezTo>
                  <a:cubicBezTo>
                    <a:pt x="28067" y="1016"/>
                    <a:pt x="33020" y="0"/>
                    <a:pt x="38100" y="0"/>
                  </a:cubicBezTo>
                  <a:cubicBezTo>
                    <a:pt x="43180" y="0"/>
                    <a:pt x="48006" y="1016"/>
                    <a:pt x="52705" y="2921"/>
                  </a:cubicBezTo>
                  <a:cubicBezTo>
                    <a:pt x="57404" y="4826"/>
                    <a:pt x="61468" y="7620"/>
                    <a:pt x="65024" y="11176"/>
                  </a:cubicBezTo>
                  <a:cubicBezTo>
                    <a:pt x="68580" y="14732"/>
                    <a:pt x="71374" y="18923"/>
                    <a:pt x="73279" y="23495"/>
                  </a:cubicBezTo>
                  <a:cubicBezTo>
                    <a:pt x="75184" y="28067"/>
                    <a:pt x="76200" y="33020"/>
                    <a:pt x="76200" y="38100"/>
                  </a:cubicBezTo>
                  <a:close/>
                </a:path>
              </a:pathLst>
            </a:custGeom>
            <a:solidFill>
              <a:srgbClr val="90C226"/>
            </a:solidFill>
          </p:spPr>
        </p:sp>
      </p:grpSp>
      <p:grpSp>
        <p:nvGrpSpPr>
          <p:cNvPr id="12" name="Group 12"/>
          <p:cNvGrpSpPr>
            <a:grpSpLocks noChangeAspect="1"/>
          </p:cNvGrpSpPr>
          <p:nvPr/>
        </p:nvGrpSpPr>
        <p:grpSpPr>
          <a:xfrm>
            <a:off x="1374143" y="5081911"/>
            <a:ext cx="76200" cy="76200"/>
            <a:chOff x="0" y="0"/>
            <a:chExt cx="76200" cy="76200"/>
          </a:xfrm>
        </p:grpSpPr>
        <p:sp>
          <p:nvSpPr>
            <p:cNvPr id="13" name="Freeform 13"/>
            <p:cNvSpPr/>
            <p:nvPr/>
          </p:nvSpPr>
          <p:spPr>
            <a:xfrm>
              <a:off x="0" y="0"/>
              <a:ext cx="76200" cy="76200"/>
            </a:xfrm>
            <a:custGeom>
              <a:avLst/>
              <a:gdLst/>
              <a:ahLst/>
              <a:cxnLst/>
              <a:rect l="l" t="t" r="r" b="b"/>
              <a:pathLst>
                <a:path w="76200" h="76200">
                  <a:moveTo>
                    <a:pt x="76200" y="38100"/>
                  </a:moveTo>
                  <a:cubicBezTo>
                    <a:pt x="76200" y="43180"/>
                    <a:pt x="75184" y="48006"/>
                    <a:pt x="73279" y="52705"/>
                  </a:cubicBezTo>
                  <a:cubicBezTo>
                    <a:pt x="71374" y="57404"/>
                    <a:pt x="68580" y="61468"/>
                    <a:pt x="65024" y="65024"/>
                  </a:cubicBezTo>
                  <a:cubicBezTo>
                    <a:pt x="61468" y="68580"/>
                    <a:pt x="57277" y="71374"/>
                    <a:pt x="52705" y="73279"/>
                  </a:cubicBezTo>
                  <a:cubicBezTo>
                    <a:pt x="48133" y="75184"/>
                    <a:pt x="43180" y="76200"/>
                    <a:pt x="38100" y="76200"/>
                  </a:cubicBezTo>
                  <a:cubicBezTo>
                    <a:pt x="33020" y="76200"/>
                    <a:pt x="28194" y="75184"/>
                    <a:pt x="23495" y="73279"/>
                  </a:cubicBezTo>
                  <a:cubicBezTo>
                    <a:pt x="18796" y="71374"/>
                    <a:pt x="14732" y="68580"/>
                    <a:pt x="11176" y="65024"/>
                  </a:cubicBezTo>
                  <a:cubicBezTo>
                    <a:pt x="7620" y="61468"/>
                    <a:pt x="4826" y="57277"/>
                    <a:pt x="2921" y="52705"/>
                  </a:cubicBezTo>
                  <a:cubicBezTo>
                    <a:pt x="1016" y="48133"/>
                    <a:pt x="0" y="43180"/>
                    <a:pt x="0" y="38100"/>
                  </a:cubicBezTo>
                  <a:cubicBezTo>
                    <a:pt x="0" y="33020"/>
                    <a:pt x="1016" y="28194"/>
                    <a:pt x="2921" y="23495"/>
                  </a:cubicBezTo>
                  <a:cubicBezTo>
                    <a:pt x="4826" y="18796"/>
                    <a:pt x="7620" y="14732"/>
                    <a:pt x="11176" y="11176"/>
                  </a:cubicBezTo>
                  <a:cubicBezTo>
                    <a:pt x="14732" y="7620"/>
                    <a:pt x="18923" y="4826"/>
                    <a:pt x="23495" y="2921"/>
                  </a:cubicBezTo>
                  <a:cubicBezTo>
                    <a:pt x="28067" y="1016"/>
                    <a:pt x="33020" y="0"/>
                    <a:pt x="38100" y="0"/>
                  </a:cubicBezTo>
                  <a:cubicBezTo>
                    <a:pt x="43180" y="0"/>
                    <a:pt x="48006" y="1016"/>
                    <a:pt x="52705" y="2921"/>
                  </a:cubicBezTo>
                  <a:cubicBezTo>
                    <a:pt x="57404" y="4826"/>
                    <a:pt x="61468" y="7620"/>
                    <a:pt x="65024" y="11176"/>
                  </a:cubicBezTo>
                  <a:cubicBezTo>
                    <a:pt x="68580" y="14732"/>
                    <a:pt x="71374" y="18923"/>
                    <a:pt x="73279" y="23495"/>
                  </a:cubicBezTo>
                  <a:cubicBezTo>
                    <a:pt x="75184" y="28067"/>
                    <a:pt x="76200" y="33020"/>
                    <a:pt x="76200" y="38100"/>
                  </a:cubicBezTo>
                  <a:close/>
                </a:path>
              </a:pathLst>
            </a:custGeom>
            <a:solidFill>
              <a:srgbClr val="90C226"/>
            </a:solidFill>
          </p:spPr>
        </p:sp>
      </p:grpSp>
      <p:grpSp>
        <p:nvGrpSpPr>
          <p:cNvPr id="14" name="Group 14"/>
          <p:cNvGrpSpPr>
            <a:grpSpLocks noChangeAspect="1"/>
          </p:cNvGrpSpPr>
          <p:nvPr/>
        </p:nvGrpSpPr>
        <p:grpSpPr>
          <a:xfrm>
            <a:off x="1374143" y="5491486"/>
            <a:ext cx="76200" cy="76200"/>
            <a:chOff x="0" y="0"/>
            <a:chExt cx="76200" cy="76200"/>
          </a:xfrm>
        </p:grpSpPr>
        <p:sp>
          <p:nvSpPr>
            <p:cNvPr id="15" name="Freeform 15"/>
            <p:cNvSpPr/>
            <p:nvPr/>
          </p:nvSpPr>
          <p:spPr>
            <a:xfrm>
              <a:off x="0" y="0"/>
              <a:ext cx="76200" cy="76200"/>
            </a:xfrm>
            <a:custGeom>
              <a:avLst/>
              <a:gdLst/>
              <a:ahLst/>
              <a:cxnLst/>
              <a:rect l="l" t="t" r="r" b="b"/>
              <a:pathLst>
                <a:path w="76200" h="76200">
                  <a:moveTo>
                    <a:pt x="76200" y="38100"/>
                  </a:moveTo>
                  <a:cubicBezTo>
                    <a:pt x="76200" y="43180"/>
                    <a:pt x="75184" y="48006"/>
                    <a:pt x="73279" y="52705"/>
                  </a:cubicBezTo>
                  <a:cubicBezTo>
                    <a:pt x="71374" y="57404"/>
                    <a:pt x="68580" y="61468"/>
                    <a:pt x="65024" y="65024"/>
                  </a:cubicBezTo>
                  <a:cubicBezTo>
                    <a:pt x="61468" y="68580"/>
                    <a:pt x="57277" y="71374"/>
                    <a:pt x="52705" y="73279"/>
                  </a:cubicBezTo>
                  <a:cubicBezTo>
                    <a:pt x="48133" y="75184"/>
                    <a:pt x="43180" y="76200"/>
                    <a:pt x="38100" y="76200"/>
                  </a:cubicBezTo>
                  <a:cubicBezTo>
                    <a:pt x="33020" y="76200"/>
                    <a:pt x="28194" y="75184"/>
                    <a:pt x="23495" y="73279"/>
                  </a:cubicBezTo>
                  <a:cubicBezTo>
                    <a:pt x="18796" y="71374"/>
                    <a:pt x="14732" y="68580"/>
                    <a:pt x="11176" y="65024"/>
                  </a:cubicBezTo>
                  <a:cubicBezTo>
                    <a:pt x="7620" y="61468"/>
                    <a:pt x="4826" y="57277"/>
                    <a:pt x="2921" y="52705"/>
                  </a:cubicBezTo>
                  <a:cubicBezTo>
                    <a:pt x="1016" y="48133"/>
                    <a:pt x="0" y="43180"/>
                    <a:pt x="0" y="38100"/>
                  </a:cubicBezTo>
                  <a:cubicBezTo>
                    <a:pt x="0" y="33020"/>
                    <a:pt x="1016" y="28194"/>
                    <a:pt x="2921" y="23495"/>
                  </a:cubicBezTo>
                  <a:cubicBezTo>
                    <a:pt x="4826" y="18796"/>
                    <a:pt x="7620" y="14732"/>
                    <a:pt x="11176" y="11176"/>
                  </a:cubicBezTo>
                  <a:cubicBezTo>
                    <a:pt x="14732" y="7620"/>
                    <a:pt x="18923" y="4826"/>
                    <a:pt x="23495" y="2921"/>
                  </a:cubicBezTo>
                  <a:cubicBezTo>
                    <a:pt x="28067" y="1016"/>
                    <a:pt x="33020" y="0"/>
                    <a:pt x="38100" y="0"/>
                  </a:cubicBezTo>
                  <a:cubicBezTo>
                    <a:pt x="43180" y="0"/>
                    <a:pt x="48006" y="1016"/>
                    <a:pt x="52705" y="2921"/>
                  </a:cubicBezTo>
                  <a:cubicBezTo>
                    <a:pt x="57404" y="4826"/>
                    <a:pt x="61468" y="7620"/>
                    <a:pt x="65024" y="11176"/>
                  </a:cubicBezTo>
                  <a:cubicBezTo>
                    <a:pt x="68580" y="14732"/>
                    <a:pt x="71374" y="18923"/>
                    <a:pt x="73279" y="23495"/>
                  </a:cubicBezTo>
                  <a:cubicBezTo>
                    <a:pt x="75184" y="28067"/>
                    <a:pt x="76200" y="33020"/>
                    <a:pt x="76200" y="38100"/>
                  </a:cubicBezTo>
                  <a:close/>
                </a:path>
              </a:pathLst>
            </a:custGeom>
            <a:solidFill>
              <a:srgbClr val="90C226"/>
            </a:solidFill>
          </p:spPr>
        </p:sp>
      </p:grpSp>
      <p:grpSp>
        <p:nvGrpSpPr>
          <p:cNvPr id="16" name="Group 16"/>
          <p:cNvGrpSpPr>
            <a:grpSpLocks noChangeAspect="1"/>
          </p:cNvGrpSpPr>
          <p:nvPr/>
        </p:nvGrpSpPr>
        <p:grpSpPr>
          <a:xfrm>
            <a:off x="1374143" y="6720211"/>
            <a:ext cx="76200" cy="76200"/>
            <a:chOff x="0" y="0"/>
            <a:chExt cx="76200" cy="76200"/>
          </a:xfrm>
        </p:grpSpPr>
        <p:sp>
          <p:nvSpPr>
            <p:cNvPr id="17" name="Freeform 17"/>
            <p:cNvSpPr/>
            <p:nvPr/>
          </p:nvSpPr>
          <p:spPr>
            <a:xfrm>
              <a:off x="0" y="0"/>
              <a:ext cx="76200" cy="76200"/>
            </a:xfrm>
            <a:custGeom>
              <a:avLst/>
              <a:gdLst/>
              <a:ahLst/>
              <a:cxnLst/>
              <a:rect l="l" t="t" r="r" b="b"/>
              <a:pathLst>
                <a:path w="76200" h="76200">
                  <a:moveTo>
                    <a:pt x="76200" y="38100"/>
                  </a:moveTo>
                  <a:cubicBezTo>
                    <a:pt x="76200" y="43180"/>
                    <a:pt x="75184" y="48006"/>
                    <a:pt x="73279" y="52705"/>
                  </a:cubicBezTo>
                  <a:cubicBezTo>
                    <a:pt x="71374" y="57404"/>
                    <a:pt x="68580" y="61468"/>
                    <a:pt x="65024" y="65024"/>
                  </a:cubicBezTo>
                  <a:cubicBezTo>
                    <a:pt x="61468" y="68580"/>
                    <a:pt x="57277" y="71374"/>
                    <a:pt x="52705" y="73279"/>
                  </a:cubicBezTo>
                  <a:cubicBezTo>
                    <a:pt x="48133" y="75184"/>
                    <a:pt x="43180" y="76200"/>
                    <a:pt x="38100" y="76200"/>
                  </a:cubicBezTo>
                  <a:cubicBezTo>
                    <a:pt x="33020" y="76200"/>
                    <a:pt x="28194" y="75184"/>
                    <a:pt x="23495" y="73279"/>
                  </a:cubicBezTo>
                  <a:cubicBezTo>
                    <a:pt x="18796" y="71374"/>
                    <a:pt x="14732" y="68580"/>
                    <a:pt x="11176" y="65024"/>
                  </a:cubicBezTo>
                  <a:cubicBezTo>
                    <a:pt x="7620" y="61468"/>
                    <a:pt x="4826" y="57277"/>
                    <a:pt x="2921" y="52705"/>
                  </a:cubicBezTo>
                  <a:cubicBezTo>
                    <a:pt x="1016" y="48133"/>
                    <a:pt x="0" y="43180"/>
                    <a:pt x="0" y="38100"/>
                  </a:cubicBezTo>
                  <a:cubicBezTo>
                    <a:pt x="0" y="33020"/>
                    <a:pt x="1016" y="28194"/>
                    <a:pt x="2921" y="23495"/>
                  </a:cubicBezTo>
                  <a:cubicBezTo>
                    <a:pt x="4826" y="18796"/>
                    <a:pt x="7620" y="14732"/>
                    <a:pt x="11176" y="11176"/>
                  </a:cubicBezTo>
                  <a:cubicBezTo>
                    <a:pt x="14732" y="7620"/>
                    <a:pt x="18923" y="4826"/>
                    <a:pt x="23495" y="2921"/>
                  </a:cubicBezTo>
                  <a:cubicBezTo>
                    <a:pt x="28067" y="1016"/>
                    <a:pt x="33020" y="0"/>
                    <a:pt x="38100" y="0"/>
                  </a:cubicBezTo>
                  <a:cubicBezTo>
                    <a:pt x="43180" y="0"/>
                    <a:pt x="48006" y="1016"/>
                    <a:pt x="52705" y="2921"/>
                  </a:cubicBezTo>
                  <a:cubicBezTo>
                    <a:pt x="57404" y="4826"/>
                    <a:pt x="61468" y="7620"/>
                    <a:pt x="65024" y="11176"/>
                  </a:cubicBezTo>
                  <a:cubicBezTo>
                    <a:pt x="68580" y="14732"/>
                    <a:pt x="71374" y="18923"/>
                    <a:pt x="73279" y="23495"/>
                  </a:cubicBezTo>
                  <a:cubicBezTo>
                    <a:pt x="75184" y="28067"/>
                    <a:pt x="76200" y="33020"/>
                    <a:pt x="76200" y="38100"/>
                  </a:cubicBezTo>
                  <a:close/>
                </a:path>
              </a:pathLst>
            </a:custGeom>
            <a:solidFill>
              <a:srgbClr val="90C226"/>
            </a:solidFill>
          </p:spPr>
        </p:sp>
      </p:grpSp>
      <p:grpSp>
        <p:nvGrpSpPr>
          <p:cNvPr id="18" name="Group 18"/>
          <p:cNvGrpSpPr>
            <a:grpSpLocks noChangeAspect="1"/>
          </p:cNvGrpSpPr>
          <p:nvPr/>
        </p:nvGrpSpPr>
        <p:grpSpPr>
          <a:xfrm>
            <a:off x="1596047" y="2348236"/>
            <a:ext cx="3493894" cy="28575"/>
            <a:chOff x="0" y="0"/>
            <a:chExt cx="3493884" cy="28575"/>
          </a:xfrm>
        </p:grpSpPr>
        <p:sp>
          <p:nvSpPr>
            <p:cNvPr id="19" name="Freeform 19"/>
            <p:cNvSpPr/>
            <p:nvPr/>
          </p:nvSpPr>
          <p:spPr>
            <a:xfrm>
              <a:off x="0" y="0"/>
              <a:ext cx="3493897" cy="28575"/>
            </a:xfrm>
            <a:custGeom>
              <a:avLst/>
              <a:gdLst/>
              <a:ahLst/>
              <a:cxnLst/>
              <a:rect l="l" t="t" r="r" b="b"/>
              <a:pathLst>
                <a:path w="3493897" h="28575">
                  <a:moveTo>
                    <a:pt x="0" y="0"/>
                  </a:moveTo>
                  <a:lnTo>
                    <a:pt x="0" y="28575"/>
                  </a:lnTo>
                  <a:lnTo>
                    <a:pt x="2611882" y="28575"/>
                  </a:lnTo>
                  <a:lnTo>
                    <a:pt x="2611882" y="0"/>
                  </a:lnTo>
                  <a:close/>
                  <a:moveTo>
                    <a:pt x="2727452" y="0"/>
                  </a:moveTo>
                  <a:lnTo>
                    <a:pt x="2727452" y="28575"/>
                  </a:lnTo>
                  <a:lnTo>
                    <a:pt x="3493897" y="28575"/>
                  </a:lnTo>
                  <a:lnTo>
                    <a:pt x="3493897" y="0"/>
                  </a:lnTo>
                  <a:close/>
                </a:path>
              </a:pathLst>
            </a:custGeom>
            <a:solidFill>
              <a:srgbClr val="404040"/>
            </a:solidFill>
          </p:spPr>
        </p:sp>
      </p:grpSp>
      <p:grpSp>
        <p:nvGrpSpPr>
          <p:cNvPr id="20" name="Group 20"/>
          <p:cNvGrpSpPr>
            <a:grpSpLocks noChangeAspect="1"/>
          </p:cNvGrpSpPr>
          <p:nvPr/>
        </p:nvGrpSpPr>
        <p:grpSpPr>
          <a:xfrm>
            <a:off x="1946234" y="3986536"/>
            <a:ext cx="3571427" cy="28575"/>
            <a:chOff x="0" y="0"/>
            <a:chExt cx="3571430" cy="28575"/>
          </a:xfrm>
        </p:grpSpPr>
        <p:sp>
          <p:nvSpPr>
            <p:cNvPr id="21" name="Freeform 21"/>
            <p:cNvSpPr/>
            <p:nvPr/>
          </p:nvSpPr>
          <p:spPr>
            <a:xfrm>
              <a:off x="0" y="0"/>
              <a:ext cx="3571494" cy="28575"/>
            </a:xfrm>
            <a:custGeom>
              <a:avLst/>
              <a:gdLst/>
              <a:ahLst/>
              <a:cxnLst/>
              <a:rect l="l" t="t" r="r" b="b"/>
              <a:pathLst>
                <a:path w="3571494" h="28575">
                  <a:moveTo>
                    <a:pt x="0" y="0"/>
                  </a:moveTo>
                  <a:lnTo>
                    <a:pt x="0" y="28575"/>
                  </a:lnTo>
                  <a:lnTo>
                    <a:pt x="1467231" y="28575"/>
                  </a:lnTo>
                  <a:lnTo>
                    <a:pt x="1467231" y="0"/>
                  </a:lnTo>
                  <a:close/>
                  <a:moveTo>
                    <a:pt x="1612646" y="0"/>
                  </a:moveTo>
                  <a:lnTo>
                    <a:pt x="1612646" y="28575"/>
                  </a:lnTo>
                  <a:lnTo>
                    <a:pt x="2958592" y="28575"/>
                  </a:lnTo>
                  <a:lnTo>
                    <a:pt x="2958592" y="0"/>
                  </a:lnTo>
                  <a:close/>
                  <a:moveTo>
                    <a:pt x="3180461" y="0"/>
                  </a:moveTo>
                  <a:lnTo>
                    <a:pt x="3180461" y="28575"/>
                  </a:lnTo>
                  <a:lnTo>
                    <a:pt x="3571494" y="28575"/>
                  </a:lnTo>
                  <a:lnTo>
                    <a:pt x="3571494" y="0"/>
                  </a:lnTo>
                  <a:close/>
                </a:path>
              </a:pathLst>
            </a:custGeom>
            <a:solidFill>
              <a:srgbClr val="404040"/>
            </a:solidFill>
          </p:spPr>
        </p:sp>
      </p:grpSp>
      <p:grpSp>
        <p:nvGrpSpPr>
          <p:cNvPr id="22" name="Group 22"/>
          <p:cNvGrpSpPr>
            <a:grpSpLocks noChangeAspect="1"/>
          </p:cNvGrpSpPr>
          <p:nvPr/>
        </p:nvGrpSpPr>
        <p:grpSpPr>
          <a:xfrm>
            <a:off x="1946234" y="6443986"/>
            <a:ext cx="2450459" cy="28575"/>
            <a:chOff x="0" y="0"/>
            <a:chExt cx="2450452" cy="28575"/>
          </a:xfrm>
        </p:grpSpPr>
        <p:sp>
          <p:nvSpPr>
            <p:cNvPr id="23" name="Freeform 23"/>
            <p:cNvSpPr/>
            <p:nvPr/>
          </p:nvSpPr>
          <p:spPr>
            <a:xfrm>
              <a:off x="0" y="0"/>
              <a:ext cx="2450465" cy="28575"/>
            </a:xfrm>
            <a:custGeom>
              <a:avLst/>
              <a:gdLst/>
              <a:ahLst/>
              <a:cxnLst/>
              <a:rect l="l" t="t" r="r" b="b"/>
              <a:pathLst>
                <a:path w="2450465" h="28575">
                  <a:moveTo>
                    <a:pt x="0" y="0"/>
                  </a:moveTo>
                  <a:lnTo>
                    <a:pt x="0" y="28575"/>
                  </a:lnTo>
                  <a:lnTo>
                    <a:pt x="1679448" y="28575"/>
                  </a:lnTo>
                  <a:lnTo>
                    <a:pt x="1679448" y="0"/>
                  </a:lnTo>
                  <a:close/>
                  <a:moveTo>
                    <a:pt x="1795145" y="0"/>
                  </a:moveTo>
                  <a:lnTo>
                    <a:pt x="1795145" y="28575"/>
                  </a:lnTo>
                  <a:lnTo>
                    <a:pt x="1850898" y="28575"/>
                  </a:lnTo>
                  <a:lnTo>
                    <a:pt x="1850898" y="0"/>
                  </a:lnTo>
                  <a:close/>
                  <a:moveTo>
                    <a:pt x="1966595" y="0"/>
                  </a:moveTo>
                  <a:lnTo>
                    <a:pt x="1966595" y="28575"/>
                  </a:lnTo>
                  <a:lnTo>
                    <a:pt x="2450465" y="28575"/>
                  </a:lnTo>
                  <a:lnTo>
                    <a:pt x="2450465" y="0"/>
                  </a:lnTo>
                  <a:close/>
                </a:path>
              </a:pathLst>
            </a:custGeom>
            <a:solidFill>
              <a:srgbClr val="404040"/>
            </a:solidFill>
          </p:spPr>
        </p:sp>
      </p:grpSp>
      <p:sp>
        <p:nvSpPr>
          <p:cNvPr id="24" name="Freeform 24"/>
          <p:cNvSpPr/>
          <p:nvPr/>
        </p:nvSpPr>
        <p:spPr>
          <a:xfrm>
            <a:off x="11064611" y="-63503"/>
            <a:ext cx="7286892" cy="10413997"/>
          </a:xfrm>
          <a:custGeom>
            <a:avLst/>
            <a:gdLst/>
            <a:ahLst/>
            <a:cxnLst/>
            <a:rect l="l" t="t" r="r" b="b"/>
            <a:pathLst>
              <a:path w="7286892" h="10413997">
                <a:moveTo>
                  <a:pt x="0" y="0"/>
                </a:moveTo>
                <a:lnTo>
                  <a:pt x="7286892" y="0"/>
                </a:lnTo>
                <a:lnTo>
                  <a:pt x="7286892"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5" name="TextBox 25"/>
          <p:cNvSpPr txBox="1"/>
          <p:nvPr/>
        </p:nvSpPr>
        <p:spPr>
          <a:xfrm>
            <a:off x="1107443" y="876567"/>
            <a:ext cx="3329530" cy="930593"/>
          </a:xfrm>
          <a:prstGeom prst="rect">
            <a:avLst/>
          </a:prstGeom>
        </p:spPr>
        <p:txBody>
          <a:bodyPr lIns="0" tIns="0" rIns="0" bIns="0" rtlCol="0" anchor="t">
            <a:spAutoFit/>
          </a:bodyPr>
          <a:lstStyle/>
          <a:p>
            <a:pPr algn="l">
              <a:lnSpc>
                <a:spcPts val="7559"/>
              </a:lnSpc>
            </a:pPr>
            <a:r>
              <a:rPr lang="en-US" sz="5400">
                <a:solidFill>
                  <a:srgbClr val="90C226"/>
                </a:solidFill>
                <a:latin typeface="Trebuchet MS"/>
                <a:ea typeface="Trebuchet MS"/>
                <a:cs typeface="Trebuchet MS"/>
                <a:sym typeface="Trebuchet MS"/>
              </a:rPr>
              <a:t>Objectives</a:t>
            </a:r>
          </a:p>
        </p:txBody>
      </p:sp>
      <p:sp>
        <p:nvSpPr>
          <p:cNvPr id="26" name="TextBox 26"/>
          <p:cNvSpPr txBox="1"/>
          <p:nvPr/>
        </p:nvSpPr>
        <p:spPr>
          <a:xfrm>
            <a:off x="1297343" y="2013490"/>
            <a:ext cx="3868360" cy="471030"/>
          </a:xfrm>
          <a:prstGeom prst="rect">
            <a:avLst/>
          </a:prstGeom>
        </p:spPr>
        <p:txBody>
          <a:bodyPr lIns="0" tIns="0" rIns="0" bIns="0" rtlCol="0" anchor="t">
            <a:spAutoFit/>
          </a:bodyPr>
          <a:lstStyle/>
          <a:p>
            <a:pPr algn="l">
              <a:lnSpc>
                <a:spcPts val="3223"/>
              </a:lnSpc>
            </a:pPr>
            <a:r>
              <a:rPr lang="en-US" sz="2700" spc="13">
                <a:solidFill>
                  <a:srgbClr val="90C226"/>
                </a:solidFill>
                <a:latin typeface="Times New Roman"/>
                <a:ea typeface="Times New Roman"/>
                <a:cs typeface="Times New Roman"/>
                <a:sym typeface="Times New Roman"/>
              </a:rPr>
              <a:t>1.</a:t>
            </a:r>
            <a:r>
              <a:rPr lang="en-US" sz="2700" b="1" spc="13">
                <a:solidFill>
                  <a:srgbClr val="404040"/>
                </a:solidFill>
                <a:latin typeface="Times New Roman Bold"/>
                <a:ea typeface="Times New Roman Bold"/>
                <a:cs typeface="Times New Roman Bold"/>
                <a:sym typeface="Times New Roman Bold"/>
              </a:rPr>
              <a:t>Dashboard Development</a:t>
            </a:r>
          </a:p>
        </p:txBody>
      </p:sp>
      <p:sp>
        <p:nvSpPr>
          <p:cNvPr id="27" name="TextBox 27"/>
          <p:cNvSpPr txBox="1"/>
          <p:nvPr/>
        </p:nvSpPr>
        <p:spPr>
          <a:xfrm>
            <a:off x="1596047" y="2442610"/>
            <a:ext cx="12321273" cy="4956810"/>
          </a:xfrm>
          <a:prstGeom prst="rect">
            <a:avLst/>
          </a:prstGeom>
        </p:spPr>
        <p:txBody>
          <a:bodyPr lIns="0" tIns="0" rIns="0" bIns="0" rtlCol="0" anchor="t">
            <a:spAutoFit/>
          </a:bodyPr>
          <a:lstStyle/>
          <a:p>
            <a:pPr algn="l">
              <a:lnSpc>
                <a:spcPts val="3223"/>
              </a:lnSpc>
            </a:pPr>
            <a:r>
              <a:rPr lang="en-US" sz="2700">
                <a:solidFill>
                  <a:srgbClr val="404040"/>
                </a:solidFill>
                <a:latin typeface="Times New Roman"/>
                <a:ea typeface="Times New Roman"/>
                <a:cs typeface="Times New Roman"/>
                <a:sym typeface="Times New Roman"/>
              </a:rPr>
              <a:t>To design and develop an interactive stock market analysis dashboard using Power BI. To provide a single consolidated platform for monitoring stock performance. </a:t>
            </a:r>
            <a:r>
              <a:rPr lang="en-US" sz="2700" b="1">
                <a:solidFill>
                  <a:srgbClr val="90C226"/>
                </a:solidFill>
                <a:latin typeface="Times New Roman Bold"/>
                <a:ea typeface="Times New Roman Bold"/>
                <a:cs typeface="Times New Roman Bold"/>
                <a:sym typeface="Times New Roman Bold"/>
              </a:rPr>
              <a:t>2. </a:t>
            </a:r>
            <a:r>
              <a:rPr lang="en-US" sz="2700" b="1">
                <a:solidFill>
                  <a:srgbClr val="404040"/>
                </a:solidFill>
                <a:latin typeface="Times New Roman Bold"/>
                <a:ea typeface="Times New Roman Bold"/>
                <a:cs typeface="Times New Roman Bold"/>
                <a:sym typeface="Times New Roman Bold"/>
              </a:rPr>
              <a:t>Data Analysis &amp; Insights </a:t>
            </a:r>
            <a:r>
              <a:rPr lang="en-US" sz="2700">
                <a:solidFill>
                  <a:srgbClr val="404040"/>
                </a:solidFill>
                <a:latin typeface="Times New Roman"/>
                <a:ea typeface="Times New Roman"/>
                <a:cs typeface="Times New Roman"/>
                <a:sym typeface="Times New Roman"/>
              </a:rPr>
              <a:t>To analyze stock price trends (daily, monthly, yearly) and identify patterns. To study trading volumes and detect unusual spikes or anomalies. To evaluate sector-wise performance for better investment strategies. To calculate and visualize key indicators such as moving averages, percentage change, and volatility. </a:t>
            </a:r>
            <a:r>
              <a:rPr lang="en-US" sz="2700" b="1">
                <a:solidFill>
                  <a:srgbClr val="90C226"/>
                </a:solidFill>
                <a:latin typeface="Times New Roman Bold"/>
                <a:ea typeface="Times New Roman Bold"/>
                <a:cs typeface="Times New Roman Bold"/>
                <a:sym typeface="Times New Roman Bold"/>
              </a:rPr>
              <a:t>3. </a:t>
            </a:r>
            <a:r>
              <a:rPr lang="en-US" sz="2700" b="1">
                <a:solidFill>
                  <a:srgbClr val="404040"/>
                </a:solidFill>
                <a:latin typeface="Times New Roman Bold"/>
                <a:ea typeface="Times New Roman Bold"/>
                <a:cs typeface="Times New Roman Bold"/>
                <a:sym typeface="Times New Roman Bold"/>
              </a:rPr>
              <a:t>Decision Support </a:t>
            </a:r>
            <a:r>
              <a:rPr lang="en-US" sz="2700">
                <a:solidFill>
                  <a:srgbClr val="404040"/>
                </a:solidFill>
                <a:latin typeface="Times New Roman"/>
                <a:ea typeface="Times New Roman"/>
                <a:cs typeface="Times New Roman"/>
                <a:sym typeface="Times New Roman"/>
              </a:rPr>
              <a:t>To enable </a:t>
            </a:r>
            <a:r>
              <a:rPr lang="en-US" sz="2700" b="1">
                <a:solidFill>
                  <a:srgbClr val="404040"/>
                </a:solidFill>
                <a:latin typeface="Times New Roman Bold"/>
                <a:ea typeface="Times New Roman Bold"/>
                <a:cs typeface="Times New Roman Bold"/>
                <a:sym typeface="Times New Roman Bold"/>
              </a:rPr>
              <a:t>investors and analysts</a:t>
            </a:r>
            <a:r>
              <a:rPr lang="en-US" sz="2700">
                <a:solidFill>
                  <a:srgbClr val="404040"/>
                </a:solidFill>
                <a:latin typeface="Times New Roman"/>
                <a:ea typeface="Times New Roman"/>
                <a:cs typeface="Times New Roman"/>
                <a:sym typeface="Times New Roman"/>
              </a:rPr>
              <a:t> to make data-driven decisions instead of relying only on instincts.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0" y="6019800"/>
            <a:ext cx="673103" cy="4267200"/>
            <a:chOff x="0" y="0"/>
            <a:chExt cx="673100" cy="4267200"/>
          </a:xfrm>
        </p:grpSpPr>
        <p:sp>
          <p:nvSpPr>
            <p:cNvPr id="3" name="Freeform 3"/>
            <p:cNvSpPr/>
            <p:nvPr/>
          </p:nvSpPr>
          <p:spPr>
            <a:xfrm>
              <a:off x="0" y="0"/>
              <a:ext cx="673100" cy="4267200"/>
            </a:xfrm>
            <a:custGeom>
              <a:avLst/>
              <a:gdLst/>
              <a:ahLst/>
              <a:cxnLst/>
              <a:rect l="l" t="t" r="r" b="b"/>
              <a:pathLst>
                <a:path w="673100" h="4267200">
                  <a:moveTo>
                    <a:pt x="0" y="0"/>
                  </a:moveTo>
                  <a:lnTo>
                    <a:pt x="0" y="4267200"/>
                  </a:lnTo>
                  <a:lnTo>
                    <a:pt x="673100" y="4267200"/>
                  </a:lnTo>
                  <a:lnTo>
                    <a:pt x="673100" y="4266946"/>
                  </a:lnTo>
                  <a:lnTo>
                    <a:pt x="0" y="0"/>
                  </a:lnTo>
                  <a:close/>
                </a:path>
              </a:pathLst>
            </a:custGeom>
            <a:solidFill>
              <a:srgbClr val="90C226"/>
            </a:solidFill>
          </p:spPr>
        </p:sp>
      </p:grpSp>
      <p:grpSp>
        <p:nvGrpSpPr>
          <p:cNvPr id="4" name="Group 4"/>
          <p:cNvGrpSpPr>
            <a:grpSpLocks noChangeAspect="1"/>
          </p:cNvGrpSpPr>
          <p:nvPr/>
        </p:nvGrpSpPr>
        <p:grpSpPr>
          <a:xfrm>
            <a:off x="1238460" y="1128979"/>
            <a:ext cx="76200" cy="76200"/>
            <a:chOff x="0" y="0"/>
            <a:chExt cx="76200" cy="76200"/>
          </a:xfrm>
        </p:grpSpPr>
        <p:sp>
          <p:nvSpPr>
            <p:cNvPr id="5" name="Freeform 5"/>
            <p:cNvSpPr/>
            <p:nvPr/>
          </p:nvSpPr>
          <p:spPr>
            <a:xfrm>
              <a:off x="0" y="0"/>
              <a:ext cx="76200" cy="76200"/>
            </a:xfrm>
            <a:custGeom>
              <a:avLst/>
              <a:gdLst/>
              <a:ahLst/>
              <a:cxnLst/>
              <a:rect l="l" t="t" r="r" b="b"/>
              <a:pathLst>
                <a:path w="76200" h="76200">
                  <a:moveTo>
                    <a:pt x="76200" y="38100"/>
                  </a:moveTo>
                  <a:cubicBezTo>
                    <a:pt x="76200" y="43180"/>
                    <a:pt x="75184" y="48006"/>
                    <a:pt x="73279" y="52705"/>
                  </a:cubicBezTo>
                  <a:cubicBezTo>
                    <a:pt x="71374" y="57404"/>
                    <a:pt x="68580" y="61468"/>
                    <a:pt x="65024" y="65024"/>
                  </a:cubicBezTo>
                  <a:cubicBezTo>
                    <a:pt x="61468" y="68580"/>
                    <a:pt x="57277" y="71374"/>
                    <a:pt x="52705" y="73279"/>
                  </a:cubicBezTo>
                  <a:cubicBezTo>
                    <a:pt x="48133" y="75184"/>
                    <a:pt x="43180" y="76200"/>
                    <a:pt x="38100" y="76200"/>
                  </a:cubicBezTo>
                  <a:cubicBezTo>
                    <a:pt x="33020" y="76200"/>
                    <a:pt x="28194" y="75184"/>
                    <a:pt x="23495" y="73279"/>
                  </a:cubicBezTo>
                  <a:cubicBezTo>
                    <a:pt x="18796" y="71374"/>
                    <a:pt x="14732" y="68580"/>
                    <a:pt x="11176" y="65024"/>
                  </a:cubicBezTo>
                  <a:cubicBezTo>
                    <a:pt x="7620" y="61468"/>
                    <a:pt x="4826" y="57277"/>
                    <a:pt x="2921" y="52705"/>
                  </a:cubicBezTo>
                  <a:cubicBezTo>
                    <a:pt x="1016" y="48133"/>
                    <a:pt x="0" y="43180"/>
                    <a:pt x="0" y="38100"/>
                  </a:cubicBezTo>
                  <a:cubicBezTo>
                    <a:pt x="0" y="33020"/>
                    <a:pt x="1016" y="28194"/>
                    <a:pt x="2921" y="23495"/>
                  </a:cubicBezTo>
                  <a:cubicBezTo>
                    <a:pt x="4826" y="18796"/>
                    <a:pt x="7620" y="14732"/>
                    <a:pt x="11176" y="11176"/>
                  </a:cubicBezTo>
                  <a:cubicBezTo>
                    <a:pt x="14732" y="7620"/>
                    <a:pt x="18923" y="4826"/>
                    <a:pt x="23495" y="2921"/>
                  </a:cubicBezTo>
                  <a:cubicBezTo>
                    <a:pt x="28067" y="1016"/>
                    <a:pt x="33020" y="0"/>
                    <a:pt x="38100" y="0"/>
                  </a:cubicBezTo>
                  <a:cubicBezTo>
                    <a:pt x="43180" y="0"/>
                    <a:pt x="48006" y="1016"/>
                    <a:pt x="52705" y="2921"/>
                  </a:cubicBezTo>
                  <a:cubicBezTo>
                    <a:pt x="57404" y="4826"/>
                    <a:pt x="61468" y="7620"/>
                    <a:pt x="65024" y="11176"/>
                  </a:cubicBezTo>
                  <a:cubicBezTo>
                    <a:pt x="68580" y="14732"/>
                    <a:pt x="71374" y="18923"/>
                    <a:pt x="73279" y="23495"/>
                  </a:cubicBezTo>
                  <a:cubicBezTo>
                    <a:pt x="75184" y="28067"/>
                    <a:pt x="76200" y="33020"/>
                    <a:pt x="76200" y="38100"/>
                  </a:cubicBezTo>
                  <a:close/>
                </a:path>
              </a:pathLst>
            </a:custGeom>
            <a:solidFill>
              <a:srgbClr val="90C226"/>
            </a:solidFill>
          </p:spPr>
        </p:sp>
      </p:grpSp>
      <p:grpSp>
        <p:nvGrpSpPr>
          <p:cNvPr id="6" name="Group 6"/>
          <p:cNvGrpSpPr>
            <a:grpSpLocks noChangeAspect="1"/>
          </p:cNvGrpSpPr>
          <p:nvPr/>
        </p:nvGrpSpPr>
        <p:grpSpPr>
          <a:xfrm>
            <a:off x="1238460" y="2957779"/>
            <a:ext cx="76200" cy="76200"/>
            <a:chOff x="0" y="0"/>
            <a:chExt cx="76200" cy="76200"/>
          </a:xfrm>
        </p:grpSpPr>
        <p:sp>
          <p:nvSpPr>
            <p:cNvPr id="7" name="Freeform 7"/>
            <p:cNvSpPr/>
            <p:nvPr/>
          </p:nvSpPr>
          <p:spPr>
            <a:xfrm>
              <a:off x="0" y="0"/>
              <a:ext cx="76200" cy="76200"/>
            </a:xfrm>
            <a:custGeom>
              <a:avLst/>
              <a:gdLst/>
              <a:ahLst/>
              <a:cxnLst/>
              <a:rect l="l" t="t" r="r" b="b"/>
              <a:pathLst>
                <a:path w="76200" h="76200">
                  <a:moveTo>
                    <a:pt x="76200" y="38100"/>
                  </a:moveTo>
                  <a:cubicBezTo>
                    <a:pt x="76200" y="43180"/>
                    <a:pt x="75184" y="48006"/>
                    <a:pt x="73279" y="52705"/>
                  </a:cubicBezTo>
                  <a:cubicBezTo>
                    <a:pt x="71374" y="57404"/>
                    <a:pt x="68580" y="61468"/>
                    <a:pt x="65024" y="65024"/>
                  </a:cubicBezTo>
                  <a:cubicBezTo>
                    <a:pt x="61468" y="68580"/>
                    <a:pt x="57277" y="71374"/>
                    <a:pt x="52705" y="73279"/>
                  </a:cubicBezTo>
                  <a:cubicBezTo>
                    <a:pt x="48133" y="75184"/>
                    <a:pt x="43180" y="76200"/>
                    <a:pt x="38100" y="76200"/>
                  </a:cubicBezTo>
                  <a:cubicBezTo>
                    <a:pt x="33020" y="76200"/>
                    <a:pt x="28194" y="75184"/>
                    <a:pt x="23495" y="73279"/>
                  </a:cubicBezTo>
                  <a:cubicBezTo>
                    <a:pt x="18796" y="71374"/>
                    <a:pt x="14732" y="68580"/>
                    <a:pt x="11176" y="65024"/>
                  </a:cubicBezTo>
                  <a:cubicBezTo>
                    <a:pt x="7620" y="61468"/>
                    <a:pt x="4826" y="57277"/>
                    <a:pt x="2921" y="52705"/>
                  </a:cubicBezTo>
                  <a:cubicBezTo>
                    <a:pt x="1016" y="48133"/>
                    <a:pt x="0" y="43180"/>
                    <a:pt x="0" y="38100"/>
                  </a:cubicBezTo>
                  <a:cubicBezTo>
                    <a:pt x="0" y="33020"/>
                    <a:pt x="1016" y="28194"/>
                    <a:pt x="2921" y="23495"/>
                  </a:cubicBezTo>
                  <a:cubicBezTo>
                    <a:pt x="4826" y="18796"/>
                    <a:pt x="7620" y="14732"/>
                    <a:pt x="11176" y="11176"/>
                  </a:cubicBezTo>
                  <a:cubicBezTo>
                    <a:pt x="14732" y="7620"/>
                    <a:pt x="18923" y="4826"/>
                    <a:pt x="23495" y="2921"/>
                  </a:cubicBezTo>
                  <a:cubicBezTo>
                    <a:pt x="28067" y="1016"/>
                    <a:pt x="33020" y="0"/>
                    <a:pt x="38100" y="0"/>
                  </a:cubicBezTo>
                  <a:cubicBezTo>
                    <a:pt x="43180" y="0"/>
                    <a:pt x="48006" y="1016"/>
                    <a:pt x="52705" y="2921"/>
                  </a:cubicBezTo>
                  <a:cubicBezTo>
                    <a:pt x="57404" y="4826"/>
                    <a:pt x="61468" y="7620"/>
                    <a:pt x="65024" y="11176"/>
                  </a:cubicBezTo>
                  <a:cubicBezTo>
                    <a:pt x="68580" y="14732"/>
                    <a:pt x="71374" y="18923"/>
                    <a:pt x="73279" y="23495"/>
                  </a:cubicBezTo>
                  <a:cubicBezTo>
                    <a:pt x="75184" y="28067"/>
                    <a:pt x="76200" y="33020"/>
                    <a:pt x="76200" y="38100"/>
                  </a:cubicBezTo>
                  <a:close/>
                </a:path>
              </a:pathLst>
            </a:custGeom>
            <a:solidFill>
              <a:srgbClr val="90C226"/>
            </a:solidFill>
          </p:spPr>
        </p:sp>
      </p:grpSp>
      <p:grpSp>
        <p:nvGrpSpPr>
          <p:cNvPr id="8" name="Group 8"/>
          <p:cNvGrpSpPr>
            <a:grpSpLocks noChangeAspect="1"/>
          </p:cNvGrpSpPr>
          <p:nvPr/>
        </p:nvGrpSpPr>
        <p:grpSpPr>
          <a:xfrm>
            <a:off x="1238460" y="4176979"/>
            <a:ext cx="76200" cy="76200"/>
            <a:chOff x="0" y="0"/>
            <a:chExt cx="76200" cy="76200"/>
          </a:xfrm>
        </p:grpSpPr>
        <p:sp>
          <p:nvSpPr>
            <p:cNvPr id="9" name="Freeform 9"/>
            <p:cNvSpPr/>
            <p:nvPr/>
          </p:nvSpPr>
          <p:spPr>
            <a:xfrm>
              <a:off x="0" y="0"/>
              <a:ext cx="76200" cy="76200"/>
            </a:xfrm>
            <a:custGeom>
              <a:avLst/>
              <a:gdLst/>
              <a:ahLst/>
              <a:cxnLst/>
              <a:rect l="l" t="t" r="r" b="b"/>
              <a:pathLst>
                <a:path w="76200" h="76200">
                  <a:moveTo>
                    <a:pt x="76200" y="38100"/>
                  </a:moveTo>
                  <a:cubicBezTo>
                    <a:pt x="76200" y="43180"/>
                    <a:pt x="75184" y="48006"/>
                    <a:pt x="73279" y="52705"/>
                  </a:cubicBezTo>
                  <a:cubicBezTo>
                    <a:pt x="71374" y="57404"/>
                    <a:pt x="68580" y="61468"/>
                    <a:pt x="65024" y="65024"/>
                  </a:cubicBezTo>
                  <a:cubicBezTo>
                    <a:pt x="61468" y="68580"/>
                    <a:pt x="57277" y="71374"/>
                    <a:pt x="52705" y="73279"/>
                  </a:cubicBezTo>
                  <a:cubicBezTo>
                    <a:pt x="48133" y="75184"/>
                    <a:pt x="43180" y="76200"/>
                    <a:pt x="38100" y="76200"/>
                  </a:cubicBezTo>
                  <a:cubicBezTo>
                    <a:pt x="33020" y="76200"/>
                    <a:pt x="28194" y="75184"/>
                    <a:pt x="23495" y="73279"/>
                  </a:cubicBezTo>
                  <a:cubicBezTo>
                    <a:pt x="18796" y="71374"/>
                    <a:pt x="14732" y="68580"/>
                    <a:pt x="11176" y="65024"/>
                  </a:cubicBezTo>
                  <a:cubicBezTo>
                    <a:pt x="7620" y="61468"/>
                    <a:pt x="4826" y="57277"/>
                    <a:pt x="2921" y="52705"/>
                  </a:cubicBezTo>
                  <a:cubicBezTo>
                    <a:pt x="1016" y="48133"/>
                    <a:pt x="0" y="43180"/>
                    <a:pt x="0" y="38100"/>
                  </a:cubicBezTo>
                  <a:cubicBezTo>
                    <a:pt x="0" y="33020"/>
                    <a:pt x="1016" y="28194"/>
                    <a:pt x="2921" y="23495"/>
                  </a:cubicBezTo>
                  <a:cubicBezTo>
                    <a:pt x="4826" y="18796"/>
                    <a:pt x="7620" y="14732"/>
                    <a:pt x="11176" y="11176"/>
                  </a:cubicBezTo>
                  <a:cubicBezTo>
                    <a:pt x="14732" y="7620"/>
                    <a:pt x="18923" y="4826"/>
                    <a:pt x="23495" y="2921"/>
                  </a:cubicBezTo>
                  <a:cubicBezTo>
                    <a:pt x="28067" y="1016"/>
                    <a:pt x="33020" y="0"/>
                    <a:pt x="38100" y="0"/>
                  </a:cubicBezTo>
                  <a:cubicBezTo>
                    <a:pt x="43180" y="0"/>
                    <a:pt x="48006" y="1016"/>
                    <a:pt x="52705" y="2921"/>
                  </a:cubicBezTo>
                  <a:cubicBezTo>
                    <a:pt x="57404" y="4826"/>
                    <a:pt x="61468" y="7620"/>
                    <a:pt x="65024" y="11176"/>
                  </a:cubicBezTo>
                  <a:cubicBezTo>
                    <a:pt x="68580" y="14732"/>
                    <a:pt x="71374" y="18923"/>
                    <a:pt x="73279" y="23495"/>
                  </a:cubicBezTo>
                  <a:cubicBezTo>
                    <a:pt x="75184" y="28067"/>
                    <a:pt x="76200" y="33020"/>
                    <a:pt x="76200" y="38100"/>
                  </a:cubicBezTo>
                  <a:close/>
                </a:path>
              </a:pathLst>
            </a:custGeom>
            <a:solidFill>
              <a:srgbClr val="90C226"/>
            </a:solidFill>
          </p:spPr>
        </p:sp>
      </p:grpSp>
      <p:grpSp>
        <p:nvGrpSpPr>
          <p:cNvPr id="10" name="Group 10"/>
          <p:cNvGrpSpPr>
            <a:grpSpLocks noChangeAspect="1"/>
          </p:cNvGrpSpPr>
          <p:nvPr/>
        </p:nvGrpSpPr>
        <p:grpSpPr>
          <a:xfrm>
            <a:off x="1238460" y="6615379"/>
            <a:ext cx="76200" cy="76200"/>
            <a:chOff x="0" y="0"/>
            <a:chExt cx="76200" cy="76200"/>
          </a:xfrm>
        </p:grpSpPr>
        <p:sp>
          <p:nvSpPr>
            <p:cNvPr id="11" name="Freeform 11"/>
            <p:cNvSpPr/>
            <p:nvPr/>
          </p:nvSpPr>
          <p:spPr>
            <a:xfrm>
              <a:off x="0" y="0"/>
              <a:ext cx="76200" cy="76200"/>
            </a:xfrm>
            <a:custGeom>
              <a:avLst/>
              <a:gdLst/>
              <a:ahLst/>
              <a:cxnLst/>
              <a:rect l="l" t="t" r="r" b="b"/>
              <a:pathLst>
                <a:path w="76200" h="76200">
                  <a:moveTo>
                    <a:pt x="76200" y="38100"/>
                  </a:moveTo>
                  <a:cubicBezTo>
                    <a:pt x="76200" y="43180"/>
                    <a:pt x="75184" y="48006"/>
                    <a:pt x="73279" y="52705"/>
                  </a:cubicBezTo>
                  <a:cubicBezTo>
                    <a:pt x="71374" y="57404"/>
                    <a:pt x="68580" y="61468"/>
                    <a:pt x="65024" y="65024"/>
                  </a:cubicBezTo>
                  <a:cubicBezTo>
                    <a:pt x="61468" y="68580"/>
                    <a:pt x="57277" y="71374"/>
                    <a:pt x="52705" y="73279"/>
                  </a:cubicBezTo>
                  <a:cubicBezTo>
                    <a:pt x="48133" y="75184"/>
                    <a:pt x="43180" y="76200"/>
                    <a:pt x="38100" y="76200"/>
                  </a:cubicBezTo>
                  <a:cubicBezTo>
                    <a:pt x="33020" y="76200"/>
                    <a:pt x="28194" y="75184"/>
                    <a:pt x="23495" y="73279"/>
                  </a:cubicBezTo>
                  <a:cubicBezTo>
                    <a:pt x="18796" y="71374"/>
                    <a:pt x="14732" y="68580"/>
                    <a:pt x="11176" y="65024"/>
                  </a:cubicBezTo>
                  <a:cubicBezTo>
                    <a:pt x="7620" y="61468"/>
                    <a:pt x="4826" y="57277"/>
                    <a:pt x="2921" y="52705"/>
                  </a:cubicBezTo>
                  <a:cubicBezTo>
                    <a:pt x="1016" y="48133"/>
                    <a:pt x="0" y="43180"/>
                    <a:pt x="0" y="38100"/>
                  </a:cubicBezTo>
                  <a:cubicBezTo>
                    <a:pt x="0" y="33020"/>
                    <a:pt x="1016" y="28194"/>
                    <a:pt x="2921" y="23495"/>
                  </a:cubicBezTo>
                  <a:cubicBezTo>
                    <a:pt x="4826" y="18796"/>
                    <a:pt x="7620" y="14732"/>
                    <a:pt x="11176" y="11176"/>
                  </a:cubicBezTo>
                  <a:cubicBezTo>
                    <a:pt x="14732" y="7620"/>
                    <a:pt x="18923" y="4826"/>
                    <a:pt x="23495" y="2921"/>
                  </a:cubicBezTo>
                  <a:cubicBezTo>
                    <a:pt x="28067" y="1016"/>
                    <a:pt x="33020" y="0"/>
                    <a:pt x="38100" y="0"/>
                  </a:cubicBezTo>
                  <a:cubicBezTo>
                    <a:pt x="43180" y="0"/>
                    <a:pt x="48006" y="1016"/>
                    <a:pt x="52705" y="2921"/>
                  </a:cubicBezTo>
                  <a:cubicBezTo>
                    <a:pt x="57404" y="4826"/>
                    <a:pt x="61468" y="7620"/>
                    <a:pt x="65024" y="11176"/>
                  </a:cubicBezTo>
                  <a:cubicBezTo>
                    <a:pt x="68580" y="14732"/>
                    <a:pt x="71374" y="18923"/>
                    <a:pt x="73279" y="23495"/>
                  </a:cubicBezTo>
                  <a:cubicBezTo>
                    <a:pt x="75184" y="28067"/>
                    <a:pt x="76200" y="33020"/>
                    <a:pt x="76200" y="38100"/>
                  </a:cubicBezTo>
                  <a:close/>
                </a:path>
              </a:pathLst>
            </a:custGeom>
            <a:solidFill>
              <a:srgbClr val="90C226"/>
            </a:solidFill>
          </p:spPr>
        </p:sp>
      </p:grpSp>
      <p:grpSp>
        <p:nvGrpSpPr>
          <p:cNvPr id="12" name="Group 12"/>
          <p:cNvGrpSpPr>
            <a:grpSpLocks noChangeAspect="1"/>
          </p:cNvGrpSpPr>
          <p:nvPr/>
        </p:nvGrpSpPr>
        <p:grpSpPr>
          <a:xfrm>
            <a:off x="1238460" y="7834579"/>
            <a:ext cx="76200" cy="76200"/>
            <a:chOff x="0" y="0"/>
            <a:chExt cx="76200" cy="76200"/>
          </a:xfrm>
        </p:grpSpPr>
        <p:sp>
          <p:nvSpPr>
            <p:cNvPr id="13" name="Freeform 13"/>
            <p:cNvSpPr/>
            <p:nvPr/>
          </p:nvSpPr>
          <p:spPr>
            <a:xfrm>
              <a:off x="0" y="0"/>
              <a:ext cx="76200" cy="76200"/>
            </a:xfrm>
            <a:custGeom>
              <a:avLst/>
              <a:gdLst/>
              <a:ahLst/>
              <a:cxnLst/>
              <a:rect l="l" t="t" r="r" b="b"/>
              <a:pathLst>
                <a:path w="76200" h="76200">
                  <a:moveTo>
                    <a:pt x="76200" y="38100"/>
                  </a:moveTo>
                  <a:cubicBezTo>
                    <a:pt x="76200" y="43180"/>
                    <a:pt x="75184" y="48006"/>
                    <a:pt x="73279" y="52705"/>
                  </a:cubicBezTo>
                  <a:cubicBezTo>
                    <a:pt x="71374" y="57404"/>
                    <a:pt x="68580" y="61468"/>
                    <a:pt x="65024" y="65024"/>
                  </a:cubicBezTo>
                  <a:cubicBezTo>
                    <a:pt x="61468" y="68580"/>
                    <a:pt x="57277" y="71374"/>
                    <a:pt x="52705" y="73279"/>
                  </a:cubicBezTo>
                  <a:cubicBezTo>
                    <a:pt x="48133" y="75184"/>
                    <a:pt x="43180" y="76200"/>
                    <a:pt x="38100" y="76200"/>
                  </a:cubicBezTo>
                  <a:cubicBezTo>
                    <a:pt x="33020" y="76200"/>
                    <a:pt x="28194" y="75184"/>
                    <a:pt x="23495" y="73279"/>
                  </a:cubicBezTo>
                  <a:cubicBezTo>
                    <a:pt x="18796" y="71374"/>
                    <a:pt x="14732" y="68580"/>
                    <a:pt x="11176" y="65024"/>
                  </a:cubicBezTo>
                  <a:cubicBezTo>
                    <a:pt x="7620" y="61468"/>
                    <a:pt x="4826" y="57277"/>
                    <a:pt x="2921" y="52705"/>
                  </a:cubicBezTo>
                  <a:cubicBezTo>
                    <a:pt x="1016" y="48133"/>
                    <a:pt x="0" y="43180"/>
                    <a:pt x="0" y="38100"/>
                  </a:cubicBezTo>
                  <a:cubicBezTo>
                    <a:pt x="0" y="33020"/>
                    <a:pt x="1016" y="28194"/>
                    <a:pt x="2921" y="23495"/>
                  </a:cubicBezTo>
                  <a:cubicBezTo>
                    <a:pt x="4826" y="18796"/>
                    <a:pt x="7620" y="14732"/>
                    <a:pt x="11176" y="11176"/>
                  </a:cubicBezTo>
                  <a:cubicBezTo>
                    <a:pt x="14732" y="7620"/>
                    <a:pt x="18923" y="4826"/>
                    <a:pt x="23495" y="2921"/>
                  </a:cubicBezTo>
                  <a:cubicBezTo>
                    <a:pt x="28067" y="1016"/>
                    <a:pt x="33020" y="0"/>
                    <a:pt x="38100" y="0"/>
                  </a:cubicBezTo>
                  <a:cubicBezTo>
                    <a:pt x="43180" y="0"/>
                    <a:pt x="48006" y="1016"/>
                    <a:pt x="52705" y="2921"/>
                  </a:cubicBezTo>
                  <a:cubicBezTo>
                    <a:pt x="57404" y="4826"/>
                    <a:pt x="61468" y="7620"/>
                    <a:pt x="65024" y="11176"/>
                  </a:cubicBezTo>
                  <a:cubicBezTo>
                    <a:pt x="68580" y="14732"/>
                    <a:pt x="71374" y="18923"/>
                    <a:pt x="73279" y="23495"/>
                  </a:cubicBezTo>
                  <a:cubicBezTo>
                    <a:pt x="75184" y="28067"/>
                    <a:pt x="76200" y="33020"/>
                    <a:pt x="76200" y="38100"/>
                  </a:cubicBezTo>
                  <a:close/>
                </a:path>
              </a:pathLst>
            </a:custGeom>
            <a:solidFill>
              <a:srgbClr val="90C226"/>
            </a:solidFill>
          </p:spPr>
        </p:sp>
      </p:grpSp>
      <p:grpSp>
        <p:nvGrpSpPr>
          <p:cNvPr id="14" name="Group 14"/>
          <p:cNvGrpSpPr>
            <a:grpSpLocks noChangeAspect="1"/>
          </p:cNvGrpSpPr>
          <p:nvPr/>
        </p:nvGrpSpPr>
        <p:grpSpPr>
          <a:xfrm>
            <a:off x="1238460" y="8444179"/>
            <a:ext cx="76200" cy="76200"/>
            <a:chOff x="0" y="0"/>
            <a:chExt cx="76200" cy="76200"/>
          </a:xfrm>
        </p:grpSpPr>
        <p:sp>
          <p:nvSpPr>
            <p:cNvPr id="15" name="Freeform 15"/>
            <p:cNvSpPr/>
            <p:nvPr/>
          </p:nvSpPr>
          <p:spPr>
            <a:xfrm>
              <a:off x="0" y="0"/>
              <a:ext cx="76200" cy="76200"/>
            </a:xfrm>
            <a:custGeom>
              <a:avLst/>
              <a:gdLst/>
              <a:ahLst/>
              <a:cxnLst/>
              <a:rect l="l" t="t" r="r" b="b"/>
              <a:pathLst>
                <a:path w="76200" h="76200">
                  <a:moveTo>
                    <a:pt x="76200" y="38100"/>
                  </a:moveTo>
                  <a:cubicBezTo>
                    <a:pt x="76200" y="43180"/>
                    <a:pt x="75184" y="48006"/>
                    <a:pt x="73279" y="52705"/>
                  </a:cubicBezTo>
                  <a:cubicBezTo>
                    <a:pt x="71374" y="57404"/>
                    <a:pt x="68580" y="61468"/>
                    <a:pt x="65024" y="65024"/>
                  </a:cubicBezTo>
                  <a:cubicBezTo>
                    <a:pt x="61468" y="68580"/>
                    <a:pt x="57277" y="71374"/>
                    <a:pt x="52705" y="73279"/>
                  </a:cubicBezTo>
                  <a:cubicBezTo>
                    <a:pt x="48133" y="75184"/>
                    <a:pt x="43180" y="76200"/>
                    <a:pt x="38100" y="76200"/>
                  </a:cubicBezTo>
                  <a:cubicBezTo>
                    <a:pt x="33020" y="76200"/>
                    <a:pt x="28194" y="75184"/>
                    <a:pt x="23495" y="73279"/>
                  </a:cubicBezTo>
                  <a:cubicBezTo>
                    <a:pt x="18796" y="71374"/>
                    <a:pt x="14732" y="68580"/>
                    <a:pt x="11176" y="65024"/>
                  </a:cubicBezTo>
                  <a:cubicBezTo>
                    <a:pt x="7620" y="61468"/>
                    <a:pt x="4826" y="57277"/>
                    <a:pt x="2921" y="52705"/>
                  </a:cubicBezTo>
                  <a:cubicBezTo>
                    <a:pt x="1016" y="48133"/>
                    <a:pt x="0" y="43180"/>
                    <a:pt x="0" y="38100"/>
                  </a:cubicBezTo>
                  <a:cubicBezTo>
                    <a:pt x="0" y="33020"/>
                    <a:pt x="1016" y="28194"/>
                    <a:pt x="2921" y="23495"/>
                  </a:cubicBezTo>
                  <a:cubicBezTo>
                    <a:pt x="4826" y="18796"/>
                    <a:pt x="7620" y="14732"/>
                    <a:pt x="11176" y="11176"/>
                  </a:cubicBezTo>
                  <a:cubicBezTo>
                    <a:pt x="14732" y="7620"/>
                    <a:pt x="18923" y="4826"/>
                    <a:pt x="23495" y="2921"/>
                  </a:cubicBezTo>
                  <a:cubicBezTo>
                    <a:pt x="28067" y="1016"/>
                    <a:pt x="33020" y="0"/>
                    <a:pt x="38100" y="0"/>
                  </a:cubicBezTo>
                  <a:cubicBezTo>
                    <a:pt x="43180" y="0"/>
                    <a:pt x="48006" y="1016"/>
                    <a:pt x="52705" y="2921"/>
                  </a:cubicBezTo>
                  <a:cubicBezTo>
                    <a:pt x="57404" y="4826"/>
                    <a:pt x="61468" y="7620"/>
                    <a:pt x="65024" y="11176"/>
                  </a:cubicBezTo>
                  <a:cubicBezTo>
                    <a:pt x="68580" y="14732"/>
                    <a:pt x="71374" y="18923"/>
                    <a:pt x="73279" y="23495"/>
                  </a:cubicBezTo>
                  <a:cubicBezTo>
                    <a:pt x="75184" y="28067"/>
                    <a:pt x="76200" y="33020"/>
                    <a:pt x="76200" y="38100"/>
                  </a:cubicBezTo>
                  <a:close/>
                </a:path>
              </a:pathLst>
            </a:custGeom>
            <a:solidFill>
              <a:srgbClr val="90C226"/>
            </a:solidFill>
          </p:spPr>
        </p:sp>
      </p:grpSp>
      <p:grpSp>
        <p:nvGrpSpPr>
          <p:cNvPr id="16" name="Group 16"/>
          <p:cNvGrpSpPr>
            <a:grpSpLocks noChangeAspect="1"/>
          </p:cNvGrpSpPr>
          <p:nvPr/>
        </p:nvGrpSpPr>
        <p:grpSpPr>
          <a:xfrm>
            <a:off x="1810550" y="2481529"/>
            <a:ext cx="2521744" cy="28575"/>
            <a:chOff x="0" y="0"/>
            <a:chExt cx="2521750" cy="28575"/>
          </a:xfrm>
        </p:grpSpPr>
        <p:sp>
          <p:nvSpPr>
            <p:cNvPr id="17" name="Freeform 17"/>
            <p:cNvSpPr/>
            <p:nvPr/>
          </p:nvSpPr>
          <p:spPr>
            <a:xfrm>
              <a:off x="0" y="0"/>
              <a:ext cx="2521712" cy="28575"/>
            </a:xfrm>
            <a:custGeom>
              <a:avLst/>
              <a:gdLst/>
              <a:ahLst/>
              <a:cxnLst/>
              <a:rect l="l" t="t" r="r" b="b"/>
              <a:pathLst>
                <a:path w="2521712" h="28575">
                  <a:moveTo>
                    <a:pt x="0" y="0"/>
                  </a:moveTo>
                  <a:lnTo>
                    <a:pt x="0" y="28575"/>
                  </a:lnTo>
                  <a:lnTo>
                    <a:pt x="2327910" y="28575"/>
                  </a:lnTo>
                  <a:lnTo>
                    <a:pt x="2327910" y="0"/>
                  </a:lnTo>
                  <a:close/>
                  <a:moveTo>
                    <a:pt x="2473706" y="0"/>
                  </a:moveTo>
                  <a:lnTo>
                    <a:pt x="2473706" y="28575"/>
                  </a:lnTo>
                  <a:lnTo>
                    <a:pt x="2521712" y="28575"/>
                  </a:lnTo>
                  <a:lnTo>
                    <a:pt x="2521712" y="0"/>
                  </a:lnTo>
                  <a:close/>
                </a:path>
              </a:pathLst>
            </a:custGeom>
            <a:solidFill>
              <a:srgbClr val="000000"/>
            </a:solidFill>
          </p:spPr>
        </p:sp>
      </p:grpSp>
      <p:grpSp>
        <p:nvGrpSpPr>
          <p:cNvPr id="18" name="Group 18"/>
          <p:cNvGrpSpPr>
            <a:grpSpLocks noChangeAspect="1"/>
          </p:cNvGrpSpPr>
          <p:nvPr/>
        </p:nvGrpSpPr>
        <p:grpSpPr>
          <a:xfrm>
            <a:off x="1896275" y="6139129"/>
            <a:ext cx="3990080" cy="28575"/>
            <a:chOff x="0" y="0"/>
            <a:chExt cx="3990086" cy="28575"/>
          </a:xfrm>
        </p:grpSpPr>
        <p:sp>
          <p:nvSpPr>
            <p:cNvPr id="19" name="Freeform 19"/>
            <p:cNvSpPr/>
            <p:nvPr/>
          </p:nvSpPr>
          <p:spPr>
            <a:xfrm>
              <a:off x="0" y="0"/>
              <a:ext cx="3794887" cy="28575"/>
            </a:xfrm>
            <a:custGeom>
              <a:avLst/>
              <a:gdLst/>
              <a:ahLst/>
              <a:cxnLst/>
              <a:rect l="l" t="t" r="r" b="b"/>
              <a:pathLst>
                <a:path w="3794887" h="28575">
                  <a:moveTo>
                    <a:pt x="0" y="0"/>
                  </a:moveTo>
                  <a:lnTo>
                    <a:pt x="0" y="28575"/>
                  </a:lnTo>
                  <a:lnTo>
                    <a:pt x="2910205" y="28575"/>
                  </a:lnTo>
                  <a:lnTo>
                    <a:pt x="2910205" y="0"/>
                  </a:lnTo>
                  <a:close/>
                  <a:moveTo>
                    <a:pt x="3056001" y="0"/>
                  </a:moveTo>
                  <a:lnTo>
                    <a:pt x="3056001" y="28575"/>
                  </a:lnTo>
                  <a:lnTo>
                    <a:pt x="3794887" y="28575"/>
                  </a:lnTo>
                  <a:lnTo>
                    <a:pt x="3794887" y="0"/>
                  </a:lnTo>
                  <a:close/>
                </a:path>
              </a:pathLst>
            </a:custGeom>
            <a:solidFill>
              <a:srgbClr val="000000"/>
            </a:solidFill>
          </p:spPr>
        </p:sp>
      </p:grpSp>
      <p:sp>
        <p:nvSpPr>
          <p:cNvPr id="20" name="Freeform 20"/>
          <p:cNvSpPr/>
          <p:nvPr/>
        </p:nvSpPr>
        <p:spPr>
          <a:xfrm>
            <a:off x="11064611" y="-63503"/>
            <a:ext cx="7286892" cy="10413997"/>
          </a:xfrm>
          <a:custGeom>
            <a:avLst/>
            <a:gdLst/>
            <a:ahLst/>
            <a:cxnLst/>
            <a:rect l="l" t="t" r="r" b="b"/>
            <a:pathLst>
              <a:path w="7286892" h="10413997">
                <a:moveTo>
                  <a:pt x="0" y="0"/>
                </a:moveTo>
                <a:lnTo>
                  <a:pt x="7286892" y="0"/>
                </a:lnTo>
                <a:lnTo>
                  <a:pt x="7286892"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21" name="TextBox 21"/>
          <p:cNvSpPr txBox="1"/>
          <p:nvPr/>
        </p:nvSpPr>
        <p:spPr>
          <a:xfrm>
            <a:off x="1460354" y="899503"/>
            <a:ext cx="10284285" cy="499110"/>
          </a:xfrm>
          <a:prstGeom prst="rect">
            <a:avLst/>
          </a:prstGeom>
        </p:spPr>
        <p:txBody>
          <a:bodyPr lIns="0" tIns="0" rIns="0" bIns="0" rtlCol="0" anchor="t">
            <a:spAutoFit/>
          </a:bodyPr>
          <a:lstStyle/>
          <a:p>
            <a:pPr algn="l">
              <a:lnSpc>
                <a:spcPts val="3779"/>
              </a:lnSpc>
            </a:pPr>
            <a:r>
              <a:rPr lang="en-US" sz="2700">
                <a:solidFill>
                  <a:srgbClr val="000000"/>
                </a:solidFill>
                <a:latin typeface="Times New Roman"/>
                <a:ea typeface="Times New Roman"/>
                <a:cs typeface="Times New Roman"/>
                <a:sym typeface="Times New Roman"/>
              </a:rPr>
              <a:t>To highlight top-performing and underperforming stocks at a glance.</a:t>
            </a:r>
          </a:p>
        </p:txBody>
      </p:sp>
      <p:sp>
        <p:nvSpPr>
          <p:cNvPr id="22" name="TextBox 22"/>
          <p:cNvSpPr txBox="1"/>
          <p:nvPr/>
        </p:nvSpPr>
        <p:spPr>
          <a:xfrm>
            <a:off x="1460354" y="1994383"/>
            <a:ext cx="11873236" cy="3061830"/>
          </a:xfrm>
          <a:prstGeom prst="rect">
            <a:avLst/>
          </a:prstGeom>
        </p:spPr>
        <p:txBody>
          <a:bodyPr lIns="0" tIns="0" rIns="0" bIns="0" rtlCol="0" anchor="t">
            <a:spAutoFit/>
          </a:bodyPr>
          <a:lstStyle/>
          <a:p>
            <a:pPr algn="l">
              <a:lnSpc>
                <a:spcPts val="4800"/>
              </a:lnSpc>
            </a:pPr>
            <a:r>
              <a:rPr lang="en-US" sz="2700" b="1">
                <a:solidFill>
                  <a:srgbClr val="000000"/>
                </a:solidFill>
                <a:latin typeface="Times New Roman Bold"/>
                <a:ea typeface="Times New Roman Bold"/>
                <a:cs typeface="Times New Roman Bold"/>
                <a:sym typeface="Times New Roman Bold"/>
              </a:rPr>
              <a:t>4. User Interactivity </a:t>
            </a:r>
            <a:r>
              <a:rPr lang="en-US" sz="2700">
                <a:solidFill>
                  <a:srgbClr val="000000"/>
                </a:solidFill>
                <a:latin typeface="Times New Roman"/>
                <a:ea typeface="Times New Roman"/>
                <a:cs typeface="Times New Roman"/>
                <a:sym typeface="Times New Roman"/>
              </a:rPr>
              <a:t>To add filters and slicers (by company, sector, and time period) for personalized analysis. To allow drill-down analysis from overall market view </a:t>
            </a:r>
          </a:p>
          <a:p>
            <a:pPr algn="l">
              <a:lnSpc>
                <a:spcPts val="6750"/>
              </a:lnSpc>
            </a:pPr>
            <a:r>
              <a:rPr lang="en-US" sz="2700">
                <a:solidFill>
                  <a:srgbClr val="000000"/>
                </a:solidFill>
                <a:latin typeface="Times New Roman"/>
                <a:ea typeface="Times New Roman"/>
                <a:cs typeface="Times New Roman"/>
                <a:sym typeface="Times New Roman"/>
              </a:rPr>
              <a:t>view.</a:t>
            </a:r>
          </a:p>
        </p:txBody>
      </p:sp>
      <p:sp>
        <p:nvSpPr>
          <p:cNvPr id="23" name="TextBox 23"/>
          <p:cNvSpPr txBox="1"/>
          <p:nvPr/>
        </p:nvSpPr>
        <p:spPr>
          <a:xfrm>
            <a:off x="9457820" y="4060765"/>
            <a:ext cx="3978850" cy="350491"/>
          </a:xfrm>
          <a:prstGeom prst="rect">
            <a:avLst/>
          </a:prstGeom>
        </p:spPr>
        <p:txBody>
          <a:bodyPr lIns="0" tIns="0" rIns="0" bIns="0" rtlCol="0" anchor="t">
            <a:spAutoFit/>
          </a:bodyPr>
          <a:lstStyle/>
          <a:p>
            <a:pPr algn="l">
              <a:lnSpc>
                <a:spcPts val="1350"/>
              </a:lnSpc>
            </a:pPr>
            <a:r>
              <a:rPr lang="en-US" sz="2700">
                <a:solidFill>
                  <a:srgbClr val="000000"/>
                </a:solidFill>
                <a:latin typeface="Times New Roman"/>
                <a:ea typeface="Times New Roman"/>
                <a:cs typeface="Times New Roman"/>
                <a:sym typeface="Times New Roman"/>
              </a:rPr>
              <a:t>→ sector view → company</a:t>
            </a:r>
          </a:p>
        </p:txBody>
      </p:sp>
      <p:sp>
        <p:nvSpPr>
          <p:cNvPr id="24" name="TextBox 24"/>
          <p:cNvSpPr txBox="1"/>
          <p:nvPr/>
        </p:nvSpPr>
        <p:spPr>
          <a:xfrm>
            <a:off x="1460354" y="5651983"/>
            <a:ext cx="12801848" cy="3061830"/>
          </a:xfrm>
          <a:prstGeom prst="rect">
            <a:avLst/>
          </a:prstGeom>
        </p:spPr>
        <p:txBody>
          <a:bodyPr lIns="0" tIns="0" rIns="0" bIns="0" rtlCol="0" anchor="t">
            <a:spAutoFit/>
          </a:bodyPr>
          <a:lstStyle/>
          <a:p>
            <a:pPr algn="l">
              <a:lnSpc>
                <a:spcPts val="4800"/>
              </a:lnSpc>
            </a:pPr>
            <a:r>
              <a:rPr lang="en-US" sz="2700">
                <a:solidFill>
                  <a:srgbClr val="000000"/>
                </a:solidFill>
                <a:latin typeface="Times New Roman"/>
                <a:ea typeface="Times New Roman"/>
                <a:cs typeface="Times New Roman"/>
                <a:sym typeface="Times New Roman"/>
              </a:rPr>
              <a:t>5. </a:t>
            </a:r>
            <a:r>
              <a:rPr lang="en-US" sz="2700" b="1">
                <a:solidFill>
                  <a:srgbClr val="000000"/>
                </a:solidFill>
                <a:latin typeface="Times New Roman Bold"/>
                <a:ea typeface="Times New Roman Bold"/>
                <a:cs typeface="Times New Roman Bold"/>
                <a:sym typeface="Times New Roman Bold"/>
              </a:rPr>
              <a:t>Visualization &amp; Storytelling </a:t>
            </a:r>
            <a:r>
              <a:rPr lang="en-US" sz="2700">
                <a:solidFill>
                  <a:srgbClr val="000000"/>
                </a:solidFill>
                <a:latin typeface="Times New Roman"/>
                <a:ea typeface="Times New Roman"/>
                <a:cs typeface="Times New Roman"/>
                <a:sym typeface="Times New Roman"/>
              </a:rPr>
              <a:t>To present key KPIs (stock price, % change, average volume, market cap) in card visuals. To use line charts, candlestick charts, treemaps, and bar charts for easy interpretation. To add forecasting visuals for predicting future stock behavior.</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0" y="6019800"/>
            <a:ext cx="673103" cy="4267200"/>
            <a:chOff x="0" y="0"/>
            <a:chExt cx="673100" cy="4267200"/>
          </a:xfrm>
        </p:grpSpPr>
        <p:sp>
          <p:nvSpPr>
            <p:cNvPr id="3" name="Freeform 3"/>
            <p:cNvSpPr/>
            <p:nvPr/>
          </p:nvSpPr>
          <p:spPr>
            <a:xfrm>
              <a:off x="0" y="0"/>
              <a:ext cx="673100" cy="4267200"/>
            </a:xfrm>
            <a:custGeom>
              <a:avLst/>
              <a:gdLst/>
              <a:ahLst/>
              <a:cxnLst/>
              <a:rect l="l" t="t" r="r" b="b"/>
              <a:pathLst>
                <a:path w="673100" h="4267200">
                  <a:moveTo>
                    <a:pt x="0" y="0"/>
                  </a:moveTo>
                  <a:lnTo>
                    <a:pt x="0" y="4267200"/>
                  </a:lnTo>
                  <a:lnTo>
                    <a:pt x="673100" y="4267200"/>
                  </a:lnTo>
                  <a:lnTo>
                    <a:pt x="673100" y="4266946"/>
                  </a:lnTo>
                  <a:lnTo>
                    <a:pt x="0" y="0"/>
                  </a:lnTo>
                  <a:close/>
                </a:path>
              </a:pathLst>
            </a:custGeom>
            <a:solidFill>
              <a:srgbClr val="90C226"/>
            </a:solidFill>
          </p:spPr>
        </p:sp>
      </p:grpSp>
      <p:grpSp>
        <p:nvGrpSpPr>
          <p:cNvPr id="4" name="Group 4"/>
          <p:cNvGrpSpPr>
            <a:grpSpLocks noChangeAspect="1"/>
          </p:cNvGrpSpPr>
          <p:nvPr/>
        </p:nvGrpSpPr>
        <p:grpSpPr>
          <a:xfrm>
            <a:off x="1472384" y="1773050"/>
            <a:ext cx="2129133" cy="28575"/>
            <a:chOff x="0" y="0"/>
            <a:chExt cx="2129130" cy="28575"/>
          </a:xfrm>
        </p:grpSpPr>
        <p:sp>
          <p:nvSpPr>
            <p:cNvPr id="5" name="Freeform 5"/>
            <p:cNvSpPr/>
            <p:nvPr/>
          </p:nvSpPr>
          <p:spPr>
            <a:xfrm>
              <a:off x="0" y="0"/>
              <a:ext cx="2129155" cy="28575"/>
            </a:xfrm>
            <a:custGeom>
              <a:avLst/>
              <a:gdLst/>
              <a:ahLst/>
              <a:cxnLst/>
              <a:rect l="l" t="t" r="r" b="b"/>
              <a:pathLst>
                <a:path w="2129155" h="28575">
                  <a:moveTo>
                    <a:pt x="0" y="0"/>
                  </a:moveTo>
                  <a:lnTo>
                    <a:pt x="2129155" y="0"/>
                  </a:lnTo>
                  <a:lnTo>
                    <a:pt x="2129155" y="28575"/>
                  </a:lnTo>
                  <a:lnTo>
                    <a:pt x="0" y="28575"/>
                  </a:lnTo>
                  <a:close/>
                </a:path>
              </a:pathLst>
            </a:custGeom>
            <a:solidFill>
              <a:srgbClr val="404040"/>
            </a:solidFill>
          </p:spPr>
        </p:sp>
      </p:grpSp>
      <p:grpSp>
        <p:nvGrpSpPr>
          <p:cNvPr id="6" name="Group 6"/>
          <p:cNvGrpSpPr>
            <a:grpSpLocks noChangeAspect="1"/>
          </p:cNvGrpSpPr>
          <p:nvPr/>
        </p:nvGrpSpPr>
        <p:grpSpPr>
          <a:xfrm>
            <a:off x="2041350" y="2034988"/>
            <a:ext cx="76200" cy="76200"/>
            <a:chOff x="0" y="0"/>
            <a:chExt cx="76200" cy="76200"/>
          </a:xfrm>
        </p:grpSpPr>
        <p:sp>
          <p:nvSpPr>
            <p:cNvPr id="7" name="Freeform 7"/>
            <p:cNvSpPr/>
            <p:nvPr/>
          </p:nvSpPr>
          <p:spPr>
            <a:xfrm>
              <a:off x="0" y="0"/>
              <a:ext cx="76200" cy="76200"/>
            </a:xfrm>
            <a:custGeom>
              <a:avLst/>
              <a:gdLst/>
              <a:ahLst/>
              <a:cxnLst/>
              <a:rect l="l" t="t" r="r" b="b"/>
              <a:pathLst>
                <a:path w="76200" h="76200">
                  <a:moveTo>
                    <a:pt x="76200" y="38100"/>
                  </a:moveTo>
                  <a:cubicBezTo>
                    <a:pt x="76200" y="43180"/>
                    <a:pt x="75184" y="48006"/>
                    <a:pt x="73279" y="52705"/>
                  </a:cubicBezTo>
                  <a:lnTo>
                    <a:pt x="68961" y="50800"/>
                  </a:lnTo>
                  <a:lnTo>
                    <a:pt x="73406" y="52578"/>
                  </a:lnTo>
                  <a:cubicBezTo>
                    <a:pt x="71501" y="57277"/>
                    <a:pt x="68707" y="61341"/>
                    <a:pt x="65151" y="64897"/>
                  </a:cubicBezTo>
                  <a:lnTo>
                    <a:pt x="61722" y="61468"/>
                  </a:lnTo>
                  <a:lnTo>
                    <a:pt x="65151" y="64897"/>
                  </a:lnTo>
                  <a:cubicBezTo>
                    <a:pt x="61595" y="68453"/>
                    <a:pt x="57404" y="71247"/>
                    <a:pt x="52832" y="73152"/>
                  </a:cubicBezTo>
                  <a:lnTo>
                    <a:pt x="50800" y="68961"/>
                  </a:lnTo>
                  <a:lnTo>
                    <a:pt x="52578" y="73406"/>
                  </a:lnTo>
                  <a:cubicBezTo>
                    <a:pt x="48006" y="75184"/>
                    <a:pt x="43180" y="76200"/>
                    <a:pt x="38100" y="76200"/>
                  </a:cubicBezTo>
                  <a:lnTo>
                    <a:pt x="38100" y="71374"/>
                  </a:lnTo>
                  <a:lnTo>
                    <a:pt x="38100" y="76200"/>
                  </a:lnTo>
                  <a:cubicBezTo>
                    <a:pt x="33020" y="76200"/>
                    <a:pt x="28194" y="75184"/>
                    <a:pt x="23495" y="73279"/>
                  </a:cubicBezTo>
                  <a:lnTo>
                    <a:pt x="25400" y="68961"/>
                  </a:lnTo>
                  <a:lnTo>
                    <a:pt x="23622" y="73406"/>
                  </a:lnTo>
                  <a:cubicBezTo>
                    <a:pt x="18923" y="71501"/>
                    <a:pt x="14859" y="68707"/>
                    <a:pt x="11303" y="65151"/>
                  </a:cubicBezTo>
                  <a:lnTo>
                    <a:pt x="14732" y="61722"/>
                  </a:lnTo>
                  <a:lnTo>
                    <a:pt x="11303" y="65151"/>
                  </a:lnTo>
                  <a:cubicBezTo>
                    <a:pt x="7620" y="61468"/>
                    <a:pt x="4826" y="57404"/>
                    <a:pt x="2921" y="52705"/>
                  </a:cubicBezTo>
                  <a:lnTo>
                    <a:pt x="7239" y="50800"/>
                  </a:lnTo>
                  <a:lnTo>
                    <a:pt x="2794" y="52578"/>
                  </a:lnTo>
                  <a:cubicBezTo>
                    <a:pt x="1016" y="48006"/>
                    <a:pt x="0" y="43180"/>
                    <a:pt x="0" y="38100"/>
                  </a:cubicBezTo>
                  <a:lnTo>
                    <a:pt x="4826" y="38100"/>
                  </a:lnTo>
                  <a:lnTo>
                    <a:pt x="0" y="38100"/>
                  </a:lnTo>
                  <a:cubicBezTo>
                    <a:pt x="0" y="33020"/>
                    <a:pt x="1016" y="28194"/>
                    <a:pt x="2921" y="23495"/>
                  </a:cubicBezTo>
                  <a:lnTo>
                    <a:pt x="2921" y="23495"/>
                  </a:lnTo>
                  <a:lnTo>
                    <a:pt x="2921" y="23495"/>
                  </a:lnTo>
                  <a:cubicBezTo>
                    <a:pt x="4826" y="18796"/>
                    <a:pt x="7620" y="14732"/>
                    <a:pt x="11176" y="11176"/>
                  </a:cubicBezTo>
                  <a:lnTo>
                    <a:pt x="14605" y="14605"/>
                  </a:lnTo>
                  <a:lnTo>
                    <a:pt x="11176" y="11176"/>
                  </a:lnTo>
                  <a:cubicBezTo>
                    <a:pt x="14732" y="7620"/>
                    <a:pt x="18923" y="4826"/>
                    <a:pt x="23495" y="2921"/>
                  </a:cubicBezTo>
                  <a:lnTo>
                    <a:pt x="25400" y="7239"/>
                  </a:lnTo>
                  <a:lnTo>
                    <a:pt x="23495" y="2921"/>
                  </a:lnTo>
                  <a:cubicBezTo>
                    <a:pt x="28194" y="1016"/>
                    <a:pt x="33020" y="0"/>
                    <a:pt x="38100" y="0"/>
                  </a:cubicBezTo>
                  <a:lnTo>
                    <a:pt x="38100" y="4826"/>
                  </a:lnTo>
                  <a:lnTo>
                    <a:pt x="38100" y="0"/>
                  </a:lnTo>
                  <a:cubicBezTo>
                    <a:pt x="43180" y="0"/>
                    <a:pt x="48006" y="1016"/>
                    <a:pt x="52705" y="2921"/>
                  </a:cubicBezTo>
                  <a:lnTo>
                    <a:pt x="50800" y="7239"/>
                  </a:lnTo>
                  <a:lnTo>
                    <a:pt x="52705" y="2921"/>
                  </a:lnTo>
                  <a:cubicBezTo>
                    <a:pt x="57404" y="4826"/>
                    <a:pt x="61468" y="7620"/>
                    <a:pt x="65024" y="11176"/>
                  </a:cubicBezTo>
                  <a:lnTo>
                    <a:pt x="61595" y="14605"/>
                  </a:lnTo>
                  <a:lnTo>
                    <a:pt x="65024" y="11176"/>
                  </a:lnTo>
                  <a:cubicBezTo>
                    <a:pt x="68580" y="14732"/>
                    <a:pt x="71374" y="18923"/>
                    <a:pt x="73279" y="23495"/>
                  </a:cubicBezTo>
                  <a:lnTo>
                    <a:pt x="73279" y="23495"/>
                  </a:lnTo>
                  <a:lnTo>
                    <a:pt x="73279" y="23495"/>
                  </a:lnTo>
                  <a:cubicBezTo>
                    <a:pt x="75184" y="28194"/>
                    <a:pt x="76200" y="33020"/>
                    <a:pt x="76200" y="38100"/>
                  </a:cubicBezTo>
                  <a:lnTo>
                    <a:pt x="71374" y="38100"/>
                  </a:lnTo>
                  <a:lnTo>
                    <a:pt x="76200" y="38100"/>
                  </a:lnTo>
                  <a:moveTo>
                    <a:pt x="66675" y="38100"/>
                  </a:moveTo>
                  <a:cubicBezTo>
                    <a:pt x="66675" y="34290"/>
                    <a:pt x="65913" y="30734"/>
                    <a:pt x="64516" y="27178"/>
                  </a:cubicBezTo>
                  <a:lnTo>
                    <a:pt x="68961" y="25400"/>
                  </a:lnTo>
                  <a:lnTo>
                    <a:pt x="64516" y="27178"/>
                  </a:lnTo>
                  <a:cubicBezTo>
                    <a:pt x="63119" y="23622"/>
                    <a:pt x="60960" y="20574"/>
                    <a:pt x="58293" y="17907"/>
                  </a:cubicBezTo>
                  <a:lnTo>
                    <a:pt x="58293" y="17907"/>
                  </a:lnTo>
                  <a:lnTo>
                    <a:pt x="58293" y="17907"/>
                  </a:lnTo>
                  <a:cubicBezTo>
                    <a:pt x="55626" y="15240"/>
                    <a:pt x="52578" y="13208"/>
                    <a:pt x="49022" y="11684"/>
                  </a:cubicBezTo>
                  <a:lnTo>
                    <a:pt x="49022" y="11684"/>
                  </a:lnTo>
                  <a:lnTo>
                    <a:pt x="49022" y="11684"/>
                  </a:lnTo>
                  <a:cubicBezTo>
                    <a:pt x="45466" y="10287"/>
                    <a:pt x="41910" y="9525"/>
                    <a:pt x="38100" y="9525"/>
                  </a:cubicBezTo>
                  <a:cubicBezTo>
                    <a:pt x="34290" y="9525"/>
                    <a:pt x="30734" y="10287"/>
                    <a:pt x="27178" y="11684"/>
                  </a:cubicBezTo>
                  <a:lnTo>
                    <a:pt x="27178" y="11684"/>
                  </a:lnTo>
                  <a:lnTo>
                    <a:pt x="27178" y="11684"/>
                  </a:lnTo>
                  <a:cubicBezTo>
                    <a:pt x="23622" y="13081"/>
                    <a:pt x="20574" y="15240"/>
                    <a:pt x="17907" y="17907"/>
                  </a:cubicBezTo>
                  <a:lnTo>
                    <a:pt x="17907" y="17907"/>
                  </a:lnTo>
                  <a:lnTo>
                    <a:pt x="17907" y="17907"/>
                  </a:lnTo>
                  <a:cubicBezTo>
                    <a:pt x="15240" y="20574"/>
                    <a:pt x="13208" y="23622"/>
                    <a:pt x="11684" y="27178"/>
                  </a:cubicBezTo>
                  <a:lnTo>
                    <a:pt x="7239" y="25400"/>
                  </a:lnTo>
                  <a:lnTo>
                    <a:pt x="11684" y="27178"/>
                  </a:lnTo>
                  <a:cubicBezTo>
                    <a:pt x="10287" y="30734"/>
                    <a:pt x="9525" y="34290"/>
                    <a:pt x="9525" y="38100"/>
                  </a:cubicBezTo>
                  <a:cubicBezTo>
                    <a:pt x="9525" y="41910"/>
                    <a:pt x="10287" y="45466"/>
                    <a:pt x="11684" y="49022"/>
                  </a:cubicBezTo>
                  <a:cubicBezTo>
                    <a:pt x="13081" y="52578"/>
                    <a:pt x="15240" y="55626"/>
                    <a:pt x="17907" y="58293"/>
                  </a:cubicBezTo>
                  <a:cubicBezTo>
                    <a:pt x="20574" y="60960"/>
                    <a:pt x="23622" y="62992"/>
                    <a:pt x="27178" y="64516"/>
                  </a:cubicBezTo>
                  <a:lnTo>
                    <a:pt x="27178" y="64516"/>
                  </a:lnTo>
                  <a:lnTo>
                    <a:pt x="27178" y="64516"/>
                  </a:lnTo>
                  <a:cubicBezTo>
                    <a:pt x="30734" y="65913"/>
                    <a:pt x="34290" y="66675"/>
                    <a:pt x="38100" y="66675"/>
                  </a:cubicBezTo>
                  <a:cubicBezTo>
                    <a:pt x="41910" y="66675"/>
                    <a:pt x="45466" y="65913"/>
                    <a:pt x="49022" y="64516"/>
                  </a:cubicBezTo>
                  <a:lnTo>
                    <a:pt x="49022" y="64516"/>
                  </a:lnTo>
                  <a:lnTo>
                    <a:pt x="49022" y="64516"/>
                  </a:lnTo>
                  <a:cubicBezTo>
                    <a:pt x="52578" y="63119"/>
                    <a:pt x="55626" y="60960"/>
                    <a:pt x="58293" y="58293"/>
                  </a:cubicBezTo>
                  <a:cubicBezTo>
                    <a:pt x="60960" y="55626"/>
                    <a:pt x="62992" y="52578"/>
                    <a:pt x="64516" y="49022"/>
                  </a:cubicBezTo>
                  <a:lnTo>
                    <a:pt x="64516" y="49022"/>
                  </a:lnTo>
                  <a:lnTo>
                    <a:pt x="64516" y="49022"/>
                  </a:lnTo>
                  <a:cubicBezTo>
                    <a:pt x="65913" y="45466"/>
                    <a:pt x="66675" y="41910"/>
                    <a:pt x="66675" y="38100"/>
                  </a:cubicBezTo>
                  <a:close/>
                </a:path>
              </a:pathLst>
            </a:custGeom>
            <a:solidFill>
              <a:srgbClr val="90C226"/>
            </a:solidFill>
          </p:spPr>
        </p:sp>
      </p:grpSp>
      <p:grpSp>
        <p:nvGrpSpPr>
          <p:cNvPr id="8" name="Group 8"/>
          <p:cNvGrpSpPr>
            <a:grpSpLocks noChangeAspect="1"/>
          </p:cNvGrpSpPr>
          <p:nvPr/>
        </p:nvGrpSpPr>
        <p:grpSpPr>
          <a:xfrm>
            <a:off x="2041350" y="2396938"/>
            <a:ext cx="76200" cy="76200"/>
            <a:chOff x="0" y="0"/>
            <a:chExt cx="76200" cy="76200"/>
          </a:xfrm>
        </p:grpSpPr>
        <p:sp>
          <p:nvSpPr>
            <p:cNvPr id="9" name="Freeform 9"/>
            <p:cNvSpPr/>
            <p:nvPr/>
          </p:nvSpPr>
          <p:spPr>
            <a:xfrm>
              <a:off x="0" y="0"/>
              <a:ext cx="76200" cy="76200"/>
            </a:xfrm>
            <a:custGeom>
              <a:avLst/>
              <a:gdLst/>
              <a:ahLst/>
              <a:cxnLst/>
              <a:rect l="l" t="t" r="r" b="b"/>
              <a:pathLst>
                <a:path w="76200" h="76200">
                  <a:moveTo>
                    <a:pt x="76200" y="38100"/>
                  </a:moveTo>
                  <a:cubicBezTo>
                    <a:pt x="76200" y="43180"/>
                    <a:pt x="75184" y="48006"/>
                    <a:pt x="73279" y="52705"/>
                  </a:cubicBezTo>
                  <a:lnTo>
                    <a:pt x="68961" y="50800"/>
                  </a:lnTo>
                  <a:lnTo>
                    <a:pt x="73406" y="52578"/>
                  </a:lnTo>
                  <a:cubicBezTo>
                    <a:pt x="71501" y="57277"/>
                    <a:pt x="68707" y="61341"/>
                    <a:pt x="65151" y="64897"/>
                  </a:cubicBezTo>
                  <a:lnTo>
                    <a:pt x="61722" y="61468"/>
                  </a:lnTo>
                  <a:lnTo>
                    <a:pt x="65151" y="64897"/>
                  </a:lnTo>
                  <a:cubicBezTo>
                    <a:pt x="61595" y="68453"/>
                    <a:pt x="57404" y="71247"/>
                    <a:pt x="52832" y="73152"/>
                  </a:cubicBezTo>
                  <a:lnTo>
                    <a:pt x="50800" y="68961"/>
                  </a:lnTo>
                  <a:lnTo>
                    <a:pt x="52578" y="73406"/>
                  </a:lnTo>
                  <a:cubicBezTo>
                    <a:pt x="48006" y="75184"/>
                    <a:pt x="43180" y="76200"/>
                    <a:pt x="38100" y="76200"/>
                  </a:cubicBezTo>
                  <a:lnTo>
                    <a:pt x="38100" y="71374"/>
                  </a:lnTo>
                  <a:lnTo>
                    <a:pt x="38100" y="76200"/>
                  </a:lnTo>
                  <a:cubicBezTo>
                    <a:pt x="33020" y="76200"/>
                    <a:pt x="28194" y="75184"/>
                    <a:pt x="23495" y="73279"/>
                  </a:cubicBezTo>
                  <a:lnTo>
                    <a:pt x="25400" y="68961"/>
                  </a:lnTo>
                  <a:lnTo>
                    <a:pt x="23622" y="73406"/>
                  </a:lnTo>
                  <a:cubicBezTo>
                    <a:pt x="18923" y="71501"/>
                    <a:pt x="14859" y="68707"/>
                    <a:pt x="11303" y="65151"/>
                  </a:cubicBezTo>
                  <a:lnTo>
                    <a:pt x="14732" y="61722"/>
                  </a:lnTo>
                  <a:lnTo>
                    <a:pt x="11303" y="65151"/>
                  </a:lnTo>
                  <a:cubicBezTo>
                    <a:pt x="7620" y="61468"/>
                    <a:pt x="4826" y="57404"/>
                    <a:pt x="2921" y="52705"/>
                  </a:cubicBezTo>
                  <a:lnTo>
                    <a:pt x="7239" y="50800"/>
                  </a:lnTo>
                  <a:lnTo>
                    <a:pt x="2794" y="52578"/>
                  </a:lnTo>
                  <a:cubicBezTo>
                    <a:pt x="1016" y="48006"/>
                    <a:pt x="0" y="43180"/>
                    <a:pt x="0" y="38100"/>
                  </a:cubicBezTo>
                  <a:lnTo>
                    <a:pt x="4826" y="38100"/>
                  </a:lnTo>
                  <a:lnTo>
                    <a:pt x="0" y="38100"/>
                  </a:lnTo>
                  <a:cubicBezTo>
                    <a:pt x="0" y="33020"/>
                    <a:pt x="1016" y="28194"/>
                    <a:pt x="2921" y="23495"/>
                  </a:cubicBezTo>
                  <a:lnTo>
                    <a:pt x="7239" y="25400"/>
                  </a:lnTo>
                  <a:lnTo>
                    <a:pt x="2921" y="23495"/>
                  </a:lnTo>
                  <a:cubicBezTo>
                    <a:pt x="4826" y="18796"/>
                    <a:pt x="7620" y="14732"/>
                    <a:pt x="11176" y="11176"/>
                  </a:cubicBezTo>
                  <a:lnTo>
                    <a:pt x="14605" y="14605"/>
                  </a:lnTo>
                  <a:lnTo>
                    <a:pt x="11176" y="11176"/>
                  </a:lnTo>
                  <a:cubicBezTo>
                    <a:pt x="14732" y="7620"/>
                    <a:pt x="18923" y="4826"/>
                    <a:pt x="23495" y="2921"/>
                  </a:cubicBezTo>
                  <a:lnTo>
                    <a:pt x="25400" y="7239"/>
                  </a:lnTo>
                  <a:lnTo>
                    <a:pt x="23495" y="2921"/>
                  </a:lnTo>
                  <a:cubicBezTo>
                    <a:pt x="28194" y="1016"/>
                    <a:pt x="33020" y="0"/>
                    <a:pt x="38100" y="0"/>
                  </a:cubicBezTo>
                  <a:lnTo>
                    <a:pt x="38100" y="4826"/>
                  </a:lnTo>
                  <a:lnTo>
                    <a:pt x="38100" y="0"/>
                  </a:lnTo>
                  <a:cubicBezTo>
                    <a:pt x="43180" y="0"/>
                    <a:pt x="48006" y="1016"/>
                    <a:pt x="52705" y="2921"/>
                  </a:cubicBezTo>
                  <a:lnTo>
                    <a:pt x="50800" y="7239"/>
                  </a:lnTo>
                  <a:lnTo>
                    <a:pt x="52705" y="2921"/>
                  </a:lnTo>
                  <a:cubicBezTo>
                    <a:pt x="57404" y="4826"/>
                    <a:pt x="61468" y="7620"/>
                    <a:pt x="65024" y="11176"/>
                  </a:cubicBezTo>
                  <a:lnTo>
                    <a:pt x="61595" y="14605"/>
                  </a:lnTo>
                  <a:lnTo>
                    <a:pt x="65024" y="11176"/>
                  </a:lnTo>
                  <a:cubicBezTo>
                    <a:pt x="68580" y="14732"/>
                    <a:pt x="71374" y="18923"/>
                    <a:pt x="73279" y="23495"/>
                  </a:cubicBezTo>
                  <a:lnTo>
                    <a:pt x="68961" y="25400"/>
                  </a:lnTo>
                  <a:lnTo>
                    <a:pt x="73406" y="23622"/>
                  </a:lnTo>
                  <a:cubicBezTo>
                    <a:pt x="75184" y="28194"/>
                    <a:pt x="76200" y="33020"/>
                    <a:pt x="76200" y="38100"/>
                  </a:cubicBezTo>
                  <a:lnTo>
                    <a:pt x="71374" y="38100"/>
                  </a:lnTo>
                  <a:lnTo>
                    <a:pt x="76200" y="38100"/>
                  </a:lnTo>
                  <a:moveTo>
                    <a:pt x="66675" y="38100"/>
                  </a:moveTo>
                  <a:cubicBezTo>
                    <a:pt x="66675" y="34290"/>
                    <a:pt x="65913" y="30734"/>
                    <a:pt x="64516" y="27178"/>
                  </a:cubicBezTo>
                  <a:lnTo>
                    <a:pt x="64516" y="27178"/>
                  </a:lnTo>
                  <a:lnTo>
                    <a:pt x="64516" y="27178"/>
                  </a:lnTo>
                  <a:cubicBezTo>
                    <a:pt x="63119" y="23622"/>
                    <a:pt x="60960" y="20574"/>
                    <a:pt x="58293" y="17907"/>
                  </a:cubicBezTo>
                  <a:lnTo>
                    <a:pt x="58293" y="17907"/>
                  </a:lnTo>
                  <a:lnTo>
                    <a:pt x="58293" y="17907"/>
                  </a:lnTo>
                  <a:cubicBezTo>
                    <a:pt x="55626" y="15240"/>
                    <a:pt x="52578" y="13208"/>
                    <a:pt x="49022" y="11684"/>
                  </a:cubicBezTo>
                  <a:lnTo>
                    <a:pt x="49022" y="11684"/>
                  </a:lnTo>
                  <a:lnTo>
                    <a:pt x="49022" y="11684"/>
                  </a:lnTo>
                  <a:cubicBezTo>
                    <a:pt x="45466" y="10287"/>
                    <a:pt x="41910" y="9525"/>
                    <a:pt x="38100" y="9525"/>
                  </a:cubicBezTo>
                  <a:cubicBezTo>
                    <a:pt x="34290" y="9525"/>
                    <a:pt x="30734" y="10287"/>
                    <a:pt x="27178" y="11684"/>
                  </a:cubicBezTo>
                  <a:lnTo>
                    <a:pt x="27178" y="11684"/>
                  </a:lnTo>
                  <a:lnTo>
                    <a:pt x="27178" y="11684"/>
                  </a:lnTo>
                  <a:cubicBezTo>
                    <a:pt x="23622" y="13081"/>
                    <a:pt x="20574" y="15240"/>
                    <a:pt x="17907" y="17907"/>
                  </a:cubicBezTo>
                  <a:lnTo>
                    <a:pt x="17907" y="17907"/>
                  </a:lnTo>
                  <a:lnTo>
                    <a:pt x="17907" y="17907"/>
                  </a:lnTo>
                  <a:cubicBezTo>
                    <a:pt x="15240" y="20574"/>
                    <a:pt x="13208" y="23622"/>
                    <a:pt x="11684" y="27178"/>
                  </a:cubicBezTo>
                  <a:cubicBezTo>
                    <a:pt x="10160" y="30734"/>
                    <a:pt x="9525" y="34290"/>
                    <a:pt x="9525" y="38100"/>
                  </a:cubicBezTo>
                  <a:cubicBezTo>
                    <a:pt x="9525" y="41910"/>
                    <a:pt x="10287" y="45466"/>
                    <a:pt x="11684" y="49022"/>
                  </a:cubicBezTo>
                  <a:cubicBezTo>
                    <a:pt x="13081" y="52578"/>
                    <a:pt x="15240" y="55626"/>
                    <a:pt x="17907" y="58293"/>
                  </a:cubicBezTo>
                  <a:cubicBezTo>
                    <a:pt x="20574" y="60960"/>
                    <a:pt x="23622" y="62992"/>
                    <a:pt x="27178" y="64516"/>
                  </a:cubicBezTo>
                  <a:lnTo>
                    <a:pt x="27178" y="64516"/>
                  </a:lnTo>
                  <a:lnTo>
                    <a:pt x="27178" y="64516"/>
                  </a:lnTo>
                  <a:cubicBezTo>
                    <a:pt x="30734" y="65913"/>
                    <a:pt x="34290" y="66675"/>
                    <a:pt x="38100" y="66675"/>
                  </a:cubicBezTo>
                  <a:cubicBezTo>
                    <a:pt x="41910" y="66675"/>
                    <a:pt x="45466" y="65913"/>
                    <a:pt x="49022" y="64516"/>
                  </a:cubicBezTo>
                  <a:lnTo>
                    <a:pt x="49022" y="64516"/>
                  </a:lnTo>
                  <a:lnTo>
                    <a:pt x="49022" y="64516"/>
                  </a:lnTo>
                  <a:cubicBezTo>
                    <a:pt x="52578" y="63119"/>
                    <a:pt x="55626" y="60960"/>
                    <a:pt x="58293" y="58293"/>
                  </a:cubicBezTo>
                  <a:cubicBezTo>
                    <a:pt x="60960" y="55626"/>
                    <a:pt x="62992" y="52578"/>
                    <a:pt x="64516" y="49022"/>
                  </a:cubicBezTo>
                  <a:lnTo>
                    <a:pt x="64516" y="49022"/>
                  </a:lnTo>
                  <a:lnTo>
                    <a:pt x="64516" y="49022"/>
                  </a:lnTo>
                  <a:cubicBezTo>
                    <a:pt x="65913" y="45466"/>
                    <a:pt x="66675" y="41910"/>
                    <a:pt x="66675" y="38100"/>
                  </a:cubicBezTo>
                  <a:close/>
                </a:path>
              </a:pathLst>
            </a:custGeom>
            <a:solidFill>
              <a:srgbClr val="90C226"/>
            </a:solidFill>
          </p:spPr>
        </p:sp>
      </p:grpSp>
      <p:grpSp>
        <p:nvGrpSpPr>
          <p:cNvPr id="10" name="Group 10"/>
          <p:cNvGrpSpPr>
            <a:grpSpLocks noChangeAspect="1"/>
          </p:cNvGrpSpPr>
          <p:nvPr/>
        </p:nvGrpSpPr>
        <p:grpSpPr>
          <a:xfrm>
            <a:off x="2041350" y="2758888"/>
            <a:ext cx="76200" cy="76200"/>
            <a:chOff x="0" y="0"/>
            <a:chExt cx="76200" cy="76200"/>
          </a:xfrm>
        </p:grpSpPr>
        <p:sp>
          <p:nvSpPr>
            <p:cNvPr id="11" name="Freeform 11"/>
            <p:cNvSpPr/>
            <p:nvPr/>
          </p:nvSpPr>
          <p:spPr>
            <a:xfrm>
              <a:off x="0" y="0"/>
              <a:ext cx="76200" cy="76200"/>
            </a:xfrm>
            <a:custGeom>
              <a:avLst/>
              <a:gdLst/>
              <a:ahLst/>
              <a:cxnLst/>
              <a:rect l="l" t="t" r="r" b="b"/>
              <a:pathLst>
                <a:path w="76200" h="76200">
                  <a:moveTo>
                    <a:pt x="76200" y="38100"/>
                  </a:moveTo>
                  <a:cubicBezTo>
                    <a:pt x="76200" y="43180"/>
                    <a:pt x="75184" y="48006"/>
                    <a:pt x="73279" y="52705"/>
                  </a:cubicBezTo>
                  <a:lnTo>
                    <a:pt x="68961" y="50800"/>
                  </a:lnTo>
                  <a:lnTo>
                    <a:pt x="73406" y="52578"/>
                  </a:lnTo>
                  <a:cubicBezTo>
                    <a:pt x="71501" y="57277"/>
                    <a:pt x="68707" y="61341"/>
                    <a:pt x="65151" y="64897"/>
                  </a:cubicBezTo>
                  <a:lnTo>
                    <a:pt x="61722" y="61468"/>
                  </a:lnTo>
                  <a:lnTo>
                    <a:pt x="65151" y="64897"/>
                  </a:lnTo>
                  <a:cubicBezTo>
                    <a:pt x="61595" y="68453"/>
                    <a:pt x="57404" y="71247"/>
                    <a:pt x="52832" y="73152"/>
                  </a:cubicBezTo>
                  <a:lnTo>
                    <a:pt x="50800" y="68961"/>
                  </a:lnTo>
                  <a:lnTo>
                    <a:pt x="52578" y="73406"/>
                  </a:lnTo>
                  <a:cubicBezTo>
                    <a:pt x="48006" y="75184"/>
                    <a:pt x="43180" y="76200"/>
                    <a:pt x="38100" y="76200"/>
                  </a:cubicBezTo>
                  <a:lnTo>
                    <a:pt x="38100" y="71374"/>
                  </a:lnTo>
                  <a:lnTo>
                    <a:pt x="38100" y="76200"/>
                  </a:lnTo>
                  <a:cubicBezTo>
                    <a:pt x="33020" y="76200"/>
                    <a:pt x="28194" y="75184"/>
                    <a:pt x="23495" y="73279"/>
                  </a:cubicBezTo>
                  <a:lnTo>
                    <a:pt x="25400" y="68961"/>
                  </a:lnTo>
                  <a:lnTo>
                    <a:pt x="23622" y="73406"/>
                  </a:lnTo>
                  <a:cubicBezTo>
                    <a:pt x="18923" y="71501"/>
                    <a:pt x="14859" y="68707"/>
                    <a:pt x="11303" y="65151"/>
                  </a:cubicBezTo>
                  <a:lnTo>
                    <a:pt x="14732" y="61722"/>
                  </a:lnTo>
                  <a:lnTo>
                    <a:pt x="11303" y="65151"/>
                  </a:lnTo>
                  <a:cubicBezTo>
                    <a:pt x="7620" y="61468"/>
                    <a:pt x="4826" y="57404"/>
                    <a:pt x="2921" y="52705"/>
                  </a:cubicBezTo>
                  <a:lnTo>
                    <a:pt x="7239" y="50800"/>
                  </a:lnTo>
                  <a:lnTo>
                    <a:pt x="2794" y="52578"/>
                  </a:lnTo>
                  <a:cubicBezTo>
                    <a:pt x="1016" y="48006"/>
                    <a:pt x="0" y="43180"/>
                    <a:pt x="0" y="38100"/>
                  </a:cubicBezTo>
                  <a:lnTo>
                    <a:pt x="4826" y="38100"/>
                  </a:lnTo>
                  <a:lnTo>
                    <a:pt x="0" y="38100"/>
                  </a:lnTo>
                  <a:cubicBezTo>
                    <a:pt x="0" y="33020"/>
                    <a:pt x="1016" y="28194"/>
                    <a:pt x="2921" y="23495"/>
                  </a:cubicBezTo>
                  <a:lnTo>
                    <a:pt x="7239" y="25400"/>
                  </a:lnTo>
                  <a:lnTo>
                    <a:pt x="2921" y="23495"/>
                  </a:lnTo>
                  <a:cubicBezTo>
                    <a:pt x="4826" y="18796"/>
                    <a:pt x="7620" y="14732"/>
                    <a:pt x="11176" y="11176"/>
                  </a:cubicBezTo>
                  <a:lnTo>
                    <a:pt x="14605" y="14605"/>
                  </a:lnTo>
                  <a:lnTo>
                    <a:pt x="11176" y="11176"/>
                  </a:lnTo>
                  <a:cubicBezTo>
                    <a:pt x="14732" y="7620"/>
                    <a:pt x="18923" y="4826"/>
                    <a:pt x="23495" y="2921"/>
                  </a:cubicBezTo>
                  <a:lnTo>
                    <a:pt x="25400" y="7239"/>
                  </a:lnTo>
                  <a:lnTo>
                    <a:pt x="23495" y="2921"/>
                  </a:lnTo>
                  <a:cubicBezTo>
                    <a:pt x="28194" y="1016"/>
                    <a:pt x="33020" y="0"/>
                    <a:pt x="38100" y="0"/>
                  </a:cubicBezTo>
                  <a:lnTo>
                    <a:pt x="38100" y="4826"/>
                  </a:lnTo>
                  <a:lnTo>
                    <a:pt x="38100" y="0"/>
                  </a:lnTo>
                  <a:cubicBezTo>
                    <a:pt x="43180" y="0"/>
                    <a:pt x="48006" y="1016"/>
                    <a:pt x="52705" y="2921"/>
                  </a:cubicBezTo>
                  <a:lnTo>
                    <a:pt x="50800" y="7239"/>
                  </a:lnTo>
                  <a:lnTo>
                    <a:pt x="52705" y="2921"/>
                  </a:lnTo>
                  <a:cubicBezTo>
                    <a:pt x="57404" y="4826"/>
                    <a:pt x="61468" y="7620"/>
                    <a:pt x="65024" y="11176"/>
                  </a:cubicBezTo>
                  <a:lnTo>
                    <a:pt x="61595" y="14605"/>
                  </a:lnTo>
                  <a:lnTo>
                    <a:pt x="65024" y="11176"/>
                  </a:lnTo>
                  <a:cubicBezTo>
                    <a:pt x="68580" y="14732"/>
                    <a:pt x="71374" y="18923"/>
                    <a:pt x="73279" y="23495"/>
                  </a:cubicBezTo>
                  <a:lnTo>
                    <a:pt x="68961" y="25400"/>
                  </a:lnTo>
                  <a:lnTo>
                    <a:pt x="73406" y="23622"/>
                  </a:lnTo>
                  <a:cubicBezTo>
                    <a:pt x="75184" y="28194"/>
                    <a:pt x="76200" y="33020"/>
                    <a:pt x="76200" y="38100"/>
                  </a:cubicBezTo>
                  <a:lnTo>
                    <a:pt x="71374" y="38100"/>
                  </a:lnTo>
                  <a:lnTo>
                    <a:pt x="76200" y="38100"/>
                  </a:lnTo>
                  <a:moveTo>
                    <a:pt x="66675" y="38100"/>
                  </a:moveTo>
                  <a:cubicBezTo>
                    <a:pt x="66675" y="34290"/>
                    <a:pt x="65913" y="30734"/>
                    <a:pt x="64516" y="27178"/>
                  </a:cubicBezTo>
                  <a:lnTo>
                    <a:pt x="64516" y="27178"/>
                  </a:lnTo>
                  <a:lnTo>
                    <a:pt x="64516" y="27178"/>
                  </a:lnTo>
                  <a:cubicBezTo>
                    <a:pt x="63119" y="23622"/>
                    <a:pt x="60960" y="20574"/>
                    <a:pt x="58293" y="17907"/>
                  </a:cubicBezTo>
                  <a:lnTo>
                    <a:pt x="58293" y="17907"/>
                  </a:lnTo>
                  <a:lnTo>
                    <a:pt x="58293" y="17907"/>
                  </a:lnTo>
                  <a:cubicBezTo>
                    <a:pt x="55626" y="15240"/>
                    <a:pt x="52578" y="13208"/>
                    <a:pt x="49022" y="11684"/>
                  </a:cubicBezTo>
                  <a:lnTo>
                    <a:pt x="49022" y="11684"/>
                  </a:lnTo>
                  <a:lnTo>
                    <a:pt x="49022" y="11684"/>
                  </a:lnTo>
                  <a:cubicBezTo>
                    <a:pt x="45466" y="10287"/>
                    <a:pt x="41910" y="9525"/>
                    <a:pt x="38100" y="9525"/>
                  </a:cubicBezTo>
                  <a:cubicBezTo>
                    <a:pt x="34290" y="9525"/>
                    <a:pt x="30734" y="10287"/>
                    <a:pt x="27178" y="11684"/>
                  </a:cubicBezTo>
                  <a:lnTo>
                    <a:pt x="27178" y="11684"/>
                  </a:lnTo>
                  <a:lnTo>
                    <a:pt x="27178" y="11684"/>
                  </a:lnTo>
                  <a:cubicBezTo>
                    <a:pt x="23622" y="13081"/>
                    <a:pt x="20574" y="15240"/>
                    <a:pt x="17907" y="17907"/>
                  </a:cubicBezTo>
                  <a:lnTo>
                    <a:pt x="17907" y="17907"/>
                  </a:lnTo>
                  <a:lnTo>
                    <a:pt x="17907" y="17907"/>
                  </a:lnTo>
                  <a:cubicBezTo>
                    <a:pt x="15240" y="20574"/>
                    <a:pt x="13208" y="23622"/>
                    <a:pt x="11684" y="27178"/>
                  </a:cubicBezTo>
                  <a:cubicBezTo>
                    <a:pt x="10160" y="30734"/>
                    <a:pt x="9525" y="34290"/>
                    <a:pt x="9525" y="38100"/>
                  </a:cubicBezTo>
                  <a:cubicBezTo>
                    <a:pt x="9525" y="41910"/>
                    <a:pt x="10287" y="45466"/>
                    <a:pt x="11684" y="49022"/>
                  </a:cubicBezTo>
                  <a:cubicBezTo>
                    <a:pt x="13081" y="52578"/>
                    <a:pt x="15240" y="55626"/>
                    <a:pt x="17907" y="58293"/>
                  </a:cubicBezTo>
                  <a:cubicBezTo>
                    <a:pt x="20574" y="60960"/>
                    <a:pt x="23622" y="62992"/>
                    <a:pt x="27178" y="64516"/>
                  </a:cubicBezTo>
                  <a:lnTo>
                    <a:pt x="27178" y="64516"/>
                  </a:lnTo>
                  <a:lnTo>
                    <a:pt x="27178" y="64516"/>
                  </a:lnTo>
                  <a:cubicBezTo>
                    <a:pt x="30734" y="65913"/>
                    <a:pt x="34290" y="66675"/>
                    <a:pt x="38100" y="66675"/>
                  </a:cubicBezTo>
                  <a:cubicBezTo>
                    <a:pt x="41910" y="66675"/>
                    <a:pt x="45466" y="65913"/>
                    <a:pt x="49022" y="64516"/>
                  </a:cubicBezTo>
                  <a:lnTo>
                    <a:pt x="49022" y="64516"/>
                  </a:lnTo>
                  <a:lnTo>
                    <a:pt x="49022" y="64516"/>
                  </a:lnTo>
                  <a:cubicBezTo>
                    <a:pt x="52578" y="63119"/>
                    <a:pt x="55626" y="60960"/>
                    <a:pt x="58293" y="58293"/>
                  </a:cubicBezTo>
                  <a:cubicBezTo>
                    <a:pt x="60960" y="55626"/>
                    <a:pt x="62992" y="52578"/>
                    <a:pt x="64516" y="49022"/>
                  </a:cubicBezTo>
                  <a:lnTo>
                    <a:pt x="64516" y="49022"/>
                  </a:lnTo>
                  <a:lnTo>
                    <a:pt x="64516" y="49022"/>
                  </a:lnTo>
                  <a:cubicBezTo>
                    <a:pt x="65913" y="45466"/>
                    <a:pt x="66675" y="41910"/>
                    <a:pt x="66675" y="38100"/>
                  </a:cubicBezTo>
                  <a:close/>
                </a:path>
              </a:pathLst>
            </a:custGeom>
            <a:solidFill>
              <a:srgbClr val="90C226"/>
            </a:solidFill>
          </p:spPr>
        </p:sp>
      </p:grpSp>
      <p:sp>
        <p:nvSpPr>
          <p:cNvPr id="12" name="Freeform 12"/>
          <p:cNvSpPr/>
          <p:nvPr/>
        </p:nvSpPr>
        <p:spPr>
          <a:xfrm>
            <a:off x="11064611" y="-63503"/>
            <a:ext cx="7286892" cy="10413997"/>
          </a:xfrm>
          <a:custGeom>
            <a:avLst/>
            <a:gdLst/>
            <a:ahLst/>
            <a:cxnLst/>
            <a:rect l="l" t="t" r="r" b="b"/>
            <a:pathLst>
              <a:path w="7286892" h="10413997">
                <a:moveTo>
                  <a:pt x="0" y="0"/>
                </a:moveTo>
                <a:lnTo>
                  <a:pt x="7286892" y="0"/>
                </a:lnTo>
                <a:lnTo>
                  <a:pt x="7286892"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3" name="TextBox 13"/>
          <p:cNvSpPr txBox="1"/>
          <p:nvPr/>
        </p:nvSpPr>
        <p:spPr>
          <a:xfrm>
            <a:off x="1122188" y="1390679"/>
            <a:ext cx="2528840" cy="499110"/>
          </a:xfrm>
          <a:prstGeom prst="rect">
            <a:avLst/>
          </a:prstGeom>
        </p:spPr>
        <p:txBody>
          <a:bodyPr lIns="0" tIns="0" rIns="0" bIns="0" rtlCol="0" anchor="t">
            <a:spAutoFit/>
          </a:bodyPr>
          <a:lstStyle/>
          <a:p>
            <a:pPr algn="l">
              <a:lnSpc>
                <a:spcPts val="3779"/>
              </a:lnSpc>
            </a:pPr>
            <a:r>
              <a:rPr lang="en-US" sz="2700" b="1">
                <a:solidFill>
                  <a:srgbClr val="404040"/>
                </a:solidFill>
                <a:latin typeface="Times New Roman Bold"/>
                <a:ea typeface="Times New Roman Bold"/>
                <a:cs typeface="Times New Roman Bold"/>
                <a:sym typeface="Times New Roman Bold"/>
              </a:rPr>
              <a:t>6. Business Value</a:t>
            </a:r>
          </a:p>
        </p:txBody>
      </p:sp>
      <p:sp>
        <p:nvSpPr>
          <p:cNvPr id="14" name="TextBox 14"/>
          <p:cNvSpPr txBox="1"/>
          <p:nvPr/>
        </p:nvSpPr>
        <p:spPr>
          <a:xfrm>
            <a:off x="2242271" y="1874930"/>
            <a:ext cx="11635616" cy="1122045"/>
          </a:xfrm>
          <a:prstGeom prst="rect">
            <a:avLst/>
          </a:prstGeom>
        </p:spPr>
        <p:txBody>
          <a:bodyPr lIns="0" tIns="0" rIns="0" bIns="0" rtlCol="0" anchor="t">
            <a:spAutoFit/>
          </a:bodyPr>
          <a:lstStyle/>
          <a:p>
            <a:pPr algn="l">
              <a:lnSpc>
                <a:spcPts val="2851"/>
              </a:lnSpc>
            </a:pPr>
            <a:r>
              <a:rPr lang="en-US" sz="2400">
                <a:solidFill>
                  <a:srgbClr val="404040"/>
                </a:solidFill>
                <a:latin typeface="Times New Roman"/>
                <a:ea typeface="Times New Roman"/>
                <a:cs typeface="Times New Roman"/>
                <a:sym typeface="Times New Roman"/>
              </a:rPr>
              <a:t>To simplify complex financial data into actionable insights. To save time in analysis through automated reports rather than manual calculations. To build a tool that can be extended for real-time stock market integration in the future.</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0" y="6019800"/>
            <a:ext cx="673103" cy="4267200"/>
            <a:chOff x="0" y="0"/>
            <a:chExt cx="673100" cy="4267200"/>
          </a:xfrm>
        </p:grpSpPr>
        <p:sp>
          <p:nvSpPr>
            <p:cNvPr id="3" name="Freeform 3"/>
            <p:cNvSpPr/>
            <p:nvPr/>
          </p:nvSpPr>
          <p:spPr>
            <a:xfrm>
              <a:off x="0" y="0"/>
              <a:ext cx="673100" cy="4267200"/>
            </a:xfrm>
            <a:custGeom>
              <a:avLst/>
              <a:gdLst/>
              <a:ahLst/>
              <a:cxnLst/>
              <a:rect l="l" t="t" r="r" b="b"/>
              <a:pathLst>
                <a:path w="673100" h="4267200">
                  <a:moveTo>
                    <a:pt x="0" y="0"/>
                  </a:moveTo>
                  <a:lnTo>
                    <a:pt x="0" y="4267200"/>
                  </a:lnTo>
                  <a:lnTo>
                    <a:pt x="673100" y="4267200"/>
                  </a:lnTo>
                  <a:lnTo>
                    <a:pt x="673100" y="4266946"/>
                  </a:lnTo>
                  <a:lnTo>
                    <a:pt x="0" y="0"/>
                  </a:lnTo>
                  <a:close/>
                </a:path>
              </a:pathLst>
            </a:custGeom>
            <a:solidFill>
              <a:srgbClr val="90C226"/>
            </a:solidFill>
          </p:spPr>
        </p:sp>
      </p:grpSp>
      <p:grpSp>
        <p:nvGrpSpPr>
          <p:cNvPr id="4" name="Group 4"/>
          <p:cNvGrpSpPr>
            <a:grpSpLocks noChangeAspect="1"/>
          </p:cNvGrpSpPr>
          <p:nvPr/>
        </p:nvGrpSpPr>
        <p:grpSpPr>
          <a:xfrm>
            <a:off x="1107443" y="3189275"/>
            <a:ext cx="2246414" cy="28575"/>
            <a:chOff x="0" y="0"/>
            <a:chExt cx="2246414" cy="28575"/>
          </a:xfrm>
        </p:grpSpPr>
        <p:sp>
          <p:nvSpPr>
            <p:cNvPr id="5" name="Freeform 5"/>
            <p:cNvSpPr/>
            <p:nvPr/>
          </p:nvSpPr>
          <p:spPr>
            <a:xfrm>
              <a:off x="0" y="0"/>
              <a:ext cx="2246376" cy="28575"/>
            </a:xfrm>
            <a:custGeom>
              <a:avLst/>
              <a:gdLst/>
              <a:ahLst/>
              <a:cxnLst/>
              <a:rect l="l" t="t" r="r" b="b"/>
              <a:pathLst>
                <a:path w="2246376" h="28575">
                  <a:moveTo>
                    <a:pt x="0" y="0"/>
                  </a:moveTo>
                  <a:lnTo>
                    <a:pt x="2246376" y="0"/>
                  </a:lnTo>
                  <a:lnTo>
                    <a:pt x="2246376" y="28575"/>
                  </a:lnTo>
                  <a:lnTo>
                    <a:pt x="0" y="28575"/>
                  </a:lnTo>
                  <a:close/>
                </a:path>
              </a:pathLst>
            </a:custGeom>
            <a:solidFill>
              <a:srgbClr val="404040"/>
            </a:solidFill>
          </p:spPr>
        </p:sp>
      </p:grpSp>
      <p:grpSp>
        <p:nvGrpSpPr>
          <p:cNvPr id="6" name="Group 6"/>
          <p:cNvGrpSpPr>
            <a:grpSpLocks noChangeAspect="1"/>
          </p:cNvGrpSpPr>
          <p:nvPr/>
        </p:nvGrpSpPr>
        <p:grpSpPr>
          <a:xfrm>
            <a:off x="1107443" y="2779700"/>
            <a:ext cx="982418" cy="28575"/>
            <a:chOff x="0" y="0"/>
            <a:chExt cx="982408" cy="28575"/>
          </a:xfrm>
        </p:grpSpPr>
        <p:sp>
          <p:nvSpPr>
            <p:cNvPr id="7" name="Freeform 7"/>
            <p:cNvSpPr/>
            <p:nvPr/>
          </p:nvSpPr>
          <p:spPr>
            <a:xfrm>
              <a:off x="0" y="0"/>
              <a:ext cx="982472" cy="28575"/>
            </a:xfrm>
            <a:custGeom>
              <a:avLst/>
              <a:gdLst/>
              <a:ahLst/>
              <a:cxnLst/>
              <a:rect l="l" t="t" r="r" b="b"/>
              <a:pathLst>
                <a:path w="982472" h="28575">
                  <a:moveTo>
                    <a:pt x="0" y="0"/>
                  </a:moveTo>
                  <a:lnTo>
                    <a:pt x="982472" y="0"/>
                  </a:lnTo>
                  <a:lnTo>
                    <a:pt x="982472" y="28575"/>
                  </a:lnTo>
                  <a:lnTo>
                    <a:pt x="0" y="28575"/>
                  </a:lnTo>
                  <a:close/>
                </a:path>
              </a:pathLst>
            </a:custGeom>
            <a:solidFill>
              <a:srgbClr val="404040"/>
            </a:solidFill>
          </p:spPr>
        </p:sp>
      </p:grpSp>
      <p:grpSp>
        <p:nvGrpSpPr>
          <p:cNvPr id="8" name="Group 8"/>
          <p:cNvGrpSpPr>
            <a:grpSpLocks noChangeAspect="1"/>
          </p:cNvGrpSpPr>
          <p:nvPr/>
        </p:nvGrpSpPr>
        <p:grpSpPr>
          <a:xfrm>
            <a:off x="1043940" y="3535347"/>
            <a:ext cx="4163520" cy="155572"/>
            <a:chOff x="0" y="0"/>
            <a:chExt cx="4163517" cy="155575"/>
          </a:xfrm>
        </p:grpSpPr>
        <p:sp>
          <p:nvSpPr>
            <p:cNvPr id="9" name="Freeform 9"/>
            <p:cNvSpPr/>
            <p:nvPr/>
          </p:nvSpPr>
          <p:spPr>
            <a:xfrm>
              <a:off x="63500" y="63500"/>
              <a:ext cx="3943477" cy="28575"/>
            </a:xfrm>
            <a:custGeom>
              <a:avLst/>
              <a:gdLst/>
              <a:ahLst/>
              <a:cxnLst/>
              <a:rect l="l" t="t" r="r" b="b"/>
              <a:pathLst>
                <a:path w="3943477" h="28575">
                  <a:moveTo>
                    <a:pt x="0" y="0"/>
                  </a:moveTo>
                  <a:lnTo>
                    <a:pt x="0" y="28575"/>
                  </a:lnTo>
                  <a:lnTo>
                    <a:pt x="1073277" y="28575"/>
                  </a:lnTo>
                  <a:lnTo>
                    <a:pt x="1073277" y="0"/>
                  </a:lnTo>
                  <a:close/>
                  <a:moveTo>
                    <a:pt x="1295146" y="0"/>
                  </a:moveTo>
                  <a:lnTo>
                    <a:pt x="1295146" y="28575"/>
                  </a:lnTo>
                  <a:lnTo>
                    <a:pt x="3943477" y="28575"/>
                  </a:lnTo>
                  <a:lnTo>
                    <a:pt x="3943477" y="0"/>
                  </a:lnTo>
                  <a:close/>
                </a:path>
              </a:pathLst>
            </a:custGeom>
            <a:solidFill>
              <a:srgbClr val="404040"/>
            </a:solidFill>
          </p:spPr>
        </p:sp>
        <p:sp>
          <p:nvSpPr>
            <p:cNvPr id="10" name="Freeform 10"/>
            <p:cNvSpPr/>
            <p:nvPr/>
          </p:nvSpPr>
          <p:spPr>
            <a:xfrm>
              <a:off x="4006977" y="63500"/>
              <a:ext cx="92964" cy="28575"/>
            </a:xfrm>
            <a:custGeom>
              <a:avLst/>
              <a:gdLst/>
              <a:ahLst/>
              <a:cxnLst/>
              <a:rect l="l" t="t" r="r" b="b"/>
              <a:pathLst>
                <a:path w="92964" h="28575">
                  <a:moveTo>
                    <a:pt x="0" y="0"/>
                  </a:moveTo>
                  <a:lnTo>
                    <a:pt x="92964" y="0"/>
                  </a:lnTo>
                  <a:lnTo>
                    <a:pt x="92964" y="28575"/>
                  </a:lnTo>
                  <a:lnTo>
                    <a:pt x="0" y="28575"/>
                  </a:lnTo>
                  <a:close/>
                </a:path>
              </a:pathLst>
            </a:custGeom>
            <a:solidFill>
              <a:srgbClr val="404040"/>
            </a:solidFill>
          </p:spPr>
        </p:sp>
      </p:grpSp>
      <p:sp>
        <p:nvSpPr>
          <p:cNvPr id="11" name="Freeform 11"/>
          <p:cNvSpPr/>
          <p:nvPr/>
        </p:nvSpPr>
        <p:spPr>
          <a:xfrm>
            <a:off x="11064611" y="-63503"/>
            <a:ext cx="7286892" cy="10413997"/>
          </a:xfrm>
          <a:custGeom>
            <a:avLst/>
            <a:gdLst/>
            <a:ahLst/>
            <a:cxnLst/>
            <a:rect l="l" t="t" r="r" b="b"/>
            <a:pathLst>
              <a:path w="7286892" h="10413997">
                <a:moveTo>
                  <a:pt x="0" y="0"/>
                </a:moveTo>
                <a:lnTo>
                  <a:pt x="7286892" y="0"/>
                </a:lnTo>
                <a:lnTo>
                  <a:pt x="7286892" y="10413997"/>
                </a:lnTo>
                <a:lnTo>
                  <a:pt x="0" y="10413997"/>
                </a:lnTo>
                <a:lnTo>
                  <a:pt x="0" y="0"/>
                </a:lnTo>
                <a:close/>
              </a:path>
            </a:pathLst>
          </a:custGeom>
          <a:blipFill>
            <a:blip r:embed="rId2">
              <a:extLst>
                <a:ext uri="{96DAC541-7B7A-43D3-8B79-37D633B846F1}">
                  <asvg:svgBlip xmlns:asvg="http://schemas.microsoft.com/office/drawing/2016/SVG/main" r:embed="rId3"/>
                </a:ext>
              </a:extLst>
            </a:blip>
            <a:stretch>
              <a:fillRect/>
            </a:stretch>
          </a:blipFill>
        </p:spPr>
      </p:sp>
      <p:sp>
        <p:nvSpPr>
          <p:cNvPr id="12" name="TextBox 12"/>
          <p:cNvSpPr txBox="1"/>
          <p:nvPr/>
        </p:nvSpPr>
        <p:spPr>
          <a:xfrm>
            <a:off x="1107443" y="876567"/>
            <a:ext cx="12895307" cy="2924099"/>
          </a:xfrm>
          <a:prstGeom prst="rect">
            <a:avLst/>
          </a:prstGeom>
        </p:spPr>
        <p:txBody>
          <a:bodyPr lIns="0" tIns="0" rIns="0" bIns="0" rtlCol="0" anchor="t">
            <a:spAutoFit/>
          </a:bodyPr>
          <a:lstStyle/>
          <a:p>
            <a:pPr algn="l">
              <a:lnSpc>
                <a:spcPts val="7559"/>
              </a:lnSpc>
            </a:pPr>
            <a:r>
              <a:rPr lang="en-US" sz="5400">
                <a:solidFill>
                  <a:srgbClr val="90C226"/>
                </a:solidFill>
                <a:latin typeface="Trebuchet MS"/>
                <a:ea typeface="Trebuchet MS"/>
                <a:cs typeface="Trebuchet MS"/>
                <a:sym typeface="Trebuchet MS"/>
              </a:rPr>
              <a:t>Data Collection Process</a:t>
            </a:r>
          </a:p>
          <a:p>
            <a:pPr algn="l">
              <a:lnSpc>
                <a:spcPts val="3223"/>
              </a:lnSpc>
            </a:pPr>
            <a:r>
              <a:rPr lang="en-US" sz="2700" b="1">
                <a:solidFill>
                  <a:srgbClr val="404040"/>
                </a:solidFill>
                <a:latin typeface="Times New Roman Bold"/>
                <a:ea typeface="Times New Roman Bold"/>
                <a:cs typeface="Times New Roman Bold"/>
                <a:sym typeface="Times New Roman Bold"/>
              </a:rPr>
              <a:t>Source</a:t>
            </a:r>
            <a:r>
              <a:rPr lang="en-US" sz="2700">
                <a:solidFill>
                  <a:srgbClr val="404040"/>
                </a:solidFill>
                <a:latin typeface="Times New Roman"/>
                <a:ea typeface="Times New Roman"/>
                <a:cs typeface="Times New Roman"/>
                <a:sym typeface="Times New Roman"/>
              </a:rPr>
              <a:t>: Public stock market datasets (NSE/BSE/Yahoo Finance/CSV exports). </a:t>
            </a:r>
            <a:r>
              <a:rPr lang="en-US" sz="2700" b="1">
                <a:solidFill>
                  <a:srgbClr val="404040"/>
                </a:solidFill>
                <a:latin typeface="Times New Roman Bold"/>
                <a:ea typeface="Times New Roman Bold"/>
                <a:cs typeface="Times New Roman Bold"/>
                <a:sym typeface="Times New Roman Bold"/>
              </a:rPr>
              <a:t>Data Attributes</a:t>
            </a:r>
            <a:r>
              <a:rPr lang="en-US" sz="2700">
                <a:solidFill>
                  <a:srgbClr val="404040"/>
                </a:solidFill>
                <a:latin typeface="Times New Roman"/>
                <a:ea typeface="Times New Roman"/>
                <a:cs typeface="Times New Roman"/>
                <a:sym typeface="Times New Roman"/>
              </a:rPr>
              <a:t>: Date, Open Price, Close Price, High, Low, Volume, Sector, Company. </a:t>
            </a:r>
            <a:r>
              <a:rPr lang="en-US" sz="2700" b="1">
                <a:solidFill>
                  <a:srgbClr val="404040"/>
                </a:solidFill>
                <a:latin typeface="Times New Roman Bold"/>
                <a:ea typeface="Times New Roman Bold"/>
                <a:cs typeface="Times New Roman Bold"/>
                <a:sym typeface="Times New Roman Bold"/>
              </a:rPr>
              <a:t>Cleaning &amp; Transformation</a:t>
            </a:r>
            <a:r>
              <a:rPr lang="en-US" sz="2700">
                <a:solidFill>
                  <a:srgbClr val="404040"/>
                </a:solidFill>
                <a:latin typeface="Times New Roman"/>
                <a:ea typeface="Times New Roman"/>
                <a:cs typeface="Times New Roman"/>
                <a:sym typeface="Times New Roman"/>
              </a:rPr>
              <a:t>:</a:t>
            </a:r>
          </a:p>
          <a:p>
            <a:pPr algn="l">
              <a:lnSpc>
                <a:spcPts val="2851"/>
              </a:lnSpc>
            </a:pPr>
            <a:r>
              <a:rPr lang="en-US" sz="2400">
                <a:solidFill>
                  <a:srgbClr val="404040"/>
                </a:solidFill>
                <a:latin typeface="Times New Roman"/>
                <a:ea typeface="Times New Roman"/>
                <a:cs typeface="Times New Roman"/>
                <a:sym typeface="Times New Roman"/>
              </a:rPr>
              <a:t>Removed duplicates and missing values. Converted dates into proper format for time-series analysis.</a:t>
            </a:r>
          </a:p>
        </p:txBody>
      </p:sp>
      <p:sp>
        <p:nvSpPr>
          <p:cNvPr id="13" name="TextBox 13"/>
          <p:cNvSpPr txBox="1"/>
          <p:nvPr/>
        </p:nvSpPr>
        <p:spPr>
          <a:xfrm>
            <a:off x="6464008" y="4434154"/>
            <a:ext cx="77724" cy="388620"/>
          </a:xfrm>
          <a:prstGeom prst="rect">
            <a:avLst/>
          </a:prstGeom>
        </p:spPr>
        <p:txBody>
          <a:bodyPr lIns="0" tIns="0" rIns="0" bIns="0" rtlCol="0" anchor="t">
            <a:spAutoFit/>
          </a:bodyPr>
          <a:lstStyle/>
          <a:p>
            <a:pPr algn="l">
              <a:lnSpc>
                <a:spcPts val="2752"/>
              </a:lnSpc>
            </a:pPr>
            <a:r>
              <a:rPr lang="en-US" sz="2400">
                <a:solidFill>
                  <a:srgbClr val="404040"/>
                </a:solidFill>
                <a:latin typeface="Times New Roman"/>
                <a:ea typeface="Times New Roman"/>
                <a:cs typeface="Times New Roman"/>
                <a:sym typeface="Times New Roman"/>
              </a:rPr>
              <a:t> </a:t>
            </a:r>
          </a:p>
        </p:txBody>
      </p:sp>
      <p:sp>
        <p:nvSpPr>
          <p:cNvPr id="14" name="TextBox 14"/>
          <p:cNvSpPr txBox="1"/>
          <p:nvPr/>
        </p:nvSpPr>
        <p:spPr>
          <a:xfrm>
            <a:off x="1107443" y="4778578"/>
            <a:ext cx="12174855" cy="451980"/>
          </a:xfrm>
          <a:prstGeom prst="rect">
            <a:avLst/>
          </a:prstGeom>
        </p:spPr>
        <p:txBody>
          <a:bodyPr lIns="0" tIns="0" rIns="0" bIns="0" rtlCol="0" anchor="t">
            <a:spAutoFit/>
          </a:bodyPr>
          <a:lstStyle/>
          <a:p>
            <a:pPr algn="l">
              <a:lnSpc>
                <a:spcPts val="3096"/>
              </a:lnSpc>
            </a:pPr>
            <a:r>
              <a:rPr lang="en-US" sz="2700" b="1">
                <a:solidFill>
                  <a:srgbClr val="404040"/>
                </a:solidFill>
                <a:latin typeface="Times New Roman Bold"/>
                <a:ea typeface="Times New Roman Bold"/>
                <a:cs typeface="Times New Roman Bold"/>
                <a:sym typeface="Times New Roman Bold"/>
              </a:rPr>
              <a:t>Loading</a:t>
            </a:r>
            <a:r>
              <a:rPr lang="en-US" sz="2700">
                <a:solidFill>
                  <a:srgbClr val="404040"/>
                </a:solidFill>
                <a:latin typeface="Times New Roman"/>
                <a:ea typeface="Times New Roman"/>
                <a:cs typeface="Times New Roman"/>
                <a:sym typeface="Times New Roman"/>
              </a:rPr>
              <a:t>: Imported the dataset into Power BI for analysis and dashboard creation.</a:t>
            </a:r>
          </a:p>
        </p:txBody>
      </p:sp>
      <p:sp>
        <p:nvSpPr>
          <p:cNvPr id="15" name="TextBox 15"/>
          <p:cNvSpPr txBox="1"/>
          <p:nvPr/>
        </p:nvSpPr>
        <p:spPr>
          <a:xfrm>
            <a:off x="1107443" y="4424629"/>
            <a:ext cx="9580274" cy="398145"/>
          </a:xfrm>
          <a:prstGeom prst="rect">
            <a:avLst/>
          </a:prstGeom>
        </p:spPr>
        <p:txBody>
          <a:bodyPr lIns="0" tIns="0" rIns="0" bIns="0" rtlCol="0" anchor="t">
            <a:spAutoFit/>
          </a:bodyPr>
          <a:lstStyle/>
          <a:p>
            <a:pPr algn="l">
              <a:lnSpc>
                <a:spcPts val="2851"/>
              </a:lnSpc>
            </a:pPr>
            <a:r>
              <a:rPr lang="en-US" sz="2400">
                <a:solidFill>
                  <a:srgbClr val="404040"/>
                </a:solidFill>
                <a:latin typeface="Times New Roman"/>
                <a:ea typeface="Times New Roman"/>
                <a:cs typeface="Times New Roman"/>
                <a:sym typeface="Times New Roman"/>
              </a:rPr>
              <a:t>Calculated new measures (Daily Returns,%Change,MovingAverages).</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0" y="6019800"/>
            <a:ext cx="673103" cy="4267200"/>
            <a:chOff x="0" y="0"/>
            <a:chExt cx="673100" cy="4267200"/>
          </a:xfrm>
        </p:grpSpPr>
        <p:sp>
          <p:nvSpPr>
            <p:cNvPr id="3" name="Freeform 3"/>
            <p:cNvSpPr/>
            <p:nvPr/>
          </p:nvSpPr>
          <p:spPr>
            <a:xfrm>
              <a:off x="0" y="0"/>
              <a:ext cx="673100" cy="4267200"/>
            </a:xfrm>
            <a:custGeom>
              <a:avLst/>
              <a:gdLst/>
              <a:ahLst/>
              <a:cxnLst/>
              <a:rect l="l" t="t" r="r" b="b"/>
              <a:pathLst>
                <a:path w="673100" h="4267200">
                  <a:moveTo>
                    <a:pt x="0" y="0"/>
                  </a:moveTo>
                  <a:lnTo>
                    <a:pt x="0" y="4267200"/>
                  </a:lnTo>
                  <a:lnTo>
                    <a:pt x="673100" y="4267200"/>
                  </a:lnTo>
                  <a:lnTo>
                    <a:pt x="673100" y="4266946"/>
                  </a:lnTo>
                  <a:lnTo>
                    <a:pt x="0" y="0"/>
                  </a:lnTo>
                  <a:close/>
                </a:path>
              </a:pathLst>
            </a:custGeom>
            <a:solidFill>
              <a:srgbClr val="90C226"/>
            </a:solidFill>
          </p:spPr>
        </p:sp>
      </p:grpSp>
      <p:grpSp>
        <p:nvGrpSpPr>
          <p:cNvPr id="4" name="Group 4"/>
          <p:cNvGrpSpPr>
            <a:grpSpLocks noChangeAspect="1"/>
          </p:cNvGrpSpPr>
          <p:nvPr/>
        </p:nvGrpSpPr>
        <p:grpSpPr>
          <a:xfrm>
            <a:off x="1882702" y="2857500"/>
            <a:ext cx="95250" cy="95250"/>
            <a:chOff x="0" y="0"/>
            <a:chExt cx="95250" cy="95250"/>
          </a:xfrm>
        </p:grpSpPr>
        <p:sp>
          <p:nvSpPr>
            <p:cNvPr id="5" name="Freeform 5"/>
            <p:cNvSpPr/>
            <p:nvPr/>
          </p:nvSpPr>
          <p:spPr>
            <a:xfrm>
              <a:off x="0" y="0"/>
              <a:ext cx="95377" cy="95377"/>
            </a:xfrm>
            <a:custGeom>
              <a:avLst/>
              <a:gdLst/>
              <a:ahLst/>
              <a:cxnLst/>
              <a:rect l="l" t="t" r="r" b="b"/>
              <a:pathLst>
                <a:path w="95377" h="95377">
                  <a:moveTo>
                    <a:pt x="95250" y="47625"/>
                  </a:moveTo>
                  <a:cubicBezTo>
                    <a:pt x="95250" y="53975"/>
                    <a:pt x="93980" y="60071"/>
                    <a:pt x="91567" y="65913"/>
                  </a:cubicBezTo>
                  <a:cubicBezTo>
                    <a:pt x="89154" y="71755"/>
                    <a:pt x="85725" y="76835"/>
                    <a:pt x="81280" y="81407"/>
                  </a:cubicBezTo>
                  <a:cubicBezTo>
                    <a:pt x="76835" y="85979"/>
                    <a:pt x="71628" y="89281"/>
                    <a:pt x="65786" y="91694"/>
                  </a:cubicBezTo>
                  <a:cubicBezTo>
                    <a:pt x="59944" y="94107"/>
                    <a:pt x="53848" y="95377"/>
                    <a:pt x="47498" y="95377"/>
                  </a:cubicBezTo>
                  <a:cubicBezTo>
                    <a:pt x="41148" y="95377"/>
                    <a:pt x="35052" y="94107"/>
                    <a:pt x="29210" y="91694"/>
                  </a:cubicBezTo>
                  <a:cubicBezTo>
                    <a:pt x="23368" y="89281"/>
                    <a:pt x="18288" y="85852"/>
                    <a:pt x="13716" y="81407"/>
                  </a:cubicBezTo>
                  <a:cubicBezTo>
                    <a:pt x="9144" y="76962"/>
                    <a:pt x="6096" y="71628"/>
                    <a:pt x="3683" y="65913"/>
                  </a:cubicBezTo>
                  <a:cubicBezTo>
                    <a:pt x="1270" y="60198"/>
                    <a:pt x="0" y="53975"/>
                    <a:pt x="0" y="47625"/>
                  </a:cubicBezTo>
                  <a:cubicBezTo>
                    <a:pt x="0" y="41275"/>
                    <a:pt x="1270" y="35179"/>
                    <a:pt x="3683" y="29337"/>
                  </a:cubicBezTo>
                  <a:cubicBezTo>
                    <a:pt x="6096" y="23495"/>
                    <a:pt x="9525" y="18415"/>
                    <a:pt x="13970" y="13970"/>
                  </a:cubicBezTo>
                  <a:cubicBezTo>
                    <a:pt x="18415" y="9525"/>
                    <a:pt x="23622" y="6096"/>
                    <a:pt x="29337" y="3683"/>
                  </a:cubicBezTo>
                  <a:cubicBezTo>
                    <a:pt x="35052" y="1270"/>
                    <a:pt x="41275" y="0"/>
                    <a:pt x="47625" y="0"/>
                  </a:cubicBezTo>
                  <a:cubicBezTo>
                    <a:pt x="53975" y="0"/>
                    <a:pt x="60071" y="1270"/>
                    <a:pt x="65913" y="3683"/>
                  </a:cubicBezTo>
                  <a:cubicBezTo>
                    <a:pt x="71755" y="6096"/>
                    <a:pt x="76835" y="9525"/>
                    <a:pt x="81407" y="13970"/>
                  </a:cubicBezTo>
                  <a:cubicBezTo>
                    <a:pt x="85979" y="18415"/>
                    <a:pt x="89281" y="23622"/>
                    <a:pt x="91694" y="29464"/>
                  </a:cubicBezTo>
                  <a:cubicBezTo>
                    <a:pt x="94107" y="35306"/>
                    <a:pt x="95377" y="41402"/>
                    <a:pt x="95377" y="47752"/>
                  </a:cubicBezTo>
                  <a:close/>
                </a:path>
              </a:pathLst>
            </a:custGeom>
            <a:solidFill>
              <a:srgbClr val="000000"/>
            </a:solidFill>
          </p:spPr>
        </p:sp>
      </p:grpSp>
      <p:grpSp>
        <p:nvGrpSpPr>
          <p:cNvPr id="6" name="Group 6"/>
          <p:cNvGrpSpPr>
            <a:grpSpLocks noChangeAspect="1"/>
          </p:cNvGrpSpPr>
          <p:nvPr/>
        </p:nvGrpSpPr>
        <p:grpSpPr>
          <a:xfrm>
            <a:off x="1882702" y="3790950"/>
            <a:ext cx="95250" cy="95250"/>
            <a:chOff x="0" y="0"/>
            <a:chExt cx="95250" cy="95250"/>
          </a:xfrm>
        </p:grpSpPr>
        <p:sp>
          <p:nvSpPr>
            <p:cNvPr id="7" name="Freeform 7"/>
            <p:cNvSpPr/>
            <p:nvPr/>
          </p:nvSpPr>
          <p:spPr>
            <a:xfrm>
              <a:off x="0" y="0"/>
              <a:ext cx="95377" cy="95377"/>
            </a:xfrm>
            <a:custGeom>
              <a:avLst/>
              <a:gdLst/>
              <a:ahLst/>
              <a:cxnLst/>
              <a:rect l="l" t="t" r="r" b="b"/>
              <a:pathLst>
                <a:path w="95377" h="95377">
                  <a:moveTo>
                    <a:pt x="95250" y="47625"/>
                  </a:moveTo>
                  <a:cubicBezTo>
                    <a:pt x="95250" y="53975"/>
                    <a:pt x="93980" y="60071"/>
                    <a:pt x="91567" y="65913"/>
                  </a:cubicBezTo>
                  <a:cubicBezTo>
                    <a:pt x="89154" y="71755"/>
                    <a:pt x="85725" y="76835"/>
                    <a:pt x="81280" y="81407"/>
                  </a:cubicBezTo>
                  <a:cubicBezTo>
                    <a:pt x="76835" y="85979"/>
                    <a:pt x="71628" y="89281"/>
                    <a:pt x="65786" y="91694"/>
                  </a:cubicBezTo>
                  <a:cubicBezTo>
                    <a:pt x="59944" y="94107"/>
                    <a:pt x="53848" y="95377"/>
                    <a:pt x="47498" y="95377"/>
                  </a:cubicBezTo>
                  <a:cubicBezTo>
                    <a:pt x="41148" y="95377"/>
                    <a:pt x="35052" y="94107"/>
                    <a:pt x="29210" y="91694"/>
                  </a:cubicBezTo>
                  <a:cubicBezTo>
                    <a:pt x="23368" y="89281"/>
                    <a:pt x="18288" y="85852"/>
                    <a:pt x="13716" y="81407"/>
                  </a:cubicBezTo>
                  <a:cubicBezTo>
                    <a:pt x="9144" y="76962"/>
                    <a:pt x="6096" y="71628"/>
                    <a:pt x="3683" y="65913"/>
                  </a:cubicBezTo>
                  <a:cubicBezTo>
                    <a:pt x="1270" y="60198"/>
                    <a:pt x="0" y="53975"/>
                    <a:pt x="0" y="47625"/>
                  </a:cubicBezTo>
                  <a:cubicBezTo>
                    <a:pt x="0" y="41275"/>
                    <a:pt x="1270" y="35179"/>
                    <a:pt x="3683" y="29337"/>
                  </a:cubicBezTo>
                  <a:cubicBezTo>
                    <a:pt x="6096" y="23495"/>
                    <a:pt x="9525" y="18415"/>
                    <a:pt x="13970" y="13970"/>
                  </a:cubicBezTo>
                  <a:cubicBezTo>
                    <a:pt x="18415" y="9525"/>
                    <a:pt x="23622" y="6096"/>
                    <a:pt x="29337" y="3683"/>
                  </a:cubicBezTo>
                  <a:cubicBezTo>
                    <a:pt x="35052" y="1270"/>
                    <a:pt x="41275" y="0"/>
                    <a:pt x="47625" y="0"/>
                  </a:cubicBezTo>
                  <a:cubicBezTo>
                    <a:pt x="53975" y="0"/>
                    <a:pt x="60071" y="1270"/>
                    <a:pt x="65913" y="3683"/>
                  </a:cubicBezTo>
                  <a:cubicBezTo>
                    <a:pt x="71755" y="6096"/>
                    <a:pt x="76835" y="9525"/>
                    <a:pt x="81407" y="13970"/>
                  </a:cubicBezTo>
                  <a:cubicBezTo>
                    <a:pt x="85979" y="18415"/>
                    <a:pt x="89281" y="23622"/>
                    <a:pt x="91694" y="29464"/>
                  </a:cubicBezTo>
                  <a:cubicBezTo>
                    <a:pt x="94107" y="35306"/>
                    <a:pt x="95377" y="41402"/>
                    <a:pt x="95377" y="47752"/>
                  </a:cubicBezTo>
                  <a:close/>
                </a:path>
              </a:pathLst>
            </a:custGeom>
            <a:solidFill>
              <a:srgbClr val="000000"/>
            </a:solidFill>
          </p:spPr>
        </p:sp>
      </p:grpSp>
      <p:grpSp>
        <p:nvGrpSpPr>
          <p:cNvPr id="8" name="Group 8"/>
          <p:cNvGrpSpPr>
            <a:grpSpLocks noChangeAspect="1"/>
          </p:cNvGrpSpPr>
          <p:nvPr/>
        </p:nvGrpSpPr>
        <p:grpSpPr>
          <a:xfrm>
            <a:off x="1882702" y="4724400"/>
            <a:ext cx="95250" cy="95250"/>
            <a:chOff x="0" y="0"/>
            <a:chExt cx="95250" cy="95250"/>
          </a:xfrm>
        </p:grpSpPr>
        <p:sp>
          <p:nvSpPr>
            <p:cNvPr id="9" name="Freeform 9"/>
            <p:cNvSpPr/>
            <p:nvPr/>
          </p:nvSpPr>
          <p:spPr>
            <a:xfrm>
              <a:off x="0" y="0"/>
              <a:ext cx="95377" cy="95377"/>
            </a:xfrm>
            <a:custGeom>
              <a:avLst/>
              <a:gdLst/>
              <a:ahLst/>
              <a:cxnLst/>
              <a:rect l="l" t="t" r="r" b="b"/>
              <a:pathLst>
                <a:path w="95377" h="95377">
                  <a:moveTo>
                    <a:pt x="95250" y="47625"/>
                  </a:moveTo>
                  <a:cubicBezTo>
                    <a:pt x="95250" y="53975"/>
                    <a:pt x="93980" y="60071"/>
                    <a:pt x="91567" y="65913"/>
                  </a:cubicBezTo>
                  <a:cubicBezTo>
                    <a:pt x="89154" y="71755"/>
                    <a:pt x="85725" y="76835"/>
                    <a:pt x="81280" y="81407"/>
                  </a:cubicBezTo>
                  <a:cubicBezTo>
                    <a:pt x="76835" y="85979"/>
                    <a:pt x="71628" y="89281"/>
                    <a:pt x="65786" y="91694"/>
                  </a:cubicBezTo>
                  <a:cubicBezTo>
                    <a:pt x="59944" y="94107"/>
                    <a:pt x="53848" y="95377"/>
                    <a:pt x="47498" y="95377"/>
                  </a:cubicBezTo>
                  <a:cubicBezTo>
                    <a:pt x="41148" y="95377"/>
                    <a:pt x="35052" y="94107"/>
                    <a:pt x="29210" y="91694"/>
                  </a:cubicBezTo>
                  <a:cubicBezTo>
                    <a:pt x="23368" y="89281"/>
                    <a:pt x="18288" y="85852"/>
                    <a:pt x="13716" y="81407"/>
                  </a:cubicBezTo>
                  <a:cubicBezTo>
                    <a:pt x="9144" y="76962"/>
                    <a:pt x="6096" y="71628"/>
                    <a:pt x="3683" y="65913"/>
                  </a:cubicBezTo>
                  <a:cubicBezTo>
                    <a:pt x="1270" y="60198"/>
                    <a:pt x="0" y="53975"/>
                    <a:pt x="0" y="47625"/>
                  </a:cubicBezTo>
                  <a:cubicBezTo>
                    <a:pt x="0" y="41275"/>
                    <a:pt x="1270" y="35179"/>
                    <a:pt x="3683" y="29337"/>
                  </a:cubicBezTo>
                  <a:cubicBezTo>
                    <a:pt x="6096" y="23495"/>
                    <a:pt x="9525" y="18415"/>
                    <a:pt x="13970" y="13970"/>
                  </a:cubicBezTo>
                  <a:cubicBezTo>
                    <a:pt x="18415" y="9525"/>
                    <a:pt x="23622" y="6096"/>
                    <a:pt x="29337" y="3683"/>
                  </a:cubicBezTo>
                  <a:cubicBezTo>
                    <a:pt x="35052" y="1270"/>
                    <a:pt x="41275" y="0"/>
                    <a:pt x="47625" y="0"/>
                  </a:cubicBezTo>
                  <a:cubicBezTo>
                    <a:pt x="53975" y="0"/>
                    <a:pt x="60071" y="1270"/>
                    <a:pt x="65913" y="3683"/>
                  </a:cubicBezTo>
                  <a:cubicBezTo>
                    <a:pt x="71755" y="6096"/>
                    <a:pt x="76835" y="9525"/>
                    <a:pt x="81407" y="13970"/>
                  </a:cubicBezTo>
                  <a:cubicBezTo>
                    <a:pt x="85979" y="18415"/>
                    <a:pt x="89281" y="23622"/>
                    <a:pt x="91694" y="29464"/>
                  </a:cubicBezTo>
                  <a:cubicBezTo>
                    <a:pt x="94107" y="35306"/>
                    <a:pt x="95377" y="41402"/>
                    <a:pt x="95377" y="47752"/>
                  </a:cubicBezTo>
                  <a:close/>
                </a:path>
              </a:pathLst>
            </a:custGeom>
            <a:solidFill>
              <a:srgbClr val="000000"/>
            </a:solidFill>
          </p:spPr>
        </p:sp>
      </p:grpSp>
      <p:grpSp>
        <p:nvGrpSpPr>
          <p:cNvPr id="10" name="Group 10"/>
          <p:cNvGrpSpPr>
            <a:grpSpLocks noChangeAspect="1"/>
          </p:cNvGrpSpPr>
          <p:nvPr/>
        </p:nvGrpSpPr>
        <p:grpSpPr>
          <a:xfrm>
            <a:off x="1882702" y="5657850"/>
            <a:ext cx="95250" cy="95250"/>
            <a:chOff x="0" y="0"/>
            <a:chExt cx="95250" cy="95250"/>
          </a:xfrm>
        </p:grpSpPr>
        <p:sp>
          <p:nvSpPr>
            <p:cNvPr id="11" name="Freeform 11"/>
            <p:cNvSpPr/>
            <p:nvPr/>
          </p:nvSpPr>
          <p:spPr>
            <a:xfrm>
              <a:off x="0" y="0"/>
              <a:ext cx="95377" cy="95377"/>
            </a:xfrm>
            <a:custGeom>
              <a:avLst/>
              <a:gdLst/>
              <a:ahLst/>
              <a:cxnLst/>
              <a:rect l="l" t="t" r="r" b="b"/>
              <a:pathLst>
                <a:path w="95377" h="95377">
                  <a:moveTo>
                    <a:pt x="95250" y="47625"/>
                  </a:moveTo>
                  <a:cubicBezTo>
                    <a:pt x="95250" y="53975"/>
                    <a:pt x="93980" y="60071"/>
                    <a:pt x="91567" y="65913"/>
                  </a:cubicBezTo>
                  <a:cubicBezTo>
                    <a:pt x="89154" y="71755"/>
                    <a:pt x="85725" y="76835"/>
                    <a:pt x="81280" y="81407"/>
                  </a:cubicBezTo>
                  <a:cubicBezTo>
                    <a:pt x="76835" y="85979"/>
                    <a:pt x="71628" y="89281"/>
                    <a:pt x="65786" y="91694"/>
                  </a:cubicBezTo>
                  <a:cubicBezTo>
                    <a:pt x="59944" y="94107"/>
                    <a:pt x="53848" y="95377"/>
                    <a:pt x="47498" y="95377"/>
                  </a:cubicBezTo>
                  <a:cubicBezTo>
                    <a:pt x="41148" y="95377"/>
                    <a:pt x="35052" y="94107"/>
                    <a:pt x="29210" y="91694"/>
                  </a:cubicBezTo>
                  <a:cubicBezTo>
                    <a:pt x="23368" y="89281"/>
                    <a:pt x="18288" y="85852"/>
                    <a:pt x="13716" y="81407"/>
                  </a:cubicBezTo>
                  <a:cubicBezTo>
                    <a:pt x="9144" y="76962"/>
                    <a:pt x="6096" y="71628"/>
                    <a:pt x="3683" y="65913"/>
                  </a:cubicBezTo>
                  <a:cubicBezTo>
                    <a:pt x="1270" y="60198"/>
                    <a:pt x="0" y="53975"/>
                    <a:pt x="0" y="47625"/>
                  </a:cubicBezTo>
                  <a:cubicBezTo>
                    <a:pt x="0" y="41275"/>
                    <a:pt x="1270" y="35179"/>
                    <a:pt x="3683" y="29337"/>
                  </a:cubicBezTo>
                  <a:cubicBezTo>
                    <a:pt x="6096" y="23495"/>
                    <a:pt x="9525" y="18415"/>
                    <a:pt x="13970" y="13970"/>
                  </a:cubicBezTo>
                  <a:cubicBezTo>
                    <a:pt x="18415" y="9525"/>
                    <a:pt x="23622" y="6096"/>
                    <a:pt x="29337" y="3683"/>
                  </a:cubicBezTo>
                  <a:cubicBezTo>
                    <a:pt x="35052" y="1270"/>
                    <a:pt x="41275" y="0"/>
                    <a:pt x="47625" y="0"/>
                  </a:cubicBezTo>
                  <a:cubicBezTo>
                    <a:pt x="53975" y="0"/>
                    <a:pt x="60071" y="1270"/>
                    <a:pt x="65913" y="3683"/>
                  </a:cubicBezTo>
                  <a:cubicBezTo>
                    <a:pt x="71755" y="6096"/>
                    <a:pt x="76835" y="9525"/>
                    <a:pt x="81407" y="13970"/>
                  </a:cubicBezTo>
                  <a:cubicBezTo>
                    <a:pt x="85979" y="18415"/>
                    <a:pt x="89281" y="23622"/>
                    <a:pt x="91694" y="29464"/>
                  </a:cubicBezTo>
                  <a:cubicBezTo>
                    <a:pt x="94107" y="35306"/>
                    <a:pt x="95377" y="41402"/>
                    <a:pt x="95377" y="47752"/>
                  </a:cubicBezTo>
                  <a:close/>
                </a:path>
              </a:pathLst>
            </a:custGeom>
            <a:solidFill>
              <a:srgbClr val="000000"/>
            </a:solidFill>
          </p:spPr>
        </p:sp>
      </p:grpSp>
      <p:grpSp>
        <p:nvGrpSpPr>
          <p:cNvPr id="12" name="Group 12"/>
          <p:cNvGrpSpPr>
            <a:grpSpLocks noChangeAspect="1"/>
          </p:cNvGrpSpPr>
          <p:nvPr/>
        </p:nvGrpSpPr>
        <p:grpSpPr>
          <a:xfrm>
            <a:off x="1882702" y="6591300"/>
            <a:ext cx="95250" cy="95250"/>
            <a:chOff x="0" y="0"/>
            <a:chExt cx="95250" cy="95250"/>
          </a:xfrm>
        </p:grpSpPr>
        <p:sp>
          <p:nvSpPr>
            <p:cNvPr id="13" name="Freeform 13"/>
            <p:cNvSpPr/>
            <p:nvPr/>
          </p:nvSpPr>
          <p:spPr>
            <a:xfrm>
              <a:off x="0" y="0"/>
              <a:ext cx="95377" cy="95377"/>
            </a:xfrm>
            <a:custGeom>
              <a:avLst/>
              <a:gdLst/>
              <a:ahLst/>
              <a:cxnLst/>
              <a:rect l="l" t="t" r="r" b="b"/>
              <a:pathLst>
                <a:path w="95377" h="95377">
                  <a:moveTo>
                    <a:pt x="95250" y="47625"/>
                  </a:moveTo>
                  <a:cubicBezTo>
                    <a:pt x="95250" y="53975"/>
                    <a:pt x="93980" y="60071"/>
                    <a:pt x="91567" y="65913"/>
                  </a:cubicBezTo>
                  <a:cubicBezTo>
                    <a:pt x="89154" y="71755"/>
                    <a:pt x="85725" y="76835"/>
                    <a:pt x="81280" y="81407"/>
                  </a:cubicBezTo>
                  <a:cubicBezTo>
                    <a:pt x="76835" y="85979"/>
                    <a:pt x="71628" y="89281"/>
                    <a:pt x="65786" y="91694"/>
                  </a:cubicBezTo>
                  <a:cubicBezTo>
                    <a:pt x="59944" y="94107"/>
                    <a:pt x="53848" y="95377"/>
                    <a:pt x="47498" y="95377"/>
                  </a:cubicBezTo>
                  <a:cubicBezTo>
                    <a:pt x="41148" y="95377"/>
                    <a:pt x="35052" y="94107"/>
                    <a:pt x="29210" y="91694"/>
                  </a:cubicBezTo>
                  <a:cubicBezTo>
                    <a:pt x="23368" y="89281"/>
                    <a:pt x="18288" y="85852"/>
                    <a:pt x="13716" y="81407"/>
                  </a:cubicBezTo>
                  <a:cubicBezTo>
                    <a:pt x="9144" y="76962"/>
                    <a:pt x="6096" y="71628"/>
                    <a:pt x="3683" y="65913"/>
                  </a:cubicBezTo>
                  <a:cubicBezTo>
                    <a:pt x="1270" y="60198"/>
                    <a:pt x="0" y="53975"/>
                    <a:pt x="0" y="47625"/>
                  </a:cubicBezTo>
                  <a:cubicBezTo>
                    <a:pt x="0" y="41275"/>
                    <a:pt x="1270" y="35179"/>
                    <a:pt x="3683" y="29337"/>
                  </a:cubicBezTo>
                  <a:cubicBezTo>
                    <a:pt x="6096" y="23495"/>
                    <a:pt x="9525" y="18415"/>
                    <a:pt x="13970" y="13970"/>
                  </a:cubicBezTo>
                  <a:cubicBezTo>
                    <a:pt x="18415" y="9525"/>
                    <a:pt x="23622" y="6096"/>
                    <a:pt x="29337" y="3683"/>
                  </a:cubicBezTo>
                  <a:cubicBezTo>
                    <a:pt x="35052" y="1270"/>
                    <a:pt x="41275" y="0"/>
                    <a:pt x="47625" y="0"/>
                  </a:cubicBezTo>
                  <a:cubicBezTo>
                    <a:pt x="53975" y="0"/>
                    <a:pt x="60071" y="1270"/>
                    <a:pt x="65913" y="3683"/>
                  </a:cubicBezTo>
                  <a:cubicBezTo>
                    <a:pt x="71755" y="6096"/>
                    <a:pt x="76835" y="9525"/>
                    <a:pt x="81407" y="13970"/>
                  </a:cubicBezTo>
                  <a:cubicBezTo>
                    <a:pt x="85979" y="18415"/>
                    <a:pt x="89281" y="23622"/>
                    <a:pt x="91694" y="29464"/>
                  </a:cubicBezTo>
                  <a:cubicBezTo>
                    <a:pt x="94107" y="35306"/>
                    <a:pt x="95377" y="41402"/>
                    <a:pt x="95377" y="47752"/>
                  </a:cubicBezTo>
                  <a:close/>
                </a:path>
              </a:pathLst>
            </a:custGeom>
            <a:solidFill>
              <a:srgbClr val="000000"/>
            </a:solidFill>
          </p:spPr>
        </p:sp>
      </p:grpSp>
      <p:grpSp>
        <p:nvGrpSpPr>
          <p:cNvPr id="14" name="Group 14"/>
          <p:cNvGrpSpPr>
            <a:grpSpLocks noChangeAspect="1"/>
          </p:cNvGrpSpPr>
          <p:nvPr/>
        </p:nvGrpSpPr>
        <p:grpSpPr>
          <a:xfrm>
            <a:off x="13938247" y="-63503"/>
            <a:ext cx="4408484" cy="10413997"/>
            <a:chOff x="0" y="0"/>
            <a:chExt cx="4408488" cy="10414000"/>
          </a:xfrm>
        </p:grpSpPr>
        <p:sp>
          <p:nvSpPr>
            <p:cNvPr id="15" name="Freeform 15"/>
            <p:cNvSpPr/>
            <p:nvPr/>
          </p:nvSpPr>
          <p:spPr>
            <a:xfrm>
              <a:off x="2472309" y="63500"/>
              <a:ext cx="1872615" cy="10283698"/>
            </a:xfrm>
            <a:custGeom>
              <a:avLst/>
              <a:gdLst/>
              <a:ahLst/>
              <a:cxnLst/>
              <a:rect l="l" t="t" r="r" b="b"/>
              <a:pathLst>
                <a:path w="1872615" h="10283698">
                  <a:moveTo>
                    <a:pt x="0" y="0"/>
                  </a:moveTo>
                  <a:lnTo>
                    <a:pt x="1661541" y="10283698"/>
                  </a:lnTo>
                  <a:lnTo>
                    <a:pt x="1872615" y="10283698"/>
                  </a:lnTo>
                  <a:lnTo>
                    <a:pt x="1872615" y="0"/>
                  </a:lnTo>
                  <a:close/>
                </a:path>
              </a:pathLst>
            </a:custGeom>
            <a:solidFill>
              <a:srgbClr val="90C226"/>
            </a:solidFill>
          </p:spPr>
        </p:sp>
        <p:sp>
          <p:nvSpPr>
            <p:cNvPr id="16" name="Freeform 16"/>
            <p:cNvSpPr/>
            <p:nvPr/>
          </p:nvSpPr>
          <p:spPr>
            <a:xfrm>
              <a:off x="68072" y="63500"/>
              <a:ext cx="4276979" cy="10287000"/>
            </a:xfrm>
            <a:custGeom>
              <a:avLst/>
              <a:gdLst/>
              <a:ahLst/>
              <a:cxnLst/>
              <a:rect l="l" t="t" r="r" b="b"/>
              <a:pathLst>
                <a:path w="4276979" h="10287000">
                  <a:moveTo>
                    <a:pt x="0" y="0"/>
                  </a:moveTo>
                  <a:lnTo>
                    <a:pt x="3701542" y="10287000"/>
                  </a:lnTo>
                  <a:lnTo>
                    <a:pt x="4276979" y="10287000"/>
                  </a:lnTo>
                  <a:lnTo>
                    <a:pt x="4276979" y="0"/>
                  </a:lnTo>
                  <a:close/>
                </a:path>
              </a:pathLst>
            </a:custGeom>
            <a:solidFill>
              <a:srgbClr val="3F7819"/>
            </a:solidFill>
          </p:spPr>
        </p:sp>
        <p:sp>
          <p:nvSpPr>
            <p:cNvPr id="17" name="Freeform 17"/>
            <p:cNvSpPr/>
            <p:nvPr/>
          </p:nvSpPr>
          <p:spPr>
            <a:xfrm>
              <a:off x="1620139" y="5448300"/>
              <a:ext cx="2724785" cy="4900676"/>
            </a:xfrm>
            <a:custGeom>
              <a:avLst/>
              <a:gdLst/>
              <a:ahLst/>
              <a:cxnLst/>
              <a:rect l="l" t="t" r="r" b="b"/>
              <a:pathLst>
                <a:path w="2724785" h="4900676">
                  <a:moveTo>
                    <a:pt x="2724785" y="0"/>
                  </a:moveTo>
                  <a:lnTo>
                    <a:pt x="0" y="4900676"/>
                  </a:lnTo>
                  <a:lnTo>
                    <a:pt x="2724785" y="4900676"/>
                  </a:lnTo>
                  <a:lnTo>
                    <a:pt x="2724785" y="0"/>
                  </a:lnTo>
                  <a:close/>
                </a:path>
              </a:pathLst>
            </a:custGeom>
            <a:solidFill>
              <a:srgbClr val="90C226"/>
            </a:solidFill>
          </p:spPr>
        </p:sp>
      </p:grpSp>
      <p:sp>
        <p:nvSpPr>
          <p:cNvPr id="18" name="TextBox 18"/>
          <p:cNvSpPr txBox="1"/>
          <p:nvPr/>
        </p:nvSpPr>
        <p:spPr>
          <a:xfrm>
            <a:off x="2787939" y="945147"/>
            <a:ext cx="9376858" cy="930593"/>
          </a:xfrm>
          <a:prstGeom prst="rect">
            <a:avLst/>
          </a:prstGeom>
        </p:spPr>
        <p:txBody>
          <a:bodyPr lIns="0" tIns="0" rIns="0" bIns="0" rtlCol="0" anchor="t">
            <a:spAutoFit/>
          </a:bodyPr>
          <a:lstStyle/>
          <a:p>
            <a:pPr algn="l">
              <a:lnSpc>
                <a:spcPts val="7559"/>
              </a:lnSpc>
            </a:pPr>
            <a:r>
              <a:rPr lang="en-US" sz="5400">
                <a:solidFill>
                  <a:srgbClr val="90C226"/>
                </a:solidFill>
                <a:latin typeface="Trebuchet MS"/>
                <a:ea typeface="Trebuchet MS"/>
                <a:cs typeface="Trebuchet MS"/>
                <a:sym typeface="Trebuchet MS"/>
              </a:rPr>
              <a:t>Data Processing and Cleaning </a:t>
            </a:r>
          </a:p>
        </p:txBody>
      </p:sp>
      <p:sp>
        <p:nvSpPr>
          <p:cNvPr id="19" name="TextBox 19"/>
          <p:cNvSpPr txBox="1"/>
          <p:nvPr/>
        </p:nvSpPr>
        <p:spPr>
          <a:xfrm>
            <a:off x="2142401" y="2668838"/>
            <a:ext cx="11086881" cy="509873"/>
          </a:xfrm>
          <a:prstGeom prst="rect">
            <a:avLst/>
          </a:prstGeom>
        </p:spPr>
        <p:txBody>
          <a:bodyPr lIns="0" tIns="0" rIns="0" bIns="0" rtlCol="0" anchor="t">
            <a:spAutoFit/>
          </a:bodyPr>
          <a:lstStyle/>
          <a:p>
            <a:pPr algn="l">
              <a:lnSpc>
                <a:spcPts val="3676"/>
              </a:lnSpc>
            </a:pPr>
            <a:r>
              <a:rPr lang="en-US" sz="3099">
                <a:solidFill>
                  <a:srgbClr val="000000"/>
                </a:solidFill>
                <a:latin typeface="Times New Roman"/>
                <a:ea typeface="Times New Roman"/>
                <a:cs typeface="Times New Roman"/>
                <a:sym typeface="Times New Roman"/>
              </a:rPr>
              <a:t>Handled missing values using forward fill and mean substitution.</a:t>
            </a:r>
          </a:p>
        </p:txBody>
      </p:sp>
      <p:sp>
        <p:nvSpPr>
          <p:cNvPr id="20" name="TextBox 20"/>
          <p:cNvSpPr txBox="1"/>
          <p:nvPr/>
        </p:nvSpPr>
        <p:spPr>
          <a:xfrm>
            <a:off x="2142401" y="3602288"/>
            <a:ext cx="7583586" cy="509873"/>
          </a:xfrm>
          <a:prstGeom prst="rect">
            <a:avLst/>
          </a:prstGeom>
        </p:spPr>
        <p:txBody>
          <a:bodyPr lIns="0" tIns="0" rIns="0" bIns="0" rtlCol="0" anchor="t">
            <a:spAutoFit/>
          </a:bodyPr>
          <a:lstStyle/>
          <a:p>
            <a:pPr algn="l">
              <a:lnSpc>
                <a:spcPts val="3676"/>
              </a:lnSpc>
            </a:pPr>
            <a:r>
              <a:rPr lang="en-US" sz="3099">
                <a:solidFill>
                  <a:srgbClr val="000000"/>
                </a:solidFill>
                <a:latin typeface="Times New Roman"/>
                <a:ea typeface="Times New Roman"/>
                <a:cs typeface="Times New Roman"/>
                <a:sym typeface="Times New Roman"/>
              </a:rPr>
              <a:t>Removed duplicates and irrelevant columns.</a:t>
            </a:r>
          </a:p>
        </p:txBody>
      </p:sp>
      <p:sp>
        <p:nvSpPr>
          <p:cNvPr id="21" name="TextBox 21"/>
          <p:cNvSpPr txBox="1"/>
          <p:nvPr/>
        </p:nvSpPr>
        <p:spPr>
          <a:xfrm>
            <a:off x="2142401" y="4535738"/>
            <a:ext cx="8285855" cy="509873"/>
          </a:xfrm>
          <a:prstGeom prst="rect">
            <a:avLst/>
          </a:prstGeom>
        </p:spPr>
        <p:txBody>
          <a:bodyPr lIns="0" tIns="0" rIns="0" bIns="0" rtlCol="0" anchor="t">
            <a:spAutoFit/>
          </a:bodyPr>
          <a:lstStyle/>
          <a:p>
            <a:pPr algn="l">
              <a:lnSpc>
                <a:spcPts val="3676"/>
              </a:lnSpc>
            </a:pPr>
            <a:r>
              <a:rPr lang="en-US" sz="3099">
                <a:solidFill>
                  <a:srgbClr val="000000"/>
                </a:solidFill>
                <a:latin typeface="Times New Roman"/>
                <a:ea typeface="Times New Roman"/>
                <a:cs typeface="Times New Roman"/>
                <a:sym typeface="Times New Roman"/>
              </a:rPr>
              <a:t>Detected and treated outliers in stock price data.</a:t>
            </a:r>
          </a:p>
        </p:txBody>
      </p:sp>
      <p:sp>
        <p:nvSpPr>
          <p:cNvPr id="22" name="TextBox 22"/>
          <p:cNvSpPr txBox="1"/>
          <p:nvPr/>
        </p:nvSpPr>
        <p:spPr>
          <a:xfrm>
            <a:off x="2142401" y="5469188"/>
            <a:ext cx="10644407" cy="509873"/>
          </a:xfrm>
          <a:prstGeom prst="rect">
            <a:avLst/>
          </a:prstGeom>
        </p:spPr>
        <p:txBody>
          <a:bodyPr lIns="0" tIns="0" rIns="0" bIns="0" rtlCol="0" anchor="t">
            <a:spAutoFit/>
          </a:bodyPr>
          <a:lstStyle/>
          <a:p>
            <a:pPr algn="l">
              <a:lnSpc>
                <a:spcPts val="3676"/>
              </a:lnSpc>
            </a:pPr>
            <a:r>
              <a:rPr lang="en-US" sz="3099">
                <a:solidFill>
                  <a:srgbClr val="000000"/>
                </a:solidFill>
                <a:latin typeface="Times New Roman"/>
                <a:ea typeface="Times New Roman"/>
                <a:cs typeface="Times New Roman"/>
                <a:sym typeface="Times New Roman"/>
              </a:rPr>
              <a:t>Standardized date formats and normalized numerical features.</a:t>
            </a:r>
          </a:p>
        </p:txBody>
      </p:sp>
      <p:sp>
        <p:nvSpPr>
          <p:cNvPr id="23" name="TextBox 23"/>
          <p:cNvSpPr txBox="1"/>
          <p:nvPr/>
        </p:nvSpPr>
        <p:spPr>
          <a:xfrm>
            <a:off x="2142401" y="6402638"/>
            <a:ext cx="10878093" cy="976598"/>
          </a:xfrm>
          <a:prstGeom prst="rect">
            <a:avLst/>
          </a:prstGeom>
        </p:spPr>
        <p:txBody>
          <a:bodyPr lIns="0" tIns="0" rIns="0" bIns="0" rtlCol="0" anchor="t">
            <a:spAutoFit/>
          </a:bodyPr>
          <a:lstStyle/>
          <a:p>
            <a:pPr algn="l">
              <a:lnSpc>
                <a:spcPts val="3676"/>
              </a:lnSpc>
            </a:pPr>
            <a:r>
              <a:rPr lang="en-US" sz="3099">
                <a:solidFill>
                  <a:srgbClr val="000000"/>
                </a:solidFill>
                <a:latin typeface="Times New Roman"/>
                <a:ea typeface="Times New Roman"/>
                <a:cs typeface="Times New Roman"/>
                <a:sym typeface="Times New Roman"/>
              </a:rPr>
              <a:t>Created new features (moving averages, daily returns) for better forecasting.</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p:cNvGrpSpPr>
            <a:grpSpLocks noChangeAspect="1"/>
          </p:cNvGrpSpPr>
          <p:nvPr/>
        </p:nvGrpSpPr>
        <p:grpSpPr>
          <a:xfrm>
            <a:off x="0" y="6019800"/>
            <a:ext cx="673103" cy="4267200"/>
            <a:chOff x="0" y="0"/>
            <a:chExt cx="673100" cy="4267200"/>
          </a:xfrm>
        </p:grpSpPr>
        <p:sp>
          <p:nvSpPr>
            <p:cNvPr id="3" name="Freeform 3"/>
            <p:cNvSpPr/>
            <p:nvPr/>
          </p:nvSpPr>
          <p:spPr>
            <a:xfrm>
              <a:off x="0" y="0"/>
              <a:ext cx="673100" cy="4267200"/>
            </a:xfrm>
            <a:custGeom>
              <a:avLst/>
              <a:gdLst/>
              <a:ahLst/>
              <a:cxnLst/>
              <a:rect l="l" t="t" r="r" b="b"/>
              <a:pathLst>
                <a:path w="673100" h="4267200">
                  <a:moveTo>
                    <a:pt x="0" y="0"/>
                  </a:moveTo>
                  <a:lnTo>
                    <a:pt x="0" y="4267200"/>
                  </a:lnTo>
                  <a:lnTo>
                    <a:pt x="673100" y="4267200"/>
                  </a:lnTo>
                  <a:lnTo>
                    <a:pt x="673100" y="4266946"/>
                  </a:lnTo>
                  <a:lnTo>
                    <a:pt x="0" y="0"/>
                  </a:lnTo>
                  <a:close/>
                </a:path>
              </a:pathLst>
            </a:custGeom>
            <a:solidFill>
              <a:srgbClr val="90C226"/>
            </a:solidFill>
          </p:spPr>
        </p:sp>
      </p:grpSp>
      <p:grpSp>
        <p:nvGrpSpPr>
          <p:cNvPr id="4" name="Group 4"/>
          <p:cNvGrpSpPr>
            <a:grpSpLocks noChangeAspect="1"/>
          </p:cNvGrpSpPr>
          <p:nvPr/>
        </p:nvGrpSpPr>
        <p:grpSpPr>
          <a:xfrm>
            <a:off x="2051647" y="3390900"/>
            <a:ext cx="95250" cy="95250"/>
            <a:chOff x="0" y="0"/>
            <a:chExt cx="95250" cy="95250"/>
          </a:xfrm>
        </p:grpSpPr>
        <p:sp>
          <p:nvSpPr>
            <p:cNvPr id="5" name="Freeform 5"/>
            <p:cNvSpPr/>
            <p:nvPr/>
          </p:nvSpPr>
          <p:spPr>
            <a:xfrm>
              <a:off x="0" y="0"/>
              <a:ext cx="95377" cy="95377"/>
            </a:xfrm>
            <a:custGeom>
              <a:avLst/>
              <a:gdLst/>
              <a:ahLst/>
              <a:cxnLst/>
              <a:rect l="l" t="t" r="r" b="b"/>
              <a:pathLst>
                <a:path w="95377" h="95377">
                  <a:moveTo>
                    <a:pt x="95250" y="47625"/>
                  </a:moveTo>
                  <a:cubicBezTo>
                    <a:pt x="95250" y="53975"/>
                    <a:pt x="93980" y="60071"/>
                    <a:pt x="91567" y="65913"/>
                  </a:cubicBezTo>
                  <a:cubicBezTo>
                    <a:pt x="89154" y="71755"/>
                    <a:pt x="85725" y="76835"/>
                    <a:pt x="81280" y="81407"/>
                  </a:cubicBezTo>
                  <a:cubicBezTo>
                    <a:pt x="76835" y="85979"/>
                    <a:pt x="71628" y="89281"/>
                    <a:pt x="65786" y="91694"/>
                  </a:cubicBezTo>
                  <a:cubicBezTo>
                    <a:pt x="59944" y="94107"/>
                    <a:pt x="53848" y="95377"/>
                    <a:pt x="47498" y="95377"/>
                  </a:cubicBezTo>
                  <a:cubicBezTo>
                    <a:pt x="41148" y="95377"/>
                    <a:pt x="35052" y="94107"/>
                    <a:pt x="29210" y="91694"/>
                  </a:cubicBezTo>
                  <a:cubicBezTo>
                    <a:pt x="23368" y="89281"/>
                    <a:pt x="18288" y="85852"/>
                    <a:pt x="13716" y="81407"/>
                  </a:cubicBezTo>
                  <a:cubicBezTo>
                    <a:pt x="9144" y="76962"/>
                    <a:pt x="6096" y="71628"/>
                    <a:pt x="3683" y="65913"/>
                  </a:cubicBezTo>
                  <a:cubicBezTo>
                    <a:pt x="1270" y="60198"/>
                    <a:pt x="0" y="53975"/>
                    <a:pt x="0" y="47625"/>
                  </a:cubicBezTo>
                  <a:cubicBezTo>
                    <a:pt x="0" y="41275"/>
                    <a:pt x="1270" y="35179"/>
                    <a:pt x="3683" y="29337"/>
                  </a:cubicBezTo>
                  <a:cubicBezTo>
                    <a:pt x="6096" y="23495"/>
                    <a:pt x="9525" y="18415"/>
                    <a:pt x="13970" y="13970"/>
                  </a:cubicBezTo>
                  <a:cubicBezTo>
                    <a:pt x="18415" y="9525"/>
                    <a:pt x="23622" y="6096"/>
                    <a:pt x="29337" y="3683"/>
                  </a:cubicBezTo>
                  <a:cubicBezTo>
                    <a:pt x="35052" y="1270"/>
                    <a:pt x="41275" y="0"/>
                    <a:pt x="47625" y="0"/>
                  </a:cubicBezTo>
                  <a:cubicBezTo>
                    <a:pt x="53975" y="0"/>
                    <a:pt x="60071" y="1270"/>
                    <a:pt x="65913" y="3683"/>
                  </a:cubicBezTo>
                  <a:cubicBezTo>
                    <a:pt x="71755" y="6096"/>
                    <a:pt x="76835" y="9525"/>
                    <a:pt x="81407" y="13970"/>
                  </a:cubicBezTo>
                  <a:cubicBezTo>
                    <a:pt x="85979" y="18415"/>
                    <a:pt x="89281" y="23622"/>
                    <a:pt x="91694" y="29464"/>
                  </a:cubicBezTo>
                  <a:cubicBezTo>
                    <a:pt x="94107" y="35306"/>
                    <a:pt x="95377" y="41402"/>
                    <a:pt x="95377" y="47752"/>
                  </a:cubicBezTo>
                  <a:close/>
                </a:path>
              </a:pathLst>
            </a:custGeom>
            <a:solidFill>
              <a:srgbClr val="000000"/>
            </a:solidFill>
          </p:spPr>
        </p:sp>
      </p:grpSp>
      <p:grpSp>
        <p:nvGrpSpPr>
          <p:cNvPr id="6" name="Group 6"/>
          <p:cNvGrpSpPr>
            <a:grpSpLocks noChangeAspect="1"/>
          </p:cNvGrpSpPr>
          <p:nvPr/>
        </p:nvGrpSpPr>
        <p:grpSpPr>
          <a:xfrm>
            <a:off x="2051647" y="4324350"/>
            <a:ext cx="95250" cy="95250"/>
            <a:chOff x="0" y="0"/>
            <a:chExt cx="95250" cy="95250"/>
          </a:xfrm>
        </p:grpSpPr>
        <p:sp>
          <p:nvSpPr>
            <p:cNvPr id="7" name="Freeform 7"/>
            <p:cNvSpPr/>
            <p:nvPr/>
          </p:nvSpPr>
          <p:spPr>
            <a:xfrm>
              <a:off x="0" y="0"/>
              <a:ext cx="95377" cy="95377"/>
            </a:xfrm>
            <a:custGeom>
              <a:avLst/>
              <a:gdLst/>
              <a:ahLst/>
              <a:cxnLst/>
              <a:rect l="l" t="t" r="r" b="b"/>
              <a:pathLst>
                <a:path w="95377" h="95377">
                  <a:moveTo>
                    <a:pt x="95250" y="47625"/>
                  </a:moveTo>
                  <a:cubicBezTo>
                    <a:pt x="95250" y="53975"/>
                    <a:pt x="93980" y="60071"/>
                    <a:pt x="91567" y="65913"/>
                  </a:cubicBezTo>
                  <a:cubicBezTo>
                    <a:pt x="89154" y="71755"/>
                    <a:pt x="85725" y="76835"/>
                    <a:pt x="81280" y="81407"/>
                  </a:cubicBezTo>
                  <a:cubicBezTo>
                    <a:pt x="76835" y="85979"/>
                    <a:pt x="71628" y="89281"/>
                    <a:pt x="65786" y="91694"/>
                  </a:cubicBezTo>
                  <a:cubicBezTo>
                    <a:pt x="59944" y="94107"/>
                    <a:pt x="53848" y="95377"/>
                    <a:pt x="47498" y="95377"/>
                  </a:cubicBezTo>
                  <a:cubicBezTo>
                    <a:pt x="41148" y="95377"/>
                    <a:pt x="35052" y="94107"/>
                    <a:pt x="29210" y="91694"/>
                  </a:cubicBezTo>
                  <a:cubicBezTo>
                    <a:pt x="23368" y="89281"/>
                    <a:pt x="18288" y="85852"/>
                    <a:pt x="13716" y="81407"/>
                  </a:cubicBezTo>
                  <a:cubicBezTo>
                    <a:pt x="9144" y="76962"/>
                    <a:pt x="6096" y="71628"/>
                    <a:pt x="3683" y="65913"/>
                  </a:cubicBezTo>
                  <a:cubicBezTo>
                    <a:pt x="1270" y="60198"/>
                    <a:pt x="0" y="53975"/>
                    <a:pt x="0" y="47625"/>
                  </a:cubicBezTo>
                  <a:cubicBezTo>
                    <a:pt x="0" y="41275"/>
                    <a:pt x="1270" y="35179"/>
                    <a:pt x="3683" y="29337"/>
                  </a:cubicBezTo>
                  <a:cubicBezTo>
                    <a:pt x="6096" y="23495"/>
                    <a:pt x="9525" y="18415"/>
                    <a:pt x="13970" y="13970"/>
                  </a:cubicBezTo>
                  <a:cubicBezTo>
                    <a:pt x="18415" y="9525"/>
                    <a:pt x="23622" y="6096"/>
                    <a:pt x="29337" y="3683"/>
                  </a:cubicBezTo>
                  <a:cubicBezTo>
                    <a:pt x="35052" y="1270"/>
                    <a:pt x="41275" y="0"/>
                    <a:pt x="47625" y="0"/>
                  </a:cubicBezTo>
                  <a:cubicBezTo>
                    <a:pt x="53975" y="0"/>
                    <a:pt x="60071" y="1270"/>
                    <a:pt x="65913" y="3683"/>
                  </a:cubicBezTo>
                  <a:cubicBezTo>
                    <a:pt x="71755" y="6096"/>
                    <a:pt x="76835" y="9525"/>
                    <a:pt x="81407" y="13970"/>
                  </a:cubicBezTo>
                  <a:cubicBezTo>
                    <a:pt x="85979" y="18415"/>
                    <a:pt x="89281" y="23622"/>
                    <a:pt x="91694" y="29464"/>
                  </a:cubicBezTo>
                  <a:cubicBezTo>
                    <a:pt x="94107" y="35306"/>
                    <a:pt x="95377" y="41402"/>
                    <a:pt x="95377" y="47752"/>
                  </a:cubicBezTo>
                  <a:close/>
                </a:path>
              </a:pathLst>
            </a:custGeom>
            <a:solidFill>
              <a:srgbClr val="000000"/>
            </a:solidFill>
          </p:spPr>
        </p:sp>
      </p:grpSp>
      <p:grpSp>
        <p:nvGrpSpPr>
          <p:cNvPr id="8" name="Group 8"/>
          <p:cNvGrpSpPr>
            <a:grpSpLocks noChangeAspect="1"/>
          </p:cNvGrpSpPr>
          <p:nvPr/>
        </p:nvGrpSpPr>
        <p:grpSpPr>
          <a:xfrm>
            <a:off x="2051647" y="5257800"/>
            <a:ext cx="95250" cy="95250"/>
            <a:chOff x="0" y="0"/>
            <a:chExt cx="95250" cy="95250"/>
          </a:xfrm>
        </p:grpSpPr>
        <p:sp>
          <p:nvSpPr>
            <p:cNvPr id="9" name="Freeform 9"/>
            <p:cNvSpPr/>
            <p:nvPr/>
          </p:nvSpPr>
          <p:spPr>
            <a:xfrm>
              <a:off x="0" y="0"/>
              <a:ext cx="95377" cy="95377"/>
            </a:xfrm>
            <a:custGeom>
              <a:avLst/>
              <a:gdLst/>
              <a:ahLst/>
              <a:cxnLst/>
              <a:rect l="l" t="t" r="r" b="b"/>
              <a:pathLst>
                <a:path w="95377" h="95377">
                  <a:moveTo>
                    <a:pt x="95250" y="47625"/>
                  </a:moveTo>
                  <a:cubicBezTo>
                    <a:pt x="95250" y="53975"/>
                    <a:pt x="93980" y="60071"/>
                    <a:pt x="91567" y="65913"/>
                  </a:cubicBezTo>
                  <a:cubicBezTo>
                    <a:pt x="89154" y="71755"/>
                    <a:pt x="85725" y="76835"/>
                    <a:pt x="81280" y="81407"/>
                  </a:cubicBezTo>
                  <a:cubicBezTo>
                    <a:pt x="76835" y="85979"/>
                    <a:pt x="71628" y="89281"/>
                    <a:pt x="65786" y="91694"/>
                  </a:cubicBezTo>
                  <a:cubicBezTo>
                    <a:pt x="59944" y="94107"/>
                    <a:pt x="53848" y="95377"/>
                    <a:pt x="47498" y="95377"/>
                  </a:cubicBezTo>
                  <a:cubicBezTo>
                    <a:pt x="41148" y="95377"/>
                    <a:pt x="35052" y="94107"/>
                    <a:pt x="29210" y="91694"/>
                  </a:cubicBezTo>
                  <a:cubicBezTo>
                    <a:pt x="23368" y="89281"/>
                    <a:pt x="18288" y="85852"/>
                    <a:pt x="13716" y="81407"/>
                  </a:cubicBezTo>
                  <a:cubicBezTo>
                    <a:pt x="9144" y="76962"/>
                    <a:pt x="6096" y="71628"/>
                    <a:pt x="3683" y="65913"/>
                  </a:cubicBezTo>
                  <a:cubicBezTo>
                    <a:pt x="1270" y="60198"/>
                    <a:pt x="0" y="53975"/>
                    <a:pt x="0" y="47625"/>
                  </a:cubicBezTo>
                  <a:cubicBezTo>
                    <a:pt x="0" y="41275"/>
                    <a:pt x="1270" y="35179"/>
                    <a:pt x="3683" y="29337"/>
                  </a:cubicBezTo>
                  <a:cubicBezTo>
                    <a:pt x="6096" y="23495"/>
                    <a:pt x="9525" y="18415"/>
                    <a:pt x="13970" y="13970"/>
                  </a:cubicBezTo>
                  <a:cubicBezTo>
                    <a:pt x="18415" y="9525"/>
                    <a:pt x="23622" y="6096"/>
                    <a:pt x="29337" y="3683"/>
                  </a:cubicBezTo>
                  <a:cubicBezTo>
                    <a:pt x="35052" y="1270"/>
                    <a:pt x="41275" y="0"/>
                    <a:pt x="47625" y="0"/>
                  </a:cubicBezTo>
                  <a:cubicBezTo>
                    <a:pt x="53975" y="0"/>
                    <a:pt x="60071" y="1270"/>
                    <a:pt x="65913" y="3683"/>
                  </a:cubicBezTo>
                  <a:cubicBezTo>
                    <a:pt x="71755" y="6096"/>
                    <a:pt x="76835" y="9525"/>
                    <a:pt x="81407" y="13970"/>
                  </a:cubicBezTo>
                  <a:cubicBezTo>
                    <a:pt x="85979" y="18415"/>
                    <a:pt x="89281" y="23622"/>
                    <a:pt x="91694" y="29464"/>
                  </a:cubicBezTo>
                  <a:cubicBezTo>
                    <a:pt x="94107" y="35306"/>
                    <a:pt x="95377" y="41402"/>
                    <a:pt x="95377" y="47752"/>
                  </a:cubicBezTo>
                  <a:close/>
                </a:path>
              </a:pathLst>
            </a:custGeom>
            <a:solidFill>
              <a:srgbClr val="000000"/>
            </a:solidFill>
          </p:spPr>
        </p:sp>
      </p:grpSp>
      <p:grpSp>
        <p:nvGrpSpPr>
          <p:cNvPr id="10" name="Group 10"/>
          <p:cNvGrpSpPr>
            <a:grpSpLocks noChangeAspect="1"/>
          </p:cNvGrpSpPr>
          <p:nvPr/>
        </p:nvGrpSpPr>
        <p:grpSpPr>
          <a:xfrm>
            <a:off x="2051647" y="6191250"/>
            <a:ext cx="95250" cy="95250"/>
            <a:chOff x="0" y="0"/>
            <a:chExt cx="95250" cy="95250"/>
          </a:xfrm>
        </p:grpSpPr>
        <p:sp>
          <p:nvSpPr>
            <p:cNvPr id="11" name="Freeform 11"/>
            <p:cNvSpPr/>
            <p:nvPr/>
          </p:nvSpPr>
          <p:spPr>
            <a:xfrm>
              <a:off x="0" y="0"/>
              <a:ext cx="95377" cy="95377"/>
            </a:xfrm>
            <a:custGeom>
              <a:avLst/>
              <a:gdLst/>
              <a:ahLst/>
              <a:cxnLst/>
              <a:rect l="l" t="t" r="r" b="b"/>
              <a:pathLst>
                <a:path w="95377" h="95377">
                  <a:moveTo>
                    <a:pt x="95250" y="47625"/>
                  </a:moveTo>
                  <a:cubicBezTo>
                    <a:pt x="95250" y="53975"/>
                    <a:pt x="93980" y="60071"/>
                    <a:pt x="91567" y="65913"/>
                  </a:cubicBezTo>
                  <a:cubicBezTo>
                    <a:pt x="89154" y="71755"/>
                    <a:pt x="85725" y="76835"/>
                    <a:pt x="81280" y="81407"/>
                  </a:cubicBezTo>
                  <a:cubicBezTo>
                    <a:pt x="76835" y="85979"/>
                    <a:pt x="71628" y="89281"/>
                    <a:pt x="65786" y="91694"/>
                  </a:cubicBezTo>
                  <a:cubicBezTo>
                    <a:pt x="59944" y="94107"/>
                    <a:pt x="53848" y="95377"/>
                    <a:pt x="47498" y="95377"/>
                  </a:cubicBezTo>
                  <a:cubicBezTo>
                    <a:pt x="41148" y="95377"/>
                    <a:pt x="35052" y="94107"/>
                    <a:pt x="29210" y="91694"/>
                  </a:cubicBezTo>
                  <a:cubicBezTo>
                    <a:pt x="23368" y="89281"/>
                    <a:pt x="18288" y="85852"/>
                    <a:pt x="13716" y="81407"/>
                  </a:cubicBezTo>
                  <a:cubicBezTo>
                    <a:pt x="9144" y="76962"/>
                    <a:pt x="6096" y="71628"/>
                    <a:pt x="3683" y="65786"/>
                  </a:cubicBezTo>
                  <a:cubicBezTo>
                    <a:pt x="1270" y="59944"/>
                    <a:pt x="0" y="53975"/>
                    <a:pt x="0" y="47625"/>
                  </a:cubicBezTo>
                  <a:cubicBezTo>
                    <a:pt x="0" y="41275"/>
                    <a:pt x="1270" y="35179"/>
                    <a:pt x="3683" y="29337"/>
                  </a:cubicBezTo>
                  <a:cubicBezTo>
                    <a:pt x="6096" y="23495"/>
                    <a:pt x="9525" y="18415"/>
                    <a:pt x="13970" y="13970"/>
                  </a:cubicBezTo>
                  <a:cubicBezTo>
                    <a:pt x="18415" y="9525"/>
                    <a:pt x="23622" y="6096"/>
                    <a:pt x="29337" y="3683"/>
                  </a:cubicBezTo>
                  <a:cubicBezTo>
                    <a:pt x="35052" y="1270"/>
                    <a:pt x="41275" y="0"/>
                    <a:pt x="47625" y="0"/>
                  </a:cubicBezTo>
                  <a:cubicBezTo>
                    <a:pt x="53975" y="0"/>
                    <a:pt x="60071" y="1270"/>
                    <a:pt x="65913" y="3683"/>
                  </a:cubicBezTo>
                  <a:cubicBezTo>
                    <a:pt x="71755" y="6096"/>
                    <a:pt x="76835" y="9525"/>
                    <a:pt x="81407" y="13970"/>
                  </a:cubicBezTo>
                  <a:cubicBezTo>
                    <a:pt x="85979" y="18415"/>
                    <a:pt x="89281" y="23622"/>
                    <a:pt x="91694" y="29464"/>
                  </a:cubicBezTo>
                  <a:cubicBezTo>
                    <a:pt x="94107" y="35306"/>
                    <a:pt x="95377" y="41402"/>
                    <a:pt x="95377" y="47752"/>
                  </a:cubicBezTo>
                  <a:close/>
                </a:path>
              </a:pathLst>
            </a:custGeom>
            <a:solidFill>
              <a:srgbClr val="000000"/>
            </a:solidFill>
          </p:spPr>
        </p:sp>
      </p:grpSp>
      <p:grpSp>
        <p:nvGrpSpPr>
          <p:cNvPr id="12" name="Group 12"/>
          <p:cNvGrpSpPr>
            <a:grpSpLocks noChangeAspect="1"/>
          </p:cNvGrpSpPr>
          <p:nvPr/>
        </p:nvGrpSpPr>
        <p:grpSpPr>
          <a:xfrm>
            <a:off x="2051647" y="7124700"/>
            <a:ext cx="95250" cy="95250"/>
            <a:chOff x="0" y="0"/>
            <a:chExt cx="95250" cy="95250"/>
          </a:xfrm>
        </p:grpSpPr>
        <p:sp>
          <p:nvSpPr>
            <p:cNvPr id="13" name="Freeform 13"/>
            <p:cNvSpPr/>
            <p:nvPr/>
          </p:nvSpPr>
          <p:spPr>
            <a:xfrm>
              <a:off x="0" y="0"/>
              <a:ext cx="95377" cy="95377"/>
            </a:xfrm>
            <a:custGeom>
              <a:avLst/>
              <a:gdLst/>
              <a:ahLst/>
              <a:cxnLst/>
              <a:rect l="l" t="t" r="r" b="b"/>
              <a:pathLst>
                <a:path w="95377" h="95377">
                  <a:moveTo>
                    <a:pt x="95250" y="47625"/>
                  </a:moveTo>
                  <a:cubicBezTo>
                    <a:pt x="95250" y="53975"/>
                    <a:pt x="93980" y="60071"/>
                    <a:pt x="91567" y="65913"/>
                  </a:cubicBezTo>
                  <a:cubicBezTo>
                    <a:pt x="89154" y="71755"/>
                    <a:pt x="85725" y="76835"/>
                    <a:pt x="81280" y="81407"/>
                  </a:cubicBezTo>
                  <a:cubicBezTo>
                    <a:pt x="76835" y="85979"/>
                    <a:pt x="71628" y="89281"/>
                    <a:pt x="65786" y="91694"/>
                  </a:cubicBezTo>
                  <a:cubicBezTo>
                    <a:pt x="59944" y="94107"/>
                    <a:pt x="53848" y="95377"/>
                    <a:pt x="47498" y="95377"/>
                  </a:cubicBezTo>
                  <a:cubicBezTo>
                    <a:pt x="41148" y="95377"/>
                    <a:pt x="35052" y="94107"/>
                    <a:pt x="29210" y="91694"/>
                  </a:cubicBezTo>
                  <a:cubicBezTo>
                    <a:pt x="23368" y="89281"/>
                    <a:pt x="18288" y="85852"/>
                    <a:pt x="13716" y="81407"/>
                  </a:cubicBezTo>
                  <a:cubicBezTo>
                    <a:pt x="9144" y="76962"/>
                    <a:pt x="6096" y="71628"/>
                    <a:pt x="3683" y="65913"/>
                  </a:cubicBezTo>
                  <a:cubicBezTo>
                    <a:pt x="1270" y="60198"/>
                    <a:pt x="0" y="53975"/>
                    <a:pt x="0" y="47625"/>
                  </a:cubicBezTo>
                  <a:cubicBezTo>
                    <a:pt x="0" y="41275"/>
                    <a:pt x="1270" y="35179"/>
                    <a:pt x="3683" y="29337"/>
                  </a:cubicBezTo>
                  <a:cubicBezTo>
                    <a:pt x="6096" y="23495"/>
                    <a:pt x="9525" y="18415"/>
                    <a:pt x="13970" y="13970"/>
                  </a:cubicBezTo>
                  <a:cubicBezTo>
                    <a:pt x="18415" y="9525"/>
                    <a:pt x="23622" y="6096"/>
                    <a:pt x="29337" y="3683"/>
                  </a:cubicBezTo>
                  <a:cubicBezTo>
                    <a:pt x="35052" y="1270"/>
                    <a:pt x="41275" y="0"/>
                    <a:pt x="47625" y="0"/>
                  </a:cubicBezTo>
                  <a:cubicBezTo>
                    <a:pt x="53975" y="0"/>
                    <a:pt x="60071" y="1270"/>
                    <a:pt x="65913" y="3683"/>
                  </a:cubicBezTo>
                  <a:cubicBezTo>
                    <a:pt x="71755" y="6096"/>
                    <a:pt x="76835" y="9525"/>
                    <a:pt x="81407" y="13970"/>
                  </a:cubicBezTo>
                  <a:cubicBezTo>
                    <a:pt x="85979" y="18415"/>
                    <a:pt x="89281" y="23622"/>
                    <a:pt x="91694" y="29464"/>
                  </a:cubicBezTo>
                  <a:cubicBezTo>
                    <a:pt x="94107" y="35306"/>
                    <a:pt x="95377" y="41402"/>
                    <a:pt x="95377" y="47752"/>
                  </a:cubicBezTo>
                  <a:close/>
                </a:path>
              </a:pathLst>
            </a:custGeom>
            <a:solidFill>
              <a:srgbClr val="000000"/>
            </a:solidFill>
          </p:spPr>
        </p:sp>
      </p:grpSp>
      <p:grpSp>
        <p:nvGrpSpPr>
          <p:cNvPr id="14" name="Group 14"/>
          <p:cNvGrpSpPr>
            <a:grpSpLocks noChangeAspect="1"/>
          </p:cNvGrpSpPr>
          <p:nvPr/>
        </p:nvGrpSpPr>
        <p:grpSpPr>
          <a:xfrm>
            <a:off x="13938247" y="-63503"/>
            <a:ext cx="4408484" cy="10413997"/>
            <a:chOff x="0" y="0"/>
            <a:chExt cx="4408488" cy="10414000"/>
          </a:xfrm>
        </p:grpSpPr>
        <p:sp>
          <p:nvSpPr>
            <p:cNvPr id="15" name="Freeform 15"/>
            <p:cNvSpPr/>
            <p:nvPr/>
          </p:nvSpPr>
          <p:spPr>
            <a:xfrm>
              <a:off x="68072" y="63500"/>
              <a:ext cx="4276979" cy="10287000"/>
            </a:xfrm>
            <a:custGeom>
              <a:avLst/>
              <a:gdLst/>
              <a:ahLst/>
              <a:cxnLst/>
              <a:rect l="l" t="t" r="r" b="b"/>
              <a:pathLst>
                <a:path w="4276979" h="10287000">
                  <a:moveTo>
                    <a:pt x="0" y="0"/>
                  </a:moveTo>
                  <a:lnTo>
                    <a:pt x="3701542" y="10287000"/>
                  </a:lnTo>
                  <a:lnTo>
                    <a:pt x="4276979" y="10287000"/>
                  </a:lnTo>
                  <a:lnTo>
                    <a:pt x="4276979" y="0"/>
                  </a:lnTo>
                  <a:close/>
                </a:path>
              </a:pathLst>
            </a:custGeom>
            <a:solidFill>
              <a:srgbClr val="3F7819"/>
            </a:solidFill>
          </p:spPr>
        </p:sp>
        <p:sp>
          <p:nvSpPr>
            <p:cNvPr id="16" name="Freeform 16"/>
            <p:cNvSpPr/>
            <p:nvPr/>
          </p:nvSpPr>
          <p:spPr>
            <a:xfrm>
              <a:off x="1620139" y="5448300"/>
              <a:ext cx="2724785" cy="4900676"/>
            </a:xfrm>
            <a:custGeom>
              <a:avLst/>
              <a:gdLst/>
              <a:ahLst/>
              <a:cxnLst/>
              <a:rect l="l" t="t" r="r" b="b"/>
              <a:pathLst>
                <a:path w="2724785" h="4900676">
                  <a:moveTo>
                    <a:pt x="2724785" y="0"/>
                  </a:moveTo>
                  <a:lnTo>
                    <a:pt x="0" y="4900676"/>
                  </a:lnTo>
                  <a:lnTo>
                    <a:pt x="2724785" y="4900676"/>
                  </a:lnTo>
                  <a:lnTo>
                    <a:pt x="2724785" y="0"/>
                  </a:lnTo>
                  <a:close/>
                </a:path>
              </a:pathLst>
            </a:custGeom>
            <a:solidFill>
              <a:srgbClr val="90C226"/>
            </a:solidFill>
          </p:spPr>
        </p:sp>
      </p:grpSp>
      <p:sp>
        <p:nvSpPr>
          <p:cNvPr id="17" name="TextBox 17"/>
          <p:cNvSpPr txBox="1"/>
          <p:nvPr/>
        </p:nvSpPr>
        <p:spPr>
          <a:xfrm>
            <a:off x="2787939" y="945147"/>
            <a:ext cx="9888522" cy="930593"/>
          </a:xfrm>
          <a:prstGeom prst="rect">
            <a:avLst/>
          </a:prstGeom>
        </p:spPr>
        <p:txBody>
          <a:bodyPr lIns="0" tIns="0" rIns="0" bIns="0" rtlCol="0" anchor="t">
            <a:spAutoFit/>
          </a:bodyPr>
          <a:lstStyle/>
          <a:p>
            <a:pPr algn="l">
              <a:lnSpc>
                <a:spcPts val="7559"/>
              </a:lnSpc>
            </a:pPr>
            <a:r>
              <a:rPr lang="en-US" sz="5400">
                <a:solidFill>
                  <a:srgbClr val="90C226"/>
                </a:solidFill>
                <a:latin typeface="Trebuchet MS"/>
                <a:ea typeface="Trebuchet MS"/>
                <a:cs typeface="Trebuchet MS"/>
                <a:sym typeface="Trebuchet MS"/>
              </a:rPr>
              <a:t>Exploratory Data Analysis (EDA)</a:t>
            </a:r>
          </a:p>
        </p:txBody>
      </p:sp>
      <p:sp>
        <p:nvSpPr>
          <p:cNvPr id="18" name="TextBox 18"/>
          <p:cNvSpPr txBox="1"/>
          <p:nvPr/>
        </p:nvSpPr>
        <p:spPr>
          <a:xfrm>
            <a:off x="2311346" y="2849813"/>
            <a:ext cx="9344673" cy="862298"/>
          </a:xfrm>
          <a:prstGeom prst="rect">
            <a:avLst/>
          </a:prstGeom>
        </p:spPr>
        <p:txBody>
          <a:bodyPr lIns="0" tIns="0" rIns="0" bIns="0" rtlCol="0" anchor="t">
            <a:spAutoFit/>
          </a:bodyPr>
          <a:lstStyle/>
          <a:p>
            <a:pPr algn="l">
              <a:lnSpc>
                <a:spcPts val="7349"/>
              </a:lnSpc>
            </a:pPr>
            <a:r>
              <a:rPr lang="en-US" sz="3099">
                <a:solidFill>
                  <a:srgbClr val="000000"/>
                </a:solidFill>
                <a:latin typeface="Times New Roman"/>
                <a:ea typeface="Times New Roman"/>
                <a:cs typeface="Times New Roman"/>
                <a:sym typeface="Times New Roman"/>
              </a:rPr>
              <a:t>Analyzed stock price trends (Open, Close, High, Low).</a:t>
            </a:r>
          </a:p>
        </p:txBody>
      </p:sp>
      <p:sp>
        <p:nvSpPr>
          <p:cNvPr id="19" name="TextBox 19"/>
          <p:cNvSpPr txBox="1"/>
          <p:nvPr/>
        </p:nvSpPr>
        <p:spPr>
          <a:xfrm>
            <a:off x="2311346" y="3783263"/>
            <a:ext cx="8293484" cy="862298"/>
          </a:xfrm>
          <a:prstGeom prst="rect">
            <a:avLst/>
          </a:prstGeom>
        </p:spPr>
        <p:txBody>
          <a:bodyPr lIns="0" tIns="0" rIns="0" bIns="0" rtlCol="0" anchor="t">
            <a:spAutoFit/>
          </a:bodyPr>
          <a:lstStyle/>
          <a:p>
            <a:pPr algn="l">
              <a:lnSpc>
                <a:spcPts val="7349"/>
              </a:lnSpc>
            </a:pPr>
            <a:r>
              <a:rPr lang="en-US" sz="3099">
                <a:solidFill>
                  <a:srgbClr val="000000"/>
                </a:solidFill>
                <a:latin typeface="Times New Roman"/>
                <a:ea typeface="Times New Roman"/>
                <a:cs typeface="Times New Roman"/>
                <a:sym typeface="Times New Roman"/>
              </a:rPr>
              <a:t>Identified seasonality and patterns in time series.</a:t>
            </a:r>
          </a:p>
        </p:txBody>
      </p:sp>
      <p:sp>
        <p:nvSpPr>
          <p:cNvPr id="20" name="TextBox 20"/>
          <p:cNvSpPr txBox="1"/>
          <p:nvPr/>
        </p:nvSpPr>
        <p:spPr>
          <a:xfrm>
            <a:off x="2311346" y="4716713"/>
            <a:ext cx="9100547" cy="862298"/>
          </a:xfrm>
          <a:prstGeom prst="rect">
            <a:avLst/>
          </a:prstGeom>
        </p:spPr>
        <p:txBody>
          <a:bodyPr lIns="0" tIns="0" rIns="0" bIns="0" rtlCol="0" anchor="t">
            <a:spAutoFit/>
          </a:bodyPr>
          <a:lstStyle/>
          <a:p>
            <a:pPr algn="l">
              <a:lnSpc>
                <a:spcPts val="7349"/>
              </a:lnSpc>
            </a:pPr>
            <a:r>
              <a:rPr lang="en-US" sz="3099">
                <a:solidFill>
                  <a:srgbClr val="000000"/>
                </a:solidFill>
                <a:latin typeface="Times New Roman"/>
                <a:ea typeface="Times New Roman"/>
                <a:cs typeface="Times New Roman"/>
                <a:sym typeface="Times New Roman"/>
              </a:rPr>
              <a:t>Plotted moving averages to observe long-term trends.</a:t>
            </a:r>
          </a:p>
        </p:txBody>
      </p:sp>
      <p:sp>
        <p:nvSpPr>
          <p:cNvPr id="21" name="TextBox 21"/>
          <p:cNvSpPr txBox="1"/>
          <p:nvPr/>
        </p:nvSpPr>
        <p:spPr>
          <a:xfrm>
            <a:off x="2311346" y="5650163"/>
            <a:ext cx="7926886" cy="862298"/>
          </a:xfrm>
          <a:prstGeom prst="rect">
            <a:avLst/>
          </a:prstGeom>
        </p:spPr>
        <p:txBody>
          <a:bodyPr lIns="0" tIns="0" rIns="0" bIns="0" rtlCol="0" anchor="t">
            <a:spAutoFit/>
          </a:bodyPr>
          <a:lstStyle/>
          <a:p>
            <a:pPr algn="l">
              <a:lnSpc>
                <a:spcPts val="7349"/>
              </a:lnSpc>
            </a:pPr>
            <a:r>
              <a:rPr lang="en-US" sz="3099">
                <a:solidFill>
                  <a:srgbClr val="000000"/>
                </a:solidFill>
                <a:latin typeface="Times New Roman"/>
                <a:ea typeface="Times New Roman"/>
                <a:cs typeface="Times New Roman"/>
                <a:sym typeface="Times New Roman"/>
              </a:rPr>
              <a:t>Studied correlation between price and volume.</a:t>
            </a:r>
          </a:p>
        </p:txBody>
      </p:sp>
      <p:sp>
        <p:nvSpPr>
          <p:cNvPr id="22" name="TextBox 22"/>
          <p:cNvSpPr txBox="1"/>
          <p:nvPr/>
        </p:nvSpPr>
        <p:spPr>
          <a:xfrm>
            <a:off x="2311346" y="6583613"/>
            <a:ext cx="8603485" cy="862298"/>
          </a:xfrm>
          <a:prstGeom prst="rect">
            <a:avLst/>
          </a:prstGeom>
        </p:spPr>
        <p:txBody>
          <a:bodyPr lIns="0" tIns="0" rIns="0" bIns="0" rtlCol="0" anchor="t">
            <a:spAutoFit/>
          </a:bodyPr>
          <a:lstStyle/>
          <a:p>
            <a:pPr algn="l">
              <a:lnSpc>
                <a:spcPts val="7349"/>
              </a:lnSpc>
            </a:pPr>
            <a:r>
              <a:rPr lang="en-US" sz="3099">
                <a:solidFill>
                  <a:srgbClr val="000000"/>
                </a:solidFill>
                <a:latin typeface="Times New Roman"/>
                <a:ea typeface="Times New Roman"/>
                <a:cs typeface="Times New Roman"/>
                <a:sym typeface="Times New Roman"/>
              </a:rPr>
              <a:t>Used ACF/PACF plots to detect autocorrelations.</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1095</Words>
  <Application>Microsoft Office PowerPoint</Application>
  <PresentationFormat>Custom</PresentationFormat>
  <Paragraphs>70</Paragraphs>
  <Slides>15</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15</vt:i4>
      </vt:variant>
    </vt:vector>
  </HeadingPairs>
  <TitlesOfParts>
    <vt:vector size="21" baseType="lpstr">
      <vt:lpstr>Times New Roman Bold</vt:lpstr>
      <vt:lpstr>Arial</vt:lpstr>
      <vt:lpstr>Times New Roman</vt:lpstr>
      <vt:lpstr>Calibri</vt:lpstr>
      <vt:lpstr>Trebuchet MS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DOC-20250917-WA0009.</dc:title>
  <dc:creator>Yatharth Falke</dc:creator>
  <cp:lastModifiedBy>Yatharth Falke</cp:lastModifiedBy>
  <cp:revision>2</cp:revision>
  <dcterms:created xsi:type="dcterms:W3CDTF">2006-08-16T00:00:00Z</dcterms:created>
  <dcterms:modified xsi:type="dcterms:W3CDTF">2025-09-19T05:34:38Z</dcterms:modified>
  <dc:identifier>DAGzS4yYc-4</dc:identifier>
</cp:coreProperties>
</file>