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0" r:id="rId3"/>
    <p:sldId id="257" r:id="rId4"/>
    <p:sldId id="262" r:id="rId5"/>
    <p:sldId id="261" r:id="rId6"/>
    <p:sldId id="264" r:id="rId7"/>
    <p:sldId id="258" r:id="rId8"/>
    <p:sldId id="263" r:id="rId9"/>
    <p:sldId id="265" r:id="rId10"/>
    <p:sldId id="266" r:id="rId11"/>
    <p:sldId id="274" r:id="rId12"/>
    <p:sldId id="267" r:id="rId13"/>
    <p:sldId id="279" r:id="rId14"/>
    <p:sldId id="275" r:id="rId15"/>
    <p:sldId id="268" r:id="rId16"/>
    <p:sldId id="269" r:id="rId17"/>
    <p:sldId id="270" r:id="rId18"/>
    <p:sldId id="271" r:id="rId19"/>
    <p:sldId id="272" r:id="rId20"/>
    <p:sldId id="273" r:id="rId21"/>
    <p:sldId id="276" r:id="rId22"/>
    <p:sldId id="277" r:id="rId23"/>
    <p:sldId id="278"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297AA-AEE8-4773-957F-8F8A7B5261AB}" type="datetimeFigureOut">
              <a:rPr lang="en-IN" smtClean="0"/>
              <a:t>10-03-2021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AC5DB-5041-45B9-9C62-F8FCB9E10D44}" type="slidenum">
              <a:rPr lang="en-IN" smtClean="0"/>
              <a:t>‹#›</a:t>
            </a:fld>
            <a:endParaRPr lang="en-IN"/>
          </a:p>
        </p:txBody>
      </p:sp>
    </p:spTree>
    <p:extLst>
      <p:ext uri="{BB962C8B-B14F-4D97-AF65-F5344CB8AC3E}">
        <p14:creationId xmlns:p14="http://schemas.microsoft.com/office/powerpoint/2010/main" val="16640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2A4881-D0B3-4B70-A04C-45437506DB0D}" type="datetimeFigureOut">
              <a:rPr lang="en-IN" smtClean="0"/>
              <a:t>10-03-2021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2308369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A4881-D0B3-4B70-A04C-45437506DB0D}" type="datetimeFigureOut">
              <a:rPr lang="en-IN" smtClean="0"/>
              <a:t>10-03-2021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169818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A4881-D0B3-4B70-A04C-45437506DB0D}" type="datetimeFigureOut">
              <a:rPr lang="en-IN" smtClean="0"/>
              <a:t>10-03-2021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68523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A4881-D0B3-4B70-A04C-45437506DB0D}" type="datetimeFigureOut">
              <a:rPr lang="en-IN" smtClean="0"/>
              <a:t>10-03-2021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73533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C2A4881-D0B3-4B70-A04C-45437506DB0D}" type="datetimeFigureOut">
              <a:rPr lang="en-IN" smtClean="0"/>
              <a:t>10-03-2021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2688258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2A4881-D0B3-4B70-A04C-45437506DB0D}" type="datetimeFigureOut">
              <a:rPr lang="en-IN" smtClean="0"/>
              <a:t>10-03-2021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13535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C2A4881-D0B3-4B70-A04C-45437506DB0D}" type="datetimeFigureOut">
              <a:rPr lang="en-IN" smtClean="0"/>
              <a:t>10-03-2021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7D0A9D-2AB2-412B-903E-B13F8B83658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894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A4881-D0B3-4B70-A04C-45437506DB0D}" type="datetimeFigureOut">
              <a:rPr lang="en-IN" smtClean="0"/>
              <a:t>10-03-2021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316986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A4881-D0B3-4B70-A04C-45437506DB0D}" type="datetimeFigureOut">
              <a:rPr lang="en-IN" smtClean="0"/>
              <a:t>10-03-2021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247655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C2A4881-D0B3-4B70-A04C-45437506DB0D}" type="datetimeFigureOut">
              <a:rPr lang="en-IN" smtClean="0"/>
              <a:t>10-03-2021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23190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2A4881-D0B3-4B70-A04C-45437506DB0D}" type="datetimeFigureOut">
              <a:rPr lang="en-IN" smtClean="0"/>
              <a:t>10-03-2021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07D0A9D-2AB2-412B-903E-B13F8B83658E}" type="slidenum">
              <a:rPr lang="en-IN" smtClean="0"/>
              <a:t>‹#›</a:t>
            </a:fld>
            <a:endParaRPr lang="en-IN"/>
          </a:p>
        </p:txBody>
      </p:sp>
    </p:spTree>
    <p:extLst>
      <p:ext uri="{BB962C8B-B14F-4D97-AF65-F5344CB8AC3E}">
        <p14:creationId xmlns:p14="http://schemas.microsoft.com/office/powerpoint/2010/main" val="383641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2A4881-D0B3-4B70-A04C-45437506DB0D}" type="datetimeFigureOut">
              <a:rPr lang="en-IN" smtClean="0"/>
              <a:t>10-03-2021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7D0A9D-2AB2-412B-903E-B13F8B83658E}" type="slidenum">
              <a:rPr lang="en-IN" smtClean="0"/>
              <a:t>‹#›</a:t>
            </a:fld>
            <a:endParaRPr lang="en-IN"/>
          </a:p>
        </p:txBody>
      </p:sp>
    </p:spTree>
    <p:extLst>
      <p:ext uri="{BB962C8B-B14F-4D97-AF65-F5344CB8AC3E}">
        <p14:creationId xmlns:p14="http://schemas.microsoft.com/office/powerpoint/2010/main" val="19804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4319"/>
            <a:ext cx="9144000" cy="733513"/>
          </a:xfrm>
        </p:spPr>
        <p:txBody>
          <a:bodyPr>
            <a:normAutofit fontScale="90000"/>
          </a:bodyPr>
          <a:lstStyle/>
          <a:p>
            <a:r>
              <a:rPr lang="en-US" sz="3200" b="1" dirty="0">
                <a:latin typeface="Tw Cen MT" panose="020B0602020104020603" pitchFamily="34" charset="0"/>
              </a:rPr>
              <a:t>EXPLORATORY DATA ANALYSIS</a:t>
            </a:r>
            <a:endParaRPr lang="en-IN" sz="3200" b="1" dirty="0">
              <a:latin typeface="Tw Cen MT" panose="020B0602020104020603" pitchFamily="34" charset="0"/>
            </a:endParaRPr>
          </a:p>
        </p:txBody>
      </p:sp>
      <p:sp>
        <p:nvSpPr>
          <p:cNvPr id="4" name="TextBox 3"/>
          <p:cNvSpPr txBox="1"/>
          <p:nvPr/>
        </p:nvSpPr>
        <p:spPr>
          <a:xfrm>
            <a:off x="798022" y="2103055"/>
            <a:ext cx="6143106" cy="2585323"/>
          </a:xfrm>
          <a:prstGeom prst="rect">
            <a:avLst/>
          </a:prstGeom>
          <a:noFill/>
        </p:spPr>
        <p:txBody>
          <a:bodyPr wrap="square" rtlCol="0">
            <a:spAutoFit/>
          </a:bodyPr>
          <a:lstStyle/>
          <a:p>
            <a:pPr>
              <a:lnSpc>
                <a:spcPct val="200000"/>
              </a:lnSpc>
            </a:pPr>
            <a:r>
              <a:rPr lang="en-US" b="1" dirty="0">
                <a:latin typeface="Tw Cen MT" panose="020B0602020104020603" pitchFamily="34" charset="0"/>
              </a:rPr>
              <a:t>Team Name : </a:t>
            </a:r>
            <a:r>
              <a:rPr lang="en-US" dirty="0">
                <a:latin typeface="Tw Cen MT" panose="020B0602020104020603" pitchFamily="34" charset="0"/>
              </a:rPr>
              <a:t>CodeX</a:t>
            </a:r>
          </a:p>
          <a:p>
            <a:pPr>
              <a:lnSpc>
                <a:spcPct val="200000"/>
              </a:lnSpc>
            </a:pPr>
            <a:r>
              <a:rPr lang="en-US" b="1" dirty="0">
                <a:latin typeface="Tw Cen MT" panose="020B0602020104020603" pitchFamily="34" charset="0"/>
              </a:rPr>
              <a:t>Team Leader : </a:t>
            </a:r>
            <a:r>
              <a:rPr lang="en-US" dirty="0">
                <a:latin typeface="Tw Cen MT" panose="020B0602020104020603" pitchFamily="34" charset="0"/>
              </a:rPr>
              <a:t>Ankit Gupta</a:t>
            </a:r>
          </a:p>
          <a:p>
            <a:pPr>
              <a:lnSpc>
                <a:spcPct val="200000"/>
              </a:lnSpc>
            </a:pPr>
            <a:r>
              <a:rPr lang="en-US" b="1" dirty="0">
                <a:latin typeface="Tw Cen MT" panose="020B0602020104020603" pitchFamily="34" charset="0"/>
              </a:rPr>
              <a:t>Team Members :</a:t>
            </a:r>
            <a:r>
              <a:rPr lang="en-US" dirty="0">
                <a:latin typeface="Tw Cen MT" panose="020B0602020104020603" pitchFamily="34" charset="0"/>
              </a:rPr>
              <a:t> Hritik Sachdeva | Yatharth Nakul</a:t>
            </a:r>
          </a:p>
          <a:p>
            <a:pPr>
              <a:lnSpc>
                <a:spcPct val="200000"/>
              </a:lnSpc>
            </a:pPr>
            <a:r>
              <a:rPr lang="en-US" b="1" dirty="0">
                <a:latin typeface="Tw Cen MT" panose="020B0602020104020603" pitchFamily="34" charset="0"/>
              </a:rPr>
              <a:t>College : </a:t>
            </a:r>
            <a:r>
              <a:rPr lang="en-US" dirty="0">
                <a:latin typeface="Tw Cen MT" panose="020B0602020104020603" pitchFamily="34" charset="0"/>
              </a:rPr>
              <a:t>SRM Institute of Science and Technology</a:t>
            </a:r>
          </a:p>
          <a:p>
            <a:endParaRPr lang="en-IN" b="1" dirty="0">
              <a:latin typeface="Tw Cen MT" panose="020B0602020104020603" pitchFamily="34" charset="0"/>
            </a:endParaRPr>
          </a:p>
        </p:txBody>
      </p:sp>
      <p:pic>
        <p:nvPicPr>
          <p:cNvPr id="6" name="Picture 5"/>
          <p:cNvPicPr>
            <a:picLocks noChangeAspect="1"/>
          </p:cNvPicPr>
          <p:nvPr/>
        </p:nvPicPr>
        <p:blipFill rotWithShape="1">
          <a:blip r:embed="rId2"/>
          <a:srcRect b="11526"/>
          <a:stretch/>
        </p:blipFill>
        <p:spPr>
          <a:xfrm>
            <a:off x="8720205" y="2103055"/>
            <a:ext cx="2648679" cy="2360817"/>
          </a:xfrm>
          <a:prstGeom prst="rect">
            <a:avLst/>
          </a:prstGeom>
        </p:spPr>
      </p:pic>
    </p:spTree>
    <p:extLst>
      <p:ext uri="{BB962C8B-B14F-4D97-AF65-F5344CB8AC3E}">
        <p14:creationId xmlns:p14="http://schemas.microsoft.com/office/powerpoint/2010/main" val="148740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27553" y="596931"/>
            <a:ext cx="5875308" cy="2524984"/>
          </a:xfrm>
          <a:prstGeom prst="rect">
            <a:avLst/>
          </a:prstGeom>
        </p:spPr>
      </p:pic>
      <p:sp>
        <p:nvSpPr>
          <p:cNvPr id="5" name="Rectangle 4"/>
          <p:cNvSpPr/>
          <p:nvPr/>
        </p:nvSpPr>
        <p:spPr>
          <a:xfrm>
            <a:off x="382439" y="596931"/>
            <a:ext cx="6096000" cy="1500667"/>
          </a:xfrm>
          <a:prstGeom prst="rect">
            <a:avLst/>
          </a:prstGeom>
        </p:spPr>
        <p:txBody>
          <a:bodyPr>
            <a:spAutoFit/>
          </a:bodyPr>
          <a:lstStyle/>
          <a:p>
            <a:pPr>
              <a:lnSpc>
                <a:spcPct val="200000"/>
              </a:lnSpc>
            </a:pPr>
            <a:r>
              <a:rPr lang="en-IN" sz="1600" b="1" dirty="0">
                <a:latin typeface="Tw Cen MT" panose="020B0602020104020603" pitchFamily="34" charset="0"/>
              </a:rPr>
              <a:t>Insult to Modesty</a:t>
            </a:r>
          </a:p>
          <a:p>
            <a:pPr>
              <a:lnSpc>
                <a:spcPct val="200000"/>
              </a:lnSpc>
            </a:pPr>
            <a:r>
              <a:rPr lang="en-IN" sz="1600" dirty="0">
                <a:latin typeface="Tw Cen MT" panose="020B0602020104020603" pitchFamily="34" charset="0"/>
              </a:rPr>
              <a:t>* Number of cases of Insult to modesty of women is fluctuating throughout the years.</a:t>
            </a:r>
          </a:p>
        </p:txBody>
      </p:sp>
    </p:spTree>
    <p:extLst>
      <p:ext uri="{BB962C8B-B14F-4D97-AF65-F5344CB8AC3E}">
        <p14:creationId xmlns:p14="http://schemas.microsoft.com/office/powerpoint/2010/main" val="218186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3409" b="36038"/>
          <a:stretch/>
        </p:blipFill>
        <p:spPr>
          <a:xfrm>
            <a:off x="6702725" y="1388853"/>
            <a:ext cx="5489275" cy="2522865"/>
          </a:xfrm>
          <a:prstGeom prst="rect">
            <a:avLst/>
          </a:prstGeom>
        </p:spPr>
      </p:pic>
      <p:sp>
        <p:nvSpPr>
          <p:cNvPr id="5" name="Rectangle 4"/>
          <p:cNvSpPr/>
          <p:nvPr/>
        </p:nvSpPr>
        <p:spPr>
          <a:xfrm>
            <a:off x="408315" y="1577715"/>
            <a:ext cx="6018363"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en-IN" sz="1600" dirty="0">
                <a:latin typeface="Tw Cen MT" panose="020B0602020104020603" pitchFamily="34" charset="0"/>
              </a:rPr>
              <a:t>'Red' colour indicates increase in crime rate.</a:t>
            </a:r>
          </a:p>
          <a:p>
            <a:pPr marL="285750" indent="-285750">
              <a:lnSpc>
                <a:spcPct val="200000"/>
              </a:lnSpc>
              <a:buFont typeface="Arial" panose="020B0604020202020204" pitchFamily="34" charset="0"/>
              <a:buChar char="•"/>
            </a:pPr>
            <a:r>
              <a:rPr lang="en-IN" sz="1600" dirty="0">
                <a:latin typeface="Tw Cen MT" panose="020B0602020104020603" pitchFamily="34" charset="0"/>
              </a:rPr>
              <a:t>Decrease in the crime rate has been highlighted in 'Green'.</a:t>
            </a:r>
          </a:p>
          <a:p>
            <a:pPr marL="285750" indent="-285750">
              <a:lnSpc>
                <a:spcPct val="200000"/>
              </a:lnSpc>
              <a:buFont typeface="Arial" panose="020B0604020202020204" pitchFamily="34" charset="0"/>
              <a:buChar char="•"/>
            </a:pPr>
            <a:r>
              <a:rPr lang="en-IN" sz="1600" dirty="0">
                <a:latin typeface="Tw Cen MT" panose="020B0602020104020603" pitchFamily="34" charset="0"/>
              </a:rPr>
              <a:t>Kidnapping and Abduction cases recorded the maximum increase rate(~292%) among all other crimes.*</a:t>
            </a:r>
          </a:p>
          <a:p>
            <a:pPr marL="285750" indent="-285750">
              <a:lnSpc>
                <a:spcPct val="200000"/>
              </a:lnSpc>
              <a:buFont typeface="Arial" panose="020B0604020202020204" pitchFamily="34" charset="0"/>
              <a:buChar char="•"/>
            </a:pPr>
            <a:r>
              <a:rPr lang="en-IN" sz="1600" dirty="0">
                <a:latin typeface="Tw Cen MT" panose="020B0602020104020603" pitchFamily="34" charset="0"/>
              </a:rPr>
              <a:t>Crime Rate of importation of Girls have decreased by approx. 89% over time.*</a:t>
            </a:r>
          </a:p>
        </p:txBody>
      </p:sp>
      <p:sp>
        <p:nvSpPr>
          <p:cNvPr id="8" name="Title 1"/>
          <p:cNvSpPr>
            <a:spLocks noGrp="1"/>
          </p:cNvSpPr>
          <p:nvPr>
            <p:ph type="title"/>
          </p:nvPr>
        </p:nvSpPr>
        <p:spPr>
          <a:xfrm>
            <a:off x="408315" y="472987"/>
            <a:ext cx="1815977" cy="493172"/>
          </a:xfrm>
        </p:spPr>
        <p:txBody>
          <a:bodyPr>
            <a:normAutofit fontScale="90000"/>
          </a:bodyPr>
          <a:lstStyle/>
          <a:p>
            <a:r>
              <a:rPr lang="en-US" sz="2000" b="1" dirty="0"/>
              <a:t>Insights</a:t>
            </a:r>
            <a:endParaRPr lang="en-IN" sz="2000" b="1" dirty="0"/>
          </a:p>
        </p:txBody>
      </p:sp>
    </p:spTree>
    <p:extLst>
      <p:ext uri="{BB962C8B-B14F-4D97-AF65-F5344CB8AC3E}">
        <p14:creationId xmlns:p14="http://schemas.microsoft.com/office/powerpoint/2010/main" val="124067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6688" y="265953"/>
            <a:ext cx="4678622" cy="493172"/>
          </a:xfrm>
        </p:spPr>
        <p:txBody>
          <a:bodyPr>
            <a:normAutofit fontScale="90000"/>
          </a:bodyPr>
          <a:lstStyle/>
          <a:p>
            <a:r>
              <a:rPr lang="en-IN" sz="2000" b="1" dirty="0">
                <a:latin typeface="Tw Cen MT" panose="020B0602020104020603" pitchFamily="34" charset="0"/>
              </a:rPr>
              <a:t>Total Crime Rate Distribution</a:t>
            </a:r>
          </a:p>
        </p:txBody>
      </p:sp>
      <p:pic>
        <p:nvPicPr>
          <p:cNvPr id="4" name="Picture 3"/>
          <p:cNvPicPr>
            <a:picLocks noChangeAspect="1"/>
          </p:cNvPicPr>
          <p:nvPr/>
        </p:nvPicPr>
        <p:blipFill>
          <a:blip r:embed="rId2"/>
          <a:stretch>
            <a:fillRect/>
          </a:stretch>
        </p:blipFill>
        <p:spPr>
          <a:xfrm>
            <a:off x="2657473" y="1699315"/>
            <a:ext cx="6877050" cy="3248025"/>
          </a:xfrm>
          <a:prstGeom prst="rect">
            <a:avLst/>
          </a:prstGeom>
        </p:spPr>
      </p:pic>
      <p:sp>
        <p:nvSpPr>
          <p:cNvPr id="5" name="Rectangle 4"/>
          <p:cNvSpPr/>
          <p:nvPr/>
        </p:nvSpPr>
        <p:spPr>
          <a:xfrm>
            <a:off x="1084770" y="5366901"/>
            <a:ext cx="10022457" cy="1006750"/>
          </a:xfrm>
          <a:prstGeom prst="rect">
            <a:avLst/>
          </a:prstGeom>
        </p:spPr>
        <p:txBody>
          <a:bodyPr wrap="square">
            <a:spAutoFit/>
          </a:bodyPr>
          <a:lstStyle/>
          <a:p>
            <a:pPr>
              <a:lnSpc>
                <a:spcPct val="200000"/>
              </a:lnSpc>
            </a:pPr>
            <a:r>
              <a:rPr lang="en-IN" sz="1600" dirty="0">
                <a:latin typeface="Tw Cen MT" panose="020B0602020104020603" pitchFamily="34" charset="0"/>
              </a:rPr>
              <a:t>* Cruelty by Husband or his Relatives accounts for nearly half(42%) of all the crimes against women.</a:t>
            </a:r>
          </a:p>
          <a:p>
            <a:pPr>
              <a:lnSpc>
                <a:spcPct val="200000"/>
              </a:lnSpc>
            </a:pPr>
            <a:r>
              <a:rPr lang="en-IN" sz="1600" dirty="0">
                <a:latin typeface="Tw Cen MT" panose="020B0602020104020603" pitchFamily="34" charset="0"/>
              </a:rPr>
              <a:t>* Importation of Girls has the least rate i.e. 0.04% among all other crimes against women throughout all the years.</a:t>
            </a:r>
          </a:p>
        </p:txBody>
      </p:sp>
    </p:spTree>
    <p:extLst>
      <p:ext uri="{BB962C8B-B14F-4D97-AF65-F5344CB8AC3E}">
        <p14:creationId xmlns:p14="http://schemas.microsoft.com/office/powerpoint/2010/main" val="100057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81902" y="2612338"/>
            <a:ext cx="6664021" cy="493172"/>
          </a:xfrm>
        </p:spPr>
        <p:txBody>
          <a:bodyPr>
            <a:normAutofit fontScale="90000"/>
          </a:bodyPr>
          <a:lstStyle/>
          <a:p>
            <a:r>
              <a:rPr lang="en-IN" sz="2000" b="1" dirty="0">
                <a:latin typeface="Tw Cen MT" panose="020B0602020104020603" pitchFamily="34" charset="0"/>
              </a:rPr>
              <a:t>State wise Analysis of Crimes Against Women</a:t>
            </a:r>
          </a:p>
        </p:txBody>
      </p:sp>
    </p:spTree>
    <p:extLst>
      <p:ext uri="{BB962C8B-B14F-4D97-AF65-F5344CB8AC3E}">
        <p14:creationId xmlns:p14="http://schemas.microsoft.com/office/powerpoint/2010/main" val="273770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8430" y="1174090"/>
            <a:ext cx="9221458" cy="4709211"/>
          </a:xfrm>
          <a:prstGeom prst="rect">
            <a:avLst/>
          </a:prstGeom>
        </p:spPr>
      </p:pic>
    </p:spTree>
    <p:extLst>
      <p:ext uri="{BB962C8B-B14F-4D97-AF65-F5344CB8AC3E}">
        <p14:creationId xmlns:p14="http://schemas.microsoft.com/office/powerpoint/2010/main" val="3490259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7711" y="1229443"/>
            <a:ext cx="9117672" cy="4545672"/>
          </a:xfrm>
          <a:prstGeom prst="rect">
            <a:avLst/>
          </a:prstGeom>
        </p:spPr>
      </p:pic>
    </p:spTree>
    <p:extLst>
      <p:ext uri="{BB962C8B-B14F-4D97-AF65-F5344CB8AC3E}">
        <p14:creationId xmlns:p14="http://schemas.microsoft.com/office/powerpoint/2010/main" val="321634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2691" y="1193769"/>
            <a:ext cx="9230714" cy="4531119"/>
          </a:xfrm>
          <a:prstGeom prst="rect">
            <a:avLst/>
          </a:prstGeom>
        </p:spPr>
      </p:pic>
    </p:spTree>
    <p:extLst>
      <p:ext uri="{BB962C8B-B14F-4D97-AF65-F5344CB8AC3E}">
        <p14:creationId xmlns:p14="http://schemas.microsoft.com/office/powerpoint/2010/main" val="47927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54102" y="1243640"/>
            <a:ext cx="8909739" cy="4673961"/>
          </a:xfrm>
          <a:prstGeom prst="rect">
            <a:avLst/>
          </a:prstGeom>
        </p:spPr>
      </p:pic>
    </p:spTree>
    <p:extLst>
      <p:ext uri="{BB962C8B-B14F-4D97-AF65-F5344CB8AC3E}">
        <p14:creationId xmlns:p14="http://schemas.microsoft.com/office/powerpoint/2010/main" val="3381737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8697" y="1328198"/>
            <a:ext cx="8980653" cy="4486005"/>
          </a:xfrm>
          <a:prstGeom prst="rect">
            <a:avLst/>
          </a:prstGeom>
        </p:spPr>
      </p:pic>
    </p:spTree>
    <p:extLst>
      <p:ext uri="{BB962C8B-B14F-4D97-AF65-F5344CB8AC3E}">
        <p14:creationId xmlns:p14="http://schemas.microsoft.com/office/powerpoint/2010/main" val="185554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971" y="997340"/>
            <a:ext cx="9851996" cy="4885658"/>
          </a:xfrm>
          <a:prstGeom prst="rect">
            <a:avLst/>
          </a:prstGeom>
        </p:spPr>
      </p:pic>
    </p:spTree>
    <p:extLst>
      <p:ext uri="{BB962C8B-B14F-4D97-AF65-F5344CB8AC3E}">
        <p14:creationId xmlns:p14="http://schemas.microsoft.com/office/powerpoint/2010/main" val="91269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81613"/>
            <a:ext cx="7729728" cy="933119"/>
          </a:xfrm>
        </p:spPr>
        <p:txBody>
          <a:bodyPr/>
          <a:lstStyle/>
          <a:p>
            <a:r>
              <a:rPr lang="en-US" dirty="0">
                <a:latin typeface="Tw Cen MT" panose="020B0602020104020603" pitchFamily="34" charset="0"/>
              </a:rPr>
              <a:t>PROBLEM STATEMENT</a:t>
            </a:r>
            <a:endParaRPr lang="en-IN" dirty="0">
              <a:latin typeface="Tw Cen MT" panose="020B0602020104020603" pitchFamily="34" charset="0"/>
            </a:endParaRPr>
          </a:p>
        </p:txBody>
      </p:sp>
      <p:sp>
        <p:nvSpPr>
          <p:cNvPr id="3" name="Content Placeholder 2"/>
          <p:cNvSpPr>
            <a:spLocks noGrp="1"/>
          </p:cNvSpPr>
          <p:nvPr>
            <p:ph idx="1"/>
          </p:nvPr>
        </p:nvSpPr>
        <p:spPr>
          <a:xfrm>
            <a:off x="838200" y="2619255"/>
            <a:ext cx="10515600" cy="1866481"/>
          </a:xfrm>
        </p:spPr>
        <p:txBody>
          <a:bodyPr>
            <a:normAutofit fontScale="92500"/>
          </a:bodyPr>
          <a:lstStyle/>
          <a:p>
            <a:pPr marL="0" indent="0" algn="ctr">
              <a:lnSpc>
                <a:spcPct val="150000"/>
              </a:lnSpc>
              <a:buNone/>
            </a:pPr>
            <a:r>
              <a:rPr lang="en-US" sz="2400" dirty="0">
                <a:latin typeface="Tw Cen MT" panose="020B0602020104020603" pitchFamily="34" charset="0"/>
              </a:rPr>
              <a:t>The objective is to perform exploratory data analysis on crime against women during the year 2001-2014 to predict the future requirements for women's safety and to provide a software solution to safeguard the women from the unlikely violence against them in society.</a:t>
            </a:r>
            <a:endParaRPr lang="en-IN" sz="2400" dirty="0">
              <a:latin typeface="Tw Cen MT" panose="020B0602020104020603" pitchFamily="34" charset="0"/>
            </a:endParaRPr>
          </a:p>
        </p:txBody>
      </p:sp>
    </p:spTree>
    <p:extLst>
      <p:ext uri="{BB962C8B-B14F-4D97-AF65-F5344CB8AC3E}">
        <p14:creationId xmlns:p14="http://schemas.microsoft.com/office/powerpoint/2010/main" val="2274795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65" r="1"/>
          <a:stretch/>
        </p:blipFill>
        <p:spPr>
          <a:xfrm>
            <a:off x="1759788" y="899213"/>
            <a:ext cx="9273396" cy="4882927"/>
          </a:xfrm>
          <a:prstGeom prst="rect">
            <a:avLst/>
          </a:prstGeom>
        </p:spPr>
      </p:pic>
    </p:spTree>
    <p:extLst>
      <p:ext uri="{BB962C8B-B14F-4D97-AF65-F5344CB8AC3E}">
        <p14:creationId xmlns:p14="http://schemas.microsoft.com/office/powerpoint/2010/main" val="2252180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777" y="1241228"/>
            <a:ext cx="6096000" cy="1569660"/>
          </a:xfrm>
          <a:prstGeom prst="rect">
            <a:avLst/>
          </a:prstGeom>
        </p:spPr>
        <p:txBody>
          <a:bodyPr>
            <a:spAutoFit/>
          </a:bodyPr>
          <a:lstStyle/>
          <a:p>
            <a:pPr>
              <a:lnSpc>
                <a:spcPct val="150000"/>
              </a:lnSpc>
            </a:pPr>
            <a:r>
              <a:rPr lang="en-IN" sz="1600" dirty="0">
                <a:latin typeface="Tw Cen MT" panose="020B0602020104020603" pitchFamily="34" charset="0"/>
              </a:rPr>
              <a:t>Uttar Pradesh  holds the worst record by laying claim to nearly 300000 cases of crime against women among top 10 states with highest crime rate in the country followed by Andhra Pradesh, West Bengal, Rajasthan &amp; Madhya Pradesh.</a:t>
            </a:r>
          </a:p>
        </p:txBody>
      </p:sp>
      <p:pic>
        <p:nvPicPr>
          <p:cNvPr id="7" name="Picture 6"/>
          <p:cNvPicPr>
            <a:picLocks noChangeAspect="1"/>
          </p:cNvPicPr>
          <p:nvPr/>
        </p:nvPicPr>
        <p:blipFill>
          <a:blip r:embed="rId2"/>
          <a:stretch>
            <a:fillRect/>
          </a:stretch>
        </p:blipFill>
        <p:spPr>
          <a:xfrm>
            <a:off x="166777" y="3192657"/>
            <a:ext cx="6833289" cy="3608575"/>
          </a:xfrm>
          <a:prstGeom prst="rect">
            <a:avLst/>
          </a:prstGeom>
        </p:spPr>
      </p:pic>
      <p:sp>
        <p:nvSpPr>
          <p:cNvPr id="8" name="Rectangle 7"/>
          <p:cNvSpPr/>
          <p:nvPr/>
        </p:nvSpPr>
        <p:spPr>
          <a:xfrm>
            <a:off x="7114883" y="3741737"/>
            <a:ext cx="4448354"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latin typeface="Tw Cen MT" panose="020B0602020104020603" pitchFamily="34" charset="0"/>
              </a:rPr>
              <a:t>Crime rate has been increased over time in all the states.</a:t>
            </a:r>
          </a:p>
          <a:p>
            <a:pPr marL="285750" indent="-285750">
              <a:lnSpc>
                <a:spcPct val="150000"/>
              </a:lnSpc>
              <a:buFont typeface="Arial" panose="020B0604020202020204" pitchFamily="34" charset="0"/>
              <a:buChar char="•"/>
            </a:pPr>
            <a:r>
              <a:rPr lang="en-IN" sz="1600" dirty="0">
                <a:latin typeface="Tw Cen MT" panose="020B0602020104020603" pitchFamily="34" charset="0"/>
              </a:rPr>
              <a:t>Significant dip of crimes against women is noticeable in Andhra Pradesh from year 2013-2014.</a:t>
            </a:r>
          </a:p>
        </p:txBody>
      </p:sp>
      <p:sp>
        <p:nvSpPr>
          <p:cNvPr id="9" name="Title 1"/>
          <p:cNvSpPr>
            <a:spLocks noGrp="1"/>
          </p:cNvSpPr>
          <p:nvPr>
            <p:ph type="title"/>
          </p:nvPr>
        </p:nvSpPr>
        <p:spPr>
          <a:xfrm>
            <a:off x="166777" y="241486"/>
            <a:ext cx="5509404" cy="493172"/>
          </a:xfrm>
        </p:spPr>
        <p:txBody>
          <a:bodyPr>
            <a:normAutofit fontScale="90000"/>
          </a:bodyPr>
          <a:lstStyle/>
          <a:p>
            <a:r>
              <a:rPr lang="en-IN" sz="2000" b="1" dirty="0">
                <a:latin typeface="Tw Cen MT" panose="020B0602020104020603" pitchFamily="34" charset="0"/>
              </a:rPr>
              <a:t>Top 10 States with Highest Crime Rate</a:t>
            </a:r>
          </a:p>
        </p:txBody>
      </p:sp>
      <p:pic>
        <p:nvPicPr>
          <p:cNvPr id="2" name="Picture 1"/>
          <p:cNvPicPr>
            <a:picLocks noChangeAspect="1"/>
          </p:cNvPicPr>
          <p:nvPr/>
        </p:nvPicPr>
        <p:blipFill>
          <a:blip r:embed="rId3"/>
          <a:stretch>
            <a:fillRect/>
          </a:stretch>
        </p:blipFill>
        <p:spPr>
          <a:xfrm>
            <a:off x="7000066" y="241486"/>
            <a:ext cx="5113353" cy="2951171"/>
          </a:xfrm>
          <a:prstGeom prst="rect">
            <a:avLst/>
          </a:prstGeom>
        </p:spPr>
      </p:pic>
    </p:spTree>
    <p:extLst>
      <p:ext uri="{BB962C8B-B14F-4D97-AF65-F5344CB8AC3E}">
        <p14:creationId xmlns:p14="http://schemas.microsoft.com/office/powerpoint/2010/main" val="1828488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233" y="1919646"/>
            <a:ext cx="2800486" cy="4601923"/>
          </a:xfrm>
          <a:prstGeom prst="rect">
            <a:avLst/>
          </a:prstGeom>
        </p:spPr>
      </p:pic>
      <p:pic>
        <p:nvPicPr>
          <p:cNvPr id="6" name="Picture 5"/>
          <p:cNvPicPr>
            <a:picLocks noChangeAspect="1"/>
          </p:cNvPicPr>
          <p:nvPr/>
        </p:nvPicPr>
        <p:blipFill>
          <a:blip r:embed="rId3"/>
          <a:stretch>
            <a:fillRect/>
          </a:stretch>
        </p:blipFill>
        <p:spPr>
          <a:xfrm>
            <a:off x="3172501" y="2816792"/>
            <a:ext cx="8368134" cy="3704777"/>
          </a:xfrm>
          <a:prstGeom prst="rect">
            <a:avLst/>
          </a:prstGeom>
        </p:spPr>
      </p:pic>
      <p:sp>
        <p:nvSpPr>
          <p:cNvPr id="7" name="Rectangle 6"/>
          <p:cNvSpPr/>
          <p:nvPr/>
        </p:nvSpPr>
        <p:spPr>
          <a:xfrm>
            <a:off x="182233" y="1081185"/>
            <a:ext cx="11687714" cy="338554"/>
          </a:xfrm>
          <a:prstGeom prst="rect">
            <a:avLst/>
          </a:prstGeom>
        </p:spPr>
        <p:txBody>
          <a:bodyPr wrap="square">
            <a:spAutoFit/>
          </a:bodyPr>
          <a:lstStyle/>
          <a:p>
            <a:r>
              <a:rPr lang="en-IN" sz="1600" dirty="0">
                <a:latin typeface="Tw Cen MT" panose="020B0602020104020603" pitchFamily="34" charset="0"/>
              </a:rPr>
              <a:t>Murshidabad, district in West Bengal, has reported the maximum number of cases against women among all the districts</a:t>
            </a:r>
          </a:p>
        </p:txBody>
      </p:sp>
      <p:sp>
        <p:nvSpPr>
          <p:cNvPr id="8" name="Title 1"/>
          <p:cNvSpPr>
            <a:spLocks noGrp="1"/>
          </p:cNvSpPr>
          <p:nvPr>
            <p:ph type="title"/>
          </p:nvPr>
        </p:nvSpPr>
        <p:spPr>
          <a:xfrm>
            <a:off x="182233" y="244867"/>
            <a:ext cx="6372046" cy="493172"/>
          </a:xfrm>
        </p:spPr>
        <p:txBody>
          <a:bodyPr>
            <a:normAutofit fontScale="90000"/>
          </a:bodyPr>
          <a:lstStyle/>
          <a:p>
            <a:r>
              <a:rPr lang="en-IN" sz="2000" b="1" dirty="0">
                <a:latin typeface="Tw Cen MT" panose="020B0602020104020603" pitchFamily="34" charset="0"/>
              </a:rPr>
              <a:t>Top 20 Districts with Crimes against Women</a:t>
            </a:r>
          </a:p>
        </p:txBody>
      </p:sp>
    </p:spTree>
    <p:extLst>
      <p:ext uri="{BB962C8B-B14F-4D97-AF65-F5344CB8AC3E}">
        <p14:creationId xmlns:p14="http://schemas.microsoft.com/office/powerpoint/2010/main" val="3683439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301923" y="996859"/>
            <a:ext cx="7815533" cy="5360809"/>
          </a:xfrm>
        </p:spPr>
        <p:txBody>
          <a:bodyPr>
            <a:noAutofit/>
          </a:bodyPr>
          <a:lstStyle/>
          <a:p>
            <a:pPr algn="l">
              <a:lnSpc>
                <a:spcPct val="170000"/>
              </a:lnSpc>
            </a:pPr>
            <a:r>
              <a:rPr lang="en-IN" sz="1600" b="1" dirty="0"/>
              <a:t>Features :-</a:t>
            </a:r>
          </a:p>
          <a:p>
            <a:pPr marL="285750" indent="-285750" algn="l">
              <a:lnSpc>
                <a:spcPct val="170000"/>
              </a:lnSpc>
              <a:buFont typeface="Arial" panose="020B0604020202020204" pitchFamily="34" charset="0"/>
              <a:buChar char="•"/>
            </a:pPr>
            <a:r>
              <a:rPr lang="en-US" sz="1600" dirty="0">
                <a:latin typeface="Tw Cen MT" panose="020B0602020104020603" pitchFamily="34" charset="0"/>
              </a:rPr>
              <a:t>Emergency Buzzer</a:t>
            </a:r>
            <a:endParaRPr lang="en-IN" sz="1600" dirty="0">
              <a:latin typeface="Tw Cen MT" panose="020B0602020104020603" pitchFamily="34" charset="0"/>
            </a:endParaRPr>
          </a:p>
          <a:p>
            <a:pPr marL="342900" indent="-342900" algn="l">
              <a:lnSpc>
                <a:spcPct val="170000"/>
              </a:lnSpc>
              <a:buFont typeface="Arial" panose="020B0604020202020204" pitchFamily="34" charset="0"/>
              <a:buChar char="•"/>
            </a:pPr>
            <a:r>
              <a:rPr lang="en-IN" sz="1600" dirty="0">
                <a:latin typeface="Tw Cen MT" panose="020B0602020104020603" pitchFamily="34" charset="0"/>
              </a:rPr>
              <a:t>Email Access</a:t>
            </a:r>
          </a:p>
          <a:p>
            <a:pPr marL="342900" indent="-342900" algn="l">
              <a:lnSpc>
                <a:spcPct val="170000"/>
              </a:lnSpc>
              <a:buFont typeface="Arial" panose="020B0604020202020204" pitchFamily="34" charset="0"/>
              <a:buChar char="•"/>
            </a:pPr>
            <a:r>
              <a:rPr lang="en-IN" sz="1600" dirty="0">
                <a:latin typeface="Tw Cen MT" panose="020B0602020104020603" pitchFamily="34" charset="0"/>
              </a:rPr>
              <a:t>Voice Recognition</a:t>
            </a:r>
          </a:p>
          <a:p>
            <a:pPr marL="342900" indent="-342900" algn="l">
              <a:lnSpc>
                <a:spcPct val="170000"/>
              </a:lnSpc>
              <a:buFont typeface="Arial" panose="020B0604020202020204" pitchFamily="34" charset="0"/>
              <a:buChar char="•"/>
            </a:pPr>
            <a:r>
              <a:rPr lang="en-IN" sz="1600" dirty="0">
                <a:latin typeface="Tw Cen MT" panose="020B0602020104020603" pitchFamily="34" charset="0"/>
              </a:rPr>
              <a:t>Date and Time</a:t>
            </a:r>
          </a:p>
          <a:p>
            <a:pPr marL="342900" indent="-342900" algn="l">
              <a:lnSpc>
                <a:spcPct val="170000"/>
              </a:lnSpc>
              <a:buFont typeface="Arial" panose="020B0604020202020204" pitchFamily="34" charset="0"/>
              <a:buChar char="•"/>
            </a:pPr>
            <a:r>
              <a:rPr lang="en-IN" sz="1600" dirty="0">
                <a:latin typeface="Tw Cen MT" panose="020B0602020104020603" pitchFamily="34" charset="0"/>
              </a:rPr>
              <a:t>WhatsApp Access</a:t>
            </a:r>
            <a:endParaRPr lang="en-US" sz="1600" dirty="0"/>
          </a:p>
          <a:p>
            <a:pPr algn="l">
              <a:lnSpc>
                <a:spcPct val="150000"/>
              </a:lnSpc>
            </a:pPr>
            <a:r>
              <a:rPr lang="en-US" sz="1600" dirty="0">
                <a:latin typeface="Tw Cen MT" panose="020B0602020104020603" pitchFamily="34" charset="0"/>
              </a:rPr>
              <a:t>A software solution is a prototype for women’s safety. When software is initiated with a “help” voice command, an emergency message(“HELP! I AM IN DANGER! I NEED HELP!!!”)  will be sent to specific contacts through e-mail and WhatsApp. </a:t>
            </a:r>
          </a:p>
          <a:p>
            <a:pPr algn="l">
              <a:lnSpc>
                <a:spcPct val="150000"/>
              </a:lnSpc>
            </a:pPr>
            <a:r>
              <a:rPr lang="en-US" sz="1600" dirty="0">
                <a:latin typeface="Tw Cen MT" panose="020B0602020104020603" pitchFamily="34" charset="0"/>
              </a:rPr>
              <a:t>A loud alarm is also raised to catch the attention of the people nearby.</a:t>
            </a:r>
            <a:endParaRPr lang="en-IN" sz="1600" dirty="0">
              <a:latin typeface="Tw Cen MT" panose="020B0602020104020603" pitchFamily="34" charset="0"/>
            </a:endParaRPr>
          </a:p>
          <a:p>
            <a:pPr algn="l">
              <a:lnSpc>
                <a:spcPct val="170000"/>
              </a:lnSpc>
            </a:pPr>
            <a:endParaRPr lang="en-US" sz="1600" dirty="0"/>
          </a:p>
          <a:p>
            <a:pPr marL="342900" indent="-342900" algn="l">
              <a:lnSpc>
                <a:spcPct val="170000"/>
              </a:lnSpc>
              <a:buFont typeface="Arial" panose="020B0604020202020204" pitchFamily="34" charset="0"/>
              <a:buChar char="•"/>
            </a:pPr>
            <a:endParaRPr lang="en-US" sz="1600" dirty="0"/>
          </a:p>
          <a:p>
            <a:pPr marL="342900" indent="-342900" algn="l">
              <a:lnSpc>
                <a:spcPct val="170000"/>
              </a:lnSpc>
              <a:buFont typeface="Arial" panose="020B0604020202020204" pitchFamily="34" charset="0"/>
              <a:buChar char="•"/>
            </a:pPr>
            <a:endParaRPr lang="en-IN" sz="1600" dirty="0"/>
          </a:p>
          <a:p>
            <a:pPr algn="l">
              <a:lnSpc>
                <a:spcPct val="170000"/>
              </a:lnSpc>
            </a:pPr>
            <a:endParaRPr lang="en-IN" sz="1600" dirty="0">
              <a:latin typeface="Tw Cen MT" panose="020B0602020104020603" pitchFamily="34" charset="0"/>
            </a:endParaRPr>
          </a:p>
        </p:txBody>
      </p:sp>
      <p:pic>
        <p:nvPicPr>
          <p:cNvPr id="5122" name="Picture 2" descr="Voice Doodle High Res Stock Image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4445" t="22632" r="16859" b="14890"/>
          <a:stretch/>
        </p:blipFill>
        <p:spPr bwMode="auto">
          <a:xfrm>
            <a:off x="7519170" y="1949673"/>
            <a:ext cx="1500996" cy="14701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9925877">
            <a:off x="8683278" y="1378015"/>
            <a:ext cx="1298798" cy="369332"/>
          </a:xfrm>
          <a:prstGeom prst="rect">
            <a:avLst/>
          </a:prstGeom>
          <a:noFill/>
        </p:spPr>
        <p:txBody>
          <a:bodyPr wrap="square" rtlCol="0">
            <a:spAutoFit/>
          </a:bodyPr>
          <a:lstStyle/>
          <a:p>
            <a:r>
              <a:rPr lang="en-US" dirty="0">
                <a:solidFill>
                  <a:schemeClr val="bg1"/>
                </a:solidFill>
                <a:latin typeface="Snap ITC" panose="04040A07060A02020202" pitchFamily="82" charset="0"/>
              </a:rPr>
              <a:t>HELP!!</a:t>
            </a:r>
            <a:endParaRPr lang="en-IN" dirty="0">
              <a:solidFill>
                <a:schemeClr val="bg1"/>
              </a:solidFill>
              <a:latin typeface="Snap ITC" panose="04040A07060A02020202" pitchFamily="82"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5831" y="1095589"/>
            <a:ext cx="834611" cy="834611"/>
          </a:xfrm>
          <a:prstGeom prst="rect">
            <a:avLst/>
          </a:prstGeom>
        </p:spPr>
      </p:pic>
      <p:sp>
        <p:nvSpPr>
          <p:cNvPr id="11" name="Right Arrow 10"/>
          <p:cNvSpPr/>
          <p:nvPr/>
        </p:nvSpPr>
        <p:spPr>
          <a:xfrm>
            <a:off x="10278780" y="1536693"/>
            <a:ext cx="252527" cy="11214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0278781" y="2632291"/>
            <a:ext cx="252527" cy="11214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10278779" y="3621190"/>
            <a:ext cx="252527" cy="11214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30" name="Picture 10" descr="WhatsApp Brand Resource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208" t="1736" r="11905" b="6948"/>
          <a:stretch/>
        </p:blipFill>
        <p:spPr bwMode="auto">
          <a:xfrm>
            <a:off x="10965831" y="2253963"/>
            <a:ext cx="888976" cy="8688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Gmail gains new icons in test version for deskto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8390" y="3359365"/>
            <a:ext cx="1143858" cy="635795"/>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txBox="1">
            <a:spLocks/>
          </p:cNvSpPr>
          <p:nvPr/>
        </p:nvSpPr>
        <p:spPr bwMode="blackWhite">
          <a:xfrm>
            <a:off x="301923" y="233665"/>
            <a:ext cx="3600925" cy="493172"/>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sz="2000" b="1" dirty="0">
                <a:latin typeface="Tw Cen MT" panose="020B0602020104020603" pitchFamily="34" charset="0"/>
              </a:rPr>
              <a:t>SOFTWARE SOLUTION</a:t>
            </a:r>
          </a:p>
        </p:txBody>
      </p:sp>
    </p:spTree>
    <p:extLst>
      <p:ext uri="{BB962C8B-B14F-4D97-AF65-F5344CB8AC3E}">
        <p14:creationId xmlns:p14="http://schemas.microsoft.com/office/powerpoint/2010/main" val="3188975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blackWhite">
          <a:xfrm>
            <a:off x="3312542" y="1993454"/>
            <a:ext cx="5762447" cy="241464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sz="4000" b="1" dirty="0">
                <a:latin typeface="Tw Cen MT" panose="020B0602020104020603" pitchFamily="34" charset="0"/>
              </a:rPr>
              <a:t>THANK YOU</a:t>
            </a:r>
          </a:p>
        </p:txBody>
      </p:sp>
    </p:spTree>
    <p:extLst>
      <p:ext uri="{BB962C8B-B14F-4D97-AF65-F5344CB8AC3E}">
        <p14:creationId xmlns:p14="http://schemas.microsoft.com/office/powerpoint/2010/main" val="239051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223" y="214193"/>
            <a:ext cx="7292426" cy="855482"/>
          </a:xfrm>
        </p:spPr>
        <p:txBody>
          <a:bodyPr/>
          <a:lstStyle/>
          <a:p>
            <a:r>
              <a:rPr lang="en-US" dirty="0">
                <a:latin typeface="Tw Cen MT" panose="020B0602020104020603" pitchFamily="34" charset="0"/>
              </a:rPr>
              <a:t>INTRODUCTION</a:t>
            </a:r>
            <a:endParaRPr lang="en-IN" dirty="0">
              <a:latin typeface="Tw Cen MT" panose="020B0602020104020603" pitchFamily="34" charset="0"/>
            </a:endParaRPr>
          </a:p>
        </p:txBody>
      </p:sp>
      <p:sp>
        <p:nvSpPr>
          <p:cNvPr id="3" name="Content Placeholder 2"/>
          <p:cNvSpPr>
            <a:spLocks noGrp="1"/>
          </p:cNvSpPr>
          <p:nvPr>
            <p:ph idx="1"/>
          </p:nvPr>
        </p:nvSpPr>
        <p:spPr>
          <a:xfrm>
            <a:off x="631167" y="1946394"/>
            <a:ext cx="6975764" cy="4351338"/>
          </a:xfrm>
        </p:spPr>
        <p:txBody>
          <a:bodyPr>
            <a:normAutofit/>
          </a:bodyPr>
          <a:lstStyle/>
          <a:p>
            <a:pPr marL="0" indent="0">
              <a:lnSpc>
                <a:spcPct val="100000"/>
              </a:lnSpc>
              <a:buNone/>
            </a:pPr>
            <a:r>
              <a:rPr lang="en-US" sz="1800" dirty="0">
                <a:latin typeface="Tw Cen MT" panose="020B0602020104020603" pitchFamily="34" charset="0"/>
              </a:rPr>
              <a:t>Over the last few decades, India has witnessed phenomenal growth. In spite of all development and growth, women are still victims of horrendous crimes.</a:t>
            </a:r>
          </a:p>
          <a:p>
            <a:pPr marL="0" indent="0">
              <a:lnSpc>
                <a:spcPct val="100000"/>
              </a:lnSpc>
              <a:buNone/>
            </a:pPr>
            <a:r>
              <a:rPr lang="en-US" sz="1800" dirty="0">
                <a:latin typeface="Tw Cen MT" panose="020B0602020104020603" pitchFamily="34" charset="0"/>
              </a:rPr>
              <a:t>Crimes like rape, dowry death, domestic violence, kidnapping, molestation, torture, sexual harassment are experienced by women in India. Crimes have physical and psychological impact on women which preventing the ladies from leading a standard life. Crimes against women harm families and communities across generations and reinforce other evils prevalent in society.</a:t>
            </a:r>
          </a:p>
          <a:p>
            <a:pPr marL="0" indent="0">
              <a:lnSpc>
                <a:spcPct val="100000"/>
              </a:lnSpc>
              <a:buNone/>
            </a:pPr>
            <a:r>
              <a:rPr lang="en-US" sz="1800" dirty="0">
                <a:latin typeface="Tw Cen MT" panose="020B0602020104020603" pitchFamily="34" charset="0"/>
              </a:rPr>
              <a:t>Violence against women is perhaps as old as mankind. In India, not only in rural areas but also in urban areas, women are facing lot of problems. Crimes against women are happening because of inappropriate legal justice system, </a:t>
            </a:r>
            <a:r>
              <a:rPr lang="en-US" dirty="0">
                <a:latin typeface="Tw Cen MT" panose="020B0602020104020603" pitchFamily="34" charset="0"/>
              </a:rPr>
              <a:t>justice &amp; law don’t go hand in hand</a:t>
            </a:r>
            <a:r>
              <a:rPr lang="en-US" sz="1800" dirty="0">
                <a:latin typeface="Tw Cen MT" panose="020B0602020104020603" pitchFamily="34" charset="0"/>
              </a:rPr>
              <a:t> and </a:t>
            </a:r>
            <a:r>
              <a:rPr lang="en-US" dirty="0">
                <a:latin typeface="Tw Cen MT" panose="020B0602020104020603" pitchFamily="34" charset="0"/>
              </a:rPr>
              <a:t>corrupted</a:t>
            </a:r>
            <a:r>
              <a:rPr lang="en-US" sz="1800" dirty="0">
                <a:latin typeface="Tw Cen MT" panose="020B0602020104020603" pitchFamily="34" charset="0"/>
              </a:rPr>
              <a:t> structure.</a:t>
            </a:r>
            <a:endParaRPr lang="en-IN" sz="1800" dirty="0">
              <a:latin typeface="Tw Cen MT" panose="020B0602020104020603" pitchFamily="34" charset="0"/>
            </a:endParaRPr>
          </a:p>
        </p:txBody>
      </p:sp>
      <p:pic>
        <p:nvPicPr>
          <p:cNvPr id="1026" name="Picture 2" descr="Pin on Rand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957" y="1946394"/>
            <a:ext cx="2780025" cy="393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7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096774" cy="782188"/>
          </a:xfrm>
        </p:spPr>
        <p:txBody>
          <a:bodyPr/>
          <a:lstStyle/>
          <a:p>
            <a:r>
              <a:rPr lang="en-US" dirty="0">
                <a:latin typeface="Tw Cen MT" panose="020B0602020104020603" pitchFamily="34" charset="0"/>
              </a:rPr>
              <a:t>TOOLS AND TECHNOLOGY</a:t>
            </a:r>
            <a:endParaRPr lang="en-IN" dirty="0">
              <a:latin typeface="Tw Cen MT" panose="020B0602020104020603" pitchFamily="34" charset="0"/>
            </a:endParaRPr>
          </a:p>
        </p:txBody>
      </p:sp>
      <p:sp>
        <p:nvSpPr>
          <p:cNvPr id="3" name="Content Placeholder 2"/>
          <p:cNvSpPr>
            <a:spLocks noGrp="1"/>
          </p:cNvSpPr>
          <p:nvPr>
            <p:ph idx="1"/>
          </p:nvPr>
        </p:nvSpPr>
        <p:spPr>
          <a:xfrm>
            <a:off x="838201" y="1821320"/>
            <a:ext cx="4061604" cy="4544974"/>
          </a:xfrm>
        </p:spPr>
        <p:txBody>
          <a:bodyPr>
            <a:normAutofit/>
          </a:bodyPr>
          <a:lstStyle/>
          <a:p>
            <a:pPr>
              <a:lnSpc>
                <a:spcPct val="100000"/>
              </a:lnSpc>
              <a:buFont typeface="Wingdings" panose="05000000000000000000" pitchFamily="2" charset="2"/>
              <a:buChar char="§"/>
            </a:pPr>
            <a:r>
              <a:rPr lang="en-US" sz="1800" b="1" dirty="0"/>
              <a:t>Language </a:t>
            </a:r>
            <a:endParaRPr lang="en-US" sz="1800" dirty="0"/>
          </a:p>
          <a:p>
            <a:pPr marL="449263" indent="-268288">
              <a:lnSpc>
                <a:spcPct val="100000"/>
              </a:lnSpc>
              <a:buFont typeface="Wingdings" panose="05000000000000000000" pitchFamily="2" charset="2"/>
              <a:buChar char="ü"/>
            </a:pPr>
            <a:r>
              <a:rPr lang="en-US" sz="1800" dirty="0"/>
              <a:t> Python </a:t>
            </a:r>
          </a:p>
          <a:p>
            <a:pPr>
              <a:lnSpc>
                <a:spcPct val="100000"/>
              </a:lnSpc>
              <a:buFont typeface="Wingdings" panose="05000000000000000000" pitchFamily="2" charset="2"/>
              <a:buChar char="§"/>
            </a:pPr>
            <a:r>
              <a:rPr lang="en-US" sz="1800" b="1" dirty="0"/>
              <a:t>Software Used </a:t>
            </a:r>
            <a:endParaRPr lang="en-US" sz="1800" dirty="0"/>
          </a:p>
          <a:p>
            <a:pPr marL="361950" indent="-180975">
              <a:lnSpc>
                <a:spcPct val="100000"/>
              </a:lnSpc>
              <a:buFont typeface="Wingdings" panose="05000000000000000000" pitchFamily="2" charset="2"/>
              <a:buChar char="ü"/>
            </a:pPr>
            <a:r>
              <a:rPr lang="en-US" sz="1800" dirty="0"/>
              <a:t>  Jupyter Notebook</a:t>
            </a:r>
          </a:p>
          <a:p>
            <a:pPr marL="361950" indent="-180975">
              <a:lnSpc>
                <a:spcPct val="100000"/>
              </a:lnSpc>
              <a:buFont typeface="Wingdings" panose="05000000000000000000" pitchFamily="2" charset="2"/>
              <a:buChar char="ü"/>
            </a:pPr>
            <a:r>
              <a:rPr lang="en-US" sz="1800" dirty="0"/>
              <a:t>  Pycharm</a:t>
            </a:r>
            <a:endParaRPr lang="en-US" sz="1800" b="1" dirty="0"/>
          </a:p>
          <a:p>
            <a:pPr>
              <a:lnSpc>
                <a:spcPct val="100000"/>
              </a:lnSpc>
              <a:buFont typeface="Wingdings" panose="05000000000000000000" pitchFamily="2" charset="2"/>
              <a:buChar char="§"/>
            </a:pPr>
            <a:r>
              <a:rPr lang="en-US" sz="1800" b="1" dirty="0"/>
              <a:t>Libraries Used for Data Analysis</a:t>
            </a:r>
          </a:p>
          <a:p>
            <a:pPr marL="449263" indent="-268288">
              <a:lnSpc>
                <a:spcPct val="100000"/>
              </a:lnSpc>
              <a:buFont typeface="Wingdings" panose="05000000000000000000" pitchFamily="2" charset="2"/>
              <a:buChar char="ü"/>
            </a:pPr>
            <a:r>
              <a:rPr lang="en-US" sz="1800" dirty="0"/>
              <a:t> NumPy </a:t>
            </a:r>
          </a:p>
          <a:p>
            <a:pPr marL="449263" indent="-268288">
              <a:lnSpc>
                <a:spcPct val="100000"/>
              </a:lnSpc>
              <a:buFont typeface="Wingdings" panose="05000000000000000000" pitchFamily="2" charset="2"/>
              <a:buChar char="ü"/>
            </a:pPr>
            <a:r>
              <a:rPr lang="en-US" sz="1800" dirty="0"/>
              <a:t> Pandas </a:t>
            </a:r>
          </a:p>
          <a:p>
            <a:pPr marL="449263" indent="-268288">
              <a:lnSpc>
                <a:spcPct val="100000"/>
              </a:lnSpc>
              <a:buFont typeface="Wingdings" panose="05000000000000000000" pitchFamily="2" charset="2"/>
              <a:buChar char="ü"/>
            </a:pPr>
            <a:r>
              <a:rPr lang="en-US" sz="1800" dirty="0"/>
              <a:t> Matplotlib</a:t>
            </a:r>
          </a:p>
          <a:p>
            <a:pPr marL="449263" indent="-268288">
              <a:lnSpc>
                <a:spcPct val="100000"/>
              </a:lnSpc>
              <a:buFont typeface="Wingdings" panose="05000000000000000000" pitchFamily="2" charset="2"/>
              <a:buChar char="ü"/>
            </a:pPr>
            <a:r>
              <a:rPr lang="en-US" sz="1800" dirty="0"/>
              <a:t> Seaborn </a:t>
            </a:r>
          </a:p>
        </p:txBody>
      </p:sp>
      <p:pic>
        <p:nvPicPr>
          <p:cNvPr id="3080" name="Picture 8" descr="Jupyter Notebook Logo, HD Png Download - kin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9831" y="557710"/>
            <a:ext cx="1621947" cy="126361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est Python IDEs &amp; Code Editors for 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053" y="2448825"/>
            <a:ext cx="2636502" cy="107856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55264 Introduction to Programming using Python | New Horizons Singap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6678" y="557710"/>
            <a:ext cx="1132978" cy="11329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8497947" y="4285531"/>
            <a:ext cx="3048714" cy="1710189"/>
          </a:xfrm>
          <a:prstGeom prst="rect">
            <a:avLst/>
          </a:prstGeom>
        </p:spPr>
      </p:pic>
    </p:spTree>
    <p:extLst>
      <p:ext uri="{BB962C8B-B14F-4D97-AF65-F5344CB8AC3E}">
        <p14:creationId xmlns:p14="http://schemas.microsoft.com/office/powerpoint/2010/main" val="174968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976"/>
            <a:ext cx="2513392" cy="570810"/>
          </a:xfrm>
        </p:spPr>
        <p:txBody>
          <a:bodyPr>
            <a:normAutofit fontScale="90000"/>
          </a:bodyPr>
          <a:lstStyle/>
          <a:p>
            <a:r>
              <a:rPr lang="en-US" dirty="0">
                <a:latin typeface="Tw Cen MT" panose="020B0602020104020603" pitchFamily="34" charset="0"/>
              </a:rPr>
              <a:t>SOLUTION</a:t>
            </a:r>
            <a:endParaRPr lang="en-IN" dirty="0">
              <a:latin typeface="Tw Cen MT" panose="020B0602020104020603" pitchFamily="34" charset="0"/>
            </a:endParaRPr>
          </a:p>
        </p:txBody>
      </p:sp>
      <p:sp>
        <p:nvSpPr>
          <p:cNvPr id="3" name="Content Placeholder 2"/>
          <p:cNvSpPr>
            <a:spLocks noGrp="1"/>
          </p:cNvSpPr>
          <p:nvPr>
            <p:ph idx="1"/>
          </p:nvPr>
        </p:nvSpPr>
        <p:spPr>
          <a:xfrm>
            <a:off x="838200" y="1713482"/>
            <a:ext cx="6925574" cy="2271922"/>
          </a:xfrm>
        </p:spPr>
        <p:txBody>
          <a:bodyPr>
            <a:normAutofit/>
          </a:bodyPr>
          <a:lstStyle/>
          <a:p>
            <a:pPr marL="0" indent="0">
              <a:lnSpc>
                <a:spcPct val="150000"/>
              </a:lnSpc>
              <a:buNone/>
            </a:pPr>
            <a:r>
              <a:rPr lang="en-US" sz="1800" dirty="0">
                <a:latin typeface="Tw Cen MT" panose="020B0602020104020603" pitchFamily="34" charset="0"/>
              </a:rPr>
              <a:t>Through the Exploratory Data Analysis, our goal is to strengthen women's safety and spread awareness about crimes against women. </a:t>
            </a:r>
          </a:p>
          <a:p>
            <a:pPr marL="0" indent="0">
              <a:lnSpc>
                <a:spcPct val="150000"/>
              </a:lnSpc>
              <a:buNone/>
            </a:pPr>
            <a:r>
              <a:rPr lang="en-US" sz="1800" dirty="0">
                <a:latin typeface="Tw Cen MT" panose="020B0602020104020603" pitchFamily="34" charset="0"/>
              </a:rPr>
              <a:t>Moreover, we will be providing a software solution that will also contribute towards the security of women.</a:t>
            </a:r>
            <a:endParaRPr lang="en-IN" sz="1800" dirty="0">
              <a:latin typeface="Tw Cen MT" panose="020B0602020104020603" pitchFamily="34" charset="0"/>
            </a:endParaRPr>
          </a:p>
        </p:txBody>
      </p:sp>
      <p:pic>
        <p:nvPicPr>
          <p:cNvPr id="4098" name="Picture 2" descr="Stop Violence Against Women Stock Illustration - Illustration of violence,  stalking: 866500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774" y="3349430"/>
            <a:ext cx="3872961" cy="290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20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1010" y="2592851"/>
            <a:ext cx="10848772" cy="745571"/>
          </a:xfrm>
        </p:spPr>
        <p:txBody>
          <a:bodyPr>
            <a:normAutofit fontScale="90000"/>
          </a:bodyPr>
          <a:lstStyle/>
          <a:p>
            <a:pPr algn="ctr"/>
            <a:r>
              <a:rPr lang="en-US" sz="2800" b="1" dirty="0">
                <a:latin typeface="Tw Cen MT" panose="020B0602020104020603" pitchFamily="34" charset="0"/>
              </a:rPr>
              <a:t>Time-Series Analysis of Crimes During the Year 2001 - 2014</a:t>
            </a:r>
            <a:endParaRPr lang="en-IN" sz="2800" b="1" dirty="0">
              <a:latin typeface="Tw Cen MT" panose="020B0602020104020603" pitchFamily="34" charset="0"/>
            </a:endParaRPr>
          </a:p>
        </p:txBody>
      </p:sp>
    </p:spTree>
    <p:extLst>
      <p:ext uri="{BB962C8B-B14F-4D97-AF65-F5344CB8AC3E}">
        <p14:creationId xmlns:p14="http://schemas.microsoft.com/office/powerpoint/2010/main" val="66086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1061" y="806162"/>
            <a:ext cx="4767150" cy="1879551"/>
          </a:xfrm>
        </p:spPr>
        <p:txBody>
          <a:bodyPr>
            <a:normAutofit lnSpcReduction="10000"/>
          </a:bodyPr>
          <a:lstStyle/>
          <a:p>
            <a:pPr marL="0" indent="0">
              <a:lnSpc>
                <a:spcPct val="150000"/>
              </a:lnSpc>
              <a:buNone/>
            </a:pPr>
            <a:r>
              <a:rPr lang="en-US" sz="1600" b="1" dirty="0">
                <a:latin typeface="Tw Cen MT" panose="020B0602020104020603" pitchFamily="34" charset="0"/>
              </a:rPr>
              <a:t>Rape</a:t>
            </a:r>
          </a:p>
          <a:p>
            <a:pPr marL="0" indent="0">
              <a:lnSpc>
                <a:spcPct val="150000"/>
              </a:lnSpc>
              <a:buNone/>
            </a:pPr>
            <a:r>
              <a:rPr lang="en-US" sz="1600" dirty="0">
                <a:latin typeface="Tw Cen MT" panose="020B0602020104020603" pitchFamily="34" charset="0"/>
              </a:rPr>
              <a:t>* Number of cases have increased over time. </a:t>
            </a:r>
          </a:p>
          <a:p>
            <a:pPr marL="0" indent="0">
              <a:lnSpc>
                <a:spcPct val="150000"/>
              </a:lnSpc>
              <a:buNone/>
            </a:pPr>
            <a:r>
              <a:rPr lang="en-US" sz="1600" dirty="0">
                <a:latin typeface="Tw Cen MT" panose="020B0602020104020603" pitchFamily="34" charset="0"/>
              </a:rPr>
              <a:t>* There is a dip in number of cases in year 2002-2003.</a:t>
            </a:r>
          </a:p>
          <a:p>
            <a:pPr marL="0" indent="0">
              <a:lnSpc>
                <a:spcPct val="150000"/>
              </a:lnSpc>
              <a:buNone/>
            </a:pPr>
            <a:r>
              <a:rPr lang="en-US" sz="1600" dirty="0">
                <a:latin typeface="Tw Cen MT" panose="020B0602020104020603" pitchFamily="34" charset="0"/>
              </a:rPr>
              <a:t>* Highest jump can be seen in year 2012-2013.</a:t>
            </a:r>
            <a:endParaRPr lang="en-IN" sz="1600" dirty="0">
              <a:latin typeface="Tw Cen MT" panose="020B0602020104020603" pitchFamily="34" charset="0"/>
            </a:endParaRPr>
          </a:p>
        </p:txBody>
      </p:sp>
      <p:pic>
        <p:nvPicPr>
          <p:cNvPr id="7" name="Picture 6"/>
          <p:cNvPicPr>
            <a:picLocks noChangeAspect="1"/>
          </p:cNvPicPr>
          <p:nvPr/>
        </p:nvPicPr>
        <p:blipFill rotWithShape="1">
          <a:blip r:embed="rId2"/>
          <a:srcRect r="51139"/>
          <a:stretch/>
        </p:blipFill>
        <p:spPr>
          <a:xfrm>
            <a:off x="7737896" y="507625"/>
            <a:ext cx="3750168" cy="2821684"/>
          </a:xfrm>
          <a:prstGeom prst="rect">
            <a:avLst/>
          </a:prstGeom>
        </p:spPr>
      </p:pic>
      <p:pic>
        <p:nvPicPr>
          <p:cNvPr id="8" name="Picture 7"/>
          <p:cNvPicPr>
            <a:picLocks noChangeAspect="1"/>
          </p:cNvPicPr>
          <p:nvPr/>
        </p:nvPicPr>
        <p:blipFill rotWithShape="1">
          <a:blip r:embed="rId2"/>
          <a:srcRect l="48530"/>
          <a:stretch/>
        </p:blipFill>
        <p:spPr>
          <a:xfrm>
            <a:off x="7853960" y="3617352"/>
            <a:ext cx="3921096" cy="2800700"/>
          </a:xfrm>
          <a:prstGeom prst="rect">
            <a:avLst/>
          </a:prstGeom>
        </p:spPr>
      </p:pic>
      <p:sp>
        <p:nvSpPr>
          <p:cNvPr id="9" name="Rectangle 8"/>
          <p:cNvSpPr/>
          <p:nvPr/>
        </p:nvSpPr>
        <p:spPr>
          <a:xfrm>
            <a:off x="331061" y="3617352"/>
            <a:ext cx="7225679" cy="1499193"/>
          </a:xfrm>
          <a:prstGeom prst="rect">
            <a:avLst/>
          </a:prstGeom>
        </p:spPr>
        <p:txBody>
          <a:bodyPr wrap="square">
            <a:spAutoFit/>
          </a:bodyPr>
          <a:lstStyle/>
          <a:p>
            <a:pPr>
              <a:lnSpc>
                <a:spcPct val="200000"/>
              </a:lnSpc>
            </a:pPr>
            <a:r>
              <a:rPr lang="en-IN" sz="1600" dirty="0">
                <a:latin typeface="Tw Cen MT" panose="020B0602020104020603" pitchFamily="34" charset="0"/>
              </a:rPr>
              <a:t> </a:t>
            </a:r>
            <a:r>
              <a:rPr lang="en-IN" sz="1600" b="1" dirty="0">
                <a:latin typeface="Tw Cen MT" panose="020B0602020104020603" pitchFamily="34" charset="0"/>
              </a:rPr>
              <a:t>Kidnapping and Abduction</a:t>
            </a:r>
          </a:p>
          <a:p>
            <a:pPr>
              <a:lnSpc>
                <a:spcPct val="200000"/>
              </a:lnSpc>
            </a:pPr>
            <a:r>
              <a:rPr lang="en-IN" sz="1600" dirty="0">
                <a:latin typeface="Tw Cen MT" panose="020B0602020104020603" pitchFamily="34" charset="0"/>
              </a:rPr>
              <a:t> * There is a  constant rise in the number of cases.</a:t>
            </a:r>
          </a:p>
          <a:p>
            <a:pPr>
              <a:lnSpc>
                <a:spcPct val="200000"/>
              </a:lnSpc>
            </a:pPr>
            <a:r>
              <a:rPr lang="en-IN" sz="1600" dirty="0">
                <a:latin typeface="Tw Cen MT" panose="020B0602020104020603" pitchFamily="34" charset="0"/>
              </a:rPr>
              <a:t> * A significant rise in the number of cases have been noticed in the years 2012-2014.</a:t>
            </a:r>
          </a:p>
        </p:txBody>
      </p:sp>
    </p:spTree>
    <p:extLst>
      <p:ext uri="{BB962C8B-B14F-4D97-AF65-F5344CB8AC3E}">
        <p14:creationId xmlns:p14="http://schemas.microsoft.com/office/powerpoint/2010/main" val="328312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51163"/>
          <a:stretch/>
        </p:blipFill>
        <p:spPr>
          <a:xfrm>
            <a:off x="7970807" y="346417"/>
            <a:ext cx="3873262" cy="2981595"/>
          </a:xfrm>
          <a:prstGeom prst="rect">
            <a:avLst/>
          </a:prstGeom>
        </p:spPr>
      </p:pic>
      <p:pic>
        <p:nvPicPr>
          <p:cNvPr id="5" name="Picture 4"/>
          <p:cNvPicPr>
            <a:picLocks noChangeAspect="1"/>
          </p:cNvPicPr>
          <p:nvPr/>
        </p:nvPicPr>
        <p:blipFill rotWithShape="1">
          <a:blip r:embed="rId2"/>
          <a:srcRect l="49177"/>
          <a:stretch/>
        </p:blipFill>
        <p:spPr>
          <a:xfrm>
            <a:off x="8057071" y="3681694"/>
            <a:ext cx="4050580" cy="2996242"/>
          </a:xfrm>
          <a:prstGeom prst="rect">
            <a:avLst/>
          </a:prstGeom>
        </p:spPr>
      </p:pic>
      <p:sp>
        <p:nvSpPr>
          <p:cNvPr id="7" name="Rectangle 6"/>
          <p:cNvSpPr/>
          <p:nvPr/>
        </p:nvSpPr>
        <p:spPr>
          <a:xfrm>
            <a:off x="313425" y="684206"/>
            <a:ext cx="7342040" cy="1938992"/>
          </a:xfrm>
          <a:prstGeom prst="rect">
            <a:avLst/>
          </a:prstGeom>
        </p:spPr>
        <p:txBody>
          <a:bodyPr wrap="square">
            <a:spAutoFit/>
          </a:bodyPr>
          <a:lstStyle/>
          <a:p>
            <a:pPr>
              <a:lnSpc>
                <a:spcPct val="150000"/>
              </a:lnSpc>
            </a:pPr>
            <a:r>
              <a:rPr lang="en-IN" sz="1600" b="1" dirty="0">
                <a:latin typeface="Tw Cen MT" panose="020B0602020104020603" pitchFamily="34" charset="0"/>
              </a:rPr>
              <a:t>Dowry Deaths</a:t>
            </a:r>
          </a:p>
          <a:p>
            <a:pPr>
              <a:lnSpc>
                <a:spcPct val="200000"/>
              </a:lnSpc>
            </a:pPr>
            <a:r>
              <a:rPr lang="en-IN" sz="1600" dirty="0">
                <a:latin typeface="Tw Cen MT" panose="020B0602020104020603" pitchFamily="34" charset="0"/>
              </a:rPr>
              <a:t>* Number of Dowry Deaths cases have decreased in years 2001-2003,2004-2005 &amp; 2011-2013.</a:t>
            </a:r>
          </a:p>
          <a:p>
            <a:pPr>
              <a:lnSpc>
                <a:spcPct val="200000"/>
              </a:lnSpc>
            </a:pPr>
            <a:r>
              <a:rPr lang="en-IN" sz="1600" dirty="0">
                <a:latin typeface="Tw Cen MT" panose="020B0602020104020603" pitchFamily="34" charset="0"/>
              </a:rPr>
              <a:t>*  There has been a significant rise from the year 2005-2011 and 2013-2014.</a:t>
            </a:r>
          </a:p>
        </p:txBody>
      </p:sp>
      <p:sp>
        <p:nvSpPr>
          <p:cNvPr id="8" name="Rectangle 7"/>
          <p:cNvSpPr/>
          <p:nvPr/>
        </p:nvSpPr>
        <p:spPr>
          <a:xfrm>
            <a:off x="313425" y="3681694"/>
            <a:ext cx="7208809" cy="2062103"/>
          </a:xfrm>
          <a:prstGeom prst="rect">
            <a:avLst/>
          </a:prstGeom>
        </p:spPr>
        <p:txBody>
          <a:bodyPr wrap="square">
            <a:spAutoFit/>
          </a:bodyPr>
          <a:lstStyle/>
          <a:p>
            <a:pPr>
              <a:lnSpc>
                <a:spcPct val="200000"/>
              </a:lnSpc>
            </a:pPr>
            <a:r>
              <a:rPr lang="en-IN" sz="1600" b="1" dirty="0">
                <a:latin typeface="Tw Cen MT" panose="020B0602020104020603" pitchFamily="34" charset="0"/>
              </a:rPr>
              <a:t>Assault on women with intent to outrage her modesty</a:t>
            </a:r>
          </a:p>
          <a:p>
            <a:pPr>
              <a:lnSpc>
                <a:spcPct val="200000"/>
              </a:lnSpc>
            </a:pPr>
            <a:r>
              <a:rPr lang="en-IN" sz="1600" dirty="0">
                <a:latin typeface="Tw Cen MT" panose="020B0602020104020603" pitchFamily="34" charset="0"/>
              </a:rPr>
              <a:t>* A slight decrease in number of cases can be seen in the years 2001-2003 and  2008-2009</a:t>
            </a:r>
          </a:p>
          <a:p>
            <a:pPr>
              <a:lnSpc>
                <a:spcPct val="200000"/>
              </a:lnSpc>
            </a:pPr>
            <a:r>
              <a:rPr lang="en-IN" sz="1600" dirty="0">
                <a:latin typeface="Tw Cen MT" panose="020B0602020104020603" pitchFamily="34" charset="0"/>
              </a:rPr>
              <a:t>* A steep rise is seen from the year 2012-2014</a:t>
            </a:r>
          </a:p>
        </p:txBody>
      </p:sp>
    </p:spTree>
    <p:extLst>
      <p:ext uri="{BB962C8B-B14F-4D97-AF65-F5344CB8AC3E}">
        <p14:creationId xmlns:p14="http://schemas.microsoft.com/office/powerpoint/2010/main" val="59626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52335"/>
          <a:stretch/>
        </p:blipFill>
        <p:spPr>
          <a:xfrm>
            <a:off x="8076751" y="350807"/>
            <a:ext cx="3654543" cy="2858219"/>
          </a:xfrm>
          <a:prstGeom prst="rect">
            <a:avLst/>
          </a:prstGeom>
        </p:spPr>
      </p:pic>
      <p:pic>
        <p:nvPicPr>
          <p:cNvPr id="5" name="Picture 4"/>
          <p:cNvPicPr>
            <a:picLocks noChangeAspect="1"/>
          </p:cNvPicPr>
          <p:nvPr/>
        </p:nvPicPr>
        <p:blipFill rotWithShape="1">
          <a:blip r:embed="rId2"/>
          <a:srcRect l="47665"/>
          <a:stretch/>
        </p:blipFill>
        <p:spPr>
          <a:xfrm>
            <a:off x="8076750" y="3413185"/>
            <a:ext cx="4000519" cy="2849592"/>
          </a:xfrm>
          <a:prstGeom prst="rect">
            <a:avLst/>
          </a:prstGeom>
        </p:spPr>
      </p:pic>
      <p:sp>
        <p:nvSpPr>
          <p:cNvPr id="6" name="Rectangle 5"/>
          <p:cNvSpPr/>
          <p:nvPr/>
        </p:nvSpPr>
        <p:spPr>
          <a:xfrm>
            <a:off x="425569" y="350807"/>
            <a:ext cx="7208807" cy="2062103"/>
          </a:xfrm>
          <a:prstGeom prst="rect">
            <a:avLst/>
          </a:prstGeom>
        </p:spPr>
        <p:txBody>
          <a:bodyPr wrap="square">
            <a:spAutoFit/>
          </a:bodyPr>
          <a:lstStyle/>
          <a:p>
            <a:pPr>
              <a:lnSpc>
                <a:spcPct val="200000"/>
              </a:lnSpc>
            </a:pPr>
            <a:r>
              <a:rPr lang="en-IN" sz="1600" b="1" dirty="0">
                <a:latin typeface="Tw Cen MT" panose="020B0602020104020603" pitchFamily="34" charset="0"/>
              </a:rPr>
              <a:t>Importation of Girls</a:t>
            </a:r>
          </a:p>
          <a:p>
            <a:pPr>
              <a:lnSpc>
                <a:spcPct val="200000"/>
              </a:lnSpc>
            </a:pPr>
            <a:r>
              <a:rPr lang="en-IN" sz="1600" dirty="0">
                <a:latin typeface="Tw Cen MT" panose="020B0602020104020603" pitchFamily="34" charset="0"/>
              </a:rPr>
              <a:t>* There has been a noticeable rise in number of cases during the years 2003-2005 and 2010-2011</a:t>
            </a:r>
          </a:p>
          <a:p>
            <a:pPr>
              <a:lnSpc>
                <a:spcPct val="200000"/>
              </a:lnSpc>
            </a:pPr>
            <a:r>
              <a:rPr lang="en-IN" sz="1600" dirty="0">
                <a:latin typeface="Tw Cen MT" panose="020B0602020104020603" pitchFamily="34" charset="0"/>
              </a:rPr>
              <a:t>* Overall number of cases has been reduced over time.</a:t>
            </a:r>
          </a:p>
        </p:txBody>
      </p:sp>
      <p:sp>
        <p:nvSpPr>
          <p:cNvPr id="7" name="Rectangle 6"/>
          <p:cNvSpPr/>
          <p:nvPr/>
        </p:nvSpPr>
        <p:spPr>
          <a:xfrm>
            <a:off x="425569" y="3413185"/>
            <a:ext cx="7484854" cy="1077218"/>
          </a:xfrm>
          <a:prstGeom prst="rect">
            <a:avLst/>
          </a:prstGeom>
        </p:spPr>
        <p:txBody>
          <a:bodyPr wrap="square">
            <a:spAutoFit/>
          </a:bodyPr>
          <a:lstStyle/>
          <a:p>
            <a:pPr>
              <a:lnSpc>
                <a:spcPct val="200000"/>
              </a:lnSpc>
            </a:pPr>
            <a:r>
              <a:rPr lang="en-IN" sz="1600" b="1" dirty="0">
                <a:latin typeface="Tw Cen MT" panose="020B0602020104020603" pitchFamily="34" charset="0"/>
              </a:rPr>
              <a:t>Cruelty by Husband or his Relatives</a:t>
            </a:r>
          </a:p>
          <a:p>
            <a:pPr>
              <a:lnSpc>
                <a:spcPct val="200000"/>
              </a:lnSpc>
            </a:pPr>
            <a:r>
              <a:rPr lang="en-IN" sz="1600" dirty="0">
                <a:latin typeface="Tw Cen MT" panose="020B0602020104020603" pitchFamily="34" charset="0"/>
              </a:rPr>
              <a:t>* Crimes under 'Cruelty by Husband or his Relatives' has continuously increased over time</a:t>
            </a:r>
          </a:p>
        </p:txBody>
      </p:sp>
    </p:spTree>
    <p:extLst>
      <p:ext uri="{BB962C8B-B14F-4D97-AF65-F5344CB8AC3E}">
        <p14:creationId xmlns:p14="http://schemas.microsoft.com/office/powerpoint/2010/main" val="3511684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356</TotalTime>
  <Words>794</Words>
  <Application>Microsoft Office PowerPoint</Application>
  <PresentationFormat>Widescreen</PresentationFormat>
  <Paragraphs>74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Gill Sans MT</vt:lpstr>
      <vt:lpstr>Snap ITC</vt:lpstr>
      <vt:lpstr>Tw Cen MT</vt:lpstr>
      <vt:lpstr>Wingdings</vt:lpstr>
      <vt:lpstr>Parcel</vt:lpstr>
      <vt:lpstr>EXPLORATORY DATA ANALYSIS</vt:lpstr>
      <vt:lpstr>PROBLEM STATEMENT</vt:lpstr>
      <vt:lpstr>INTRODUCTION</vt:lpstr>
      <vt:lpstr>TOOLS AND TECHNOLOGY</vt:lpstr>
      <vt:lpstr>SOLUTION</vt:lpstr>
      <vt:lpstr>Time-Series Analysis of Crimes During the Year 2001 - 2014</vt:lpstr>
      <vt:lpstr>PowerPoint Presentation</vt:lpstr>
      <vt:lpstr>PowerPoint Presentation</vt:lpstr>
      <vt:lpstr>PowerPoint Presentation</vt:lpstr>
      <vt:lpstr>PowerPoint Presentation</vt:lpstr>
      <vt:lpstr>Insights</vt:lpstr>
      <vt:lpstr>Total Crime Rate Distribution</vt:lpstr>
      <vt:lpstr>State wise Analysis of Crimes Against Women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States with Highest Crime Rate</vt:lpstr>
      <vt:lpstr>Top 20 Districts with Crimes against Women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Ankit Gupta</dc:creator>
  <cp:lastModifiedBy>Hritik Sachdeva</cp:lastModifiedBy>
  <cp:revision>29</cp:revision>
  <dcterms:created xsi:type="dcterms:W3CDTF">2021-03-06T17:55:30Z</dcterms:created>
  <dcterms:modified xsi:type="dcterms:W3CDTF">2021-03-10T06:34:21Z</dcterms:modified>
</cp:coreProperties>
</file>