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5.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6.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7.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8.xml" ContentType="application/vnd.openxmlformats-officedocument.theme+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78" r:id="rId1"/>
    <p:sldMasterId id="2147483694" r:id="rId2"/>
    <p:sldMasterId id="2147483707" r:id="rId3"/>
    <p:sldMasterId id="2147483773" r:id="rId4"/>
    <p:sldMasterId id="2147483791" r:id="rId5"/>
    <p:sldMasterId id="2147483809" r:id="rId6"/>
    <p:sldMasterId id="2147483821" r:id="rId7"/>
    <p:sldMasterId id="2147483833" r:id="rId8"/>
    <p:sldMasterId id="2147483851" r:id="rId9"/>
  </p:sldMasterIdLst>
  <p:notesMasterIdLst>
    <p:notesMasterId r:id="rId30"/>
  </p:notesMasterIdLst>
  <p:sldIdLst>
    <p:sldId id="256" r:id="rId10"/>
    <p:sldId id="714" r:id="rId11"/>
    <p:sldId id="674" r:id="rId12"/>
    <p:sldId id="713" r:id="rId13"/>
    <p:sldId id="712" r:id="rId14"/>
    <p:sldId id="676" r:id="rId15"/>
    <p:sldId id="715" r:id="rId16"/>
    <p:sldId id="718" r:id="rId17"/>
    <p:sldId id="719" r:id="rId18"/>
    <p:sldId id="716" r:id="rId19"/>
    <p:sldId id="717" r:id="rId20"/>
    <p:sldId id="720" r:id="rId21"/>
    <p:sldId id="721" r:id="rId22"/>
    <p:sldId id="727" r:id="rId23"/>
    <p:sldId id="722" r:id="rId24"/>
    <p:sldId id="723" r:id="rId25"/>
    <p:sldId id="724" r:id="rId26"/>
    <p:sldId id="725" r:id="rId27"/>
    <p:sldId id="711" r:id="rId28"/>
    <p:sldId id="30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61" autoAdjust="0"/>
    <p:restoredTop sz="93447" autoAdjust="0"/>
  </p:normalViewPr>
  <p:slideViewPr>
    <p:cSldViewPr snapToGrid="0">
      <p:cViewPr varScale="1">
        <p:scale>
          <a:sx n="74" d="100"/>
          <a:sy n="74" d="100"/>
        </p:scale>
        <p:origin x="450" y="72"/>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notesMaster" Target="notesMasters/notesMaster1.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21-11-2024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dirty="0"/>
          </a:p>
        </p:txBody>
      </p:sp>
    </p:spTree>
    <p:extLst>
      <p:ext uri="{BB962C8B-B14F-4D97-AF65-F5344CB8AC3E}">
        <p14:creationId xmlns:p14="http://schemas.microsoft.com/office/powerpoint/2010/main" val="1797883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5374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409092284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68905210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52419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57659158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27753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80793088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E912BD-2BDA-49C4-BDBC-3B5746B216C8}"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68747263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E912BD-2BDA-49C4-BDBC-3B5746B216C8}"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50442257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E912BD-2BDA-49C4-BDBC-3B5746B216C8}" type="datetimeFigureOut">
              <a:rPr lang="en-US" smtClean="0"/>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18588763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5454758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60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50463926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22464827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96452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59988531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63270892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78023469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88778812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E912BD-2BDA-49C4-BDBC-3B5746B216C8}"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8216662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E912BD-2BDA-49C4-BDBC-3B5746B216C8}"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42526602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9E912BD-2BDA-49C4-BDBC-3B5746B216C8}" type="datetimeFigureOut">
              <a:rPr lang="en-US" smtClean="0"/>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29607786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014917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xmlns=""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xmlns=""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xmlns=""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330131534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72181221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02797924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4322877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9584140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66544781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9E912BD-2BDA-49C4-BDBC-3B5746B216C8}"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85786936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9E912BD-2BDA-49C4-BDBC-3B5746B216C8}"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77574750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26071240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64026363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821053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xmlns=""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xmlns=""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42727683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13889179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73203941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12088372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E912BD-2BDA-49C4-BDBC-3B5746B216C8}"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3601976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E912BD-2BDA-49C4-BDBC-3B5746B216C8}"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417675879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9E912BD-2BDA-49C4-BDBC-3B5746B216C8}" type="datetimeFigureOut">
              <a:rPr lang="en-US" smtClean="0"/>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88992242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2127224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74511320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08393880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514243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xmlns=""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xmlns=""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118295194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7633984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580815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9E912BD-2BDA-49C4-BDBC-3B5746B216C8}"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98777231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9E912BD-2BDA-49C4-BDBC-3B5746B216C8}"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2721479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63835634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30467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xmlns=""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5583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251079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4047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7065352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001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2258764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6307747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E912BD-2BDA-49C4-BDBC-3B5746B216C8}"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4889104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E912BD-2BDA-49C4-BDBC-3B5746B216C8}"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4599441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E912BD-2BDA-49C4-BDBC-3B5746B216C8}" type="datetimeFigureOut">
              <a:rPr lang="en-US" smtClean="0"/>
              <a:t>11/21/2024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3734188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9E027D-609A-46A9-B512-B3B83A7D0742}" type="slidenum">
              <a:rPr lang="en-US" smtClean="0"/>
              <a:t>‹#›</a:t>
            </a:fld>
            <a:endParaRPr lang="en-US"/>
          </a:p>
        </p:txBody>
      </p:sp>
    </p:spTree>
    <p:extLst>
      <p:ext uri="{BB962C8B-B14F-4D97-AF65-F5344CB8AC3E}">
        <p14:creationId xmlns:p14="http://schemas.microsoft.com/office/powerpoint/2010/main" val="32457364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434006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6687948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2283272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xmlns=""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xmlns=""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21153453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60210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7347141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7014473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3271840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6894610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E912BD-2BDA-49C4-BDBC-3B5746B216C8}"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3297985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E912BD-2BDA-49C4-BDBC-3B5746B216C8}"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3699650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E912BD-2BDA-49C4-BDBC-3B5746B216C8}" type="datetimeFigureOut">
              <a:rPr lang="en-US" smtClean="0"/>
              <a:t>11/21/2024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5321248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4838611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8161801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13165989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7234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E912BD-2BDA-49C4-BDBC-3B5746B216C8}"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08755502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4088131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9056770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9E912BD-2BDA-49C4-BDBC-3B5746B216C8}"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0268395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9E912BD-2BDA-49C4-BDBC-3B5746B216C8}" type="datetimeFigureOut">
              <a:rPr lang="en-US" smtClean="0"/>
              <a:t>11/21/2024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4538244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114377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8642615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41413703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9048253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68048517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044130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E912BD-2BDA-49C4-BDBC-3B5746B216C8}"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45117943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9E912BD-2BDA-49C4-BDBC-3B5746B216C8}"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1561301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9E912BD-2BDA-49C4-BDBC-3B5746B216C8}"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94690789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9E912BD-2BDA-49C4-BDBC-3B5746B216C8}" type="datetimeFigureOut">
              <a:rPr lang="en-US" smtClean="0"/>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40732891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74593265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90765641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426573444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76725285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223305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57454329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E9E912BD-2BDA-49C4-BDBC-3B5746B216C8}"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368175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E912BD-2BDA-49C4-BDBC-3B5746B216C8}" type="datetimeFigureOut">
              <a:rPr lang="en-US" smtClean="0"/>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61412947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E9E912BD-2BDA-49C4-BDBC-3B5746B216C8}"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82901174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11981666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50542921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64653300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7763582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43766372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90740001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E912BD-2BDA-49C4-BDBC-3B5746B216C8}"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44650939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E912BD-2BDA-49C4-BDBC-3B5746B216C8}"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82209757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9E912BD-2BDA-49C4-BDBC-3B5746B216C8}" type="datetimeFigureOut">
              <a:rPr lang="en-US" smtClean="0"/>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78982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98704873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91857553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54888314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67138659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86522079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0476593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0076952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9E912BD-2BDA-49C4-BDBC-3B5746B216C8}"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84558943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9E912BD-2BDA-49C4-BDBC-3B5746B216C8}"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22098971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24863650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188897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43085130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289802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37371315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04648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401157700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9E912BD-2BDA-49C4-BDBC-3B5746B216C8}"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85385812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E912BD-2BDA-49C4-BDBC-3B5746B216C8}"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176617991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E912BD-2BDA-49C4-BDBC-3B5746B216C8}" type="datetimeFigureOut">
              <a:rPr lang="en-US" smtClean="0"/>
              <a:t>11/21/2024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378528703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9E027D-609A-46A9-B512-B3B83A7D0742}" type="slidenum">
              <a:rPr lang="en-US" smtClean="0"/>
              <a:t>‹#›</a:t>
            </a:fld>
            <a:endParaRPr lang="en-US"/>
          </a:p>
        </p:txBody>
      </p:sp>
    </p:spTree>
    <p:extLst>
      <p:ext uri="{BB962C8B-B14F-4D97-AF65-F5344CB8AC3E}">
        <p14:creationId xmlns:p14="http://schemas.microsoft.com/office/powerpoint/2010/main" val="104366733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E912BD-2BDA-49C4-BDBC-3B5746B216C8}"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31705730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E912BD-2BDA-49C4-BDBC-3B5746B216C8}"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E027D-609A-46A9-B512-B3B83A7D0742}" type="slidenum">
              <a:rPr lang="en-US" smtClean="0"/>
              <a:t>‹#›</a:t>
            </a:fld>
            <a:endParaRPr lang="en-US"/>
          </a:p>
        </p:txBody>
      </p:sp>
    </p:spTree>
    <p:extLst>
      <p:ext uri="{BB962C8B-B14F-4D97-AF65-F5344CB8AC3E}">
        <p14:creationId xmlns:p14="http://schemas.microsoft.com/office/powerpoint/2010/main" val="20673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theme" Target="../theme/theme3.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image" Target="../media/image1.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image" Target="../media/image6.jpeg"/><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theme" Target="../theme/theme4.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image" Target="../media/image1.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10" Type="http://schemas.openxmlformats.org/officeDocument/2006/relationships/slideLayout" Target="../slideLayouts/slideLayout65.xml"/><Relationship Id="rId19" Type="http://schemas.openxmlformats.org/officeDocument/2006/relationships/image" Target="../media/image7.png"/><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18" Type="http://schemas.openxmlformats.org/officeDocument/2006/relationships/theme" Target="../theme/theme5.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slideLayout" Target="../slideLayouts/slideLayout89.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20" Type="http://schemas.openxmlformats.org/officeDocument/2006/relationships/image" Target="../media/image1.png"/><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10" Type="http://schemas.openxmlformats.org/officeDocument/2006/relationships/slideLayout" Target="../slideLayouts/slideLayout82.xml"/><Relationship Id="rId19" Type="http://schemas.openxmlformats.org/officeDocument/2006/relationships/image" Target="../media/image7.png"/><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7.xml"/><Relationship Id="rId13" Type="http://schemas.openxmlformats.org/officeDocument/2006/relationships/image" Target="../media/image1.png"/><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6.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image" Target="../media/image1.png"/><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7.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slideLayout" Target="../slideLayouts/slideLayout124.xml"/><Relationship Id="rId18" Type="http://schemas.openxmlformats.org/officeDocument/2006/relationships/theme" Target="../theme/theme8.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image" Target="../media/image1.png"/><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5" Type="http://schemas.openxmlformats.org/officeDocument/2006/relationships/slideLayout" Target="../slideLayouts/slideLayout126.xml"/><Relationship Id="rId10" Type="http://schemas.openxmlformats.org/officeDocument/2006/relationships/slideLayout" Target="../slideLayouts/slideLayout121.xml"/><Relationship Id="rId19" Type="http://schemas.openxmlformats.org/officeDocument/2006/relationships/image" Target="../media/image7.png"/><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36.xml"/><Relationship Id="rId13" Type="http://schemas.openxmlformats.org/officeDocument/2006/relationships/slideLayout" Target="../slideLayouts/slideLayout141.xml"/><Relationship Id="rId18" Type="http://schemas.openxmlformats.org/officeDocument/2006/relationships/theme" Target="../theme/theme9.xml"/><Relationship Id="rId3" Type="http://schemas.openxmlformats.org/officeDocument/2006/relationships/slideLayout" Target="../slideLayouts/slideLayout131.xml"/><Relationship Id="rId7" Type="http://schemas.openxmlformats.org/officeDocument/2006/relationships/slideLayout" Target="../slideLayouts/slideLayout135.xml"/><Relationship Id="rId12" Type="http://schemas.openxmlformats.org/officeDocument/2006/relationships/slideLayout" Target="../slideLayouts/slideLayout140.xml"/><Relationship Id="rId17" Type="http://schemas.openxmlformats.org/officeDocument/2006/relationships/slideLayout" Target="../slideLayouts/slideLayout145.xml"/><Relationship Id="rId2" Type="http://schemas.openxmlformats.org/officeDocument/2006/relationships/slideLayout" Target="../slideLayouts/slideLayout130.xml"/><Relationship Id="rId16" Type="http://schemas.openxmlformats.org/officeDocument/2006/relationships/slideLayout" Target="../slideLayouts/slideLayout144.xml"/><Relationship Id="rId20" Type="http://schemas.openxmlformats.org/officeDocument/2006/relationships/image" Target="../media/image1.png"/><Relationship Id="rId1" Type="http://schemas.openxmlformats.org/officeDocument/2006/relationships/slideLayout" Target="../slideLayouts/slideLayout129.xml"/><Relationship Id="rId6" Type="http://schemas.openxmlformats.org/officeDocument/2006/relationships/slideLayout" Target="../slideLayouts/slideLayout134.xml"/><Relationship Id="rId11" Type="http://schemas.openxmlformats.org/officeDocument/2006/relationships/slideLayout" Target="../slideLayouts/slideLayout139.xml"/><Relationship Id="rId5" Type="http://schemas.openxmlformats.org/officeDocument/2006/relationships/slideLayout" Target="../slideLayouts/slideLayout133.xml"/><Relationship Id="rId15" Type="http://schemas.openxmlformats.org/officeDocument/2006/relationships/slideLayout" Target="../slideLayouts/slideLayout143.xml"/><Relationship Id="rId10" Type="http://schemas.openxmlformats.org/officeDocument/2006/relationships/slideLayout" Target="../slideLayouts/slideLayout138.xml"/><Relationship Id="rId19" Type="http://schemas.openxmlformats.org/officeDocument/2006/relationships/image" Target="../media/image7.png"/><Relationship Id="rId4" Type="http://schemas.openxmlformats.org/officeDocument/2006/relationships/slideLayout" Target="../slideLayouts/slideLayout132.xml"/><Relationship Id="rId9" Type="http://schemas.openxmlformats.org/officeDocument/2006/relationships/slideLayout" Target="../slideLayouts/slideLayout137.xml"/><Relationship Id="rId14" Type="http://schemas.openxmlformats.org/officeDocument/2006/relationships/slideLayout" Target="../slideLayouts/slideLayout1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12BD-2BDA-49C4-BDBC-3B5746B216C8}" type="datetimeFigureOut">
              <a:rPr lang="en-US" smtClean="0"/>
              <a:t>11/21/2024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E027D-609A-46A9-B512-B3B83A7D0742}" type="slidenum">
              <a:rPr lang="en-US" smtClean="0"/>
              <a:t>‹#›</a:t>
            </a:fld>
            <a:endParaRPr lang="en-US"/>
          </a:p>
        </p:txBody>
      </p:sp>
      <p:pic>
        <p:nvPicPr>
          <p:cNvPr id="7" name="Picture 4" descr="Top Ranked Data Science Institute, Classroom Plus Online Training | Boston  Institute of Analytics">
            <a:extLst>
              <a:ext uri="{FF2B5EF4-FFF2-40B4-BE49-F238E27FC236}">
                <a16:creationId xmlns:a16="http://schemas.microsoft.com/office/drawing/2014/main" xmlns="" id="{D55A4135-B2E5-3A1C-9614-E010D1062B85}"/>
              </a:ext>
            </a:extLst>
          </p:cNvPr>
          <p:cNvPicPr>
            <a:picLocks noChangeAspect="1" noChangeArrowheads="1"/>
          </p:cNvPicPr>
          <p:nvPr userDrawn="1"/>
        </p:nvPicPr>
        <p:blipFill rotWithShape="1">
          <a:blip r:embed="rId2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xmlns=""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335355253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62" r:id="rId16"/>
    <p:sldLayoutId id="2147483672" r:id="rId17"/>
    <p:sldLayoutId id="2147483673" r:id="rId18"/>
    <p:sldLayoutId id="2147483677" r:id="rId19"/>
    <p:sldLayoutId id="2147483676" r:id="rId20"/>
    <p:sldLayoutId id="2147483663" r:id="rId21"/>
    <p:sldLayoutId id="2147483664" r:id="rId22"/>
    <p:sldLayoutId id="2147483665" r:id="rId23"/>
    <p:sldLayoutId id="2147483666" r:id="rId24"/>
    <p:sldLayoutId id="2147483668" r:id="rId25"/>
    <p:sldLayoutId id="2147483670" r:id="rId2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E912BD-2BDA-49C4-BDBC-3B5746B216C8}" type="datetimeFigureOut">
              <a:rPr lang="en-US" smtClean="0"/>
              <a:t>11/21/2024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09E027D-609A-46A9-B512-B3B83A7D074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4" descr="Top Ranked Data Science Institute, Classroom Plus Online Training | Boston  Institute of Analytics">
            <a:extLst>
              <a:ext uri="{FF2B5EF4-FFF2-40B4-BE49-F238E27FC236}">
                <a16:creationId xmlns:a16="http://schemas.microsoft.com/office/drawing/2014/main" xmlns="" id="{D55A4135-B2E5-3A1C-9614-E010D1062B85}"/>
              </a:ext>
            </a:extLst>
          </p:cNvPr>
          <p:cNvPicPr>
            <a:picLocks noChangeAspect="1" noChangeArrowheads="1"/>
          </p:cNvPicPr>
          <p:nvPr userDrawn="1"/>
        </p:nvPicPr>
        <p:blipFill rotWithShape="1">
          <a:blip r:embed="rId14"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xmlns=""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216062943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9E912BD-2BDA-49C4-BDBC-3B5746B216C8}" type="datetimeFigureOut">
              <a:rPr lang="en-US" smtClean="0"/>
              <a:t>11/21/2024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09E027D-609A-46A9-B512-B3B83A7D0742}" type="slidenum">
              <a:rPr lang="en-US" smtClean="0"/>
              <a:t>‹#›</a:t>
            </a:fld>
            <a:endParaRPr lang="en-US"/>
          </a:p>
        </p:txBody>
      </p:sp>
      <p:pic>
        <p:nvPicPr>
          <p:cNvPr id="22" name="Picture 4" descr="Top Ranked Data Science Institute, Classroom Plus Online Training | Boston  Institute of Analytics">
            <a:extLst>
              <a:ext uri="{FF2B5EF4-FFF2-40B4-BE49-F238E27FC236}">
                <a16:creationId xmlns:a16="http://schemas.microsoft.com/office/drawing/2014/main" xmlns="" id="{D55A4135-B2E5-3A1C-9614-E010D1062B85}"/>
              </a:ext>
            </a:extLst>
          </p:cNvPr>
          <p:cNvPicPr>
            <a:picLocks noChangeAspect="1" noChangeArrowheads="1"/>
          </p:cNvPicPr>
          <p:nvPr userDrawn="1"/>
        </p:nvPicPr>
        <p:blipFill rotWithShape="1">
          <a:blip r:embed="rId20"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xmlns=""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55916386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9E912BD-2BDA-49C4-BDBC-3B5746B216C8}" type="datetimeFigureOut">
              <a:rPr lang="en-US" smtClean="0"/>
              <a:t>11/21/2024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09E027D-609A-46A9-B512-B3B83A7D0742}" type="slidenum">
              <a:rPr lang="en-US" smtClean="0"/>
              <a:t>‹#›</a:t>
            </a:fld>
            <a:endParaRPr lang="en-US"/>
          </a:p>
        </p:txBody>
      </p:sp>
      <p:pic>
        <p:nvPicPr>
          <p:cNvPr id="7" name="Picture 4" descr="Top Ranked Data Science Institute, Classroom Plus Online Training | Boston  Institute of Analytics">
            <a:extLst>
              <a:ext uri="{FF2B5EF4-FFF2-40B4-BE49-F238E27FC236}">
                <a16:creationId xmlns:a16="http://schemas.microsoft.com/office/drawing/2014/main" xmlns="" id="{5E41556E-2CF0-94AB-B976-3C71B873770F}"/>
              </a:ext>
            </a:extLst>
          </p:cNvPr>
          <p:cNvPicPr>
            <a:picLocks noChangeAspect="1" noChangeArrowheads="1"/>
          </p:cNvPicPr>
          <p:nvPr userDrawn="1"/>
        </p:nvPicPr>
        <p:blipFill rotWithShape="1">
          <a:blip r:embed="rId20"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xmlns="" id="{A67075FC-6AC4-790F-6A9C-3C6935C43F32}"/>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71827644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9E912BD-2BDA-49C4-BDBC-3B5746B216C8}" type="datetimeFigureOut">
              <a:rPr lang="en-US" smtClean="0"/>
              <a:t>11/21/2024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09E027D-609A-46A9-B512-B3B83A7D0742}" type="slidenum">
              <a:rPr lang="en-US" smtClean="0"/>
              <a:t>‹#›</a:t>
            </a:fld>
            <a:endParaRPr lang="en-US"/>
          </a:p>
        </p:txBody>
      </p:sp>
      <p:pic>
        <p:nvPicPr>
          <p:cNvPr id="8" name="Picture 4" descr="Top Ranked Data Science Institute, Classroom Plus Online Training | Boston  Institute of Analytics">
            <a:extLst>
              <a:ext uri="{FF2B5EF4-FFF2-40B4-BE49-F238E27FC236}">
                <a16:creationId xmlns:a16="http://schemas.microsoft.com/office/drawing/2014/main" xmlns="" id="{5E41556E-2CF0-94AB-B976-3C71B873770F}"/>
              </a:ext>
            </a:extLst>
          </p:cNvPr>
          <p:cNvPicPr>
            <a:picLocks noChangeAspect="1" noChangeArrowheads="1"/>
          </p:cNvPicPr>
          <p:nvPr userDrawn="1"/>
        </p:nvPicPr>
        <p:blipFill rotWithShape="1">
          <a:blip r:embed="rId20"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xmlns="" id="{A67075FC-6AC4-790F-6A9C-3C6935C43F32}"/>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753605852"/>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E912BD-2BDA-49C4-BDBC-3B5746B216C8}" type="datetimeFigureOut">
              <a:rPr lang="en-US" smtClean="0"/>
              <a:t>11/21/2024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09E027D-609A-46A9-B512-B3B83A7D074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4" descr="Top Ranked Data Science Institute, Classroom Plus Online Training | Boston  Institute of Analytics">
            <a:extLst>
              <a:ext uri="{FF2B5EF4-FFF2-40B4-BE49-F238E27FC236}">
                <a16:creationId xmlns:a16="http://schemas.microsoft.com/office/drawing/2014/main" xmlns="" id="{5E41556E-2CF0-94AB-B976-3C71B873770F}"/>
              </a:ext>
            </a:extLst>
          </p:cNvPr>
          <p:cNvPicPr>
            <a:picLocks noChangeAspect="1" noChangeArrowheads="1"/>
          </p:cNvPicPr>
          <p:nvPr userDrawn="1"/>
        </p:nvPicPr>
        <p:blipFill rotWithShape="1">
          <a:blip r:embed="rId13"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xmlns="" id="{A67075FC-6AC4-790F-6A9C-3C6935C43F32}"/>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806506185"/>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9E912BD-2BDA-49C4-BDBC-3B5746B216C8}" type="datetimeFigureOut">
              <a:rPr lang="en-US" smtClean="0"/>
              <a:t>11/21/2024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09E027D-609A-46A9-B512-B3B83A7D074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4" descr="Top Ranked Data Science Institute, Classroom Plus Online Training | Boston  Institute of Analytics">
            <a:extLst>
              <a:ext uri="{FF2B5EF4-FFF2-40B4-BE49-F238E27FC236}">
                <a16:creationId xmlns:a16="http://schemas.microsoft.com/office/drawing/2014/main" xmlns="" id="{5E41556E-2CF0-94AB-B976-3C71B873770F}"/>
              </a:ext>
            </a:extLst>
          </p:cNvPr>
          <p:cNvPicPr>
            <a:picLocks noChangeAspect="1" noChangeArrowheads="1"/>
          </p:cNvPicPr>
          <p:nvPr userDrawn="1"/>
        </p:nvPicPr>
        <p:blipFill rotWithShape="1">
          <a:blip r:embed="rId13"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xmlns="" id="{A67075FC-6AC4-790F-6A9C-3C6935C43F32}"/>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25479720"/>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9E912BD-2BDA-49C4-BDBC-3B5746B216C8}" type="datetimeFigureOut">
              <a:rPr lang="en-US" smtClean="0"/>
              <a:t>11/21/2024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09E027D-609A-46A9-B512-B3B83A7D0742}" type="slidenum">
              <a:rPr lang="en-US" smtClean="0"/>
              <a:t>‹#›</a:t>
            </a:fld>
            <a:endParaRPr lang="en-US"/>
          </a:p>
        </p:txBody>
      </p:sp>
      <p:pic>
        <p:nvPicPr>
          <p:cNvPr id="8" name="Picture 4" descr="Top Ranked Data Science Institute, Classroom Plus Online Training | Boston  Institute of Analytics">
            <a:extLst>
              <a:ext uri="{FF2B5EF4-FFF2-40B4-BE49-F238E27FC236}">
                <a16:creationId xmlns:a16="http://schemas.microsoft.com/office/drawing/2014/main" xmlns="" id="{5E41556E-2CF0-94AB-B976-3C71B873770F}"/>
              </a:ext>
            </a:extLst>
          </p:cNvPr>
          <p:cNvPicPr>
            <a:picLocks noChangeAspect="1" noChangeArrowheads="1"/>
          </p:cNvPicPr>
          <p:nvPr userDrawn="1"/>
        </p:nvPicPr>
        <p:blipFill rotWithShape="1">
          <a:blip r:embed="rId20"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xmlns="" id="{A67075FC-6AC4-790F-6A9C-3C6935C43F32}"/>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264603155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9E912BD-2BDA-49C4-BDBC-3B5746B216C8}" type="datetimeFigureOut">
              <a:rPr lang="en-US" smtClean="0"/>
              <a:t>11/21/2024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09E027D-609A-46A9-B512-B3B83A7D0742}" type="slidenum">
              <a:rPr lang="en-US" smtClean="0"/>
              <a:t>‹#›</a:t>
            </a:fld>
            <a:endParaRPr lang="en-US"/>
          </a:p>
        </p:txBody>
      </p:sp>
      <p:pic>
        <p:nvPicPr>
          <p:cNvPr id="8" name="Picture 4" descr="Top Ranked Data Science Institute, Classroom Plus Online Training | Boston  Institute of Analytics">
            <a:extLst>
              <a:ext uri="{FF2B5EF4-FFF2-40B4-BE49-F238E27FC236}">
                <a16:creationId xmlns:a16="http://schemas.microsoft.com/office/drawing/2014/main" xmlns="" id="{5E41556E-2CF0-94AB-B976-3C71B873770F}"/>
              </a:ext>
            </a:extLst>
          </p:cNvPr>
          <p:cNvPicPr>
            <a:picLocks noChangeAspect="1" noChangeArrowheads="1"/>
          </p:cNvPicPr>
          <p:nvPr userDrawn="1"/>
        </p:nvPicPr>
        <p:blipFill rotWithShape="1">
          <a:blip r:embed="rId20"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xmlns="" id="{A67075FC-6AC4-790F-6A9C-3C6935C43F32}"/>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175259514"/>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0.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0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1.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A225F15-9B21-01FF-BD6D-D04F30F7A091}"/>
              </a:ext>
            </a:extLst>
          </p:cNvPr>
          <p:cNvSpPr/>
          <p:nvPr/>
        </p:nvSpPr>
        <p:spPr>
          <a:xfrm>
            <a:off x="-124690" y="2899126"/>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EMPLOYEE RETENTION</a:t>
            </a:r>
          </a:p>
        </p:txBody>
      </p:sp>
      <p:sp>
        <p:nvSpPr>
          <p:cNvPr id="4" name="TextBox 3"/>
          <p:cNvSpPr txBox="1"/>
          <p:nvPr/>
        </p:nvSpPr>
        <p:spPr>
          <a:xfrm>
            <a:off x="10529455" y="6040582"/>
            <a:ext cx="2189018" cy="646331"/>
          </a:xfrm>
          <a:prstGeom prst="rect">
            <a:avLst/>
          </a:prstGeom>
          <a:noFill/>
        </p:spPr>
        <p:txBody>
          <a:bodyPr wrap="square" rtlCol="0">
            <a:spAutoFit/>
          </a:bodyPr>
          <a:lstStyle/>
          <a:p>
            <a:r>
              <a:rPr lang="en-US" b="1" dirty="0">
                <a:solidFill>
                  <a:schemeClr val="bg1"/>
                </a:solidFill>
              </a:rPr>
              <a:t>By</a:t>
            </a:r>
            <a:br>
              <a:rPr lang="en-US" b="1" dirty="0">
                <a:solidFill>
                  <a:schemeClr val="bg1"/>
                </a:solidFill>
              </a:rPr>
            </a:br>
            <a:r>
              <a:rPr lang="en-US" b="1" dirty="0" err="1">
                <a:solidFill>
                  <a:schemeClr val="bg1"/>
                </a:solidFill>
              </a:rPr>
              <a:t>Yatharth</a:t>
            </a:r>
            <a:r>
              <a:rPr lang="en-US" b="1" dirty="0">
                <a:solidFill>
                  <a:schemeClr val="bg1"/>
                </a:solidFill>
              </a:rPr>
              <a:t> Bali</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4087" y="1497661"/>
            <a:ext cx="10363826" cy="3424107"/>
          </a:xfrm>
        </p:spPr>
        <p:txBody>
          <a:bodyPr>
            <a:normAutofit fontScale="92500"/>
          </a:bodyPr>
          <a:lstStyle/>
          <a:p>
            <a:r>
              <a:rPr lang="en-IN" dirty="0"/>
              <a:t>Feature extraction is the process of creating new features or transforming existing ones from raw data to improve the performance of machine learning algorithms.</a:t>
            </a:r>
          </a:p>
          <a:p>
            <a:endParaRPr lang="en-IN" dirty="0"/>
          </a:p>
          <a:p>
            <a:pPr marL="0" indent="0">
              <a:buNone/>
            </a:pPr>
            <a:r>
              <a:rPr lang="en-IN" sz="2200" b="1" dirty="0"/>
              <a:t>  Why It’s Needed</a:t>
            </a:r>
            <a:r>
              <a:rPr lang="en-IN" sz="2200" dirty="0"/>
              <a:t>:</a:t>
            </a:r>
          </a:p>
          <a:p>
            <a:pPr>
              <a:buFont typeface="Arial" panose="020B0604020202020204" pitchFamily="34" charset="0"/>
              <a:buChar char="•"/>
            </a:pPr>
            <a:r>
              <a:rPr lang="en-IN" b="1" dirty="0"/>
              <a:t>Raw Data</a:t>
            </a:r>
            <a:r>
              <a:rPr lang="en-IN" dirty="0"/>
              <a:t>: Often too complex or high-dimensional to directly apply machine learning algorithms.</a:t>
            </a:r>
          </a:p>
          <a:p>
            <a:pPr>
              <a:buFont typeface="Arial" panose="020B0604020202020204" pitchFamily="34" charset="0"/>
              <a:buChar char="•"/>
            </a:pPr>
            <a:r>
              <a:rPr lang="en-IN" b="1" dirty="0"/>
              <a:t>Extracted Features</a:t>
            </a:r>
            <a:r>
              <a:rPr lang="en-IN" dirty="0"/>
              <a:t>: More compact, informative, and easier for models to understand.</a:t>
            </a:r>
          </a:p>
          <a:p>
            <a:endParaRPr lang="en-IN" dirty="0"/>
          </a:p>
          <a:p>
            <a:endParaRPr lang="en-IN" dirty="0"/>
          </a:p>
          <a:p>
            <a:endParaRPr lang="en-IN" dirty="0"/>
          </a:p>
          <a:p>
            <a:endParaRPr lang="en-IN" dirty="0"/>
          </a:p>
        </p:txBody>
      </p:sp>
      <p:sp>
        <p:nvSpPr>
          <p:cNvPr id="5" name="TextBox 4">
            <a:extLst>
              <a:ext uri="{FF2B5EF4-FFF2-40B4-BE49-F238E27FC236}">
                <a16:creationId xmlns:a16="http://schemas.microsoft.com/office/drawing/2014/main" xmlns="" id="{AD9643D1-7F59-5540-B06A-D58FC3F29613}"/>
              </a:ext>
            </a:extLst>
          </p:cNvPr>
          <p:cNvSpPr txBox="1"/>
          <p:nvPr/>
        </p:nvSpPr>
        <p:spPr>
          <a:xfrm>
            <a:off x="2627026" y="157823"/>
            <a:ext cx="6093500" cy="707886"/>
          </a:xfrm>
          <a:prstGeom prst="rect">
            <a:avLst/>
          </a:prstGeom>
          <a:noFill/>
        </p:spPr>
        <p:txBody>
          <a:bodyPr wrap="square">
            <a:spAutoFit/>
          </a:bodyPr>
          <a:lstStyle/>
          <a:p>
            <a:r>
              <a:rPr lang="en-IN" sz="4000" b="1" dirty="0">
                <a:latin typeface="Algerian" panose="04020705040A02060702" pitchFamily="82" charset="0"/>
              </a:rPr>
              <a:t>Feature extraction</a:t>
            </a:r>
            <a:endParaRPr lang="en-US" sz="4000" dirty="0"/>
          </a:p>
        </p:txBody>
      </p:sp>
    </p:spTree>
    <p:extLst>
      <p:ext uri="{BB962C8B-B14F-4D97-AF65-F5344CB8AC3E}">
        <p14:creationId xmlns:p14="http://schemas.microsoft.com/office/powerpoint/2010/main" val="2265854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65047" y="1490496"/>
            <a:ext cx="10363826" cy="3424107"/>
          </a:xfrm>
        </p:spPr>
        <p:txBody>
          <a:bodyPr>
            <a:normAutofit fontScale="92500" lnSpcReduction="20000"/>
          </a:bodyPr>
          <a:lstStyle/>
          <a:p>
            <a:pPr>
              <a:buFont typeface="Arial" panose="020B0604020202020204" pitchFamily="34" charset="0"/>
              <a:buChar char="•"/>
            </a:pPr>
            <a:endParaRPr lang="en-IN" sz="4000" dirty="0"/>
          </a:p>
          <a:p>
            <a:pPr>
              <a:buFont typeface="Arial" panose="020B0604020202020204" pitchFamily="34" charset="0"/>
              <a:buChar char="•"/>
            </a:pPr>
            <a:r>
              <a:rPr lang="en-IN" dirty="0"/>
              <a:t>DROPPING UNUSEFUL FEATURES FROM DATA SET : When working with a dataset, dropping unimportant or redundant features is a crucial part of the data </a:t>
            </a:r>
            <a:r>
              <a:rPr lang="en-IN" dirty="0" err="1"/>
              <a:t>preprocessing</a:t>
            </a:r>
            <a:r>
              <a:rPr lang="en-IN" dirty="0"/>
              <a:t> process. Removing such features helps improve the performance of machine learning models, reduces overfitting, and makes the models more interpretable.</a:t>
            </a:r>
          </a:p>
          <a:p>
            <a:pPr>
              <a:buFont typeface="Arial" panose="020B0604020202020204" pitchFamily="34" charset="0"/>
              <a:buChar char="•"/>
            </a:pPr>
            <a:endParaRPr lang="en-IN" dirty="0"/>
          </a:p>
          <a:p>
            <a:pPr>
              <a:buFont typeface="Arial" panose="020B0604020202020204" pitchFamily="34" charset="0"/>
              <a:buChar char="•"/>
            </a:pPr>
            <a:r>
              <a:rPr lang="en-IN" dirty="0"/>
              <a:t>SCALING THE DATASET LIKE STANDARDSCALER : To scale your dataset like </a:t>
            </a:r>
            <a:r>
              <a:rPr lang="en-IN" dirty="0" err="1"/>
              <a:t>StandardScaler</a:t>
            </a:r>
            <a:r>
              <a:rPr lang="en-IN" dirty="0"/>
              <a:t> in machine learning, you essentially perform </a:t>
            </a:r>
            <a:r>
              <a:rPr lang="en-IN" b="1" dirty="0"/>
              <a:t>standardization</a:t>
            </a:r>
            <a:r>
              <a:rPr lang="en-IN" dirty="0"/>
              <a:t>, which transforms your features so that they have a mean of 0 and a standard deviation of 1. </a:t>
            </a:r>
          </a:p>
          <a:p>
            <a:pPr>
              <a:buFont typeface="Arial" panose="020B0604020202020204" pitchFamily="34" charset="0"/>
              <a:buChar char="•"/>
            </a:pPr>
            <a:endParaRPr lang="en-IN" dirty="0"/>
          </a:p>
          <a:p>
            <a:endParaRPr lang="en-US" dirty="0"/>
          </a:p>
        </p:txBody>
      </p:sp>
      <p:sp>
        <p:nvSpPr>
          <p:cNvPr id="5" name="TextBox 4">
            <a:extLst>
              <a:ext uri="{FF2B5EF4-FFF2-40B4-BE49-F238E27FC236}">
                <a16:creationId xmlns:a16="http://schemas.microsoft.com/office/drawing/2014/main" xmlns="" id="{327637F9-EFCF-AD78-67B5-36F46AF91F5C}"/>
              </a:ext>
            </a:extLst>
          </p:cNvPr>
          <p:cNvSpPr txBox="1"/>
          <p:nvPr/>
        </p:nvSpPr>
        <p:spPr>
          <a:xfrm>
            <a:off x="1547180" y="782610"/>
            <a:ext cx="6093500" cy="707886"/>
          </a:xfrm>
          <a:prstGeom prst="rect">
            <a:avLst/>
          </a:prstGeom>
          <a:noFill/>
        </p:spPr>
        <p:txBody>
          <a:bodyPr wrap="square">
            <a:spAutoFit/>
          </a:bodyPr>
          <a:lstStyle/>
          <a:p>
            <a:r>
              <a:rPr lang="en-IN" sz="4000" b="1" dirty="0">
                <a:latin typeface="Algerian" panose="04020705040A02060702" pitchFamily="82" charset="0"/>
              </a:rPr>
              <a:t>FEATURE EXTRACTION</a:t>
            </a:r>
            <a:endParaRPr lang="en-US" sz="4000" dirty="0"/>
          </a:p>
        </p:txBody>
      </p:sp>
    </p:spTree>
    <p:extLst>
      <p:ext uri="{BB962C8B-B14F-4D97-AF65-F5344CB8AC3E}">
        <p14:creationId xmlns:p14="http://schemas.microsoft.com/office/powerpoint/2010/main" val="2480171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3CC2D5-B32A-9D9C-FB48-D6475F1EABCF}"/>
              </a:ext>
            </a:extLst>
          </p:cNvPr>
          <p:cNvSpPr>
            <a:spLocks noGrp="1"/>
          </p:cNvSpPr>
          <p:nvPr>
            <p:ph type="title"/>
          </p:nvPr>
        </p:nvSpPr>
        <p:spPr>
          <a:xfrm>
            <a:off x="-982758" y="567042"/>
            <a:ext cx="10364451" cy="1596177"/>
          </a:xfrm>
        </p:spPr>
        <p:txBody>
          <a:bodyPr>
            <a:normAutofit/>
          </a:bodyPr>
          <a:lstStyle/>
          <a:p>
            <a:r>
              <a:rPr lang="en-US" sz="4000" b="1" dirty="0">
                <a:solidFill>
                  <a:schemeClr val="tx1"/>
                </a:solidFill>
                <a:latin typeface="Algerian" panose="04020705040A02060702" pitchFamily="82" charset="0"/>
              </a:rPr>
              <a:t>TREATING</a:t>
            </a:r>
            <a:r>
              <a:rPr lang="en-US" sz="4000" dirty="0"/>
              <a:t> </a:t>
            </a:r>
            <a:r>
              <a:rPr lang="en-US" sz="4000" b="1" dirty="0">
                <a:solidFill>
                  <a:schemeClr val="tx1"/>
                </a:solidFill>
                <a:latin typeface="Algerian" panose="04020705040A02060702" pitchFamily="82" charset="0"/>
              </a:rPr>
              <a:t>OUTLIERS</a:t>
            </a:r>
            <a:br>
              <a:rPr lang="en-US" sz="4000" b="1" dirty="0">
                <a:solidFill>
                  <a:schemeClr val="tx1"/>
                </a:solidFill>
                <a:latin typeface="Algerian" panose="04020705040A02060702" pitchFamily="82" charset="0"/>
              </a:rPr>
            </a:br>
            <a:endParaRPr lang="en-US" sz="4000" dirty="0"/>
          </a:p>
        </p:txBody>
      </p:sp>
      <p:sp>
        <p:nvSpPr>
          <p:cNvPr id="3" name="Content Placeholder 2">
            <a:extLst>
              <a:ext uri="{FF2B5EF4-FFF2-40B4-BE49-F238E27FC236}">
                <a16:creationId xmlns:a16="http://schemas.microsoft.com/office/drawing/2014/main" xmlns="" id="{E6BBBF09-BA9A-E15F-FC31-D81C33B60C68}"/>
              </a:ext>
            </a:extLst>
          </p:cNvPr>
          <p:cNvSpPr>
            <a:spLocks noGrp="1"/>
          </p:cNvSpPr>
          <p:nvPr>
            <p:ph sz="quarter" idx="13"/>
          </p:nvPr>
        </p:nvSpPr>
        <p:spPr>
          <a:xfrm>
            <a:off x="1521257" y="1492460"/>
            <a:ext cx="8721293" cy="901039"/>
          </a:xfrm>
        </p:spPr>
        <p:txBody>
          <a:bodyPr/>
          <a:lstStyle/>
          <a:p>
            <a:r>
              <a:rPr lang="en-IN" dirty="0"/>
              <a:t>Outliers are data points that differ significantly from other observations in the dataset.</a:t>
            </a:r>
            <a:endParaRPr lang="en-US" dirty="0"/>
          </a:p>
        </p:txBody>
      </p:sp>
      <p:pic>
        <p:nvPicPr>
          <p:cNvPr id="5" name="Picture 4">
            <a:extLst>
              <a:ext uri="{FF2B5EF4-FFF2-40B4-BE49-F238E27FC236}">
                <a16:creationId xmlns:a16="http://schemas.microsoft.com/office/drawing/2014/main" xmlns="" id="{8C355DCA-4576-2B73-6DCB-8111EE6C7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2676" y="2016397"/>
            <a:ext cx="4146550" cy="2952750"/>
          </a:xfrm>
          <a:prstGeom prst="rect">
            <a:avLst/>
          </a:prstGeom>
        </p:spPr>
      </p:pic>
      <p:sp>
        <p:nvSpPr>
          <p:cNvPr id="7" name="TextBox 6">
            <a:extLst>
              <a:ext uri="{FF2B5EF4-FFF2-40B4-BE49-F238E27FC236}">
                <a16:creationId xmlns:a16="http://schemas.microsoft.com/office/drawing/2014/main" xmlns="" id="{4D387B08-98C2-01A7-7D90-7F3FBB777C13}"/>
              </a:ext>
            </a:extLst>
          </p:cNvPr>
          <p:cNvSpPr txBox="1"/>
          <p:nvPr/>
        </p:nvSpPr>
        <p:spPr>
          <a:xfrm>
            <a:off x="389467" y="3088637"/>
            <a:ext cx="5706533" cy="1569660"/>
          </a:xfrm>
          <a:prstGeom prst="rect">
            <a:avLst/>
          </a:prstGeom>
          <a:noFill/>
        </p:spPr>
        <p:txBody>
          <a:bodyPr wrap="square">
            <a:spAutoFit/>
          </a:bodyPr>
          <a:lstStyle/>
          <a:p>
            <a:pPr>
              <a:buFont typeface="Arial" panose="020B0604020202020204" pitchFamily="34" charset="0"/>
              <a:buChar char="•"/>
            </a:pPr>
            <a:r>
              <a:rPr lang="en-IN" sz="2400" b="1" dirty="0"/>
              <a:t>Key </a:t>
            </a:r>
            <a:r>
              <a:rPr lang="en-IN" sz="2400" b="1" dirty="0" err="1"/>
              <a:t>Characteristics</a:t>
            </a:r>
            <a:r>
              <a:rPr lang="en-IN" sz="2400" dirty="0" err="1"/>
              <a:t>:They</a:t>
            </a:r>
            <a:r>
              <a:rPr lang="en-IN" sz="2400" dirty="0"/>
              <a:t> are unusually high or low compared to other values.</a:t>
            </a:r>
          </a:p>
          <a:p>
            <a:pPr>
              <a:buFont typeface="Arial" panose="020B0604020202020204" pitchFamily="34" charset="0"/>
              <a:buChar char="•"/>
            </a:pPr>
            <a:r>
              <a:rPr lang="en-IN" sz="2400" dirty="0"/>
              <a:t>Can skew statistical analysis and lead to misleading results.</a:t>
            </a:r>
          </a:p>
        </p:txBody>
      </p:sp>
      <p:pic>
        <p:nvPicPr>
          <p:cNvPr id="4" name="Picture 3"/>
          <p:cNvPicPr>
            <a:picLocks noChangeAspect="1"/>
          </p:cNvPicPr>
          <p:nvPr/>
        </p:nvPicPr>
        <p:blipFill>
          <a:blip r:embed="rId3"/>
          <a:stretch>
            <a:fillRect/>
          </a:stretch>
        </p:blipFill>
        <p:spPr>
          <a:xfrm>
            <a:off x="260147" y="5493084"/>
            <a:ext cx="3810532" cy="466790"/>
          </a:xfrm>
          <a:prstGeom prst="rect">
            <a:avLst/>
          </a:prstGeom>
        </p:spPr>
      </p:pic>
      <p:pic>
        <p:nvPicPr>
          <p:cNvPr id="6" name="Picture 5"/>
          <p:cNvPicPr>
            <a:picLocks noChangeAspect="1"/>
          </p:cNvPicPr>
          <p:nvPr/>
        </p:nvPicPr>
        <p:blipFill>
          <a:blip r:embed="rId4"/>
          <a:stretch>
            <a:fillRect/>
          </a:stretch>
        </p:blipFill>
        <p:spPr>
          <a:xfrm>
            <a:off x="4199467" y="5493084"/>
            <a:ext cx="4077269" cy="428685"/>
          </a:xfrm>
          <a:prstGeom prst="rect">
            <a:avLst/>
          </a:prstGeom>
        </p:spPr>
      </p:pic>
    </p:spTree>
    <p:extLst>
      <p:ext uri="{BB962C8B-B14F-4D97-AF65-F5344CB8AC3E}">
        <p14:creationId xmlns:p14="http://schemas.microsoft.com/office/powerpoint/2010/main" val="1968340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11038CA-1BF5-BC38-D1C1-05572994EAF5}"/>
              </a:ext>
            </a:extLst>
          </p:cNvPr>
          <p:cNvSpPr>
            <a:spLocks noGrp="1"/>
          </p:cNvSpPr>
          <p:nvPr>
            <p:ph sz="quarter" idx="13"/>
          </p:nvPr>
        </p:nvSpPr>
        <p:spPr>
          <a:xfrm>
            <a:off x="914087" y="1716946"/>
            <a:ext cx="10363826" cy="3424107"/>
          </a:xfrm>
        </p:spPr>
        <p:txBody>
          <a:bodyPr>
            <a:normAutofit lnSpcReduction="10000"/>
          </a:bodyPr>
          <a:lstStyle/>
          <a:p>
            <a:pPr>
              <a:buFont typeface="Arial" panose="020B0604020202020204" pitchFamily="34" charset="0"/>
              <a:buChar char="•"/>
            </a:pPr>
            <a:r>
              <a:rPr lang="en-IN" b="1" dirty="0"/>
              <a:t>Visual Methods</a:t>
            </a:r>
            <a:r>
              <a:rPr lang="en-IN" dirty="0"/>
              <a:t>:</a:t>
            </a:r>
          </a:p>
          <a:p>
            <a:pPr marL="742950" lvl="1" indent="-285750">
              <a:buFont typeface="Arial" panose="020B0604020202020204" pitchFamily="34" charset="0"/>
              <a:buChar char="•"/>
            </a:pPr>
            <a:r>
              <a:rPr lang="en-IN" b="1" dirty="0"/>
              <a:t>Box Plot</a:t>
            </a:r>
            <a:r>
              <a:rPr lang="en-IN" dirty="0"/>
              <a:t>: Shows the spread and identifies outliers as points outside the whiskers.</a:t>
            </a:r>
          </a:p>
          <a:p>
            <a:pPr marL="742950" lvl="1" indent="-285750">
              <a:buFont typeface="Arial" panose="020B0604020202020204" pitchFamily="34" charset="0"/>
              <a:buChar char="•"/>
            </a:pPr>
            <a:r>
              <a:rPr lang="en-IN" b="1" dirty="0"/>
              <a:t>Histogram</a:t>
            </a:r>
            <a:r>
              <a:rPr lang="en-IN" dirty="0"/>
              <a:t>: Identifies outliers based on extreme values in the tails.</a:t>
            </a:r>
          </a:p>
          <a:p>
            <a:pPr marL="742950" lvl="1" indent="-285750">
              <a:buFont typeface="Arial" panose="020B0604020202020204" pitchFamily="34" charset="0"/>
              <a:buChar char="•"/>
            </a:pPr>
            <a:r>
              <a:rPr lang="en-IN" b="1" dirty="0"/>
              <a:t>Scatter Plot</a:t>
            </a:r>
            <a:r>
              <a:rPr lang="en-IN" dirty="0"/>
              <a:t>: Helps in detecting outliers in relationships between two variables.</a:t>
            </a:r>
          </a:p>
          <a:p>
            <a:pPr>
              <a:buFont typeface="Arial" panose="020B0604020202020204" pitchFamily="34" charset="0"/>
              <a:buChar char="•"/>
            </a:pPr>
            <a:r>
              <a:rPr lang="en-IN" b="1" dirty="0"/>
              <a:t>Statistical Methods</a:t>
            </a:r>
            <a:r>
              <a:rPr lang="en-IN" dirty="0"/>
              <a:t>:</a:t>
            </a:r>
          </a:p>
          <a:p>
            <a:pPr marL="742950" lvl="1" indent="-285750">
              <a:buFont typeface="Arial" panose="020B0604020202020204" pitchFamily="34" charset="0"/>
              <a:buChar char="•"/>
            </a:pPr>
            <a:r>
              <a:rPr lang="en-IN" b="1" dirty="0"/>
              <a:t>Z-Score</a:t>
            </a:r>
            <a:r>
              <a:rPr lang="en-IN" dirty="0"/>
              <a:t>: Measures how far away a data point is from the mean in terms of standard deviations (typically, values above |3| are considered outliers).</a:t>
            </a:r>
          </a:p>
          <a:p>
            <a:pPr marL="742950" lvl="1" indent="-285750">
              <a:buFont typeface="Arial" panose="020B0604020202020204" pitchFamily="34" charset="0"/>
              <a:buChar char="•"/>
            </a:pPr>
            <a:r>
              <a:rPr lang="en-IN" b="1" dirty="0"/>
              <a:t>IQR (Interquartile Range)</a:t>
            </a:r>
            <a:r>
              <a:rPr lang="en-IN" dirty="0"/>
              <a:t>: Data points outside 1.5 times the IQR above Q3 or below Q1 are outliers.</a:t>
            </a:r>
          </a:p>
          <a:p>
            <a:endParaRPr lang="en-US" dirty="0"/>
          </a:p>
        </p:txBody>
      </p:sp>
      <p:sp>
        <p:nvSpPr>
          <p:cNvPr id="5" name="TextBox 4">
            <a:extLst>
              <a:ext uri="{FF2B5EF4-FFF2-40B4-BE49-F238E27FC236}">
                <a16:creationId xmlns:a16="http://schemas.microsoft.com/office/drawing/2014/main" xmlns="" id="{5A851116-ABC1-16C4-A059-875BFEB67337}"/>
              </a:ext>
            </a:extLst>
          </p:cNvPr>
          <p:cNvSpPr txBox="1"/>
          <p:nvPr/>
        </p:nvSpPr>
        <p:spPr>
          <a:xfrm>
            <a:off x="1422401" y="744806"/>
            <a:ext cx="6096000" cy="707886"/>
          </a:xfrm>
          <a:prstGeom prst="rect">
            <a:avLst/>
          </a:prstGeom>
          <a:noFill/>
        </p:spPr>
        <p:txBody>
          <a:bodyPr wrap="square">
            <a:spAutoFit/>
          </a:bodyPr>
          <a:lstStyle/>
          <a:p>
            <a:r>
              <a:rPr lang="en-US" sz="4000" b="1" dirty="0">
                <a:solidFill>
                  <a:schemeClr val="tx1"/>
                </a:solidFill>
                <a:latin typeface="Algerian" panose="04020705040A02060702" pitchFamily="82" charset="0"/>
              </a:rPr>
              <a:t>DETECTING OUTLIERS</a:t>
            </a:r>
            <a:endParaRPr lang="en-US" sz="4000" dirty="0"/>
          </a:p>
        </p:txBody>
      </p:sp>
    </p:spTree>
    <p:extLst>
      <p:ext uri="{BB962C8B-B14F-4D97-AF65-F5344CB8AC3E}">
        <p14:creationId xmlns:p14="http://schemas.microsoft.com/office/powerpoint/2010/main" val="122170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401ED1E-A6EA-F25C-CEC4-9039837AC4CA}"/>
              </a:ext>
            </a:extLst>
          </p:cNvPr>
          <p:cNvSpPr>
            <a:spLocks noGrp="1"/>
          </p:cNvSpPr>
          <p:nvPr>
            <p:ph sz="quarter" idx="13"/>
          </p:nvPr>
        </p:nvSpPr>
        <p:spPr>
          <a:xfrm>
            <a:off x="1150841" y="1469626"/>
            <a:ext cx="10363826" cy="3424107"/>
          </a:xfrm>
        </p:spPr>
        <p:txBody>
          <a:bodyPr/>
          <a:lstStyle/>
          <a:p>
            <a:pPr marL="285750" indent="-285750">
              <a:buFont typeface="Arial" panose="020B0604020202020204" pitchFamily="34" charset="0"/>
              <a:buChar char="•"/>
            </a:pPr>
            <a:r>
              <a:rPr lang="en-US" sz="2000" b="0" i="0" dirty="0">
                <a:effectLst/>
                <a:latin typeface="Rockwell" panose="02060603020205020403" pitchFamily="18" charset="0"/>
              </a:rPr>
              <a:t>We divided the data into training (</a:t>
            </a:r>
            <a:r>
              <a:rPr lang="en-US" sz="2000" b="1" i="0" dirty="0">
                <a:effectLst/>
                <a:latin typeface="Rockwell" panose="02060603020205020403" pitchFamily="18" charset="0"/>
              </a:rPr>
              <a:t>80%)</a:t>
            </a:r>
            <a:r>
              <a:rPr lang="en-US" sz="2000" b="0" i="0" dirty="0">
                <a:effectLst/>
                <a:latin typeface="Rockwell" panose="02060603020205020403" pitchFamily="18" charset="0"/>
              </a:rPr>
              <a:t> and testing (</a:t>
            </a:r>
            <a:r>
              <a:rPr lang="en-US" sz="2000" b="1" i="0" dirty="0">
                <a:effectLst/>
                <a:latin typeface="Rockwell" panose="02060603020205020403" pitchFamily="18" charset="0"/>
              </a:rPr>
              <a:t>20%)</a:t>
            </a:r>
            <a:r>
              <a:rPr lang="en-US" sz="2000" b="0" i="0" dirty="0">
                <a:effectLst/>
                <a:latin typeface="Rockwell" panose="02060603020205020403" pitchFamily="18" charset="0"/>
              </a:rPr>
              <a:t> sets.</a:t>
            </a:r>
          </a:p>
          <a:p>
            <a:pPr marL="285750" indent="-285750">
              <a:buFont typeface="Arial" panose="020B0604020202020204" pitchFamily="34" charset="0"/>
              <a:buChar char="•"/>
            </a:pPr>
            <a:r>
              <a:rPr lang="en-US" sz="2000" b="0" i="0" dirty="0">
                <a:effectLst/>
                <a:latin typeface="Rockwell" panose="02060603020205020403" pitchFamily="18" charset="0"/>
              </a:rPr>
              <a:t>Setting a random state ensures </a:t>
            </a:r>
            <a:r>
              <a:rPr lang="en-US" sz="2000" b="1" i="0" dirty="0">
                <a:effectLst/>
                <a:latin typeface="Rockwell" panose="02060603020205020403" pitchFamily="18" charset="0"/>
              </a:rPr>
              <a:t>consistent</a:t>
            </a:r>
            <a:r>
              <a:rPr lang="en-US" sz="2000" b="0" i="0" dirty="0">
                <a:effectLst/>
                <a:latin typeface="Rockwell" panose="02060603020205020403" pitchFamily="18" charset="0"/>
              </a:rPr>
              <a:t> </a:t>
            </a:r>
            <a:r>
              <a:rPr lang="en-US" sz="2000" b="1" i="0" dirty="0">
                <a:effectLst/>
                <a:latin typeface="Rockwell" panose="02060603020205020403" pitchFamily="18" charset="0"/>
              </a:rPr>
              <a:t>results and</a:t>
            </a:r>
            <a:r>
              <a:rPr lang="en-US" sz="2000" b="0" i="0" dirty="0">
                <a:effectLst/>
                <a:latin typeface="Rockwell" panose="02060603020205020403" pitchFamily="18" charset="0"/>
              </a:rPr>
              <a:t> using stratify=</a:t>
            </a:r>
            <a:r>
              <a:rPr lang="en-US" sz="2000" b="1" i="0" dirty="0">
                <a:effectLst/>
                <a:latin typeface="Rockwell" panose="02060603020205020403" pitchFamily="18" charset="0"/>
              </a:rPr>
              <a:t>y</a:t>
            </a:r>
            <a:r>
              <a:rPr lang="en-US" sz="2000" b="0" i="0" dirty="0">
                <a:effectLst/>
                <a:latin typeface="Rockwell" panose="02060603020205020403" pitchFamily="18" charset="0"/>
              </a:rPr>
              <a:t> maintains a proportional </a:t>
            </a:r>
            <a:r>
              <a:rPr lang="en-US" sz="2000" b="1" i="0" dirty="0">
                <a:effectLst/>
                <a:latin typeface="Rockwell" panose="02060603020205020403" pitchFamily="18" charset="0"/>
              </a:rPr>
              <a:t>distribution</a:t>
            </a:r>
            <a:r>
              <a:rPr lang="en-US" sz="2000" b="0" i="0" dirty="0">
                <a:effectLst/>
                <a:latin typeface="Rockwell" panose="02060603020205020403" pitchFamily="18" charset="0"/>
              </a:rPr>
              <a:t> of the </a:t>
            </a:r>
            <a:r>
              <a:rPr lang="en-US" sz="2000" b="1" i="0" dirty="0">
                <a:effectLst/>
                <a:latin typeface="Rockwell" panose="02060603020205020403" pitchFamily="18" charset="0"/>
              </a:rPr>
              <a:t>target</a:t>
            </a:r>
            <a:r>
              <a:rPr lang="en-US" sz="2000" b="0" i="0" dirty="0">
                <a:effectLst/>
                <a:latin typeface="Rockwell" panose="02060603020205020403" pitchFamily="18" charset="0"/>
              </a:rPr>
              <a:t> </a:t>
            </a:r>
            <a:r>
              <a:rPr lang="en-US" sz="2000" b="1" i="0" dirty="0">
                <a:effectLst/>
                <a:latin typeface="Rockwell" panose="02060603020205020403" pitchFamily="18" charset="0"/>
              </a:rPr>
              <a:t>variable</a:t>
            </a:r>
            <a:r>
              <a:rPr lang="en-US" sz="2000" b="0" i="0" dirty="0">
                <a:effectLst/>
                <a:latin typeface="Rockwell" panose="02060603020205020403" pitchFamily="18" charset="0"/>
              </a:rPr>
              <a:t> in both sets.</a:t>
            </a:r>
            <a:endParaRPr lang="en-IN" sz="2000" dirty="0">
              <a:latin typeface="Rockwell" panose="02060603020205020403" pitchFamily="18" charset="0"/>
            </a:endParaRPr>
          </a:p>
          <a:p>
            <a:endParaRPr lang="en-US" dirty="0"/>
          </a:p>
        </p:txBody>
      </p:sp>
      <p:sp>
        <p:nvSpPr>
          <p:cNvPr id="5" name="TextBox 4">
            <a:extLst>
              <a:ext uri="{FF2B5EF4-FFF2-40B4-BE49-F238E27FC236}">
                <a16:creationId xmlns:a16="http://schemas.microsoft.com/office/drawing/2014/main" xmlns="" id="{0D217906-2330-C0D0-FB06-2AE84FE79EFC}"/>
              </a:ext>
            </a:extLst>
          </p:cNvPr>
          <p:cNvSpPr txBox="1"/>
          <p:nvPr/>
        </p:nvSpPr>
        <p:spPr>
          <a:xfrm>
            <a:off x="1439334" y="618517"/>
            <a:ext cx="6096000" cy="707886"/>
          </a:xfrm>
          <a:prstGeom prst="rect">
            <a:avLst/>
          </a:prstGeom>
          <a:noFill/>
        </p:spPr>
        <p:txBody>
          <a:bodyPr wrap="square">
            <a:spAutoFit/>
          </a:bodyPr>
          <a:lstStyle/>
          <a:p>
            <a:r>
              <a:rPr lang="en-US" sz="4000" b="1" dirty="0">
                <a:solidFill>
                  <a:schemeClr val="tx1"/>
                </a:solidFill>
                <a:latin typeface="Algerian" panose="04020705040A02060702" pitchFamily="82" charset="0"/>
              </a:rPr>
              <a:t>TRAIN TEST SPLIT</a:t>
            </a:r>
            <a:endParaRPr lang="en-US" sz="4000" dirty="0"/>
          </a:p>
        </p:txBody>
      </p:sp>
      <p:sp>
        <p:nvSpPr>
          <p:cNvPr id="9" name="TextBox 8">
            <a:extLst>
              <a:ext uri="{FF2B5EF4-FFF2-40B4-BE49-F238E27FC236}">
                <a16:creationId xmlns:a16="http://schemas.microsoft.com/office/drawing/2014/main" xmlns="" id="{26E48BA5-73CE-A99E-573B-8B05631A19BE}"/>
              </a:ext>
            </a:extLst>
          </p:cNvPr>
          <p:cNvSpPr txBox="1"/>
          <p:nvPr/>
        </p:nvSpPr>
        <p:spPr>
          <a:xfrm>
            <a:off x="1439333" y="3181679"/>
            <a:ext cx="9364133" cy="707886"/>
          </a:xfrm>
          <a:prstGeom prst="rect">
            <a:avLst/>
          </a:prstGeom>
          <a:noFill/>
        </p:spPr>
        <p:txBody>
          <a:bodyPr wrap="square">
            <a:spAutoFit/>
          </a:bodyPr>
          <a:lstStyle/>
          <a:p>
            <a:r>
              <a:rPr lang="en-US" sz="4000" b="1" dirty="0">
                <a:solidFill>
                  <a:schemeClr val="tx1"/>
                </a:solidFill>
                <a:latin typeface="Algerian" panose="04020705040A02060702" pitchFamily="82" charset="0"/>
              </a:rPr>
              <a:t>SPLITTING THE DATA INTO X &amp; Y</a:t>
            </a:r>
            <a:endParaRPr lang="en-US" sz="4000" dirty="0"/>
          </a:p>
        </p:txBody>
      </p:sp>
      <p:sp>
        <p:nvSpPr>
          <p:cNvPr id="11" name="TextBox 10">
            <a:extLst>
              <a:ext uri="{FF2B5EF4-FFF2-40B4-BE49-F238E27FC236}">
                <a16:creationId xmlns:a16="http://schemas.microsoft.com/office/drawing/2014/main" xmlns="" id="{BBFCF093-BE82-4482-7237-5DF19D418E41}"/>
              </a:ext>
            </a:extLst>
          </p:cNvPr>
          <p:cNvSpPr txBox="1"/>
          <p:nvPr/>
        </p:nvSpPr>
        <p:spPr>
          <a:xfrm>
            <a:off x="1439333" y="3889565"/>
            <a:ext cx="8635999" cy="1631216"/>
          </a:xfrm>
          <a:prstGeom prst="rect">
            <a:avLst/>
          </a:prstGeom>
          <a:noFill/>
        </p:spPr>
        <p:txBody>
          <a:bodyPr wrap="square">
            <a:spAutoFit/>
          </a:bodyPr>
          <a:lstStyle/>
          <a:p>
            <a:pPr marL="285750" indent="-285750">
              <a:buFont typeface="Arial" panose="020B0604020202020204" pitchFamily="34" charset="0"/>
              <a:buChar char="•"/>
            </a:pPr>
            <a:r>
              <a:rPr lang="en-US" sz="2000" b="0" i="0" dirty="0">
                <a:effectLst/>
                <a:latin typeface="Rockwell" panose="02060603020205020403" pitchFamily="18" charset="0"/>
              </a:rPr>
              <a:t>We divided the dataset into two parts: X and y.</a:t>
            </a:r>
          </a:p>
          <a:p>
            <a:endParaRPr lang="en-US" sz="2000" b="0" i="0" dirty="0">
              <a:effectLst/>
              <a:latin typeface="Rockwell" panose="02060603020205020403" pitchFamily="18" charset="0"/>
            </a:endParaRPr>
          </a:p>
          <a:p>
            <a:pPr marL="285750" indent="-285750">
              <a:buFont typeface="Arial" panose="020B0604020202020204" pitchFamily="34" charset="0"/>
              <a:buChar char="•"/>
            </a:pPr>
            <a:r>
              <a:rPr lang="en-US" sz="2000" b="0" i="0" dirty="0">
                <a:effectLst/>
                <a:latin typeface="Rockwell" panose="02060603020205020403" pitchFamily="18" charset="0"/>
              </a:rPr>
              <a:t>"</a:t>
            </a:r>
            <a:r>
              <a:rPr lang="en-US" sz="2000" b="1" i="0" dirty="0">
                <a:effectLst/>
                <a:latin typeface="Rockwell" panose="02060603020205020403" pitchFamily="18" charset="0"/>
              </a:rPr>
              <a:t>X</a:t>
            </a:r>
            <a:r>
              <a:rPr lang="en-US" sz="2000" b="0" i="0" dirty="0">
                <a:effectLst/>
                <a:latin typeface="Rockwell" panose="02060603020205020403" pitchFamily="18" charset="0"/>
              </a:rPr>
              <a:t>" typically represents the </a:t>
            </a:r>
            <a:r>
              <a:rPr lang="en-US" sz="2000" b="1" i="0" dirty="0">
                <a:effectLst/>
                <a:latin typeface="Rockwell" panose="02060603020205020403" pitchFamily="18" charset="0"/>
              </a:rPr>
              <a:t>independent</a:t>
            </a:r>
            <a:r>
              <a:rPr lang="en-US" sz="2000" b="0" i="0" dirty="0">
                <a:effectLst/>
                <a:latin typeface="Rockwell" panose="02060603020205020403" pitchFamily="18" charset="0"/>
              </a:rPr>
              <a:t> Variables, and "</a:t>
            </a:r>
            <a:r>
              <a:rPr lang="en-US" sz="2000" b="1" i="0" dirty="0">
                <a:effectLst/>
                <a:latin typeface="Rockwell" panose="02060603020205020403" pitchFamily="18" charset="0"/>
              </a:rPr>
              <a:t>y</a:t>
            </a:r>
            <a:r>
              <a:rPr lang="en-US" sz="2000" b="0" i="0" dirty="0">
                <a:effectLst/>
                <a:latin typeface="Rockwell" panose="02060603020205020403" pitchFamily="18" charset="0"/>
              </a:rPr>
              <a:t>" represents the </a:t>
            </a:r>
            <a:r>
              <a:rPr lang="en-US" sz="2000" b="1" i="0" dirty="0">
                <a:effectLst/>
                <a:latin typeface="Rockwell" panose="02060603020205020403" pitchFamily="18" charset="0"/>
              </a:rPr>
              <a:t>Dependent</a:t>
            </a:r>
            <a:r>
              <a:rPr lang="en-US" sz="2000" b="0" i="0" dirty="0">
                <a:effectLst/>
                <a:latin typeface="Rockwell" panose="02060603020205020403" pitchFamily="18" charset="0"/>
              </a:rPr>
              <a:t> (</a:t>
            </a:r>
            <a:r>
              <a:rPr lang="en-US" sz="2000" b="1" i="0" dirty="0">
                <a:effectLst/>
                <a:latin typeface="Rockwell" panose="02060603020205020403" pitchFamily="18" charset="0"/>
              </a:rPr>
              <a:t>target</a:t>
            </a:r>
            <a:r>
              <a:rPr lang="en-US" sz="2000" b="0" i="0" dirty="0">
                <a:effectLst/>
                <a:latin typeface="Rockwell" panose="02060603020205020403" pitchFamily="18" charset="0"/>
              </a:rPr>
              <a:t> </a:t>
            </a:r>
            <a:r>
              <a:rPr lang="en-US" sz="2000" b="1" i="0" dirty="0">
                <a:effectLst/>
                <a:latin typeface="Rockwell" panose="02060603020205020403" pitchFamily="18" charset="0"/>
              </a:rPr>
              <a:t>variable</a:t>
            </a:r>
            <a:r>
              <a:rPr lang="en-US" sz="2000" b="0" i="0" dirty="0">
                <a:effectLst/>
                <a:latin typeface="Rockwell" panose="02060603020205020403" pitchFamily="18" charset="0"/>
              </a:rPr>
              <a:t>) that we want to predict or understand.</a:t>
            </a:r>
            <a:endParaRPr lang="en-IN" sz="2000" dirty="0">
              <a:latin typeface="Rockwell" panose="02060603020205020403" pitchFamily="18" charset="0"/>
            </a:endParaRPr>
          </a:p>
        </p:txBody>
      </p:sp>
    </p:spTree>
    <p:extLst>
      <p:ext uri="{BB962C8B-B14F-4D97-AF65-F5344CB8AC3E}">
        <p14:creationId xmlns:p14="http://schemas.microsoft.com/office/powerpoint/2010/main" val="182302560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618D76-CD3A-A1E8-6BF5-994A7DA623CC}"/>
              </a:ext>
            </a:extLst>
          </p:cNvPr>
          <p:cNvSpPr>
            <a:spLocks noGrp="1"/>
          </p:cNvSpPr>
          <p:nvPr>
            <p:ph type="title"/>
          </p:nvPr>
        </p:nvSpPr>
        <p:spPr/>
        <p:txBody>
          <a:bodyPr/>
          <a:lstStyle/>
          <a:p>
            <a:r>
              <a:rPr lang="en-US" b="1" dirty="0">
                <a:solidFill>
                  <a:schemeClr val="tx1"/>
                </a:solidFill>
                <a:latin typeface="Algerian" panose="04020705040A02060702" pitchFamily="82" charset="0"/>
              </a:rPr>
              <a:t>ALGORITHIMS</a:t>
            </a:r>
            <a:endParaRPr lang="en-US" dirty="0"/>
          </a:p>
        </p:txBody>
      </p:sp>
      <p:sp>
        <p:nvSpPr>
          <p:cNvPr id="3" name="Content Placeholder 2">
            <a:extLst>
              <a:ext uri="{FF2B5EF4-FFF2-40B4-BE49-F238E27FC236}">
                <a16:creationId xmlns:a16="http://schemas.microsoft.com/office/drawing/2014/main" xmlns="" id="{712438AF-0550-935E-8F5B-48DC1C8C6609}"/>
              </a:ext>
            </a:extLst>
          </p:cNvPr>
          <p:cNvSpPr>
            <a:spLocks noGrp="1"/>
          </p:cNvSpPr>
          <p:nvPr>
            <p:ph sz="quarter" idx="13"/>
          </p:nvPr>
        </p:nvSpPr>
        <p:spPr>
          <a:xfrm>
            <a:off x="1608041" y="2214694"/>
            <a:ext cx="10363826" cy="3424107"/>
          </a:xfrm>
        </p:spPr>
        <p:txBody>
          <a:bodyPr>
            <a:normAutofit/>
          </a:bodyPr>
          <a:lstStyle/>
          <a:p>
            <a:r>
              <a:rPr lang="en-IN" b="1" dirty="0"/>
              <a:t>Logistic Regression</a:t>
            </a:r>
            <a:r>
              <a:rPr lang="en-IN" dirty="0"/>
              <a:t> : is a statistical method used for binary classification problems, where the output is categorical and typically takes one of two possible outcomes. It is particularly used for predicting probabilities and is foundational in machine learning.</a:t>
            </a:r>
            <a:endParaRPr lang="en-US" dirty="0"/>
          </a:p>
          <a:p>
            <a:r>
              <a:rPr lang="en-IN" b="1" dirty="0"/>
              <a:t>Gradient Boosting</a:t>
            </a:r>
            <a:r>
              <a:rPr lang="en-IN" dirty="0"/>
              <a:t> :is a powerful ensemble learning technique used for both regression and classification tasks. It builds a model incrementally by training weak learners (typically decision trees) sequentially, where each new tree corrects the errors made by the previous ones.</a:t>
            </a:r>
            <a:endParaRPr lang="en-US" dirty="0"/>
          </a:p>
        </p:txBody>
      </p:sp>
    </p:spTree>
    <p:extLst>
      <p:ext uri="{BB962C8B-B14F-4D97-AF65-F5344CB8AC3E}">
        <p14:creationId xmlns:p14="http://schemas.microsoft.com/office/powerpoint/2010/main" val="1070388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9326C5E-EBF2-B500-0289-7D6B1119F3CA}"/>
              </a:ext>
            </a:extLst>
          </p:cNvPr>
          <p:cNvSpPr>
            <a:spLocks noGrp="1"/>
          </p:cNvSpPr>
          <p:nvPr>
            <p:ph sz="quarter" idx="13"/>
          </p:nvPr>
        </p:nvSpPr>
        <p:spPr>
          <a:xfrm>
            <a:off x="914087" y="1435759"/>
            <a:ext cx="10363826" cy="3424107"/>
          </a:xfrm>
        </p:spPr>
        <p:txBody>
          <a:bodyPr/>
          <a:lstStyle/>
          <a:p>
            <a:r>
              <a:rPr lang="en-IN" b="1" dirty="0"/>
              <a:t>Random Forest :</a:t>
            </a:r>
            <a:r>
              <a:rPr lang="en-IN" dirty="0"/>
              <a:t> is a versatile and powerful ensemble learning algorithm that can be used for both </a:t>
            </a:r>
            <a:r>
              <a:rPr lang="en-IN" b="1" dirty="0"/>
              <a:t>classification</a:t>
            </a:r>
            <a:r>
              <a:rPr lang="en-IN" dirty="0"/>
              <a:t> and </a:t>
            </a:r>
            <a:r>
              <a:rPr lang="en-IN" b="1" dirty="0"/>
              <a:t>regression</a:t>
            </a:r>
            <a:r>
              <a:rPr lang="en-IN" dirty="0"/>
              <a:t> tasks. It builds multiple decision trees during training and outputs the class that is the most common class (for classification) or the average (for regression) of the individual trees' predictions. Random Forest is a type of </a:t>
            </a:r>
            <a:r>
              <a:rPr lang="en-IN" b="1" dirty="0"/>
              <a:t>bagging</a:t>
            </a:r>
            <a:r>
              <a:rPr lang="en-IN" dirty="0"/>
              <a:t> algorithm and is known for its robustness, accuracy, and ease of use.</a:t>
            </a:r>
            <a:endParaRPr lang="en-US" dirty="0"/>
          </a:p>
        </p:txBody>
      </p:sp>
    </p:spTree>
    <p:extLst>
      <p:ext uri="{BB962C8B-B14F-4D97-AF65-F5344CB8AC3E}">
        <p14:creationId xmlns:p14="http://schemas.microsoft.com/office/powerpoint/2010/main" val="2644984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4463B8-A4E7-1A32-21AD-088E61C519A3}"/>
              </a:ext>
            </a:extLst>
          </p:cNvPr>
          <p:cNvSpPr>
            <a:spLocks noGrp="1"/>
          </p:cNvSpPr>
          <p:nvPr>
            <p:ph type="title"/>
          </p:nvPr>
        </p:nvSpPr>
        <p:spPr>
          <a:xfrm>
            <a:off x="1003928" y="-102700"/>
            <a:ext cx="10364451" cy="1596177"/>
          </a:xfrm>
        </p:spPr>
        <p:txBody>
          <a:bodyPr/>
          <a:lstStyle/>
          <a:p>
            <a:r>
              <a:rPr lang="en-US" b="1" dirty="0">
                <a:solidFill>
                  <a:schemeClr val="tx1"/>
                </a:solidFill>
                <a:latin typeface="Algerian" panose="04020705040A02060702" pitchFamily="82" charset="0"/>
              </a:rPr>
              <a:t>EXPERIMENTAL</a:t>
            </a:r>
            <a:r>
              <a:rPr lang="en-US" dirty="0"/>
              <a:t> </a:t>
            </a:r>
            <a:r>
              <a:rPr lang="en-US" b="1" dirty="0">
                <a:solidFill>
                  <a:schemeClr val="tx1"/>
                </a:solidFill>
                <a:latin typeface="Algerian" panose="04020705040A02060702" pitchFamily="82" charset="0"/>
              </a:rPr>
              <a:t>RESULTS</a:t>
            </a:r>
            <a:br>
              <a:rPr lang="en-US" b="1" dirty="0">
                <a:solidFill>
                  <a:schemeClr val="tx1"/>
                </a:solidFill>
                <a:latin typeface="Algerian" panose="04020705040A02060702" pitchFamily="82" charset="0"/>
              </a:rPr>
            </a:br>
            <a:endParaRPr lang="en-US" dirty="0"/>
          </a:p>
        </p:txBody>
      </p:sp>
      <p:pic>
        <p:nvPicPr>
          <p:cNvPr id="4" name="Content Placeholder 3"/>
          <p:cNvPicPr>
            <a:picLocks noGrp="1" noChangeAspect="1"/>
          </p:cNvPicPr>
          <p:nvPr>
            <p:ph idx="1"/>
          </p:nvPr>
        </p:nvPicPr>
        <p:blipFill>
          <a:blip r:embed="rId2"/>
          <a:stretch>
            <a:fillRect/>
          </a:stretch>
        </p:blipFill>
        <p:spPr>
          <a:xfrm>
            <a:off x="642006" y="3163912"/>
            <a:ext cx="4097419" cy="2673897"/>
          </a:xfrm>
          <a:prstGeom prst="rect">
            <a:avLst/>
          </a:prstGeom>
        </p:spPr>
      </p:pic>
      <p:pic>
        <p:nvPicPr>
          <p:cNvPr id="5" name="Picture 4"/>
          <p:cNvPicPr>
            <a:picLocks noChangeAspect="1"/>
          </p:cNvPicPr>
          <p:nvPr/>
        </p:nvPicPr>
        <p:blipFill>
          <a:blip r:embed="rId3"/>
          <a:stretch>
            <a:fillRect/>
          </a:stretch>
        </p:blipFill>
        <p:spPr>
          <a:xfrm>
            <a:off x="1685309" y="829474"/>
            <a:ext cx="8821381" cy="1971950"/>
          </a:xfrm>
          <a:prstGeom prst="rect">
            <a:avLst/>
          </a:prstGeom>
        </p:spPr>
      </p:pic>
      <p:pic>
        <p:nvPicPr>
          <p:cNvPr id="6" name="Picture 5"/>
          <p:cNvPicPr>
            <a:picLocks noChangeAspect="1"/>
          </p:cNvPicPr>
          <p:nvPr/>
        </p:nvPicPr>
        <p:blipFill>
          <a:blip r:embed="rId4"/>
          <a:stretch>
            <a:fillRect/>
          </a:stretch>
        </p:blipFill>
        <p:spPr>
          <a:xfrm>
            <a:off x="6124254" y="3174108"/>
            <a:ext cx="4204602" cy="2600352"/>
          </a:xfrm>
          <a:prstGeom prst="rect">
            <a:avLst/>
          </a:prstGeom>
        </p:spPr>
      </p:pic>
    </p:spTree>
    <p:extLst>
      <p:ext uri="{BB962C8B-B14F-4D97-AF65-F5344CB8AC3E}">
        <p14:creationId xmlns:p14="http://schemas.microsoft.com/office/powerpoint/2010/main" val="2680973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D7EDDB-62B3-36BD-FAB6-88419126983B}"/>
              </a:ext>
            </a:extLst>
          </p:cNvPr>
          <p:cNvSpPr>
            <a:spLocks noGrp="1"/>
          </p:cNvSpPr>
          <p:nvPr>
            <p:ph type="title"/>
          </p:nvPr>
        </p:nvSpPr>
        <p:spPr/>
        <p:txBody>
          <a:bodyPr/>
          <a:lstStyle/>
          <a:p>
            <a:r>
              <a:rPr lang="en-US" b="1" dirty="0">
                <a:solidFill>
                  <a:schemeClr val="tx1"/>
                </a:solidFill>
                <a:latin typeface="Algerian" panose="04020705040A02060702" pitchFamily="82" charset="0"/>
              </a:rPr>
              <a:t>CONCLUSION</a:t>
            </a:r>
            <a:endParaRPr lang="en-US" dirty="0"/>
          </a:p>
        </p:txBody>
      </p:sp>
      <p:sp>
        <p:nvSpPr>
          <p:cNvPr id="3" name="Content Placeholder 2">
            <a:extLst>
              <a:ext uri="{FF2B5EF4-FFF2-40B4-BE49-F238E27FC236}">
                <a16:creationId xmlns:a16="http://schemas.microsoft.com/office/drawing/2014/main" xmlns="" id="{D81CDCA0-B602-E200-CF92-B2C6E61667D7}"/>
              </a:ext>
            </a:extLst>
          </p:cNvPr>
          <p:cNvSpPr>
            <a:spLocks noGrp="1"/>
          </p:cNvSpPr>
          <p:nvPr>
            <p:ph sz="quarter" idx="13"/>
          </p:nvPr>
        </p:nvSpPr>
        <p:spPr/>
        <p:txBody>
          <a:bodyPr>
            <a:normAutofit fontScale="77500" lnSpcReduction="20000"/>
          </a:bodyPr>
          <a:lstStyle/>
          <a:p>
            <a:pPr marL="0" indent="0">
              <a:buNone/>
            </a:pPr>
            <a:r>
              <a:rPr lang="en-US" dirty="0"/>
              <a:t>Employee retention is a critical factor in ensuring organizational stability, productivity, and long-term success. High turnover rates can result in significant financial and operational challenges, including increased recruitment costs, loss of institutional knowledge, and reduced morale among remaining </a:t>
            </a:r>
            <a:r>
              <a:rPr lang="en-US" dirty="0" err="1"/>
              <a:t>employees.To</a:t>
            </a:r>
            <a:r>
              <a:rPr lang="en-US" dirty="0"/>
              <a:t> address these challenges, organizations should focus on building a positive work environment that fosters engagement and satisfaction. Key strategies include providing competitive compensation, recognizing and rewarding employee contributions, offering opportunities for professional growth, and fostering open communication </a:t>
            </a:r>
            <a:r>
              <a:rPr lang="en-US" dirty="0" err="1"/>
              <a:t>channels.Additionally</a:t>
            </a:r>
            <a:r>
              <a:rPr lang="en-US" dirty="0"/>
              <a:t>, understanding the individual needs and motivations of employees through regular feedback and surveys can help tailor retention strategies to the workforce. Organizations that prioritize retention not only strengthen their teams but also position themselves as desirable employers in a competitive job </a:t>
            </a:r>
            <a:r>
              <a:rPr lang="en-US" dirty="0" err="1"/>
              <a:t>market.By</a:t>
            </a:r>
            <a:r>
              <a:rPr lang="en-US" dirty="0"/>
              <a:t> proactively investing in employee retention, businesses can enhance their overall performance and create a culture of loyalty and commitment that drives sustainable growth</a:t>
            </a:r>
            <a:endParaRPr lang="en-US" dirty="0"/>
          </a:p>
        </p:txBody>
      </p:sp>
    </p:spTree>
    <p:extLst>
      <p:ext uri="{BB962C8B-B14F-4D97-AF65-F5344CB8AC3E}">
        <p14:creationId xmlns:p14="http://schemas.microsoft.com/office/powerpoint/2010/main" val="1173601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F80C857-4384-387E-D3B0-A675AA2C932C}"/>
              </a:ext>
            </a:extLst>
          </p:cNvPr>
          <p:cNvSpPr>
            <a:spLocks noGrp="1"/>
          </p:cNvSpPr>
          <p:nvPr>
            <p:ph type="title"/>
          </p:nvPr>
        </p:nvSpPr>
        <p:spPr/>
        <p:txBody>
          <a:bodyPr>
            <a:normAutofit/>
          </a:bodyPr>
          <a:lstStyle/>
          <a:p>
            <a:r>
              <a:rPr lang="en-IN" dirty="0"/>
              <a:t/>
            </a:r>
            <a:br>
              <a:rPr lang="en-IN" dirty="0"/>
            </a:br>
            <a:r>
              <a:rPr lang="en-IN" dirty="0"/>
              <a:t>Questions ?</a:t>
            </a:r>
          </a:p>
        </p:txBody>
      </p:sp>
    </p:spTree>
    <p:extLst>
      <p:ext uri="{BB962C8B-B14F-4D97-AF65-F5344CB8AC3E}">
        <p14:creationId xmlns:p14="http://schemas.microsoft.com/office/powerpoint/2010/main" val="1173862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38B360-A630-EE21-210D-844E8504894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xmlns="" id="{67B003C9-103A-47E6-D7EB-87D0A8CB5431}"/>
              </a:ext>
            </a:extLst>
          </p:cNvPr>
          <p:cNvSpPr>
            <a:spLocks noGrp="1"/>
          </p:cNvSpPr>
          <p:nvPr>
            <p:ph idx="1"/>
          </p:nvPr>
        </p:nvSpPr>
        <p:spPr>
          <a:xfrm>
            <a:off x="155575" y="2748384"/>
            <a:ext cx="7455047" cy="3328859"/>
          </a:xfrm>
        </p:spPr>
        <p:txBody>
          <a:bodyPr>
            <a:normAutofit/>
          </a:bodyPr>
          <a:lstStyle/>
          <a:p>
            <a:pPr marL="0" indent="0">
              <a:buNone/>
            </a:pPr>
            <a:r>
              <a:rPr lang="en-US" sz="1600" dirty="0"/>
              <a:t>The purpose of this employee retention project is to develop and implement strategies that enhance employee satisfaction, reduce turnover, and foster a supportive work environment. By addressing key factors such as career growth, compensation, recognition, and work-life balance, the project aims to create a workplace where employees feel valued and motivated to contribute to the organization's success. This initiative will not only help preserve institutional knowledge and reduce recruitment costs but also improve productivity, morale, and the overall employer brand. Ultimately, the project seeks to align employee well-being with organizational goals, ensuring long-term sustainability and growth.</a:t>
            </a:r>
            <a:endParaRPr lang="en-IN" sz="1600" dirty="0"/>
          </a:p>
        </p:txBody>
      </p:sp>
      <p:sp>
        <p:nvSpPr>
          <p:cNvPr id="4" name="AutoShape 2" descr="Employee Retention - Definition, Strategies, Takeaway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7239603" y="2748384"/>
            <a:ext cx="4813079" cy="2638280"/>
          </a:xfrm>
          <a:prstGeom prst="rect">
            <a:avLst/>
          </a:prstGeom>
        </p:spPr>
      </p:pic>
    </p:spTree>
    <p:extLst>
      <p:ext uri="{BB962C8B-B14F-4D97-AF65-F5344CB8AC3E}">
        <p14:creationId xmlns:p14="http://schemas.microsoft.com/office/powerpoint/2010/main" val="195380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E853F5-3FF5-F820-B593-B4F4AF27A2B6}"/>
              </a:ext>
            </a:extLst>
          </p:cNvPr>
          <p:cNvSpPr>
            <a:spLocks noGrp="1"/>
          </p:cNvSpPr>
          <p:nvPr>
            <p:ph type="title"/>
          </p:nvPr>
        </p:nvSpPr>
        <p:spPr>
          <a:xfrm>
            <a:off x="213385" y="49697"/>
            <a:ext cx="10834234" cy="612775"/>
          </a:xfrm>
        </p:spPr>
        <p:txBody>
          <a:bodyPr>
            <a:normAutofit fontScale="90000"/>
          </a:bodyPr>
          <a:lstStyle/>
          <a:p>
            <a:r>
              <a:rPr lang="en-US" b="1" dirty="0">
                <a:latin typeface="Algerian" panose="04020705040A02060702" pitchFamily="82" charset="0"/>
              </a:rPr>
              <a:t>Content:</a:t>
            </a:r>
            <a:endParaRPr lang="en-IN" b="1" dirty="0">
              <a:latin typeface="Algerian" panose="04020705040A02060702" pitchFamily="82" charset="0"/>
            </a:endParaRPr>
          </a:p>
        </p:txBody>
      </p:sp>
      <p:grpSp>
        <p:nvGrpSpPr>
          <p:cNvPr id="4" name="Group 3">
            <a:extLst>
              <a:ext uri="{FF2B5EF4-FFF2-40B4-BE49-F238E27FC236}">
                <a16:creationId xmlns:a16="http://schemas.microsoft.com/office/drawing/2014/main" xmlns="" id="{2A6FAB3F-4ED4-AF39-F0FD-4F4B80D44599}"/>
              </a:ext>
            </a:extLst>
          </p:cNvPr>
          <p:cNvGrpSpPr/>
          <p:nvPr/>
        </p:nvGrpSpPr>
        <p:grpSpPr>
          <a:xfrm>
            <a:off x="2290732" y="482363"/>
            <a:ext cx="9444070" cy="5369084"/>
            <a:chOff x="1133697" y="489997"/>
            <a:chExt cx="9924606" cy="5904656"/>
          </a:xfrm>
        </p:grpSpPr>
        <p:sp>
          <p:nvSpPr>
            <p:cNvPr id="5" name="Rectangle: Rounded Corners 45">
              <a:extLst>
                <a:ext uri="{FF2B5EF4-FFF2-40B4-BE49-F238E27FC236}">
                  <a16:creationId xmlns:a16="http://schemas.microsoft.com/office/drawing/2014/main" xmlns="" id="{3D7D7708-4B77-DC92-BDCD-38A49519E8BB}"/>
                </a:ext>
              </a:extLst>
            </p:cNvPr>
            <p:cNvSpPr/>
            <p:nvPr/>
          </p:nvSpPr>
          <p:spPr>
            <a:xfrm>
              <a:off x="5496730" y="489997"/>
              <a:ext cx="1360800" cy="5904656"/>
            </a:xfrm>
            <a:prstGeom prst="roundRect">
              <a:avLst/>
            </a:prstGeom>
            <a:noFill/>
            <a:ln w="142875">
              <a:gradFill flip="none" rotWithShape="1">
                <a:gsLst>
                  <a:gs pos="0">
                    <a:schemeClr val="accent1">
                      <a:lumMod val="5000"/>
                      <a:lumOff val="95000"/>
                      <a:alpha val="80000"/>
                    </a:schemeClr>
                  </a:gs>
                  <a:gs pos="100000">
                    <a:schemeClr val="bg1">
                      <a:alpha val="80000"/>
                    </a:schemeClr>
                  </a:gs>
                  <a:gs pos="65000">
                    <a:schemeClr val="bg1">
                      <a:alpha val="80000"/>
                    </a:schemeClr>
                  </a:gs>
                </a:gsLst>
                <a:lin ang="16200000" scaled="1"/>
                <a:tileRect/>
              </a:gradFill>
            </a:ln>
            <a:effectLst>
              <a:outerShdw blurRad="228600" dist="38100" dir="2700000" algn="tl" rotWithShape="0">
                <a:schemeClr val="bg2">
                  <a:lumMod val="25000"/>
                  <a:alpha val="79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5">
              <a:extLst>
                <a:ext uri="{FF2B5EF4-FFF2-40B4-BE49-F238E27FC236}">
                  <a16:creationId xmlns:a16="http://schemas.microsoft.com/office/drawing/2014/main" xmlns="" id="{32FE2586-0C96-90B0-2950-B836349EFE48}"/>
                </a:ext>
              </a:extLst>
            </p:cNvPr>
            <p:cNvGrpSpPr/>
            <p:nvPr/>
          </p:nvGrpSpPr>
          <p:grpSpPr>
            <a:xfrm>
              <a:off x="1133697" y="866706"/>
              <a:ext cx="9924606" cy="4963516"/>
              <a:chOff x="1136064" y="866706"/>
              <a:chExt cx="9924606" cy="4963516"/>
            </a:xfrm>
          </p:grpSpPr>
          <p:sp>
            <p:nvSpPr>
              <p:cNvPr id="7" name="Rectangle: Rounded Corners 47">
                <a:extLst>
                  <a:ext uri="{FF2B5EF4-FFF2-40B4-BE49-F238E27FC236}">
                    <a16:creationId xmlns:a16="http://schemas.microsoft.com/office/drawing/2014/main" xmlns="" id="{83F359F3-CBB7-97E5-D81F-15B1CE4AAEA1}"/>
                  </a:ext>
                </a:extLst>
              </p:cNvPr>
              <p:cNvSpPr/>
              <p:nvPr/>
            </p:nvSpPr>
            <p:spPr>
              <a:xfrm>
                <a:off x="1137600" y="2164175"/>
                <a:ext cx="4616670" cy="973021"/>
              </a:xfrm>
              <a:prstGeom prst="roundRect">
                <a:avLst/>
              </a:prstGeom>
              <a:gradFill flip="none" rotWithShape="1">
                <a:gsLst>
                  <a:gs pos="0">
                    <a:schemeClr val="accent1">
                      <a:lumMod val="60000"/>
                      <a:lumOff val="40000"/>
                    </a:schemeClr>
                  </a:gs>
                  <a:gs pos="100000">
                    <a:schemeClr val="accent1">
                      <a:lumMod val="75000"/>
                      <a:alpha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48">
                <a:extLst>
                  <a:ext uri="{FF2B5EF4-FFF2-40B4-BE49-F238E27FC236}">
                    <a16:creationId xmlns:a16="http://schemas.microsoft.com/office/drawing/2014/main" xmlns="" id="{B1E2502F-1055-6F63-3897-77EDE9B7E759}"/>
                  </a:ext>
                </a:extLst>
              </p:cNvPr>
              <p:cNvSpPr/>
              <p:nvPr/>
            </p:nvSpPr>
            <p:spPr>
              <a:xfrm>
                <a:off x="1137600" y="3585041"/>
                <a:ext cx="4616670" cy="973021"/>
              </a:xfrm>
              <a:prstGeom prst="roundRect">
                <a:avLst/>
              </a:prstGeom>
              <a:gradFill flip="none" rotWithShape="1">
                <a:gsLst>
                  <a:gs pos="0">
                    <a:schemeClr val="accent1">
                      <a:lumMod val="60000"/>
                      <a:lumOff val="40000"/>
                    </a:schemeClr>
                  </a:gs>
                  <a:gs pos="100000">
                    <a:schemeClr val="accent1">
                      <a:lumMod val="75000"/>
                      <a:alpha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49">
                <a:extLst>
                  <a:ext uri="{FF2B5EF4-FFF2-40B4-BE49-F238E27FC236}">
                    <a16:creationId xmlns:a16="http://schemas.microsoft.com/office/drawing/2014/main" xmlns="" id="{C56B3920-9CFA-CACF-AEE5-C07CBF67473F}"/>
                  </a:ext>
                </a:extLst>
              </p:cNvPr>
              <p:cNvSpPr/>
              <p:nvPr/>
            </p:nvSpPr>
            <p:spPr>
              <a:xfrm>
                <a:off x="1137600" y="4856400"/>
                <a:ext cx="4616670" cy="973021"/>
              </a:xfrm>
              <a:prstGeom prst="roundRect">
                <a:avLst/>
              </a:prstGeom>
              <a:gradFill flip="none" rotWithShape="1">
                <a:gsLst>
                  <a:gs pos="0">
                    <a:schemeClr val="accent1">
                      <a:lumMod val="60000"/>
                      <a:lumOff val="40000"/>
                    </a:schemeClr>
                  </a:gs>
                  <a:gs pos="100000">
                    <a:schemeClr val="accent1">
                      <a:lumMod val="75000"/>
                      <a:alpha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50">
                <a:extLst>
                  <a:ext uri="{FF2B5EF4-FFF2-40B4-BE49-F238E27FC236}">
                    <a16:creationId xmlns:a16="http://schemas.microsoft.com/office/drawing/2014/main" xmlns="" id="{E49C9426-381B-567F-8F95-3C4815C09777}"/>
                  </a:ext>
                </a:extLst>
              </p:cNvPr>
              <p:cNvSpPr/>
              <p:nvPr/>
            </p:nvSpPr>
            <p:spPr>
              <a:xfrm>
                <a:off x="6444000" y="866706"/>
                <a:ext cx="4616670" cy="973021"/>
              </a:xfrm>
              <a:prstGeom prst="roundRect">
                <a:avLst/>
              </a:prstGeom>
              <a:gradFill flip="none" rotWithShape="1">
                <a:gsLst>
                  <a:gs pos="0">
                    <a:srgbClr val="4E70AA"/>
                  </a:gs>
                  <a:gs pos="100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51">
                <a:extLst>
                  <a:ext uri="{FF2B5EF4-FFF2-40B4-BE49-F238E27FC236}">
                    <a16:creationId xmlns:a16="http://schemas.microsoft.com/office/drawing/2014/main" xmlns="" id="{1B527CEC-E7F5-BA6F-82A4-869005B35A00}"/>
                  </a:ext>
                </a:extLst>
              </p:cNvPr>
              <p:cNvSpPr/>
              <p:nvPr/>
            </p:nvSpPr>
            <p:spPr>
              <a:xfrm>
                <a:off x="6444000" y="2166198"/>
                <a:ext cx="4616670" cy="973021"/>
              </a:xfrm>
              <a:prstGeom prst="roundRect">
                <a:avLst/>
              </a:prstGeom>
              <a:gradFill flip="none" rotWithShape="1">
                <a:gsLst>
                  <a:gs pos="0">
                    <a:srgbClr val="4E70AA"/>
                  </a:gs>
                  <a:gs pos="100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52">
                <a:extLst>
                  <a:ext uri="{FF2B5EF4-FFF2-40B4-BE49-F238E27FC236}">
                    <a16:creationId xmlns:a16="http://schemas.microsoft.com/office/drawing/2014/main" xmlns="" id="{896C9D3E-40D9-315C-E887-C2202973BE04}"/>
                  </a:ext>
                </a:extLst>
              </p:cNvPr>
              <p:cNvSpPr/>
              <p:nvPr/>
            </p:nvSpPr>
            <p:spPr>
              <a:xfrm>
                <a:off x="6444000" y="3585600"/>
                <a:ext cx="4616670" cy="973021"/>
              </a:xfrm>
              <a:prstGeom prst="roundRect">
                <a:avLst/>
              </a:prstGeom>
              <a:gradFill flip="none" rotWithShape="1">
                <a:gsLst>
                  <a:gs pos="0">
                    <a:srgbClr val="4E70AA"/>
                  </a:gs>
                  <a:gs pos="100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53">
                <a:extLst>
                  <a:ext uri="{FF2B5EF4-FFF2-40B4-BE49-F238E27FC236}">
                    <a16:creationId xmlns:a16="http://schemas.microsoft.com/office/drawing/2014/main" xmlns="" id="{67C5D419-EE80-8178-D85F-D8342790F77F}"/>
                  </a:ext>
                </a:extLst>
              </p:cNvPr>
              <p:cNvSpPr/>
              <p:nvPr/>
            </p:nvSpPr>
            <p:spPr>
              <a:xfrm>
                <a:off x="6444000" y="4857201"/>
                <a:ext cx="4616670" cy="973021"/>
              </a:xfrm>
              <a:prstGeom prst="roundRect">
                <a:avLst/>
              </a:prstGeom>
              <a:gradFill flip="none" rotWithShape="1">
                <a:gsLst>
                  <a:gs pos="0">
                    <a:srgbClr val="4E70AA"/>
                  </a:gs>
                  <a:gs pos="100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54">
                <a:extLst>
                  <a:ext uri="{FF2B5EF4-FFF2-40B4-BE49-F238E27FC236}">
                    <a16:creationId xmlns:a16="http://schemas.microsoft.com/office/drawing/2014/main" xmlns="" id="{565E8FE3-52F2-0B50-ACBD-4F8792DEECC8}"/>
                  </a:ext>
                </a:extLst>
              </p:cNvPr>
              <p:cNvSpPr/>
              <p:nvPr/>
            </p:nvSpPr>
            <p:spPr>
              <a:xfrm>
                <a:off x="1136064" y="866706"/>
                <a:ext cx="4616670" cy="973021"/>
              </a:xfrm>
              <a:prstGeom prst="roundRect">
                <a:avLst/>
              </a:prstGeom>
              <a:gradFill flip="none" rotWithShape="1">
                <a:gsLst>
                  <a:gs pos="0">
                    <a:schemeClr val="accent1">
                      <a:lumMod val="60000"/>
                      <a:lumOff val="40000"/>
                    </a:schemeClr>
                  </a:gs>
                  <a:gs pos="100000">
                    <a:schemeClr val="accent1">
                      <a:lumMod val="75000"/>
                      <a:alpha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r>
                  <a:rPr lang="en-US" dirty="0">
                    <a:ln w="0"/>
                    <a:solidFill>
                      <a:schemeClr val="tx1"/>
                    </a:solidFill>
                    <a:effectLst>
                      <a:outerShdw blurRad="38100" dist="19050" dir="2700000" algn="tl" rotWithShape="0">
                        <a:schemeClr val="dk1">
                          <a:alpha val="40000"/>
                        </a:schemeClr>
                      </a:outerShdw>
                    </a:effectLst>
                  </a:rPr>
                  <a:t>I011			</a:t>
                </a:r>
                <a:endParaRPr lang="en-US" dirty="0"/>
              </a:p>
            </p:txBody>
          </p:sp>
          <p:sp>
            <p:nvSpPr>
              <p:cNvPr id="15" name="Rectangle: Rounded Corners 55">
                <a:extLst>
                  <a:ext uri="{FF2B5EF4-FFF2-40B4-BE49-F238E27FC236}">
                    <a16:creationId xmlns:a16="http://schemas.microsoft.com/office/drawing/2014/main" xmlns="" id="{DDDC0A49-DB3D-3250-D0A8-6836B54C63BE}"/>
                  </a:ext>
                </a:extLst>
              </p:cNvPr>
              <p:cNvSpPr/>
              <p:nvPr/>
            </p:nvSpPr>
            <p:spPr>
              <a:xfrm>
                <a:off x="1598470" y="937815"/>
                <a:ext cx="4029356" cy="788396"/>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gerian" panose="04020705040A02060702" pitchFamily="82" charset="0"/>
                  </a:rPr>
                  <a:t>Introduction</a:t>
                </a:r>
              </a:p>
            </p:txBody>
          </p:sp>
          <p:sp>
            <p:nvSpPr>
              <p:cNvPr id="16" name="Rectangle: Rounded Corners 56">
                <a:extLst>
                  <a:ext uri="{FF2B5EF4-FFF2-40B4-BE49-F238E27FC236}">
                    <a16:creationId xmlns:a16="http://schemas.microsoft.com/office/drawing/2014/main" xmlns="" id="{7BD3C6CF-5A9B-D7C8-3A8E-7228E9236719}"/>
                  </a:ext>
                </a:extLst>
              </p:cNvPr>
              <p:cNvSpPr/>
              <p:nvPr/>
            </p:nvSpPr>
            <p:spPr>
              <a:xfrm>
                <a:off x="1558800" y="2225065"/>
                <a:ext cx="4028771" cy="788399"/>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gerian" panose="04020705040A02060702" pitchFamily="82" charset="0"/>
                  </a:rPr>
                  <a:t>EXPOLATORY</a:t>
                </a:r>
                <a:r>
                  <a:rPr lang="en-US" dirty="0"/>
                  <a:t> </a:t>
                </a:r>
                <a:r>
                  <a:rPr lang="en-US" b="1" dirty="0">
                    <a:solidFill>
                      <a:schemeClr val="tx1"/>
                    </a:solidFill>
                    <a:latin typeface="Algerian" panose="04020705040A02060702" pitchFamily="82" charset="0"/>
                  </a:rPr>
                  <a:t>DATA</a:t>
                </a:r>
                <a:r>
                  <a:rPr lang="en-US" dirty="0"/>
                  <a:t> </a:t>
                </a:r>
                <a:r>
                  <a:rPr lang="en-US" b="1" dirty="0">
                    <a:solidFill>
                      <a:schemeClr val="tx1"/>
                    </a:solidFill>
                    <a:latin typeface="Algerian" panose="04020705040A02060702" pitchFamily="82" charset="0"/>
                  </a:rPr>
                  <a:t>ANALYSIS</a:t>
                </a:r>
              </a:p>
            </p:txBody>
          </p:sp>
          <p:sp>
            <p:nvSpPr>
              <p:cNvPr id="17" name="Rectangle: Rounded Corners 57">
                <a:extLst>
                  <a:ext uri="{FF2B5EF4-FFF2-40B4-BE49-F238E27FC236}">
                    <a16:creationId xmlns:a16="http://schemas.microsoft.com/office/drawing/2014/main" xmlns="" id="{BDC2F0BB-5653-7FCA-36E3-7C7004110911}"/>
                  </a:ext>
                </a:extLst>
              </p:cNvPr>
              <p:cNvSpPr/>
              <p:nvPr/>
            </p:nvSpPr>
            <p:spPr>
              <a:xfrm>
                <a:off x="6566400" y="4935600"/>
                <a:ext cx="4028771" cy="788396"/>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gerian" panose="04020705040A02060702" pitchFamily="82" charset="0"/>
                  </a:rPr>
                  <a:t>CONCLUSION</a:t>
                </a:r>
              </a:p>
            </p:txBody>
          </p:sp>
          <p:sp>
            <p:nvSpPr>
              <p:cNvPr id="18" name="Rectangle: Rounded Corners 58">
                <a:extLst>
                  <a:ext uri="{FF2B5EF4-FFF2-40B4-BE49-F238E27FC236}">
                    <a16:creationId xmlns:a16="http://schemas.microsoft.com/office/drawing/2014/main" xmlns="" id="{4A0C7A08-E55E-79B8-2C6E-DEDFB26DB685}"/>
                  </a:ext>
                </a:extLst>
              </p:cNvPr>
              <p:cNvSpPr/>
              <p:nvPr/>
            </p:nvSpPr>
            <p:spPr>
              <a:xfrm>
                <a:off x="6567535" y="3675600"/>
                <a:ext cx="4028771" cy="788396"/>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gerian" panose="04020705040A02060702" pitchFamily="82" charset="0"/>
                  </a:rPr>
                  <a:t>ALGORITHIMS</a:t>
                </a:r>
              </a:p>
            </p:txBody>
          </p:sp>
          <p:sp>
            <p:nvSpPr>
              <p:cNvPr id="19" name="Rectangle: Rounded Corners 59">
                <a:extLst>
                  <a:ext uri="{FF2B5EF4-FFF2-40B4-BE49-F238E27FC236}">
                    <a16:creationId xmlns:a16="http://schemas.microsoft.com/office/drawing/2014/main" xmlns="" id="{2E0808E0-8DC1-A1F6-52AD-DA0CF7D71D0C}"/>
                  </a:ext>
                </a:extLst>
              </p:cNvPr>
              <p:cNvSpPr/>
              <p:nvPr/>
            </p:nvSpPr>
            <p:spPr>
              <a:xfrm>
                <a:off x="6566400" y="2242800"/>
                <a:ext cx="4028771" cy="788397"/>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gerian" panose="04020705040A02060702" pitchFamily="82" charset="0"/>
                  </a:rPr>
                  <a:t>FEATURE</a:t>
                </a:r>
                <a:r>
                  <a:rPr lang="en-US" dirty="0"/>
                  <a:t> </a:t>
                </a:r>
                <a:r>
                  <a:rPr lang="en-US" b="1" dirty="0">
                    <a:solidFill>
                      <a:schemeClr val="tx1"/>
                    </a:solidFill>
                    <a:latin typeface="Algerian" panose="04020705040A02060702" pitchFamily="82" charset="0"/>
                  </a:rPr>
                  <a:t>EXTRACTION</a:t>
                </a:r>
              </a:p>
            </p:txBody>
          </p:sp>
          <p:sp>
            <p:nvSpPr>
              <p:cNvPr id="20" name="Rectangle: Rounded Corners 60">
                <a:extLst>
                  <a:ext uri="{FF2B5EF4-FFF2-40B4-BE49-F238E27FC236}">
                    <a16:creationId xmlns:a16="http://schemas.microsoft.com/office/drawing/2014/main" xmlns="" id="{93FE85B5-BDC7-332F-9783-521AFD73EBF9}"/>
                  </a:ext>
                </a:extLst>
              </p:cNvPr>
              <p:cNvSpPr/>
              <p:nvPr/>
            </p:nvSpPr>
            <p:spPr>
              <a:xfrm>
                <a:off x="6566400" y="946800"/>
                <a:ext cx="4028771" cy="788398"/>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gerian" panose="04020705040A02060702" pitchFamily="82" charset="0"/>
                  </a:rPr>
                  <a:t>DATA</a:t>
                </a:r>
                <a:r>
                  <a:rPr lang="en-US" dirty="0"/>
                  <a:t> </a:t>
                </a:r>
                <a:r>
                  <a:rPr lang="en-US" b="1" dirty="0">
                    <a:solidFill>
                      <a:schemeClr val="tx1"/>
                    </a:solidFill>
                    <a:latin typeface="Algerian" panose="04020705040A02060702" pitchFamily="82" charset="0"/>
                  </a:rPr>
                  <a:t>GATHERING/DATA</a:t>
                </a:r>
                <a:r>
                  <a:rPr lang="en-US" dirty="0"/>
                  <a:t> </a:t>
                </a:r>
                <a:r>
                  <a:rPr lang="en-US" b="1" dirty="0">
                    <a:solidFill>
                      <a:schemeClr val="tx1"/>
                    </a:solidFill>
                    <a:latin typeface="Algerian" panose="04020705040A02060702" pitchFamily="82" charset="0"/>
                  </a:rPr>
                  <a:t>REFINEMENT</a:t>
                </a:r>
              </a:p>
            </p:txBody>
          </p:sp>
          <p:sp>
            <p:nvSpPr>
              <p:cNvPr id="21" name="Rectangle: Rounded Corners 61">
                <a:extLst>
                  <a:ext uri="{FF2B5EF4-FFF2-40B4-BE49-F238E27FC236}">
                    <a16:creationId xmlns:a16="http://schemas.microsoft.com/office/drawing/2014/main" xmlns="" id="{1D7B003A-0B11-A19A-2EF6-C27FD97BE106}"/>
                  </a:ext>
                </a:extLst>
              </p:cNvPr>
              <p:cNvSpPr/>
              <p:nvPr/>
            </p:nvSpPr>
            <p:spPr>
              <a:xfrm>
                <a:off x="1558800" y="4935600"/>
                <a:ext cx="4028771" cy="788397"/>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gerian" panose="04020705040A02060702" pitchFamily="82" charset="0"/>
                  </a:rPr>
                  <a:t>EXPERIMENTAL</a:t>
                </a:r>
                <a:r>
                  <a:rPr lang="en-US" dirty="0"/>
                  <a:t> </a:t>
                </a:r>
                <a:r>
                  <a:rPr lang="en-US" b="1" dirty="0">
                    <a:solidFill>
                      <a:schemeClr val="tx1"/>
                    </a:solidFill>
                    <a:latin typeface="Algerian" panose="04020705040A02060702" pitchFamily="82" charset="0"/>
                  </a:rPr>
                  <a:t>RESULTS</a:t>
                </a:r>
              </a:p>
            </p:txBody>
          </p:sp>
          <p:sp>
            <p:nvSpPr>
              <p:cNvPr id="22" name="Rectangle: Rounded Corners 62">
                <a:extLst>
                  <a:ext uri="{FF2B5EF4-FFF2-40B4-BE49-F238E27FC236}">
                    <a16:creationId xmlns:a16="http://schemas.microsoft.com/office/drawing/2014/main" xmlns="" id="{7AFB43F6-2521-66A1-B5CD-DBEE164EB359}"/>
                  </a:ext>
                </a:extLst>
              </p:cNvPr>
              <p:cNvSpPr/>
              <p:nvPr/>
            </p:nvSpPr>
            <p:spPr>
              <a:xfrm>
                <a:off x="1558800" y="3675266"/>
                <a:ext cx="4028771" cy="788399"/>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lgerian" panose="04020705040A02060702" pitchFamily="82" charset="0"/>
                  </a:rPr>
                  <a:t>TREATING</a:t>
                </a:r>
                <a:r>
                  <a:rPr lang="en-US" dirty="0"/>
                  <a:t> </a:t>
                </a:r>
                <a:r>
                  <a:rPr lang="en-US" b="1" dirty="0">
                    <a:solidFill>
                      <a:schemeClr val="tx1"/>
                    </a:solidFill>
                    <a:latin typeface="Algerian" panose="04020705040A02060702" pitchFamily="82" charset="0"/>
                  </a:rPr>
                  <a:t>OUTLIERS</a:t>
                </a:r>
              </a:p>
            </p:txBody>
          </p:sp>
          <p:sp>
            <p:nvSpPr>
              <p:cNvPr id="23" name="Rectangle: Top Corners Rounded 63">
                <a:extLst>
                  <a:ext uri="{FF2B5EF4-FFF2-40B4-BE49-F238E27FC236}">
                    <a16:creationId xmlns:a16="http://schemas.microsoft.com/office/drawing/2014/main" xmlns="" id="{0C3FFB5E-A778-8795-920C-2093161CE22C}"/>
                  </a:ext>
                </a:extLst>
              </p:cNvPr>
              <p:cNvSpPr/>
              <p:nvPr/>
            </p:nvSpPr>
            <p:spPr>
              <a:xfrm rot="16200000" flipH="1">
                <a:off x="6305196" y="1168670"/>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4" name="Rectangle: Top Corners Rounded 64">
                <a:extLst>
                  <a:ext uri="{FF2B5EF4-FFF2-40B4-BE49-F238E27FC236}">
                    <a16:creationId xmlns:a16="http://schemas.microsoft.com/office/drawing/2014/main" xmlns="" id="{E4E17C6F-CA60-76BE-304E-E8931C30404B}"/>
                  </a:ext>
                </a:extLst>
              </p:cNvPr>
              <p:cNvSpPr/>
              <p:nvPr/>
            </p:nvSpPr>
            <p:spPr>
              <a:xfrm rot="5400000">
                <a:off x="5065727" y="1168670"/>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5" name="Rectangle: Top Corners Rounded 65">
                <a:extLst>
                  <a:ext uri="{FF2B5EF4-FFF2-40B4-BE49-F238E27FC236}">
                    <a16:creationId xmlns:a16="http://schemas.microsoft.com/office/drawing/2014/main" xmlns="" id="{18A35562-7DDD-F99A-239E-F0A675F2636A}"/>
                  </a:ext>
                </a:extLst>
              </p:cNvPr>
              <p:cNvSpPr/>
              <p:nvPr/>
            </p:nvSpPr>
            <p:spPr>
              <a:xfrm rot="5400000">
                <a:off x="5030391" y="3895294"/>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26" name="Rectangle: Top Corners Rounded 66">
                <a:extLst>
                  <a:ext uri="{FF2B5EF4-FFF2-40B4-BE49-F238E27FC236}">
                    <a16:creationId xmlns:a16="http://schemas.microsoft.com/office/drawing/2014/main" xmlns="" id="{59A679E2-61CB-B38B-8B78-1C0C6DD0DD3D}"/>
                  </a:ext>
                </a:extLst>
              </p:cNvPr>
              <p:cNvSpPr/>
              <p:nvPr/>
            </p:nvSpPr>
            <p:spPr>
              <a:xfrm rot="16200000" flipH="1">
                <a:off x="6319363" y="3895200"/>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27" name="Rectangle: Top Corners Rounded 67">
                <a:extLst>
                  <a:ext uri="{FF2B5EF4-FFF2-40B4-BE49-F238E27FC236}">
                    <a16:creationId xmlns:a16="http://schemas.microsoft.com/office/drawing/2014/main" xmlns="" id="{76B30241-7E6E-0633-33B1-D6B234A37F33}"/>
                  </a:ext>
                </a:extLst>
              </p:cNvPr>
              <p:cNvSpPr/>
              <p:nvPr/>
            </p:nvSpPr>
            <p:spPr>
              <a:xfrm rot="5400000">
                <a:off x="5065200" y="2466000"/>
                <a:ext cx="8460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8" name="Rectangle: Top Corners Rounded 68">
                <a:extLst>
                  <a:ext uri="{FF2B5EF4-FFF2-40B4-BE49-F238E27FC236}">
                    <a16:creationId xmlns:a16="http://schemas.microsoft.com/office/drawing/2014/main" xmlns="" id="{60787E6F-0AF9-80DE-D46C-AD39363E711C}"/>
                  </a:ext>
                </a:extLst>
              </p:cNvPr>
              <p:cNvSpPr/>
              <p:nvPr/>
            </p:nvSpPr>
            <p:spPr>
              <a:xfrm rot="16200000" flipH="1">
                <a:off x="6305196" y="5148000"/>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29" name="Rectangle: Top Corners Rounded 69">
                <a:extLst>
                  <a:ext uri="{FF2B5EF4-FFF2-40B4-BE49-F238E27FC236}">
                    <a16:creationId xmlns:a16="http://schemas.microsoft.com/office/drawing/2014/main" xmlns="" id="{7F881093-171B-7A09-04A8-ADCF4C282710}"/>
                  </a:ext>
                </a:extLst>
              </p:cNvPr>
              <p:cNvSpPr/>
              <p:nvPr/>
            </p:nvSpPr>
            <p:spPr>
              <a:xfrm rot="16200000" flipH="1">
                <a:off x="6308458" y="2470816"/>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0" name="Rectangle: Top Corners Rounded 70">
                <a:extLst>
                  <a:ext uri="{FF2B5EF4-FFF2-40B4-BE49-F238E27FC236}">
                    <a16:creationId xmlns:a16="http://schemas.microsoft.com/office/drawing/2014/main" xmlns="" id="{BD93DCC5-F923-B3D9-1017-93B80111081C}"/>
                  </a:ext>
                </a:extLst>
              </p:cNvPr>
              <p:cNvSpPr/>
              <p:nvPr/>
            </p:nvSpPr>
            <p:spPr>
              <a:xfrm rot="5400000">
                <a:off x="5015812" y="5146439"/>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grpSp>
    </p:spTree>
    <p:extLst>
      <p:ext uri="{BB962C8B-B14F-4D97-AF65-F5344CB8AC3E}">
        <p14:creationId xmlns:p14="http://schemas.microsoft.com/office/powerpoint/2010/main" val="227245946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9DB3DB-2D6A-4800-21E5-71369CC117F1}"/>
              </a:ext>
            </a:extLst>
          </p:cNvPr>
          <p:cNvSpPr>
            <a:spLocks noGrp="1"/>
          </p:cNvSpPr>
          <p:nvPr>
            <p:ph type="title"/>
          </p:nvPr>
        </p:nvSpPr>
        <p:spPr/>
        <p:txBody>
          <a:bodyPr>
            <a:normAutofit fontScale="90000"/>
          </a:bodyPr>
          <a:lstStyle/>
          <a:p>
            <a:r>
              <a:rPr lang="en-IN" b="1" dirty="0">
                <a:latin typeface="Algerian" panose="04020705040A02060702" pitchFamily="82" charset="0"/>
              </a:rPr>
              <a:t>Introduction</a:t>
            </a:r>
            <a:r>
              <a:rPr lang="en-IN" dirty="0"/>
              <a:t>:</a:t>
            </a:r>
          </a:p>
        </p:txBody>
      </p:sp>
      <p:sp>
        <p:nvSpPr>
          <p:cNvPr id="5" name="Content Placeholder 4">
            <a:extLst>
              <a:ext uri="{FF2B5EF4-FFF2-40B4-BE49-F238E27FC236}">
                <a16:creationId xmlns:a16="http://schemas.microsoft.com/office/drawing/2014/main" xmlns="" id="{911E276C-DF85-3591-E888-F5B1B9B1522C}"/>
              </a:ext>
            </a:extLst>
          </p:cNvPr>
          <p:cNvSpPr>
            <a:spLocks noGrp="1"/>
          </p:cNvSpPr>
          <p:nvPr>
            <p:ph idx="1"/>
          </p:nvPr>
        </p:nvSpPr>
        <p:spPr>
          <a:xfrm>
            <a:off x="496001" y="1758461"/>
            <a:ext cx="5107239" cy="4398066"/>
          </a:xfrm>
        </p:spPr>
        <p:txBody>
          <a:bodyPr>
            <a:normAutofit lnSpcReduction="10000"/>
          </a:bodyPr>
          <a:lstStyle/>
          <a:p>
            <a:pPr marL="0" indent="0">
              <a:buNone/>
            </a:pPr>
            <a:r>
              <a:rPr lang="en-US" sz="2000" b="1" dirty="0"/>
              <a:t>Employee retention</a:t>
            </a:r>
            <a:r>
              <a:rPr lang="en-US" sz="2000" dirty="0"/>
              <a:t> refers to an organization's ability to retain its employees over a period of time and minimize turnover. It involves creating a positive and supportive work environment, addressing employees’ needs, and implementing strategies that encourage employees to stay with the company.</a:t>
            </a:r>
          </a:p>
          <a:p>
            <a:pPr marL="0" indent="0">
              <a:buNone/>
            </a:pPr>
            <a:endParaRPr lang="en-US" sz="2000" dirty="0"/>
          </a:p>
          <a:p>
            <a:pPr marL="0" indent="0">
              <a:buNone/>
            </a:pPr>
            <a:r>
              <a:rPr lang="en-US" sz="2000" dirty="0"/>
              <a:t>Employee retention is critical to an organization's success. A focused and proactive approach to understanding employee needs, fostering a positive work culture, and providing growth opportunities helps organizations retain top talent, reduce costs, and drive long-term business performance.</a:t>
            </a:r>
            <a:endParaRPr lang="en-IN" sz="2000" dirty="0"/>
          </a:p>
        </p:txBody>
      </p:sp>
      <p:pic>
        <p:nvPicPr>
          <p:cNvPr id="2" name="Picture 1"/>
          <p:cNvPicPr>
            <a:picLocks noChangeAspect="1"/>
          </p:cNvPicPr>
          <p:nvPr/>
        </p:nvPicPr>
        <p:blipFill>
          <a:blip r:embed="rId2"/>
          <a:stretch>
            <a:fillRect/>
          </a:stretch>
        </p:blipFill>
        <p:spPr>
          <a:xfrm>
            <a:off x="6363737" y="1758461"/>
            <a:ext cx="5715722" cy="2857861"/>
          </a:xfrm>
          <a:prstGeom prst="rect">
            <a:avLst/>
          </a:prstGeom>
        </p:spPr>
      </p:pic>
    </p:spTree>
    <p:extLst>
      <p:ext uri="{BB962C8B-B14F-4D97-AF65-F5344CB8AC3E}">
        <p14:creationId xmlns:p14="http://schemas.microsoft.com/office/powerpoint/2010/main" val="134442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6A923FD-EE06-48F2-482E-88F38D200251}"/>
              </a:ext>
            </a:extLst>
          </p:cNvPr>
          <p:cNvSpPr>
            <a:spLocks noGrp="1"/>
          </p:cNvSpPr>
          <p:nvPr>
            <p:ph type="title"/>
          </p:nvPr>
        </p:nvSpPr>
        <p:spPr>
          <a:xfrm>
            <a:off x="3581700" y="124065"/>
            <a:ext cx="7057847" cy="612775"/>
          </a:xfrm>
        </p:spPr>
        <p:txBody>
          <a:bodyPr>
            <a:normAutofit fontScale="90000"/>
          </a:bodyPr>
          <a:lstStyle/>
          <a:p>
            <a:r>
              <a:rPr lang="en-IN" b="1" dirty="0">
                <a:latin typeface="Algerian" panose="04020705040A02060702" pitchFamily="82" charset="0"/>
              </a:rPr>
              <a:t>Key</a:t>
            </a:r>
            <a:r>
              <a:rPr lang="en-IN" dirty="0"/>
              <a:t> </a:t>
            </a:r>
            <a:r>
              <a:rPr lang="en-IN" b="1" dirty="0">
                <a:latin typeface="Algerian" panose="04020705040A02060702" pitchFamily="82" charset="0"/>
              </a:rPr>
              <a:t>Benefits</a:t>
            </a:r>
            <a:r>
              <a:rPr lang="en-IN" dirty="0"/>
              <a:t>:</a:t>
            </a:r>
          </a:p>
        </p:txBody>
      </p:sp>
      <p:sp>
        <p:nvSpPr>
          <p:cNvPr id="8" name="Freeform 3">
            <a:extLst>
              <a:ext uri="{FF2B5EF4-FFF2-40B4-BE49-F238E27FC236}">
                <a16:creationId xmlns:a16="http://schemas.microsoft.com/office/drawing/2014/main" xmlns="" id="{3450B7BA-AC47-E6EF-E175-62754B442887}"/>
              </a:ext>
            </a:extLst>
          </p:cNvPr>
          <p:cNvSpPr>
            <a:spLocks noChangeAspect="1"/>
          </p:cNvSpPr>
          <p:nvPr/>
        </p:nvSpPr>
        <p:spPr>
          <a:xfrm>
            <a:off x="5502845" y="3446121"/>
            <a:ext cx="1467449" cy="146744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sp>
        <p:nvSpPr>
          <p:cNvPr id="9" name="Freeform 3">
            <a:extLst>
              <a:ext uri="{FF2B5EF4-FFF2-40B4-BE49-F238E27FC236}">
                <a16:creationId xmlns:a16="http://schemas.microsoft.com/office/drawing/2014/main" xmlns="" id="{3450B7BA-AC47-E6EF-E175-62754B442887}"/>
              </a:ext>
            </a:extLst>
          </p:cNvPr>
          <p:cNvSpPr>
            <a:spLocks noChangeAspect="1"/>
          </p:cNvSpPr>
          <p:nvPr/>
        </p:nvSpPr>
        <p:spPr>
          <a:xfrm>
            <a:off x="4132968" y="4655638"/>
            <a:ext cx="1467449" cy="146744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sp>
        <p:nvSpPr>
          <p:cNvPr id="10" name="Freeform 3">
            <a:extLst>
              <a:ext uri="{FF2B5EF4-FFF2-40B4-BE49-F238E27FC236}">
                <a16:creationId xmlns:a16="http://schemas.microsoft.com/office/drawing/2014/main" xmlns="" id="{3450B7BA-AC47-E6EF-E175-62754B442887}"/>
              </a:ext>
            </a:extLst>
          </p:cNvPr>
          <p:cNvSpPr>
            <a:spLocks noChangeAspect="1"/>
          </p:cNvSpPr>
          <p:nvPr/>
        </p:nvSpPr>
        <p:spPr>
          <a:xfrm>
            <a:off x="6970294" y="2323863"/>
            <a:ext cx="1467449" cy="146744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sp>
        <p:nvSpPr>
          <p:cNvPr id="11" name="Freeform 3">
            <a:extLst>
              <a:ext uri="{FF2B5EF4-FFF2-40B4-BE49-F238E27FC236}">
                <a16:creationId xmlns:a16="http://schemas.microsoft.com/office/drawing/2014/main" xmlns="" id="{3450B7BA-AC47-E6EF-E175-62754B442887}"/>
              </a:ext>
            </a:extLst>
          </p:cNvPr>
          <p:cNvSpPr>
            <a:spLocks noChangeAspect="1"/>
          </p:cNvSpPr>
          <p:nvPr/>
        </p:nvSpPr>
        <p:spPr>
          <a:xfrm>
            <a:off x="8271413" y="1145559"/>
            <a:ext cx="1467449" cy="146744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sp>
        <p:nvSpPr>
          <p:cNvPr id="12" name="Freeform 3">
            <a:extLst>
              <a:ext uri="{FF2B5EF4-FFF2-40B4-BE49-F238E27FC236}">
                <a16:creationId xmlns:a16="http://schemas.microsoft.com/office/drawing/2014/main" xmlns="" id="{3450B7BA-AC47-E6EF-E175-62754B442887}"/>
              </a:ext>
            </a:extLst>
          </p:cNvPr>
          <p:cNvSpPr>
            <a:spLocks noChangeAspect="1"/>
          </p:cNvSpPr>
          <p:nvPr/>
        </p:nvSpPr>
        <p:spPr>
          <a:xfrm>
            <a:off x="9538063" y="38168"/>
            <a:ext cx="1467449" cy="146744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pic>
        <p:nvPicPr>
          <p:cNvPr id="13" name="Picture 12" descr="A magnifying glass and a paper with graphs and a graph&#10;&#10;Description automatically generated">
            <a:extLst>
              <a:ext uri="{FF2B5EF4-FFF2-40B4-BE49-F238E27FC236}">
                <a16:creationId xmlns:a16="http://schemas.microsoft.com/office/drawing/2014/main" xmlns="" id="{7CA1FE1F-3FC3-0682-D430-A517388CBBBB}"/>
              </a:ext>
            </a:extLst>
          </p:cNvPr>
          <p:cNvPicPr>
            <a:picLocks noChangeAspect="1"/>
          </p:cNvPicPr>
          <p:nvPr/>
        </p:nvPicPr>
        <p:blipFill>
          <a:blip r:embed="rId2" cstate="print">
            <a:alphaModFix/>
            <a:grayscl/>
            <a:extLst>
              <a:ext uri="{28A0092B-C50C-407E-A947-70E740481C1C}">
                <a14:useLocalDpi xmlns:a14="http://schemas.microsoft.com/office/drawing/2010/main" val="0"/>
              </a:ext>
            </a:extLst>
          </a:blip>
          <a:stretch>
            <a:fillRect/>
          </a:stretch>
        </p:blipFill>
        <p:spPr>
          <a:xfrm>
            <a:off x="4461931" y="4984601"/>
            <a:ext cx="809521" cy="809521"/>
          </a:xfrm>
          <a:prstGeom prst="rect">
            <a:avLst/>
          </a:prstGeom>
        </p:spPr>
      </p:pic>
      <p:pic>
        <p:nvPicPr>
          <p:cNvPr id="14" name="Picture 13">
            <a:extLst>
              <a:ext uri="{FF2B5EF4-FFF2-40B4-BE49-F238E27FC236}">
                <a16:creationId xmlns:a16="http://schemas.microsoft.com/office/drawing/2014/main" xmlns="" id="{FE3DAAFF-6429-6194-2C86-55A11B19072A}"/>
              </a:ext>
            </a:extLst>
          </p:cNvPr>
          <p:cNvPicPr>
            <a:picLocks noChangeAspect="1"/>
          </p:cNvPicPr>
          <p:nvPr/>
        </p:nvPicPr>
        <p:blipFill>
          <a:blip r:embed="rId3" cstate="print">
            <a:alphaModFix/>
            <a:grayscl/>
            <a:extLst>
              <a:ext uri="{28A0092B-C50C-407E-A947-70E740481C1C}">
                <a14:useLocalDpi xmlns:a14="http://schemas.microsoft.com/office/drawing/2010/main" val="0"/>
              </a:ext>
            </a:extLst>
          </a:blip>
          <a:stretch>
            <a:fillRect/>
          </a:stretch>
        </p:blipFill>
        <p:spPr>
          <a:xfrm>
            <a:off x="5882649" y="3754209"/>
            <a:ext cx="851272" cy="851272"/>
          </a:xfrm>
          <a:prstGeom prst="rect">
            <a:avLst/>
          </a:prstGeom>
        </p:spPr>
      </p:pic>
      <p:pic>
        <p:nvPicPr>
          <p:cNvPr id="15" name="Picture 14" descr="A clock and server with a black background&#10;&#10;Description automatically generated">
            <a:extLst>
              <a:ext uri="{FF2B5EF4-FFF2-40B4-BE49-F238E27FC236}">
                <a16:creationId xmlns:a16="http://schemas.microsoft.com/office/drawing/2014/main" xmlns="" id="{0539DAF9-BD77-90A7-A764-EDE785DAF4E0}"/>
              </a:ext>
            </a:extLst>
          </p:cNvPr>
          <p:cNvPicPr>
            <a:picLocks noChangeAspect="1"/>
          </p:cNvPicPr>
          <p:nvPr/>
        </p:nvPicPr>
        <p:blipFill>
          <a:blip r:embed="rId4" cstate="print">
            <a:grayscl/>
            <a:alphaModFix amt="70000"/>
            <a:extLst>
              <a:ext uri="{28A0092B-C50C-407E-A947-70E740481C1C}">
                <a14:useLocalDpi xmlns:a14="http://schemas.microsoft.com/office/drawing/2010/main" val="0"/>
              </a:ext>
            </a:extLst>
          </a:blip>
          <a:stretch>
            <a:fillRect/>
          </a:stretch>
        </p:blipFill>
        <p:spPr>
          <a:xfrm>
            <a:off x="7400425" y="2642826"/>
            <a:ext cx="829522" cy="829522"/>
          </a:xfrm>
          <a:prstGeom prst="rect">
            <a:avLst/>
          </a:prstGeom>
        </p:spPr>
      </p:pic>
      <p:pic>
        <p:nvPicPr>
          <p:cNvPr id="16" name="Content Placeholder 15">
            <a:extLst>
              <a:ext uri="{FF2B5EF4-FFF2-40B4-BE49-F238E27FC236}">
                <a16:creationId xmlns:a16="http://schemas.microsoft.com/office/drawing/2014/main" xmlns="" id="{4E96804F-0923-BEDD-0A3A-F06B6AC945CB}"/>
              </a:ext>
            </a:extLst>
          </p:cNvPr>
          <p:cNvPicPr>
            <a:picLocks noGrp="1" noChangeAspect="1"/>
          </p:cNvPicPr>
          <p:nvPr>
            <p:ph idx="1"/>
          </p:nvPr>
        </p:nvPicPr>
        <p:blipFill>
          <a:blip r:embed="rId5" cstate="print">
            <a:grayscl/>
            <a:alphaModFix/>
            <a:extLst>
              <a:ext uri="{28A0092B-C50C-407E-A947-70E740481C1C}">
                <a14:useLocalDpi xmlns:a14="http://schemas.microsoft.com/office/drawing/2010/main" val="0"/>
              </a:ext>
            </a:extLst>
          </a:blip>
          <a:stretch>
            <a:fillRect/>
          </a:stretch>
        </p:blipFill>
        <p:spPr>
          <a:xfrm>
            <a:off x="8626943" y="1452623"/>
            <a:ext cx="804598" cy="804598"/>
          </a:xfrm>
          <a:prstGeom prst="rect">
            <a:avLst/>
          </a:prstGeom>
        </p:spPr>
      </p:pic>
      <p:pic>
        <p:nvPicPr>
          <p:cNvPr id="17" name="Picture 16">
            <a:extLst>
              <a:ext uri="{FF2B5EF4-FFF2-40B4-BE49-F238E27FC236}">
                <a16:creationId xmlns:a16="http://schemas.microsoft.com/office/drawing/2014/main" xmlns="" id="{56E5A116-F2B3-F048-E887-F00AA60F331F}"/>
              </a:ext>
            </a:extLst>
          </p:cNvPr>
          <p:cNvPicPr>
            <a:picLocks noChangeAspect="1"/>
          </p:cNvPicPr>
          <p:nvPr/>
        </p:nvPicPr>
        <p:blipFill>
          <a:blip r:embed="rId6" cstate="print">
            <a:grayscl/>
            <a:alphaModFix amt="70000"/>
            <a:extLst>
              <a:ext uri="{28A0092B-C50C-407E-A947-70E740481C1C}">
                <a14:useLocalDpi xmlns:a14="http://schemas.microsoft.com/office/drawing/2010/main" val="0"/>
              </a:ext>
            </a:extLst>
          </a:blip>
          <a:stretch>
            <a:fillRect/>
          </a:stretch>
        </p:blipFill>
        <p:spPr>
          <a:xfrm>
            <a:off x="9904026" y="409144"/>
            <a:ext cx="735521" cy="735521"/>
          </a:xfrm>
          <a:prstGeom prst="rect">
            <a:avLst/>
          </a:prstGeom>
        </p:spPr>
      </p:pic>
      <p:sp>
        <p:nvSpPr>
          <p:cNvPr id="2" name="Rectangle 1"/>
          <p:cNvSpPr/>
          <p:nvPr/>
        </p:nvSpPr>
        <p:spPr>
          <a:xfrm>
            <a:off x="5633068" y="5333662"/>
            <a:ext cx="1337226" cy="369332"/>
          </a:xfrm>
          <a:prstGeom prst="rect">
            <a:avLst/>
          </a:prstGeom>
        </p:spPr>
        <p:txBody>
          <a:bodyPr wrap="none">
            <a:spAutoFit/>
          </a:bodyPr>
          <a:lstStyle/>
          <a:p>
            <a:r>
              <a:rPr lang="en-US" dirty="0"/>
              <a:t>Cost Savings</a:t>
            </a:r>
            <a:endParaRPr lang="en-IN" dirty="0"/>
          </a:p>
        </p:txBody>
      </p:sp>
      <p:sp>
        <p:nvSpPr>
          <p:cNvPr id="3" name="Rectangle 2"/>
          <p:cNvSpPr/>
          <p:nvPr/>
        </p:nvSpPr>
        <p:spPr>
          <a:xfrm>
            <a:off x="7086300" y="4110275"/>
            <a:ext cx="2287293" cy="369332"/>
          </a:xfrm>
          <a:prstGeom prst="rect">
            <a:avLst/>
          </a:prstGeom>
        </p:spPr>
        <p:txBody>
          <a:bodyPr wrap="none">
            <a:spAutoFit/>
          </a:bodyPr>
          <a:lstStyle/>
          <a:p>
            <a:r>
              <a:rPr lang="en-US" dirty="0"/>
              <a:t>Enhanced Productivity</a:t>
            </a:r>
          </a:p>
        </p:txBody>
      </p:sp>
      <p:sp>
        <p:nvSpPr>
          <p:cNvPr id="18" name="Rectangle 17"/>
          <p:cNvSpPr/>
          <p:nvPr/>
        </p:nvSpPr>
        <p:spPr>
          <a:xfrm>
            <a:off x="8437743" y="2931971"/>
            <a:ext cx="2788199" cy="369332"/>
          </a:xfrm>
          <a:prstGeom prst="rect">
            <a:avLst/>
          </a:prstGeom>
        </p:spPr>
        <p:txBody>
          <a:bodyPr wrap="none">
            <a:spAutoFit/>
          </a:bodyPr>
          <a:lstStyle/>
          <a:p>
            <a:r>
              <a:rPr lang="en-US" dirty="0"/>
              <a:t>Improved Employee Morale</a:t>
            </a:r>
          </a:p>
        </p:txBody>
      </p:sp>
      <p:sp>
        <p:nvSpPr>
          <p:cNvPr id="19" name="Rectangle 18"/>
          <p:cNvSpPr/>
          <p:nvPr/>
        </p:nvSpPr>
        <p:spPr>
          <a:xfrm>
            <a:off x="4839773" y="1617759"/>
            <a:ext cx="3397790" cy="369332"/>
          </a:xfrm>
          <a:prstGeom prst="rect">
            <a:avLst/>
          </a:prstGeom>
        </p:spPr>
        <p:txBody>
          <a:bodyPr wrap="none">
            <a:spAutoFit/>
          </a:bodyPr>
          <a:lstStyle/>
          <a:p>
            <a:r>
              <a:rPr lang="en-US" dirty="0"/>
              <a:t>Preserved Institutional Knowledge</a:t>
            </a:r>
          </a:p>
        </p:txBody>
      </p:sp>
      <p:sp>
        <p:nvSpPr>
          <p:cNvPr id="20" name="Rectangle 19"/>
          <p:cNvSpPr/>
          <p:nvPr/>
        </p:nvSpPr>
        <p:spPr>
          <a:xfrm>
            <a:off x="7066113" y="596847"/>
            <a:ext cx="2539478" cy="369332"/>
          </a:xfrm>
          <a:prstGeom prst="rect">
            <a:avLst/>
          </a:prstGeom>
        </p:spPr>
        <p:txBody>
          <a:bodyPr wrap="none">
            <a:spAutoFit/>
          </a:bodyPr>
          <a:lstStyle/>
          <a:p>
            <a:r>
              <a:rPr lang="en-US" dirty="0"/>
              <a:t>Stronger Employer Brand</a:t>
            </a:r>
          </a:p>
        </p:txBody>
      </p:sp>
      <p:pic>
        <p:nvPicPr>
          <p:cNvPr id="22" name="Picture 21"/>
          <p:cNvPicPr>
            <a:picLocks noChangeAspect="1"/>
          </p:cNvPicPr>
          <p:nvPr/>
        </p:nvPicPr>
        <p:blipFill>
          <a:blip r:embed="rId7"/>
          <a:stretch>
            <a:fillRect/>
          </a:stretch>
        </p:blipFill>
        <p:spPr>
          <a:xfrm>
            <a:off x="61694" y="2051791"/>
            <a:ext cx="3841968" cy="2255353"/>
          </a:xfrm>
          <a:prstGeom prst="rect">
            <a:avLst/>
          </a:prstGeom>
        </p:spPr>
      </p:pic>
    </p:spTree>
    <p:extLst>
      <p:ext uri="{BB962C8B-B14F-4D97-AF65-F5344CB8AC3E}">
        <p14:creationId xmlns:p14="http://schemas.microsoft.com/office/powerpoint/2010/main" val="159436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5BA2E58-FEC9-D54D-ACC0-E7CEEF5F42E4}"/>
              </a:ext>
            </a:extLst>
          </p:cNvPr>
          <p:cNvSpPr>
            <a:spLocks noGrp="1"/>
          </p:cNvSpPr>
          <p:nvPr>
            <p:ph type="title"/>
          </p:nvPr>
        </p:nvSpPr>
        <p:spPr>
          <a:xfrm>
            <a:off x="617572" y="-396715"/>
            <a:ext cx="9692640" cy="1325562"/>
          </a:xfrm>
        </p:spPr>
        <p:txBody>
          <a:bodyPr>
            <a:normAutofit/>
          </a:bodyPr>
          <a:lstStyle/>
          <a:p>
            <a:r>
              <a:rPr lang="en-US" sz="4000" b="1" dirty="0">
                <a:latin typeface="Algerian" panose="04020705040A02060702" pitchFamily="82" charset="0"/>
              </a:rPr>
              <a:t>Data</a:t>
            </a:r>
            <a:r>
              <a:rPr lang="en-US" dirty="0"/>
              <a:t> </a:t>
            </a:r>
            <a:r>
              <a:rPr lang="en-US" sz="4000" b="1" dirty="0">
                <a:latin typeface="Algerian" panose="04020705040A02060702" pitchFamily="82" charset="0"/>
              </a:rPr>
              <a:t>Gathering:</a:t>
            </a:r>
          </a:p>
        </p:txBody>
      </p:sp>
      <p:sp>
        <p:nvSpPr>
          <p:cNvPr id="5" name="Freeform 4">
            <a:extLst>
              <a:ext uri="{FF2B5EF4-FFF2-40B4-BE49-F238E27FC236}">
                <a16:creationId xmlns:a16="http://schemas.microsoft.com/office/drawing/2014/main" xmlns="" id="{F0ADD787-F391-CFCB-DF3F-3BE03D9A1AA3}"/>
              </a:ext>
            </a:extLst>
          </p:cNvPr>
          <p:cNvSpPr/>
          <p:nvPr/>
        </p:nvSpPr>
        <p:spPr>
          <a:xfrm>
            <a:off x="476088" y="3897798"/>
            <a:ext cx="2537096" cy="402734"/>
          </a:xfrm>
          <a:prstGeom prst="round2Diag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pPr algn="ctr"/>
            <a:r>
              <a:rPr lang="en-IN" dirty="0" err="1"/>
              <a:t>Test_Dataset</a:t>
            </a:r>
            <a:endParaRPr lang="en-IN" dirty="0"/>
          </a:p>
        </p:txBody>
      </p:sp>
      <p:sp>
        <p:nvSpPr>
          <p:cNvPr id="6" name="Freeform 4">
            <a:extLst>
              <a:ext uri="{FF2B5EF4-FFF2-40B4-BE49-F238E27FC236}">
                <a16:creationId xmlns:a16="http://schemas.microsoft.com/office/drawing/2014/main" xmlns="" id="{F0ADD787-F391-CFCB-DF3F-3BE03D9A1AA3}"/>
              </a:ext>
            </a:extLst>
          </p:cNvPr>
          <p:cNvSpPr/>
          <p:nvPr/>
        </p:nvSpPr>
        <p:spPr>
          <a:xfrm>
            <a:off x="4132520" y="1931983"/>
            <a:ext cx="2537096" cy="402734"/>
          </a:xfrm>
          <a:prstGeom prst="round2Diag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pPr algn="ctr"/>
            <a:r>
              <a:rPr lang="en-IN" dirty="0"/>
              <a:t>COLUMNS</a:t>
            </a:r>
          </a:p>
        </p:txBody>
      </p:sp>
      <p:sp>
        <p:nvSpPr>
          <p:cNvPr id="7" name="Freeform 4">
            <a:extLst>
              <a:ext uri="{FF2B5EF4-FFF2-40B4-BE49-F238E27FC236}">
                <a16:creationId xmlns:a16="http://schemas.microsoft.com/office/drawing/2014/main" xmlns="" id="{F0ADD787-F391-CFCB-DF3F-3BE03D9A1AA3}"/>
              </a:ext>
            </a:extLst>
          </p:cNvPr>
          <p:cNvSpPr/>
          <p:nvPr/>
        </p:nvSpPr>
        <p:spPr>
          <a:xfrm>
            <a:off x="4167252" y="978093"/>
            <a:ext cx="2537096" cy="402734"/>
          </a:xfrm>
          <a:prstGeom prst="round2Diag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pPr algn="ctr"/>
            <a:r>
              <a:rPr lang="en-IN" dirty="0"/>
              <a:t>ROWS</a:t>
            </a:r>
          </a:p>
        </p:txBody>
      </p:sp>
      <p:cxnSp>
        <p:nvCxnSpPr>
          <p:cNvPr id="8" name="Straight Connector 7">
            <a:extLst>
              <a:ext uri="{FF2B5EF4-FFF2-40B4-BE49-F238E27FC236}">
                <a16:creationId xmlns:a16="http://schemas.microsoft.com/office/drawing/2014/main" xmlns="" id="{D592C336-BB97-F9B8-92D2-3CBDE29019AD}"/>
              </a:ext>
            </a:extLst>
          </p:cNvPr>
          <p:cNvCxnSpPr>
            <a:cxnSpLocks/>
          </p:cNvCxnSpPr>
          <p:nvPr/>
        </p:nvCxnSpPr>
        <p:spPr>
          <a:xfrm>
            <a:off x="3496652" y="1164798"/>
            <a:ext cx="6358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D592C336-BB97-F9B8-92D2-3CBDE29019AD}"/>
              </a:ext>
            </a:extLst>
          </p:cNvPr>
          <p:cNvCxnSpPr>
            <a:cxnSpLocks/>
          </p:cNvCxnSpPr>
          <p:nvPr/>
        </p:nvCxnSpPr>
        <p:spPr>
          <a:xfrm>
            <a:off x="3488565" y="2153575"/>
            <a:ext cx="6358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D592C336-BB97-F9B8-92D2-3CBDE29019AD}"/>
              </a:ext>
            </a:extLst>
          </p:cNvPr>
          <p:cNvCxnSpPr>
            <a:cxnSpLocks/>
          </p:cNvCxnSpPr>
          <p:nvPr/>
        </p:nvCxnSpPr>
        <p:spPr>
          <a:xfrm>
            <a:off x="2860784" y="1654677"/>
            <a:ext cx="6358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0B4915B5-C0C8-81A0-EFDA-F514B1D64BFB}"/>
              </a:ext>
            </a:extLst>
          </p:cNvPr>
          <p:cNvCxnSpPr>
            <a:cxnSpLocks/>
          </p:cNvCxnSpPr>
          <p:nvPr/>
        </p:nvCxnSpPr>
        <p:spPr>
          <a:xfrm flipV="1">
            <a:off x="3496652" y="1623624"/>
            <a:ext cx="0" cy="5299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0B4915B5-C0C8-81A0-EFDA-F514B1D64BFB}"/>
              </a:ext>
            </a:extLst>
          </p:cNvPr>
          <p:cNvCxnSpPr>
            <a:cxnSpLocks/>
          </p:cNvCxnSpPr>
          <p:nvPr/>
        </p:nvCxnSpPr>
        <p:spPr>
          <a:xfrm flipV="1">
            <a:off x="3496652" y="1164798"/>
            <a:ext cx="0" cy="460235"/>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7985" y="-628065"/>
            <a:ext cx="1011815" cy="1652375"/>
          </a:xfrm>
          <a:prstGeom prst="rect">
            <a:avLst/>
          </a:prstGeom>
        </p:spPr>
        <p:txBody>
          <a:bodyPr wrap="none">
            <a:spAutoFit/>
          </a:bodyPr>
          <a:lstStyle/>
          <a:p>
            <a:pPr lvl="0" algn="ctr">
              <a:lnSpc>
                <a:spcPts val="15505"/>
              </a:lnSpc>
              <a:spcBef>
                <a:spcPct val="0"/>
              </a:spcBef>
            </a:pPr>
            <a:r>
              <a:rPr lang="en-US" dirty="0">
                <a:solidFill>
                  <a:srgbClr val="1C1A55"/>
                </a:solidFill>
                <a:effectLst>
                  <a:outerShdw blurRad="38100" dist="38100" dir="2700000" algn="tl">
                    <a:srgbClr val="000000">
                      <a:alpha val="43137"/>
                    </a:srgbClr>
                  </a:outerShdw>
                </a:effectLst>
                <a:latin typeface="Cocomat Pro Heavy" panose="00000A00000000000000" pitchFamily="2" charset="0"/>
              </a:rPr>
              <a:t>19,158</a:t>
            </a:r>
          </a:p>
        </p:txBody>
      </p:sp>
      <p:sp>
        <p:nvSpPr>
          <p:cNvPr id="15" name="Rectangle 14"/>
          <p:cNvSpPr/>
          <p:nvPr/>
        </p:nvSpPr>
        <p:spPr>
          <a:xfrm>
            <a:off x="5167688" y="1104897"/>
            <a:ext cx="460382" cy="1652375"/>
          </a:xfrm>
          <a:prstGeom prst="rect">
            <a:avLst/>
          </a:prstGeom>
        </p:spPr>
        <p:txBody>
          <a:bodyPr wrap="none">
            <a:spAutoFit/>
          </a:bodyPr>
          <a:lstStyle/>
          <a:p>
            <a:pPr lvl="0" algn="ctr">
              <a:lnSpc>
                <a:spcPts val="15505"/>
              </a:lnSpc>
              <a:spcBef>
                <a:spcPct val="0"/>
              </a:spcBef>
            </a:pPr>
            <a:r>
              <a:rPr lang="en-US" dirty="0">
                <a:solidFill>
                  <a:srgbClr val="1C1A55"/>
                </a:solidFill>
                <a:effectLst>
                  <a:outerShdw blurRad="38100" dist="38100" dir="2700000" algn="tl">
                    <a:srgbClr val="000000">
                      <a:alpha val="43137"/>
                    </a:srgbClr>
                  </a:outerShdw>
                </a:effectLst>
                <a:latin typeface="Cocomat Pro Heavy" panose="00000A00000000000000" pitchFamily="2" charset="0"/>
              </a:rPr>
              <a:t>14</a:t>
            </a:r>
          </a:p>
        </p:txBody>
      </p:sp>
      <p:sp>
        <p:nvSpPr>
          <p:cNvPr id="16" name="Freeform 4">
            <a:extLst>
              <a:ext uri="{FF2B5EF4-FFF2-40B4-BE49-F238E27FC236}">
                <a16:creationId xmlns:a16="http://schemas.microsoft.com/office/drawing/2014/main" xmlns="" id="{F0ADD787-F391-CFCB-DF3F-3BE03D9A1AA3}"/>
              </a:ext>
            </a:extLst>
          </p:cNvPr>
          <p:cNvSpPr/>
          <p:nvPr/>
        </p:nvSpPr>
        <p:spPr>
          <a:xfrm>
            <a:off x="319645" y="1443662"/>
            <a:ext cx="2537096" cy="402734"/>
          </a:xfrm>
          <a:prstGeom prst="round2Diag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pPr algn="ctr"/>
            <a:r>
              <a:rPr lang="en-IN" dirty="0" err="1"/>
              <a:t>Train_Dataset</a:t>
            </a:r>
            <a:endParaRPr lang="en-IN" dirty="0"/>
          </a:p>
        </p:txBody>
      </p:sp>
      <p:sp>
        <p:nvSpPr>
          <p:cNvPr id="18" name="Freeform 4">
            <a:extLst>
              <a:ext uri="{FF2B5EF4-FFF2-40B4-BE49-F238E27FC236}">
                <a16:creationId xmlns:a16="http://schemas.microsoft.com/office/drawing/2014/main" xmlns="" id="{F0ADD787-F391-CFCB-DF3F-3BE03D9A1AA3}"/>
              </a:ext>
            </a:extLst>
          </p:cNvPr>
          <p:cNvSpPr/>
          <p:nvPr/>
        </p:nvSpPr>
        <p:spPr>
          <a:xfrm>
            <a:off x="4132520" y="3403023"/>
            <a:ext cx="2537096" cy="402734"/>
          </a:xfrm>
          <a:prstGeom prst="round2Diag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pPr algn="ctr"/>
            <a:r>
              <a:rPr lang="en-IN" dirty="0"/>
              <a:t>ROWS</a:t>
            </a:r>
          </a:p>
        </p:txBody>
      </p:sp>
      <p:sp>
        <p:nvSpPr>
          <p:cNvPr id="19" name="Freeform 4">
            <a:extLst>
              <a:ext uri="{FF2B5EF4-FFF2-40B4-BE49-F238E27FC236}">
                <a16:creationId xmlns:a16="http://schemas.microsoft.com/office/drawing/2014/main" xmlns="" id="{F0ADD787-F391-CFCB-DF3F-3BE03D9A1AA3}"/>
              </a:ext>
            </a:extLst>
          </p:cNvPr>
          <p:cNvSpPr/>
          <p:nvPr/>
        </p:nvSpPr>
        <p:spPr>
          <a:xfrm>
            <a:off x="4167252" y="4451508"/>
            <a:ext cx="2537096" cy="402734"/>
          </a:xfrm>
          <a:prstGeom prst="round2Diag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pPr algn="ctr"/>
            <a:r>
              <a:rPr lang="en-IN" dirty="0"/>
              <a:t>COLUMNS</a:t>
            </a:r>
          </a:p>
        </p:txBody>
      </p:sp>
      <p:cxnSp>
        <p:nvCxnSpPr>
          <p:cNvPr id="20" name="Straight Connector 19">
            <a:extLst>
              <a:ext uri="{FF2B5EF4-FFF2-40B4-BE49-F238E27FC236}">
                <a16:creationId xmlns:a16="http://schemas.microsoft.com/office/drawing/2014/main" xmlns="" id="{D592C336-BB97-F9B8-92D2-3CBDE29019AD}"/>
              </a:ext>
            </a:extLst>
          </p:cNvPr>
          <p:cNvCxnSpPr>
            <a:cxnSpLocks/>
          </p:cNvCxnSpPr>
          <p:nvPr/>
        </p:nvCxnSpPr>
        <p:spPr>
          <a:xfrm>
            <a:off x="3013184" y="4099165"/>
            <a:ext cx="4834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D592C336-BB97-F9B8-92D2-3CBDE29019AD}"/>
              </a:ext>
            </a:extLst>
          </p:cNvPr>
          <p:cNvCxnSpPr>
            <a:cxnSpLocks/>
          </p:cNvCxnSpPr>
          <p:nvPr/>
        </p:nvCxnSpPr>
        <p:spPr>
          <a:xfrm>
            <a:off x="3467936" y="3604390"/>
            <a:ext cx="6358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D592C336-BB97-F9B8-92D2-3CBDE29019AD}"/>
              </a:ext>
            </a:extLst>
          </p:cNvPr>
          <p:cNvCxnSpPr>
            <a:cxnSpLocks/>
          </p:cNvCxnSpPr>
          <p:nvPr/>
        </p:nvCxnSpPr>
        <p:spPr>
          <a:xfrm>
            <a:off x="3496652" y="4629116"/>
            <a:ext cx="6358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0B4915B5-C0C8-81A0-EFDA-F514B1D64BFB}"/>
              </a:ext>
            </a:extLst>
          </p:cNvPr>
          <p:cNvCxnSpPr>
            <a:cxnSpLocks/>
          </p:cNvCxnSpPr>
          <p:nvPr/>
        </p:nvCxnSpPr>
        <p:spPr>
          <a:xfrm flipV="1">
            <a:off x="3496652" y="3604390"/>
            <a:ext cx="0" cy="5299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0B4915B5-C0C8-81A0-EFDA-F514B1D64BFB}"/>
              </a:ext>
            </a:extLst>
          </p:cNvPr>
          <p:cNvCxnSpPr>
            <a:cxnSpLocks/>
          </p:cNvCxnSpPr>
          <p:nvPr/>
        </p:nvCxnSpPr>
        <p:spPr>
          <a:xfrm flipV="1">
            <a:off x="3496652" y="4099165"/>
            <a:ext cx="0" cy="529951"/>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957637" y="1797830"/>
            <a:ext cx="873958" cy="2080057"/>
          </a:xfrm>
          <a:prstGeom prst="rect">
            <a:avLst/>
          </a:prstGeom>
        </p:spPr>
        <p:txBody>
          <a:bodyPr wrap="none">
            <a:spAutoFit/>
          </a:bodyPr>
          <a:lstStyle/>
          <a:p>
            <a:pPr lvl="0" algn="ctr">
              <a:lnSpc>
                <a:spcPts val="15505"/>
              </a:lnSpc>
              <a:spcBef>
                <a:spcPct val="0"/>
              </a:spcBef>
            </a:pPr>
            <a:r>
              <a:rPr lang="en-US" dirty="0">
                <a:solidFill>
                  <a:srgbClr val="1C1A55"/>
                </a:solidFill>
                <a:effectLst>
                  <a:outerShdw blurRad="38100" dist="38100" dir="2700000" algn="tl">
                    <a:srgbClr val="000000">
                      <a:alpha val="43137"/>
                    </a:srgbClr>
                  </a:outerShdw>
                </a:effectLst>
                <a:latin typeface="Cocomat Pro Heavy" panose="00000A00000000000000" pitchFamily="2" charset="0"/>
              </a:rPr>
              <a:t>2,129</a:t>
            </a:r>
          </a:p>
        </p:txBody>
      </p:sp>
      <p:sp>
        <p:nvSpPr>
          <p:cNvPr id="27" name="Rectangle 26"/>
          <p:cNvSpPr/>
          <p:nvPr/>
        </p:nvSpPr>
        <p:spPr>
          <a:xfrm>
            <a:off x="5178991" y="3589087"/>
            <a:ext cx="460382" cy="2080057"/>
          </a:xfrm>
          <a:prstGeom prst="rect">
            <a:avLst/>
          </a:prstGeom>
        </p:spPr>
        <p:txBody>
          <a:bodyPr wrap="none">
            <a:spAutoFit/>
          </a:bodyPr>
          <a:lstStyle/>
          <a:p>
            <a:pPr lvl="0" algn="ctr">
              <a:lnSpc>
                <a:spcPts val="15505"/>
              </a:lnSpc>
              <a:spcBef>
                <a:spcPct val="0"/>
              </a:spcBef>
            </a:pPr>
            <a:r>
              <a:rPr lang="en-US" dirty="0">
                <a:solidFill>
                  <a:srgbClr val="1C1A55"/>
                </a:solidFill>
                <a:effectLst>
                  <a:outerShdw blurRad="38100" dist="38100" dir="2700000" algn="tl">
                    <a:srgbClr val="000000">
                      <a:alpha val="43137"/>
                    </a:srgbClr>
                  </a:outerShdw>
                </a:effectLst>
                <a:latin typeface="Cocomat Pro Heavy" panose="00000A00000000000000" pitchFamily="2" charset="0"/>
              </a:rPr>
              <a:t>13</a:t>
            </a:r>
          </a:p>
        </p:txBody>
      </p:sp>
      <p:sp>
        <p:nvSpPr>
          <p:cNvPr id="28" name="Freeform 4">
            <a:extLst>
              <a:ext uri="{FF2B5EF4-FFF2-40B4-BE49-F238E27FC236}">
                <a16:creationId xmlns:a16="http://schemas.microsoft.com/office/drawing/2014/main" xmlns="" id="{5F3A01F8-F3C8-CC6B-841E-B0912113BF7C}"/>
              </a:ext>
            </a:extLst>
          </p:cNvPr>
          <p:cNvSpPr/>
          <p:nvPr/>
        </p:nvSpPr>
        <p:spPr>
          <a:xfrm>
            <a:off x="8383579" y="746345"/>
            <a:ext cx="1840927" cy="575640"/>
          </a:xfrm>
          <a:prstGeom prst="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r>
              <a:rPr lang="en-IN" sz="1600" dirty="0"/>
              <a:t>Feature Columns</a:t>
            </a:r>
          </a:p>
        </p:txBody>
      </p:sp>
      <p:cxnSp>
        <p:nvCxnSpPr>
          <p:cNvPr id="29" name="Straight Connector 28">
            <a:extLst>
              <a:ext uri="{FF2B5EF4-FFF2-40B4-BE49-F238E27FC236}">
                <a16:creationId xmlns:a16="http://schemas.microsoft.com/office/drawing/2014/main" xmlns="" id="{51765807-EABF-2914-81F4-CA28D854D3FD}"/>
              </a:ext>
            </a:extLst>
          </p:cNvPr>
          <p:cNvCxnSpPr>
            <a:cxnSpLocks/>
          </p:cNvCxnSpPr>
          <p:nvPr/>
        </p:nvCxnSpPr>
        <p:spPr>
          <a:xfrm>
            <a:off x="9261889" y="1322891"/>
            <a:ext cx="5237" cy="810459"/>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xmlns="" id="{E4E1996B-245A-27DF-6A4F-9B4D94D67266}"/>
              </a:ext>
            </a:extLst>
          </p:cNvPr>
          <p:cNvSpPr>
            <a:spLocks noChangeAspect="1"/>
          </p:cNvSpPr>
          <p:nvPr/>
        </p:nvSpPr>
        <p:spPr>
          <a:xfrm>
            <a:off x="8771266" y="2403760"/>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8974791" y="2262579"/>
            <a:ext cx="1140056" cy="338554"/>
          </a:xfrm>
          <a:prstGeom prst="rect">
            <a:avLst/>
          </a:prstGeom>
        </p:spPr>
        <p:txBody>
          <a:bodyPr wrap="none">
            <a:spAutoFit/>
          </a:bodyPr>
          <a:lstStyle/>
          <a:p>
            <a:r>
              <a:rPr lang="en-US" sz="1600" dirty="0" err="1">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enrollee_id</a:t>
            </a:r>
            <a:endParaRPr lang="en-US" sz="160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endParaRPr>
          </a:p>
        </p:txBody>
      </p:sp>
      <p:sp>
        <p:nvSpPr>
          <p:cNvPr id="35" name="Oval 34">
            <a:extLst>
              <a:ext uri="{FF2B5EF4-FFF2-40B4-BE49-F238E27FC236}">
                <a16:creationId xmlns:a16="http://schemas.microsoft.com/office/drawing/2014/main" xmlns="" id="{E4E1996B-245A-27DF-6A4F-9B4D94D67266}"/>
              </a:ext>
            </a:extLst>
          </p:cNvPr>
          <p:cNvSpPr>
            <a:spLocks noChangeAspect="1"/>
          </p:cNvSpPr>
          <p:nvPr/>
        </p:nvSpPr>
        <p:spPr>
          <a:xfrm>
            <a:off x="8769557" y="2681787"/>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xmlns="" id="{E4E1996B-245A-27DF-6A4F-9B4D94D67266}"/>
              </a:ext>
            </a:extLst>
          </p:cNvPr>
          <p:cNvSpPr>
            <a:spLocks noChangeAspect="1"/>
          </p:cNvSpPr>
          <p:nvPr/>
        </p:nvSpPr>
        <p:spPr>
          <a:xfrm>
            <a:off x="8769557" y="2939718"/>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xmlns="" id="{E4E1996B-245A-27DF-6A4F-9B4D94D67266}"/>
              </a:ext>
            </a:extLst>
          </p:cNvPr>
          <p:cNvSpPr>
            <a:spLocks noChangeAspect="1"/>
          </p:cNvSpPr>
          <p:nvPr/>
        </p:nvSpPr>
        <p:spPr>
          <a:xfrm>
            <a:off x="8761491" y="3201257"/>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xmlns="" id="{E4E1996B-245A-27DF-6A4F-9B4D94D67266}"/>
              </a:ext>
            </a:extLst>
          </p:cNvPr>
          <p:cNvSpPr>
            <a:spLocks noChangeAspect="1"/>
          </p:cNvSpPr>
          <p:nvPr/>
        </p:nvSpPr>
        <p:spPr>
          <a:xfrm>
            <a:off x="8755593" y="3691733"/>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xmlns="" id="{E4E1996B-245A-27DF-6A4F-9B4D94D67266}"/>
              </a:ext>
            </a:extLst>
          </p:cNvPr>
          <p:cNvSpPr>
            <a:spLocks noChangeAspect="1"/>
          </p:cNvSpPr>
          <p:nvPr/>
        </p:nvSpPr>
        <p:spPr>
          <a:xfrm>
            <a:off x="8761491" y="3475560"/>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xmlns="" id="{E4E1996B-245A-27DF-6A4F-9B4D94D67266}"/>
              </a:ext>
            </a:extLst>
          </p:cNvPr>
          <p:cNvSpPr>
            <a:spLocks noChangeAspect="1"/>
          </p:cNvSpPr>
          <p:nvPr/>
        </p:nvSpPr>
        <p:spPr>
          <a:xfrm>
            <a:off x="8755593" y="3937935"/>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xmlns="" id="{E4E1996B-245A-27DF-6A4F-9B4D94D67266}"/>
              </a:ext>
            </a:extLst>
          </p:cNvPr>
          <p:cNvSpPr>
            <a:spLocks noChangeAspect="1"/>
          </p:cNvSpPr>
          <p:nvPr/>
        </p:nvSpPr>
        <p:spPr>
          <a:xfrm>
            <a:off x="8755196" y="4169374"/>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xmlns="" id="{E4E1996B-245A-27DF-6A4F-9B4D94D67266}"/>
              </a:ext>
            </a:extLst>
          </p:cNvPr>
          <p:cNvSpPr>
            <a:spLocks noChangeAspect="1"/>
          </p:cNvSpPr>
          <p:nvPr/>
        </p:nvSpPr>
        <p:spPr>
          <a:xfrm>
            <a:off x="8755196" y="4395073"/>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xmlns="" id="{E4E1996B-245A-27DF-6A4F-9B4D94D67266}"/>
              </a:ext>
            </a:extLst>
          </p:cNvPr>
          <p:cNvSpPr>
            <a:spLocks noChangeAspect="1"/>
          </p:cNvSpPr>
          <p:nvPr/>
        </p:nvSpPr>
        <p:spPr>
          <a:xfrm>
            <a:off x="8753286" y="4608826"/>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xmlns="" id="{E4E1996B-245A-27DF-6A4F-9B4D94D67266}"/>
              </a:ext>
            </a:extLst>
          </p:cNvPr>
          <p:cNvSpPr>
            <a:spLocks noChangeAspect="1"/>
          </p:cNvSpPr>
          <p:nvPr/>
        </p:nvSpPr>
        <p:spPr>
          <a:xfrm>
            <a:off x="8761491" y="4805345"/>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xmlns="" id="{E4E1996B-245A-27DF-6A4F-9B4D94D67266}"/>
              </a:ext>
            </a:extLst>
          </p:cNvPr>
          <p:cNvSpPr>
            <a:spLocks noChangeAspect="1"/>
          </p:cNvSpPr>
          <p:nvPr/>
        </p:nvSpPr>
        <p:spPr>
          <a:xfrm>
            <a:off x="8776459" y="5031044"/>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xmlns="" id="{E4E1996B-245A-27DF-6A4F-9B4D94D67266}"/>
              </a:ext>
            </a:extLst>
          </p:cNvPr>
          <p:cNvSpPr>
            <a:spLocks noChangeAspect="1"/>
          </p:cNvSpPr>
          <p:nvPr/>
        </p:nvSpPr>
        <p:spPr>
          <a:xfrm>
            <a:off x="8761491" y="5288975"/>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p:cNvSpPr/>
          <p:nvPr/>
        </p:nvSpPr>
        <p:spPr>
          <a:xfrm>
            <a:off x="8990821" y="2521718"/>
            <a:ext cx="500458" cy="338554"/>
          </a:xfrm>
          <a:prstGeom prst="rect">
            <a:avLst/>
          </a:prstGeom>
        </p:spPr>
        <p:txBody>
          <a:bodyPr wrap="none">
            <a:spAutoFit/>
          </a:bodyPr>
          <a:lstStyle/>
          <a:p>
            <a:r>
              <a:rPr lang="en-US" sz="160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city</a:t>
            </a:r>
          </a:p>
        </p:txBody>
      </p:sp>
      <p:sp>
        <p:nvSpPr>
          <p:cNvPr id="50" name="Rectangle 49"/>
          <p:cNvSpPr/>
          <p:nvPr/>
        </p:nvSpPr>
        <p:spPr>
          <a:xfrm>
            <a:off x="8976596" y="2768488"/>
            <a:ext cx="2311851" cy="338554"/>
          </a:xfrm>
          <a:prstGeom prst="rect">
            <a:avLst/>
          </a:prstGeom>
        </p:spPr>
        <p:txBody>
          <a:bodyPr wrap="none">
            <a:spAutoFit/>
          </a:bodyPr>
          <a:lstStyle/>
          <a:p>
            <a:r>
              <a:rPr lang="en-US" sz="1600" dirty="0" err="1">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city_development_index</a:t>
            </a:r>
            <a:endParaRPr lang="en-US" sz="160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endParaRPr>
          </a:p>
        </p:txBody>
      </p:sp>
      <p:sp>
        <p:nvSpPr>
          <p:cNvPr id="51" name="Rectangle 50"/>
          <p:cNvSpPr/>
          <p:nvPr/>
        </p:nvSpPr>
        <p:spPr>
          <a:xfrm>
            <a:off x="8996337" y="3076133"/>
            <a:ext cx="779381" cy="338554"/>
          </a:xfrm>
          <a:prstGeom prst="rect">
            <a:avLst/>
          </a:prstGeom>
        </p:spPr>
        <p:txBody>
          <a:bodyPr wrap="none">
            <a:spAutoFit/>
          </a:bodyPr>
          <a:lstStyle/>
          <a:p>
            <a:r>
              <a:rPr lang="en-US" sz="160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gender</a:t>
            </a:r>
          </a:p>
        </p:txBody>
      </p:sp>
      <p:cxnSp>
        <p:nvCxnSpPr>
          <p:cNvPr id="52" name="Straight Connector 51">
            <a:extLst>
              <a:ext uri="{FF2B5EF4-FFF2-40B4-BE49-F238E27FC236}">
                <a16:creationId xmlns:a16="http://schemas.microsoft.com/office/drawing/2014/main" xmlns="" id="{D592C336-BB97-F9B8-92D2-3CBDE29019AD}"/>
              </a:ext>
            </a:extLst>
          </p:cNvPr>
          <p:cNvCxnSpPr>
            <a:cxnSpLocks/>
          </p:cNvCxnSpPr>
          <p:nvPr/>
        </p:nvCxnSpPr>
        <p:spPr>
          <a:xfrm>
            <a:off x="9101797" y="1931084"/>
            <a:ext cx="139253" cy="202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D592C336-BB97-F9B8-92D2-3CBDE29019AD}"/>
              </a:ext>
            </a:extLst>
          </p:cNvPr>
          <p:cNvCxnSpPr>
            <a:cxnSpLocks/>
          </p:cNvCxnSpPr>
          <p:nvPr/>
        </p:nvCxnSpPr>
        <p:spPr>
          <a:xfrm flipV="1">
            <a:off x="9261889" y="1954934"/>
            <a:ext cx="185650" cy="178416"/>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8950869" y="3314153"/>
            <a:ext cx="1851789" cy="338554"/>
          </a:xfrm>
          <a:prstGeom prst="rect">
            <a:avLst/>
          </a:prstGeom>
        </p:spPr>
        <p:txBody>
          <a:bodyPr wrap="none">
            <a:spAutoFit/>
          </a:bodyPr>
          <a:lstStyle/>
          <a:p>
            <a:r>
              <a:rPr lang="en-US" sz="160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relevant experience</a:t>
            </a:r>
          </a:p>
        </p:txBody>
      </p:sp>
      <p:sp>
        <p:nvSpPr>
          <p:cNvPr id="58" name="Rectangle 57"/>
          <p:cNvSpPr/>
          <p:nvPr/>
        </p:nvSpPr>
        <p:spPr>
          <a:xfrm>
            <a:off x="8963400" y="3511026"/>
            <a:ext cx="1854995" cy="338554"/>
          </a:xfrm>
          <a:prstGeom prst="rect">
            <a:avLst/>
          </a:prstGeom>
        </p:spPr>
        <p:txBody>
          <a:bodyPr wrap="none">
            <a:spAutoFit/>
          </a:bodyPr>
          <a:lstStyle/>
          <a:p>
            <a:r>
              <a:rPr lang="en-US" sz="1600" dirty="0" err="1">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enrolled_university</a:t>
            </a:r>
            <a:endParaRPr lang="en-US" sz="160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endParaRPr>
          </a:p>
        </p:txBody>
      </p:sp>
      <p:sp>
        <p:nvSpPr>
          <p:cNvPr id="59" name="Rectangle 58"/>
          <p:cNvSpPr/>
          <p:nvPr/>
        </p:nvSpPr>
        <p:spPr>
          <a:xfrm>
            <a:off x="8975726" y="3753528"/>
            <a:ext cx="1531188" cy="338554"/>
          </a:xfrm>
          <a:prstGeom prst="rect">
            <a:avLst/>
          </a:prstGeom>
        </p:spPr>
        <p:txBody>
          <a:bodyPr wrap="none">
            <a:spAutoFit/>
          </a:bodyPr>
          <a:lstStyle/>
          <a:p>
            <a:r>
              <a:rPr lang="en-US" sz="1600" dirty="0" err="1">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education_level</a:t>
            </a:r>
            <a:endParaRPr lang="en-US" sz="160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endParaRPr>
          </a:p>
        </p:txBody>
      </p:sp>
      <p:sp>
        <p:nvSpPr>
          <p:cNvPr id="60" name="Rectangle 59"/>
          <p:cNvSpPr/>
          <p:nvPr/>
        </p:nvSpPr>
        <p:spPr>
          <a:xfrm>
            <a:off x="8963400" y="3948072"/>
            <a:ext cx="1622560" cy="338554"/>
          </a:xfrm>
          <a:prstGeom prst="rect">
            <a:avLst/>
          </a:prstGeom>
        </p:spPr>
        <p:txBody>
          <a:bodyPr wrap="none">
            <a:spAutoFit/>
          </a:bodyPr>
          <a:lstStyle/>
          <a:p>
            <a:r>
              <a:rPr lang="en-US" sz="1600" dirty="0" err="1">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major_discipline</a:t>
            </a:r>
            <a:endParaRPr lang="en-US" sz="160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endParaRPr>
          </a:p>
        </p:txBody>
      </p:sp>
      <p:sp>
        <p:nvSpPr>
          <p:cNvPr id="61" name="Rectangle 60"/>
          <p:cNvSpPr/>
          <p:nvPr/>
        </p:nvSpPr>
        <p:spPr>
          <a:xfrm>
            <a:off x="8974791" y="4189355"/>
            <a:ext cx="1401346" cy="338554"/>
          </a:xfrm>
          <a:prstGeom prst="rect">
            <a:avLst/>
          </a:prstGeom>
        </p:spPr>
        <p:txBody>
          <a:bodyPr wrap="none">
            <a:spAutoFit/>
          </a:bodyPr>
          <a:lstStyle/>
          <a:p>
            <a:r>
              <a:rPr lang="en-US" sz="1600" dirty="0" err="1">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company_size</a:t>
            </a:r>
            <a:endParaRPr lang="en-US" sz="160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endParaRPr>
          </a:p>
        </p:txBody>
      </p:sp>
      <p:sp>
        <p:nvSpPr>
          <p:cNvPr id="62" name="Rectangle 61"/>
          <p:cNvSpPr/>
          <p:nvPr/>
        </p:nvSpPr>
        <p:spPr>
          <a:xfrm>
            <a:off x="8961467" y="4426193"/>
            <a:ext cx="1459054" cy="338554"/>
          </a:xfrm>
          <a:prstGeom prst="rect">
            <a:avLst/>
          </a:prstGeom>
        </p:spPr>
        <p:txBody>
          <a:bodyPr wrap="none">
            <a:spAutoFit/>
          </a:bodyPr>
          <a:lstStyle/>
          <a:p>
            <a:r>
              <a:rPr lang="en-US" sz="1600" dirty="0" err="1">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company_type</a:t>
            </a:r>
            <a:endParaRPr lang="en-US" sz="160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endParaRPr>
          </a:p>
        </p:txBody>
      </p:sp>
      <p:sp>
        <p:nvSpPr>
          <p:cNvPr id="63" name="Rectangle 62"/>
          <p:cNvSpPr/>
          <p:nvPr/>
        </p:nvSpPr>
        <p:spPr>
          <a:xfrm>
            <a:off x="8974791" y="4665142"/>
            <a:ext cx="1316386" cy="338554"/>
          </a:xfrm>
          <a:prstGeom prst="rect">
            <a:avLst/>
          </a:prstGeom>
        </p:spPr>
        <p:txBody>
          <a:bodyPr wrap="none">
            <a:spAutoFit/>
          </a:bodyPr>
          <a:lstStyle/>
          <a:p>
            <a:r>
              <a:rPr lang="en-US" sz="1600" dirty="0" err="1">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last_new_job</a:t>
            </a:r>
            <a:endParaRPr lang="en-US" sz="160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endParaRPr>
          </a:p>
        </p:txBody>
      </p:sp>
      <p:sp>
        <p:nvSpPr>
          <p:cNvPr id="64" name="Rectangle 63"/>
          <p:cNvSpPr/>
          <p:nvPr/>
        </p:nvSpPr>
        <p:spPr>
          <a:xfrm>
            <a:off x="8944334" y="4890835"/>
            <a:ext cx="1462260" cy="338554"/>
          </a:xfrm>
          <a:prstGeom prst="rect">
            <a:avLst/>
          </a:prstGeom>
        </p:spPr>
        <p:txBody>
          <a:bodyPr wrap="none">
            <a:spAutoFit/>
          </a:bodyPr>
          <a:lstStyle/>
          <a:p>
            <a:r>
              <a:rPr lang="en-US" sz="1600" dirty="0" err="1">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training_hours</a:t>
            </a:r>
            <a:endParaRPr lang="en-US" sz="160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endParaRPr>
          </a:p>
        </p:txBody>
      </p:sp>
      <p:sp>
        <p:nvSpPr>
          <p:cNvPr id="65" name="Rectangle 64"/>
          <p:cNvSpPr/>
          <p:nvPr/>
        </p:nvSpPr>
        <p:spPr>
          <a:xfrm>
            <a:off x="8974791" y="5140929"/>
            <a:ext cx="679994" cy="338554"/>
          </a:xfrm>
          <a:prstGeom prst="rect">
            <a:avLst/>
          </a:prstGeom>
        </p:spPr>
        <p:txBody>
          <a:bodyPr wrap="none">
            <a:spAutoFit/>
          </a:bodyPr>
          <a:lstStyle/>
          <a:p>
            <a:r>
              <a:rPr lang="en-US" sz="160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target</a:t>
            </a:r>
          </a:p>
        </p:txBody>
      </p:sp>
    </p:spTree>
    <p:extLst>
      <p:ext uri="{BB962C8B-B14F-4D97-AF65-F5344CB8AC3E}">
        <p14:creationId xmlns:p14="http://schemas.microsoft.com/office/powerpoint/2010/main" val="284599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Algerian" panose="04020705040A02060702" pitchFamily="82" charset="0"/>
              </a:rPr>
              <a:t>EXPLORATORY</a:t>
            </a:r>
            <a:r>
              <a:rPr lang="en-US" dirty="0">
                <a:latin typeface="Rockwell" panose="02060603020205020403" pitchFamily="18" charset="0"/>
              </a:rPr>
              <a:t> </a:t>
            </a:r>
            <a:r>
              <a:rPr lang="en-US" sz="4000" b="1" dirty="0">
                <a:latin typeface="Algerian" panose="04020705040A02060702" pitchFamily="82" charset="0"/>
              </a:rPr>
              <a:t>DATA</a:t>
            </a:r>
            <a:r>
              <a:rPr lang="en-US" dirty="0">
                <a:latin typeface="Rockwell" panose="02060603020205020403" pitchFamily="18" charset="0"/>
              </a:rPr>
              <a:t> </a:t>
            </a:r>
            <a:r>
              <a:rPr lang="en-US" sz="4000" b="1" dirty="0">
                <a:latin typeface="Algerian" panose="04020705040A02060702" pitchFamily="82" charset="0"/>
              </a:rPr>
              <a:t>ANALYSIS</a:t>
            </a:r>
            <a:r>
              <a:rPr lang="en-IN" dirty="0">
                <a:latin typeface="Rockwell" panose="02060603020205020403" pitchFamily="18" charset="0"/>
              </a:rPr>
              <a:t/>
            </a:r>
            <a:br>
              <a:rPr lang="en-IN" dirty="0">
                <a:latin typeface="Rockwell" panose="02060603020205020403" pitchFamily="18" charset="0"/>
              </a:rPr>
            </a:br>
            <a:endParaRPr lang="en-US" dirty="0"/>
          </a:p>
        </p:txBody>
      </p:sp>
      <p:sp>
        <p:nvSpPr>
          <p:cNvPr id="3" name="Content Placeholder 2"/>
          <p:cNvSpPr>
            <a:spLocks noGrp="1"/>
          </p:cNvSpPr>
          <p:nvPr>
            <p:ph sz="quarter" idx="13"/>
          </p:nvPr>
        </p:nvSpPr>
        <p:spPr>
          <a:xfrm>
            <a:off x="154119" y="1818452"/>
            <a:ext cx="10363826" cy="3424107"/>
          </a:xfrm>
        </p:spPr>
        <p:txBody>
          <a:bodyPr>
            <a:noAutofit/>
          </a:bodyPr>
          <a:lstStyle/>
          <a:p>
            <a:pPr marL="285750" indent="-285750" algn="just"/>
            <a:r>
              <a:rPr lang="en-US" sz="1100" dirty="0">
                <a:latin typeface="Calibri" panose="020F0502020204030204" pitchFamily="34" charset="0"/>
                <a:cs typeface="Calibri" panose="020F0502020204030204" pitchFamily="34" charset="0"/>
              </a:rPr>
              <a:t>Exploratory Data Analysis (EDA) helped us understand the data structure, find patterns, identify trends, and gain valuable insights from the dataset.</a:t>
            </a:r>
          </a:p>
          <a:p>
            <a:pPr marL="285750" indent="-285750" algn="just"/>
            <a:r>
              <a:rPr lang="en-US" sz="1100" dirty="0">
                <a:latin typeface="Calibri" panose="020F0502020204030204" pitchFamily="34" charset="0"/>
                <a:cs typeface="Calibri" panose="020F0502020204030204" pitchFamily="34" charset="0"/>
              </a:rPr>
              <a:t>From EDA we analyze, the distribution of each features .</a:t>
            </a:r>
          </a:p>
          <a:p>
            <a:pPr marL="285750" indent="-285750" algn="just"/>
            <a:r>
              <a:rPr lang="en-US" sz="1100" dirty="0">
                <a:latin typeface="Calibri" panose="020F0502020204030204" pitchFamily="34" charset="0"/>
                <a:cs typeface="Calibri" panose="020F0502020204030204" pitchFamily="34" charset="0"/>
              </a:rPr>
              <a:t>Using visuals helped us see the data clearly, understand the EMPLOYEE data relationship with each other, and pinpoint factors that plays vital role in predictions of EMPLOYEE RETENTION.</a:t>
            </a:r>
          </a:p>
          <a:p>
            <a:pPr marL="285750" indent="-285750" algn="just"/>
            <a:r>
              <a:rPr lang="en-US" sz="1100" dirty="0">
                <a:latin typeface="Calibri" panose="020F0502020204030204" pitchFamily="34" charset="0"/>
                <a:cs typeface="Calibri" panose="020F0502020204030204" pitchFamily="34" charset="0"/>
              </a:rPr>
              <a:t>The datasets is  NEED TO clean , but we can find some </a:t>
            </a:r>
            <a:r>
              <a:rPr lang="en-US" sz="1100" b="1" dirty="0">
                <a:latin typeface="Calibri" panose="020F0502020204030204" pitchFamily="34" charset="0"/>
                <a:cs typeface="Calibri" panose="020F0502020204030204" pitchFamily="34" charset="0"/>
              </a:rPr>
              <a:t>DUPLICATE</a:t>
            </a:r>
            <a:r>
              <a:rPr lang="en-US" sz="1100" dirty="0">
                <a:latin typeface="Calibri" panose="020F0502020204030204" pitchFamily="34" charset="0"/>
                <a:cs typeface="Calibri" panose="020F0502020204030204" pitchFamily="34" charset="0"/>
              </a:rPr>
              <a:t> VALUES and </a:t>
            </a:r>
            <a:r>
              <a:rPr lang="en-US" sz="1100" b="1" dirty="0">
                <a:latin typeface="Calibri" panose="020F0502020204030204" pitchFamily="34" charset="0"/>
                <a:cs typeface="Calibri" panose="020F0502020204030204" pitchFamily="34" charset="0"/>
              </a:rPr>
              <a:t>OUTLIERS.</a:t>
            </a:r>
            <a:endParaRPr lang="en-US" sz="1100" dirty="0">
              <a:latin typeface="Calibri" panose="020F0502020204030204" pitchFamily="34" charset="0"/>
              <a:cs typeface="Calibri" panose="020F0502020204030204" pitchFamily="34" charset="0"/>
            </a:endParaRPr>
          </a:p>
          <a:p>
            <a:pPr marL="285750" indent="-285750" algn="just"/>
            <a:r>
              <a:rPr lang="en-US" sz="1100" dirty="0">
                <a:latin typeface="Calibri" panose="020F0502020204030204" pitchFamily="34" charset="0"/>
                <a:cs typeface="Calibri" panose="020F0502020204030204" pitchFamily="34" charset="0"/>
              </a:rPr>
              <a:t>We looked at our data columns and found SOME columns to be numerical in terms of data types, but they are categorical in terms of semantic. So, we converted them to object for proper analysis.</a:t>
            </a:r>
          </a:p>
          <a:p>
            <a:pPr marL="0" indent="0">
              <a:buNone/>
            </a:pPr>
            <a:endParaRPr lang="en-US" sz="11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54119" y="4177437"/>
            <a:ext cx="3278398" cy="1732940"/>
          </a:xfrm>
          <a:prstGeom prst="rect">
            <a:avLst/>
          </a:prstGeom>
        </p:spPr>
      </p:pic>
      <p:pic>
        <p:nvPicPr>
          <p:cNvPr id="5" name="Picture 4"/>
          <p:cNvPicPr>
            <a:picLocks noChangeAspect="1"/>
          </p:cNvPicPr>
          <p:nvPr/>
        </p:nvPicPr>
        <p:blipFill>
          <a:blip r:embed="rId3"/>
          <a:stretch>
            <a:fillRect/>
          </a:stretch>
        </p:blipFill>
        <p:spPr>
          <a:xfrm>
            <a:off x="3734040" y="4172111"/>
            <a:ext cx="3074723" cy="1738266"/>
          </a:xfrm>
          <a:prstGeom prst="rect">
            <a:avLst/>
          </a:prstGeom>
        </p:spPr>
      </p:pic>
      <p:pic>
        <p:nvPicPr>
          <p:cNvPr id="6" name="Picture 5"/>
          <p:cNvPicPr>
            <a:picLocks noChangeAspect="1"/>
          </p:cNvPicPr>
          <p:nvPr/>
        </p:nvPicPr>
        <p:blipFill>
          <a:blip r:embed="rId4"/>
          <a:stretch>
            <a:fillRect/>
          </a:stretch>
        </p:blipFill>
        <p:spPr>
          <a:xfrm>
            <a:off x="7110286" y="4172111"/>
            <a:ext cx="3709182" cy="1738266"/>
          </a:xfrm>
          <a:prstGeom prst="rect">
            <a:avLst/>
          </a:prstGeom>
        </p:spPr>
      </p:pic>
    </p:spTree>
    <p:extLst>
      <p:ext uri="{BB962C8B-B14F-4D97-AF65-F5344CB8AC3E}">
        <p14:creationId xmlns:p14="http://schemas.microsoft.com/office/powerpoint/2010/main" val="260350086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2852988A-C782-5C54-9E6A-F719D07B438B}"/>
              </a:ext>
            </a:extLst>
          </p:cNvPr>
          <p:cNvSpPr txBox="1"/>
          <p:nvPr/>
        </p:nvSpPr>
        <p:spPr>
          <a:xfrm>
            <a:off x="3048000" y="3244334"/>
            <a:ext cx="6096000" cy="369332"/>
          </a:xfrm>
          <a:prstGeom prst="rect">
            <a:avLst/>
          </a:prstGeom>
          <a:noFill/>
        </p:spPr>
        <p:txBody>
          <a:bodyPr wrap="square">
            <a:spAutoFit/>
          </a:bodyPr>
          <a:lstStyle/>
          <a:p>
            <a:endParaRPr lang="en-IN" dirty="0"/>
          </a:p>
        </p:txBody>
      </p:sp>
      <p:sp>
        <p:nvSpPr>
          <p:cNvPr id="10" name="TextBox 9">
            <a:extLst>
              <a:ext uri="{FF2B5EF4-FFF2-40B4-BE49-F238E27FC236}">
                <a16:creationId xmlns:a16="http://schemas.microsoft.com/office/drawing/2014/main" xmlns="" id="{9ADD9235-C506-4E48-F9E6-227FE905F35E}"/>
              </a:ext>
            </a:extLst>
          </p:cNvPr>
          <p:cNvSpPr txBox="1"/>
          <p:nvPr/>
        </p:nvSpPr>
        <p:spPr>
          <a:xfrm>
            <a:off x="2628275" y="257543"/>
            <a:ext cx="6093500" cy="707886"/>
          </a:xfrm>
          <a:prstGeom prst="rect">
            <a:avLst/>
          </a:prstGeom>
          <a:noFill/>
        </p:spPr>
        <p:txBody>
          <a:bodyPr wrap="square">
            <a:spAutoFit/>
          </a:bodyPr>
          <a:lstStyle/>
          <a:p>
            <a:r>
              <a:rPr lang="en-IN" sz="4000" b="1" dirty="0">
                <a:latin typeface="Algerian" panose="04020705040A02060702" pitchFamily="82" charset="0"/>
              </a:rPr>
              <a:t>Key</a:t>
            </a:r>
            <a:r>
              <a:rPr lang="en-IN" sz="4000" dirty="0"/>
              <a:t> </a:t>
            </a:r>
            <a:r>
              <a:rPr lang="en-IN" sz="4000" b="1" dirty="0">
                <a:latin typeface="Algerian" panose="04020705040A02060702" pitchFamily="82" charset="0"/>
              </a:rPr>
              <a:t>STEPS IN EDA</a:t>
            </a:r>
            <a:endParaRPr lang="en-US" sz="4000" dirty="0"/>
          </a:p>
        </p:txBody>
      </p:sp>
      <p:sp>
        <p:nvSpPr>
          <p:cNvPr id="11" name="TextBox 10">
            <a:extLst>
              <a:ext uri="{FF2B5EF4-FFF2-40B4-BE49-F238E27FC236}">
                <a16:creationId xmlns:a16="http://schemas.microsoft.com/office/drawing/2014/main" xmlns="" id="{95FA8CED-6A57-4C62-DCC9-D702FCF3D18D}"/>
              </a:ext>
            </a:extLst>
          </p:cNvPr>
          <p:cNvSpPr txBox="1"/>
          <p:nvPr/>
        </p:nvSpPr>
        <p:spPr>
          <a:xfrm>
            <a:off x="770987" y="1905506"/>
            <a:ext cx="9503764" cy="3046988"/>
          </a:xfrm>
          <a:prstGeom prst="rect">
            <a:avLst/>
          </a:prstGeom>
          <a:noFill/>
        </p:spPr>
        <p:txBody>
          <a:bodyPr wrap="square" rtlCol="0">
            <a:spAutoFit/>
          </a:bodyPr>
          <a:lstStyle/>
          <a:p>
            <a:pPr>
              <a:buFont typeface="Arial" panose="020B0604020202020204" pitchFamily="34" charset="0"/>
              <a:buChar char="•"/>
            </a:pPr>
            <a:r>
              <a:rPr lang="en-IN" sz="2400" b="1" dirty="0"/>
              <a:t>1. Data Collection</a:t>
            </a:r>
          </a:p>
          <a:p>
            <a:r>
              <a:rPr lang="en-IN" sz="2400" dirty="0"/>
              <a:t>      Importing data from various sources (CSV, Excel, Database).</a:t>
            </a:r>
            <a:endParaRPr lang="en-IN" sz="2400" b="1" dirty="0"/>
          </a:p>
          <a:p>
            <a:endParaRPr lang="en-IN" sz="2400" dirty="0"/>
          </a:p>
          <a:p>
            <a:pPr>
              <a:buFont typeface="Arial" panose="020B0604020202020204" pitchFamily="34" charset="0"/>
              <a:buChar char="•"/>
            </a:pPr>
            <a:r>
              <a:rPr lang="en-IN" sz="2400" b="1" dirty="0"/>
              <a:t>2. Data Cleaning</a:t>
            </a:r>
            <a:endParaRPr lang="en-IN" sz="2400" dirty="0"/>
          </a:p>
          <a:p>
            <a:pPr marL="742950" lvl="1" indent="-285750">
              <a:buFont typeface="Arial" panose="020B0604020202020204" pitchFamily="34" charset="0"/>
              <a:buChar char="•"/>
            </a:pPr>
            <a:r>
              <a:rPr lang="en-IN" sz="2400" dirty="0"/>
              <a:t>Handling missing values.</a:t>
            </a:r>
          </a:p>
          <a:p>
            <a:pPr marL="742950" lvl="1" indent="-285750">
              <a:buFont typeface="Arial" panose="020B0604020202020204" pitchFamily="34" charset="0"/>
              <a:buChar char="•"/>
            </a:pPr>
            <a:r>
              <a:rPr lang="en-IN" sz="2400" dirty="0"/>
              <a:t>Removing duplicates.</a:t>
            </a:r>
          </a:p>
          <a:p>
            <a:pPr marL="742950" lvl="1" indent="-285750">
              <a:buFont typeface="Arial" panose="020B0604020202020204" pitchFamily="34" charset="0"/>
              <a:buChar char="•"/>
            </a:pPr>
            <a:r>
              <a:rPr lang="en-IN" sz="2400" dirty="0"/>
              <a:t>Data Type Conversion: Ensure each column has the correct data type.</a:t>
            </a:r>
          </a:p>
          <a:p>
            <a:endParaRPr lang="en-IN" sz="2400" dirty="0"/>
          </a:p>
        </p:txBody>
      </p:sp>
    </p:spTree>
    <p:extLst>
      <p:ext uri="{BB962C8B-B14F-4D97-AF65-F5344CB8AC3E}">
        <p14:creationId xmlns:p14="http://schemas.microsoft.com/office/powerpoint/2010/main" val="2130485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8EB405B0-AC28-AE02-EC17-2C46F2C897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5049" y="847186"/>
            <a:ext cx="4140114" cy="2965451"/>
          </a:xfrm>
          <a:prstGeom prst="rect">
            <a:avLst/>
          </a:prstGeom>
        </p:spPr>
      </p:pic>
      <p:pic>
        <p:nvPicPr>
          <p:cNvPr id="6" name="Picture 5">
            <a:extLst>
              <a:ext uri="{FF2B5EF4-FFF2-40B4-BE49-F238E27FC236}">
                <a16:creationId xmlns:a16="http://schemas.microsoft.com/office/drawing/2014/main" xmlns="" id="{2890767E-5637-BCB9-3C6B-21E89C614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39" y="1062337"/>
            <a:ext cx="3449937" cy="2750300"/>
          </a:xfrm>
          <a:prstGeom prst="rect">
            <a:avLst/>
          </a:prstGeom>
        </p:spPr>
      </p:pic>
      <p:pic>
        <p:nvPicPr>
          <p:cNvPr id="8" name="Picture 7">
            <a:extLst>
              <a:ext uri="{FF2B5EF4-FFF2-40B4-BE49-F238E27FC236}">
                <a16:creationId xmlns:a16="http://schemas.microsoft.com/office/drawing/2014/main" xmlns="" id="{2C1B330F-2D0A-D815-F49A-28F4037174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0358" y="4137030"/>
            <a:ext cx="2477715" cy="1903113"/>
          </a:xfrm>
          <a:prstGeom prst="rect">
            <a:avLst/>
          </a:prstGeom>
        </p:spPr>
      </p:pic>
      <p:sp>
        <p:nvSpPr>
          <p:cNvPr id="10" name="TextBox 9">
            <a:extLst>
              <a:ext uri="{FF2B5EF4-FFF2-40B4-BE49-F238E27FC236}">
                <a16:creationId xmlns:a16="http://schemas.microsoft.com/office/drawing/2014/main" xmlns="" id="{70D94264-A91D-8363-200C-06B6C7A59011}"/>
              </a:ext>
            </a:extLst>
          </p:cNvPr>
          <p:cNvSpPr txBox="1"/>
          <p:nvPr/>
        </p:nvSpPr>
        <p:spPr>
          <a:xfrm>
            <a:off x="1492018" y="287272"/>
            <a:ext cx="6093500" cy="4801314"/>
          </a:xfrm>
          <a:prstGeom prst="rect">
            <a:avLst/>
          </a:prstGeom>
          <a:noFill/>
        </p:spPr>
        <p:txBody>
          <a:bodyPr wrap="square">
            <a:spAutoFit/>
          </a:bodyPr>
          <a:lstStyle/>
          <a:p>
            <a:pPr>
              <a:buFont typeface="Arial" panose="020B0604020202020204" pitchFamily="34" charset="0"/>
              <a:buChar char="•"/>
            </a:pPr>
            <a:r>
              <a:rPr lang="en-IN" sz="1800" b="1" dirty="0"/>
              <a:t>3. Plot with categorial variables</a:t>
            </a:r>
          </a:p>
          <a:p>
            <a:pPr>
              <a:buFont typeface="Arial" panose="020B0604020202020204" pitchFamily="34" charset="0"/>
              <a:buChar char="•"/>
            </a:pPr>
            <a:endParaRPr lang="en-IN" b="1" dirty="0"/>
          </a:p>
          <a:p>
            <a:pPr>
              <a:buFont typeface="Arial" panose="020B0604020202020204" pitchFamily="34" charset="0"/>
              <a:buChar char="•"/>
            </a:pPr>
            <a:endParaRPr lang="en-IN" sz="1800" b="1" dirty="0"/>
          </a:p>
          <a:p>
            <a:pPr>
              <a:buFont typeface="Arial" panose="020B0604020202020204" pitchFamily="34" charset="0"/>
              <a:buChar char="•"/>
            </a:pPr>
            <a:endParaRPr lang="en-IN" b="1" dirty="0"/>
          </a:p>
          <a:p>
            <a:pPr>
              <a:buFont typeface="Arial" panose="020B0604020202020204" pitchFamily="34" charset="0"/>
              <a:buChar char="•"/>
            </a:pPr>
            <a:endParaRPr lang="en-IN" sz="1800" b="1" dirty="0"/>
          </a:p>
          <a:p>
            <a:pPr>
              <a:buFont typeface="Arial" panose="020B0604020202020204" pitchFamily="34" charset="0"/>
              <a:buChar char="•"/>
            </a:pPr>
            <a:endParaRPr lang="en-IN" b="1" dirty="0"/>
          </a:p>
          <a:p>
            <a:pPr>
              <a:buFont typeface="Arial" panose="020B0604020202020204" pitchFamily="34" charset="0"/>
              <a:buChar char="•"/>
            </a:pPr>
            <a:endParaRPr lang="en-IN" sz="1800" b="1" dirty="0"/>
          </a:p>
          <a:p>
            <a:pPr>
              <a:buFont typeface="Arial" panose="020B0604020202020204" pitchFamily="34" charset="0"/>
              <a:buChar char="•"/>
            </a:pPr>
            <a:endParaRPr lang="en-IN" b="1" dirty="0"/>
          </a:p>
          <a:p>
            <a:pPr>
              <a:buFont typeface="Arial" panose="020B0604020202020204" pitchFamily="34" charset="0"/>
              <a:buChar char="•"/>
            </a:pPr>
            <a:endParaRPr lang="en-IN" sz="1800" b="1" dirty="0"/>
          </a:p>
          <a:p>
            <a:pPr>
              <a:buFont typeface="Arial" panose="020B0604020202020204" pitchFamily="34" charset="0"/>
              <a:buChar char="•"/>
            </a:pPr>
            <a:endParaRPr lang="en-IN" b="1" dirty="0"/>
          </a:p>
          <a:p>
            <a:pPr>
              <a:buFont typeface="Arial" panose="020B0604020202020204" pitchFamily="34" charset="0"/>
              <a:buChar char="•"/>
            </a:pPr>
            <a:endParaRPr lang="en-IN" sz="1800" b="1" dirty="0"/>
          </a:p>
          <a:p>
            <a:pPr>
              <a:buFont typeface="Arial" panose="020B0604020202020204" pitchFamily="34" charset="0"/>
              <a:buChar char="•"/>
            </a:pPr>
            <a:endParaRPr lang="en-IN" b="1" dirty="0"/>
          </a:p>
          <a:p>
            <a:pPr>
              <a:buFont typeface="Arial" panose="020B0604020202020204" pitchFamily="34" charset="0"/>
              <a:buChar char="•"/>
            </a:pPr>
            <a:endParaRPr lang="en-IN" sz="1800" b="1" dirty="0"/>
          </a:p>
          <a:p>
            <a:pPr>
              <a:buFont typeface="Arial" panose="020B0604020202020204" pitchFamily="34" charset="0"/>
              <a:buChar char="•"/>
            </a:pPr>
            <a:endParaRPr lang="en-IN" b="1" dirty="0"/>
          </a:p>
          <a:p>
            <a:pPr>
              <a:buFont typeface="Arial" panose="020B0604020202020204" pitchFamily="34" charset="0"/>
              <a:buChar char="•"/>
            </a:pPr>
            <a:endParaRPr lang="en-IN" sz="1800" b="1" dirty="0"/>
          </a:p>
          <a:p>
            <a:pPr>
              <a:buFont typeface="Arial" panose="020B0604020202020204" pitchFamily="34" charset="0"/>
              <a:buChar char="•"/>
            </a:pPr>
            <a:r>
              <a:rPr lang="en-IN" sz="1800" b="1" dirty="0"/>
              <a:t> </a:t>
            </a:r>
            <a:endParaRPr lang="en-IN" sz="1800" dirty="0"/>
          </a:p>
          <a:p>
            <a:pPr>
              <a:buFont typeface="Arial" panose="020B0604020202020204" pitchFamily="34" charset="0"/>
              <a:buChar char="•"/>
            </a:pPr>
            <a:r>
              <a:rPr lang="en-IN" sz="1800" b="1" dirty="0"/>
              <a:t>4. Plot with numerical variables</a:t>
            </a:r>
            <a:endParaRPr lang="en-IN" sz="1800" dirty="0"/>
          </a:p>
        </p:txBody>
      </p:sp>
    </p:spTree>
    <p:extLst>
      <p:ext uri="{BB962C8B-B14F-4D97-AF65-F5344CB8AC3E}">
        <p14:creationId xmlns:p14="http://schemas.microsoft.com/office/powerpoint/2010/main" val="322073946"/>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6.jpeg"/></Relationships>
</file>

<file path=ppt/theme/_rels/theme7.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4.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5.xml><?xml version="1.0" encoding="utf-8"?>
<a:theme xmlns:a="http://schemas.openxmlformats.org/drawingml/2006/main" name="1_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ppt/theme/theme6.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7.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8.xml><?xml version="1.0" encoding="utf-8"?>
<a:theme xmlns:a="http://schemas.openxmlformats.org/drawingml/2006/main" name="2_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9.xml><?xml version="1.0" encoding="utf-8"?>
<a:theme xmlns:a="http://schemas.openxmlformats.org/drawingml/2006/main" name="3_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
  <TotalTime>7442</TotalTime>
  <Words>1172</Words>
  <Application>Microsoft Office PowerPoint</Application>
  <PresentationFormat>Widescreen</PresentationFormat>
  <Paragraphs>130</Paragraphs>
  <Slides>20</Slides>
  <Notes>1</Notes>
  <HiddenSlides>0</HiddenSlides>
  <MMClips>0</MMClips>
  <ScaleCrop>false</ScaleCrop>
  <HeadingPairs>
    <vt:vector size="6" baseType="variant">
      <vt:variant>
        <vt:lpstr>Fonts Used</vt:lpstr>
      </vt:variant>
      <vt:variant>
        <vt:i4>12</vt:i4>
      </vt:variant>
      <vt:variant>
        <vt:lpstr>Theme</vt:lpstr>
      </vt:variant>
      <vt:variant>
        <vt:i4>9</vt:i4>
      </vt:variant>
      <vt:variant>
        <vt:lpstr>Slide Titles</vt:lpstr>
      </vt:variant>
      <vt:variant>
        <vt:i4>20</vt:i4>
      </vt:variant>
    </vt:vector>
  </HeadingPairs>
  <TitlesOfParts>
    <vt:vector size="41" baseType="lpstr">
      <vt:lpstr>Algerian</vt:lpstr>
      <vt:lpstr>Arial</vt:lpstr>
      <vt:lpstr>Calibri</vt:lpstr>
      <vt:lpstr>Calibri Light</vt:lpstr>
      <vt:lpstr>Cascadia Code ExtraLight</vt:lpstr>
      <vt:lpstr>Century Gothic</vt:lpstr>
      <vt:lpstr>Cocomat Pro Heavy</vt:lpstr>
      <vt:lpstr>Imprint MT Shadow</vt:lpstr>
      <vt:lpstr>Rockwell</vt:lpstr>
      <vt:lpstr>Tw Cen MT</vt:lpstr>
      <vt:lpstr>Tw Cen MT Condensed</vt:lpstr>
      <vt:lpstr>Wingdings 3</vt:lpstr>
      <vt:lpstr>Office Theme</vt:lpstr>
      <vt:lpstr>Retrospect</vt:lpstr>
      <vt:lpstr>Ion Boardroom</vt:lpstr>
      <vt:lpstr>Droplet</vt:lpstr>
      <vt:lpstr>1_Droplet</vt:lpstr>
      <vt:lpstr>1_Retrospect</vt:lpstr>
      <vt:lpstr>Integral</vt:lpstr>
      <vt:lpstr>2_Droplet</vt:lpstr>
      <vt:lpstr>3_Droplet</vt:lpstr>
      <vt:lpstr>PowerPoint Presentation</vt:lpstr>
      <vt:lpstr>Agenda</vt:lpstr>
      <vt:lpstr>Content:</vt:lpstr>
      <vt:lpstr>Introduction:</vt:lpstr>
      <vt:lpstr>Key Benefits:</vt:lpstr>
      <vt:lpstr>Data Gathering:</vt:lpstr>
      <vt:lpstr>EXPLORATORY DATA ANALYSIS </vt:lpstr>
      <vt:lpstr>PowerPoint Presentation</vt:lpstr>
      <vt:lpstr>PowerPoint Presentation</vt:lpstr>
      <vt:lpstr>PowerPoint Presentation</vt:lpstr>
      <vt:lpstr>PowerPoint Presentation</vt:lpstr>
      <vt:lpstr>TREATING OUTLIERS </vt:lpstr>
      <vt:lpstr>PowerPoint Presentation</vt:lpstr>
      <vt:lpstr>PowerPoint Presentation</vt:lpstr>
      <vt:lpstr>ALGORITHIMS</vt:lpstr>
      <vt:lpstr>PowerPoint Presentation</vt:lpstr>
      <vt:lpstr>EXPERIMENTAL RESULTS </vt:lpstr>
      <vt:lpstr>CONCLUSION</vt:lpstr>
      <vt:lpstr> Questions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Microsoft account</cp:lastModifiedBy>
  <cp:revision>2269</cp:revision>
  <dcterms:created xsi:type="dcterms:W3CDTF">2020-12-23T13:36:00Z</dcterms:created>
  <dcterms:modified xsi:type="dcterms:W3CDTF">2024-11-20T23:59:36Z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