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311" r:id="rId4"/>
    <p:sldId id="259" r:id="rId5"/>
    <p:sldId id="260" r:id="rId6"/>
    <p:sldId id="261" r:id="rId7"/>
    <p:sldId id="262" r:id="rId8"/>
    <p:sldId id="263" r:id="rId9"/>
    <p:sldId id="312" r:id="rId10"/>
    <p:sldId id="310" r:id="rId11"/>
    <p:sldId id="309" r:id="rId12"/>
    <p:sldId id="264" r:id="rId13"/>
    <p:sldId id="30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72748C-67FF-42E8-A3AF-F1604BB96AFC}" type="datetimeFigureOut">
              <a:rPr lang="en-US" smtClean="0"/>
              <a:t>8/28/2019</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1C796A9-5D51-4BB2-B42E-69324069B4A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a:t>The idea of RSA is based on the fact that it is difficult to factorize a large integer. The public key consists of two numbers where one number is multiplication of two large prime numbers. And private key is also derived from the same two prime numbers. RSA keys can be typically 1024 or 2048 bits long, but experts believe that 1024 bit keys could be broken in the near future.</a:t>
            </a:r>
            <a:endParaRPr lang="en-IN" dirty="0"/>
          </a:p>
        </p:txBody>
      </p:sp>
      <p:sp>
        <p:nvSpPr>
          <p:cNvPr id="4" name="Slide Number Placeholder 3"/>
          <p:cNvSpPr>
            <a:spLocks noGrp="1"/>
          </p:cNvSpPr>
          <p:nvPr>
            <p:ph type="sldNum" sz="quarter" idx="10"/>
          </p:nvPr>
        </p:nvSpPr>
        <p:spPr/>
        <p:txBody>
          <a:bodyPr/>
          <a:lstStyle/>
          <a:p>
            <a:fld id="{C1C796A9-5D51-4BB2-B42E-69324069B4A3}" type="slidenum">
              <a:rPr lang="en-IN" smtClean="0"/>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a:t>The idea of RSA is based on the fact that it is difficult to factorize a large integer. The public key consists of two numbers where one number is multiplication of two large prime numbers. And private key is also derived from the same two prime numbers. RSA keys can be typically 1024 or 2048 bits long, but experts believe that 1024 bit keys could be broken in the near future.</a:t>
            </a:r>
            <a:endParaRPr lang="en-IN" dirty="0"/>
          </a:p>
        </p:txBody>
      </p:sp>
      <p:sp>
        <p:nvSpPr>
          <p:cNvPr id="4" name="Slide Number Placeholder 3"/>
          <p:cNvSpPr>
            <a:spLocks noGrp="1"/>
          </p:cNvSpPr>
          <p:nvPr>
            <p:ph type="sldNum" sz="quarter" idx="10"/>
          </p:nvPr>
        </p:nvSpPr>
        <p:spPr/>
        <p:txBody>
          <a:bodyPr/>
          <a:lstStyle/>
          <a:p>
            <a:fld id="{C1C796A9-5D51-4BB2-B42E-69324069B4A3}"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838200" y="533400"/>
            <a:ext cx="10363200" cy="677108"/>
          </a:xfrm>
          <a:prstGeom prst="rect">
            <a:avLst/>
          </a:prstGeom>
        </p:spPr>
        <p:txBody>
          <a:bodyPr wrap="square" lIns="0" tIns="0" rIns="0" bIns="0">
            <a:spAutoFit/>
          </a:bodyPr>
          <a:lstStyle>
            <a:lvl1pPr algn="ctr">
              <a:defRPr/>
            </a:lvl1pPr>
          </a:lstStyle>
          <a:p>
            <a:r>
              <a:rPr lang="en-US" dirty="0"/>
              <a:t>Secure Server-Client Chat App</a:t>
            </a:r>
            <a:endParaRPr/>
          </a:p>
        </p:txBody>
      </p:sp>
      <p:sp>
        <p:nvSpPr>
          <p:cNvPr id="3" name="Holder 3"/>
          <p:cNvSpPr>
            <a:spLocks noGrp="1"/>
          </p:cNvSpPr>
          <p:nvPr>
            <p:ph type="subTitle" idx="4" hasCustomPrompt="1"/>
          </p:nvPr>
        </p:nvSpPr>
        <p:spPr>
          <a:xfrm>
            <a:off x="1752600" y="2971800"/>
            <a:ext cx="8534400" cy="3600986"/>
          </a:xfrm>
          <a:prstGeom prst="rect">
            <a:avLst/>
          </a:prstGeom>
        </p:spPr>
        <p:txBody>
          <a:bodyPr wrap="square" lIns="0" tIns="0" rIns="0" bIns="0">
            <a:spAutoFit/>
          </a:bodyPr>
          <a:lstStyle>
            <a:lvl1pPr>
              <a:defRPr sz="1400">
                <a:latin typeface="Times New Roman" pitchFamily="18" charset="0"/>
                <a:cs typeface="Times New Roman" pitchFamily="18" charset="0"/>
              </a:defRPr>
            </a:lvl1pPr>
          </a:lstStyle>
          <a:p>
            <a:pPr algn="l"/>
            <a:r>
              <a:rPr lang="en-US" sz="4400" dirty="0"/>
              <a:t>Team Members:</a:t>
            </a:r>
          </a:p>
          <a:p>
            <a:pPr algn="l"/>
            <a:r>
              <a:rPr lang="en-US" sz="4400" dirty="0" err="1"/>
              <a:t>Ashish</a:t>
            </a:r>
            <a:r>
              <a:rPr lang="en-US" sz="4400" dirty="0"/>
              <a:t> </a:t>
            </a:r>
            <a:r>
              <a:rPr lang="en-US" sz="4400" dirty="0" err="1"/>
              <a:t>Pandey</a:t>
            </a:r>
            <a:endParaRPr lang="en-US" sz="4400" dirty="0"/>
          </a:p>
          <a:p>
            <a:pPr algn="l"/>
            <a:r>
              <a:rPr lang="en-US" sz="4400" dirty="0" err="1"/>
              <a:t>Mridul</a:t>
            </a:r>
            <a:r>
              <a:rPr lang="en-US" sz="4400" dirty="0"/>
              <a:t> </a:t>
            </a:r>
            <a:r>
              <a:rPr lang="en-US" sz="4400" dirty="0" err="1"/>
              <a:t>Thapa</a:t>
            </a:r>
            <a:endParaRPr lang="en-US" sz="4400" dirty="0"/>
          </a:p>
          <a:p>
            <a:pPr algn="l"/>
            <a:r>
              <a:rPr lang="en-US" sz="4400" dirty="0"/>
              <a:t>Nikhil </a:t>
            </a:r>
            <a:r>
              <a:rPr lang="en-US" sz="4400" dirty="0" err="1"/>
              <a:t>Mishra</a:t>
            </a:r>
            <a:endParaRPr lang="en-US" sz="4400" dirty="0"/>
          </a:p>
          <a:p>
            <a:pPr algn="l"/>
            <a:r>
              <a:rPr lang="en-US" sz="4400" dirty="0" err="1"/>
              <a:t>Surabhi</a:t>
            </a:r>
            <a:r>
              <a:rPr lang="en-US" sz="4400" dirty="0"/>
              <a:t> </a:t>
            </a:r>
            <a:r>
              <a:rPr lang="en-US" sz="4400" dirty="0" err="1"/>
              <a:t>Kumari</a:t>
            </a:r>
            <a:endParaRPr lang="en-US" sz="4400" dirty="0"/>
          </a:p>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rgbClr val="C00000"/>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577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577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32475" y="614299"/>
            <a:ext cx="1527048"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211632" y="2104136"/>
            <a:ext cx="11457305" cy="4599305"/>
          </a:xfrm>
          <a:prstGeom prst="rect">
            <a:avLst/>
          </a:prstGeom>
        </p:spPr>
        <p:txBody>
          <a:bodyPr wrap="square" lIns="0" tIns="0" rIns="0" bIns="0">
            <a:spAutoFit/>
          </a:bodyPr>
          <a:lstStyle>
            <a:lvl1pPr>
              <a:defRPr sz="2000" b="1" i="0">
                <a:solidFill>
                  <a:srgbClr val="C00000"/>
                </a:solidFill>
                <a:latin typeface="Courier New"/>
                <a:cs typeface="Courier New"/>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8/28/2019</a:t>
            </a:fld>
            <a:endParaRPr lang="en-US"/>
          </a:p>
        </p:txBody>
      </p:sp>
      <p:sp>
        <p:nvSpPr>
          <p:cNvPr id="6" name="Holder 6"/>
          <p:cNvSpPr>
            <a:spLocks noGrp="1"/>
          </p:cNvSpPr>
          <p:nvPr>
            <p:ph type="sldNum" sz="quarter" idx="7"/>
          </p:nvPr>
        </p:nvSpPr>
        <p:spPr>
          <a:xfrm>
            <a:off x="11462766" y="6617919"/>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228599"/>
            <a:ext cx="10591800" cy="4876801"/>
          </a:xfrm>
          <a:prstGeom prst="rect">
            <a:avLst/>
          </a:prstGeom>
          <a:blipFill>
            <a:blip r:embed="rId2" cstate="print"/>
            <a:stretch>
              <a:fillRect/>
            </a:stretch>
          </a:blipFill>
        </p:spPr>
        <p:txBody>
          <a:bodyPr wrap="square" lIns="0" tIns="0" rIns="0" bIns="0" rtlCol="0"/>
          <a:lstStyle/>
          <a:p>
            <a:pPr algn="ctr"/>
            <a:endParaRPr/>
          </a:p>
        </p:txBody>
      </p:sp>
      <p:sp>
        <p:nvSpPr>
          <p:cNvPr id="7" name="Rectangle 6"/>
          <p:cNvSpPr/>
          <p:nvPr/>
        </p:nvSpPr>
        <p:spPr>
          <a:xfrm>
            <a:off x="2895600" y="5181600"/>
            <a:ext cx="5867400" cy="1015663"/>
          </a:xfrm>
          <a:prstGeom prst="rect">
            <a:avLst/>
          </a:prstGeom>
        </p:spPr>
        <p:txBody>
          <a:bodyPr wrap="square">
            <a:spAutoFit/>
          </a:bodyPr>
          <a:lstStyle/>
          <a:p>
            <a:r>
              <a:rPr lang="en-US" sz="2400" b="1" dirty="0"/>
              <a:t>SECURE CLIENT SERVER CHAT APPLICATION</a:t>
            </a:r>
          </a:p>
          <a:p>
            <a:pPr algn="ctr"/>
            <a:r>
              <a:rPr lang="en-US" altLang="en-US" b="1" dirty="0">
                <a:solidFill>
                  <a:srgbClr val="000000"/>
                </a:solidFill>
                <a:latin typeface="Arial" panose="020B0604020202020204" pitchFamily="34" charset="0"/>
                <a:ea typeface="Times New Roman" panose="02020603050405020304" pitchFamily="18" charset="0"/>
              </a:rPr>
              <a:t>Submitted By</a:t>
            </a:r>
            <a:r>
              <a:rPr lang="en-IN" altLang="en-US" b="1" dirty="0">
                <a:solidFill>
                  <a:srgbClr val="000000"/>
                </a:solidFill>
                <a:latin typeface="Arial" panose="020B0604020202020204" pitchFamily="34" charset="0"/>
                <a:ea typeface="Times New Roman" panose="02020603050405020304" pitchFamily="18" charset="0"/>
              </a:rPr>
              <a:t>:</a:t>
            </a:r>
            <a:br>
              <a:rPr lang="en-IN" dirty="0"/>
            </a:br>
            <a:endParaRPr lang="en-IN" dirty="0"/>
          </a:p>
        </p:txBody>
      </p:sp>
      <p:sp>
        <p:nvSpPr>
          <p:cNvPr id="8" name="Rectangle 7"/>
          <p:cNvSpPr/>
          <p:nvPr/>
        </p:nvSpPr>
        <p:spPr>
          <a:xfrm>
            <a:off x="2895600" y="5906869"/>
            <a:ext cx="6096000" cy="646331"/>
          </a:xfrm>
          <a:prstGeom prst="rect">
            <a:avLst/>
          </a:prstGeom>
        </p:spPr>
        <p:txBody>
          <a:bodyPr>
            <a:spAutoFit/>
          </a:bodyPr>
          <a:lstStyle/>
          <a:p>
            <a:pPr algn="ctr"/>
            <a:r>
              <a:rPr lang="en-US" dirty="0" err="1">
                <a:latin typeface="Times New Roman" pitchFamily="18" charset="0"/>
                <a:cs typeface="Times New Roman" pitchFamily="18" charset="0"/>
              </a:rPr>
              <a:t>Ashish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Pandey</a:t>
            </a:r>
            <a:r>
              <a:rPr lang="en-US" dirty="0">
                <a:latin typeface="Times New Roman" pitchFamily="18" charset="0"/>
                <a:cs typeface="Times New Roman" pitchFamily="18" charset="0"/>
              </a:rPr>
              <a:t> (500063104)   </a:t>
            </a:r>
            <a:r>
              <a:rPr lang="en-US" dirty="0" err="1">
                <a:latin typeface="Times New Roman" pitchFamily="18" charset="0"/>
                <a:cs typeface="Times New Roman" pitchFamily="18" charset="0"/>
              </a:rPr>
              <a:t>Mridul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Thapa</a:t>
            </a:r>
            <a:r>
              <a:rPr lang="en-US" dirty="0">
                <a:latin typeface="Times New Roman" pitchFamily="18" charset="0"/>
                <a:cs typeface="Times New Roman" pitchFamily="18" charset="0"/>
              </a:rPr>
              <a:t>  (500060077)</a:t>
            </a:r>
          </a:p>
          <a:p>
            <a:pPr algn="ctr"/>
            <a:r>
              <a:rPr lang="en-US" dirty="0">
                <a:latin typeface="Times New Roman" pitchFamily="18" charset="0"/>
                <a:cs typeface="Times New Roman" pitchFamily="18" charset="0"/>
              </a:rPr>
              <a:t>Nikhil </a:t>
            </a:r>
            <a:r>
              <a:rPr lang="en-US" dirty="0" err="1">
                <a:latin typeface="Times New Roman" pitchFamily="18" charset="0"/>
                <a:cs typeface="Times New Roman" pitchFamily="18" charset="0"/>
              </a:rPr>
              <a:t>Mishra</a:t>
            </a:r>
            <a:r>
              <a:rPr lang="en-US" dirty="0">
                <a:latin typeface="Times New Roman" pitchFamily="18" charset="0"/>
                <a:cs typeface="Times New Roman" pitchFamily="18" charset="0"/>
              </a:rPr>
              <a:t>  (500062584)   </a:t>
            </a:r>
            <a:r>
              <a:rPr lang="en-US" dirty="0" err="1">
                <a:latin typeface="Times New Roman" pitchFamily="18" charset="0"/>
                <a:cs typeface="Times New Roman" pitchFamily="18" charset="0"/>
              </a:rPr>
              <a:t>Surabhi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Kumari</a:t>
            </a:r>
            <a:r>
              <a:rPr lang="en-US" dirty="0">
                <a:latin typeface="Times New Roman" pitchFamily="18" charset="0"/>
                <a:cs typeface="Times New Roman" pitchFamily="18" charset="0"/>
              </a:rPr>
              <a:t> (500063663)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609600"/>
            <a:ext cx="4724400" cy="762000"/>
          </a:xfrm>
        </p:spPr>
        <p:txBody>
          <a:bodyPr/>
          <a:lstStyle/>
          <a:p>
            <a:r>
              <a:rPr lang="en-IN" b="1" dirty="0">
                <a:latin typeface="Times New Roman" pitchFamily="18" charset="0"/>
                <a:ea typeface="+mn-ea"/>
                <a:cs typeface="Times New Roman" pitchFamily="18" charset="0"/>
              </a:rPr>
              <a:t>SDLC Model Used:</a:t>
            </a:r>
          </a:p>
        </p:txBody>
      </p:sp>
      <p:sp>
        <p:nvSpPr>
          <p:cNvPr id="3" name="Text Placeholder 2"/>
          <p:cNvSpPr>
            <a:spLocks noGrp="1"/>
          </p:cNvSpPr>
          <p:nvPr>
            <p:ph type="body" idx="1"/>
          </p:nvPr>
        </p:nvSpPr>
        <p:spPr>
          <a:xfrm>
            <a:off x="4572000" y="5638800"/>
            <a:ext cx="3064967" cy="492443"/>
          </a:xfrm>
        </p:spPr>
        <p:txBody>
          <a:bodyPr/>
          <a:lstStyle/>
          <a:p>
            <a:r>
              <a:rPr lang="en-IN" sz="3200" b="0" dirty="0">
                <a:solidFill>
                  <a:schemeClr val="tx1"/>
                </a:solidFill>
                <a:latin typeface="Times New Roman" pitchFamily="18" charset="0"/>
                <a:cs typeface="Times New Roman" pitchFamily="18" charset="0"/>
              </a:rPr>
              <a:t>Waterfall  Model </a:t>
            </a:r>
          </a:p>
        </p:txBody>
      </p:sp>
      <p:pic>
        <p:nvPicPr>
          <p:cNvPr id="1026" name="Picture 2" descr="Waterfall Model"/>
          <p:cNvPicPr>
            <a:picLocks noChangeAspect="1" noChangeArrowheads="1"/>
          </p:cNvPicPr>
          <p:nvPr/>
        </p:nvPicPr>
        <p:blipFill>
          <a:blip r:embed="rId2"/>
          <a:srcRect/>
          <a:stretch>
            <a:fillRect/>
          </a:stretch>
        </p:blipFill>
        <p:spPr bwMode="auto">
          <a:xfrm>
            <a:off x="3276600" y="1524000"/>
            <a:ext cx="5627027" cy="3943350"/>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48200" y="550783"/>
            <a:ext cx="3200400" cy="668417"/>
          </a:xfrm>
        </p:spPr>
        <p:txBody>
          <a:bodyPr/>
          <a:lstStyle/>
          <a:p>
            <a:r>
              <a:rPr lang="en-IN" b="1" dirty="0"/>
              <a:t>Gantt CHART</a:t>
            </a:r>
          </a:p>
        </p:txBody>
      </p:sp>
      <p:pic>
        <p:nvPicPr>
          <p:cNvPr id="7" name="Picture 6"/>
          <p:cNvPicPr/>
          <p:nvPr/>
        </p:nvPicPr>
        <p:blipFill rotWithShape="1">
          <a:blip r:embed="rId2"/>
          <a:srcRect l="23726" t="35036" r="27314" b="16097"/>
          <a:stretch/>
        </p:blipFill>
        <p:spPr bwMode="auto">
          <a:xfrm>
            <a:off x="2286000" y="1295400"/>
            <a:ext cx="7467600" cy="4648200"/>
          </a:xfrm>
          <a:prstGeom prst="rect">
            <a:avLst/>
          </a:prstGeom>
          <a:ln>
            <a:solidFill>
              <a:schemeClr val="tx1"/>
            </a:solidFill>
          </a:ln>
          <a:extLst>
            <a:ext uri="{53640926-AAD7-44D8-BBD7-CCE9431645EC}">
              <a14:shadowObscured xmlns:a14="http://schemas.microsoft.com/office/drawing/2010/main"/>
            </a:ext>
          </a:extLst>
        </p:spPr>
      </p:pic>
      <p:sp>
        <p:nvSpPr>
          <p:cNvPr id="8" name="Rectangle 7"/>
          <p:cNvSpPr/>
          <p:nvPr/>
        </p:nvSpPr>
        <p:spPr>
          <a:xfrm>
            <a:off x="5606928" y="6019800"/>
            <a:ext cx="793872" cy="369332"/>
          </a:xfrm>
          <a:prstGeom prst="rect">
            <a:avLst/>
          </a:prstGeom>
          <a:ln>
            <a:solidFill>
              <a:schemeClr val="bg1"/>
            </a:solidFill>
          </a:ln>
        </p:spPr>
        <p:txBody>
          <a:bodyPr wrap="none">
            <a:spAutoFit/>
          </a:bodyPr>
          <a:lstStyle/>
          <a:p>
            <a:pPr>
              <a:spcAft>
                <a:spcPts val="0"/>
              </a:spcAft>
            </a:pPr>
            <a:r>
              <a:rPr lang="en-US" b="1" dirty="0">
                <a:solidFill>
                  <a:srgbClr val="7F7F7F"/>
                </a:solidFill>
                <a:latin typeface="Times New Roman" panose="02020603050405020304" pitchFamily="18" charset="0"/>
                <a:ea typeface="Times New Roman" panose="02020603050405020304" pitchFamily="18" charset="0"/>
              </a:rPr>
              <a:t>Week </a:t>
            </a:r>
            <a:endParaRPr lang="en-IN" sz="2800" b="1" dirty="0">
              <a:latin typeface="Times New Roman" panose="02020603050405020304" pitchFamily="18" charset="0"/>
              <a:ea typeface="Times New Roman" panose="02020603050405020304" pitchFamily="18" charset="0"/>
            </a:endParaRPr>
          </a:p>
        </p:txBody>
      </p:sp>
      <p:cxnSp>
        <p:nvCxnSpPr>
          <p:cNvPr id="9" name="Straight Arrow Connector 8"/>
          <p:cNvCxnSpPr/>
          <p:nvPr/>
        </p:nvCxnSpPr>
        <p:spPr>
          <a:xfrm>
            <a:off x="6400800" y="6248400"/>
            <a:ext cx="304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457200"/>
            <a:ext cx="3733800" cy="690574"/>
          </a:xfrm>
          <a:prstGeom prst="rect">
            <a:avLst/>
          </a:prstGeom>
        </p:spPr>
        <p:txBody>
          <a:bodyPr vert="horz" wrap="square" lIns="0" tIns="13335" rIns="0" bIns="0" rtlCol="0">
            <a:spAutoFit/>
          </a:bodyPr>
          <a:lstStyle/>
          <a:p>
            <a:pPr marL="12700">
              <a:lnSpc>
                <a:spcPct val="100000"/>
              </a:lnSpc>
              <a:spcBef>
                <a:spcPts val="105"/>
              </a:spcBef>
            </a:pPr>
            <a:r>
              <a:rPr lang="en-US" b="1" dirty="0">
                <a:latin typeface="Times New Roman" pitchFamily="18" charset="0"/>
                <a:cs typeface="Times New Roman" pitchFamily="18" charset="0"/>
              </a:rPr>
              <a:t>Working Plan</a:t>
            </a:r>
            <a:endParaRPr b="1" spc="-85" dirty="0">
              <a:latin typeface="Times New Roman" pitchFamily="18" charset="0"/>
              <a:cs typeface="Times New Roman"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
        <p:nvSpPr>
          <p:cNvPr id="6" name="TextBox 5"/>
          <p:cNvSpPr txBox="1"/>
          <p:nvPr/>
        </p:nvSpPr>
        <p:spPr>
          <a:xfrm>
            <a:off x="1363106" y="1295400"/>
            <a:ext cx="2421406" cy="1200329"/>
          </a:xfrm>
          <a:prstGeom prst="rect">
            <a:avLst/>
          </a:prstGeom>
          <a:solidFill>
            <a:srgbClr val="7030A0"/>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latin typeface="Times New Roman" pitchFamily="18" charset="0"/>
                <a:cs typeface="Times New Roman" pitchFamily="18" charset="0"/>
              </a:rPr>
              <a:t>Gathering information and starting off with compression using RSA algorithm.  </a:t>
            </a:r>
          </a:p>
        </p:txBody>
      </p:sp>
      <p:sp>
        <p:nvSpPr>
          <p:cNvPr id="7" name="TextBox 6"/>
          <p:cNvSpPr txBox="1"/>
          <p:nvPr/>
        </p:nvSpPr>
        <p:spPr>
          <a:xfrm>
            <a:off x="3801506" y="2514600"/>
            <a:ext cx="2356530" cy="1200329"/>
          </a:xfrm>
          <a:prstGeom prst="rect">
            <a:avLst/>
          </a:prstGeom>
          <a:solidFill>
            <a:schemeClr val="accent2"/>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latin typeface="Times New Roman" pitchFamily="18" charset="0"/>
                <a:cs typeface="Times New Roman" pitchFamily="18" charset="0"/>
              </a:rPr>
              <a:t>Using RSA algorithm to compress different types of data checking for lossy/lossless.</a:t>
            </a:r>
          </a:p>
        </p:txBody>
      </p:sp>
      <p:sp>
        <p:nvSpPr>
          <p:cNvPr id="8" name="TextBox 7"/>
          <p:cNvSpPr txBox="1"/>
          <p:nvPr/>
        </p:nvSpPr>
        <p:spPr>
          <a:xfrm>
            <a:off x="6239906" y="3657600"/>
            <a:ext cx="2314389" cy="1200329"/>
          </a:xfrm>
          <a:prstGeom prst="rect">
            <a:avLst/>
          </a:prstGeom>
          <a:solidFill>
            <a:srgbClr val="00B0F0"/>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latin typeface="Times New Roman" pitchFamily="18" charset="0"/>
                <a:cs typeface="Times New Roman" pitchFamily="18" charset="0"/>
              </a:rPr>
              <a:t>Starting Encryption on Compressed Data. Working On decryption part.</a:t>
            </a:r>
          </a:p>
        </p:txBody>
      </p:sp>
      <p:sp>
        <p:nvSpPr>
          <p:cNvPr id="9" name="TextBox 8"/>
          <p:cNvSpPr txBox="1"/>
          <p:nvPr/>
        </p:nvSpPr>
        <p:spPr>
          <a:xfrm>
            <a:off x="8602106" y="4876800"/>
            <a:ext cx="2294494" cy="923330"/>
          </a:xfrm>
          <a:prstGeom prst="rect">
            <a:avLst/>
          </a:prstGeom>
          <a:solidFill>
            <a:srgbClr val="7030A0"/>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latin typeface="Times New Roman" pitchFamily="18" charset="0"/>
                <a:cs typeface="Times New Roman" pitchFamily="18" charset="0"/>
              </a:rPr>
              <a:t>Decompressing the data and comparing it with the original data</a:t>
            </a:r>
          </a:p>
        </p:txBody>
      </p:sp>
      <p:sp>
        <p:nvSpPr>
          <p:cNvPr id="10" name="Rectangle 9"/>
          <p:cNvSpPr/>
          <p:nvPr/>
        </p:nvSpPr>
        <p:spPr>
          <a:xfrm>
            <a:off x="8678306" y="4419600"/>
            <a:ext cx="2175596" cy="461665"/>
          </a:xfrm>
          <a:prstGeom prst="rect">
            <a:avLst/>
          </a:prstGeom>
        </p:spPr>
        <p:txBody>
          <a:bodyPr wrap="none">
            <a:spAutoFit/>
          </a:bodyPr>
          <a:lstStyle/>
          <a:p>
            <a:r>
              <a:rPr lang="en-US" sz="2400" dirty="0">
                <a:latin typeface="Times New Roman" pitchFamily="18" charset="0"/>
                <a:cs typeface="Times New Roman" pitchFamily="18" charset="0"/>
              </a:rPr>
              <a:t>November 2019</a:t>
            </a:r>
          </a:p>
        </p:txBody>
      </p:sp>
      <p:sp>
        <p:nvSpPr>
          <p:cNvPr id="11" name="Rectangle 10"/>
          <p:cNvSpPr/>
          <p:nvPr/>
        </p:nvSpPr>
        <p:spPr>
          <a:xfrm>
            <a:off x="6468506" y="3200400"/>
            <a:ext cx="1867819" cy="461665"/>
          </a:xfrm>
          <a:prstGeom prst="rect">
            <a:avLst/>
          </a:prstGeom>
        </p:spPr>
        <p:txBody>
          <a:bodyPr wrap="none">
            <a:spAutoFit/>
          </a:bodyPr>
          <a:lstStyle/>
          <a:p>
            <a:r>
              <a:rPr lang="en-US" sz="2400" dirty="0">
                <a:latin typeface="Times New Roman" pitchFamily="18" charset="0"/>
                <a:cs typeface="Times New Roman" pitchFamily="18" charset="0"/>
              </a:rPr>
              <a:t>October 2019</a:t>
            </a:r>
          </a:p>
        </p:txBody>
      </p:sp>
      <p:sp>
        <p:nvSpPr>
          <p:cNvPr id="12" name="Rectangle 11"/>
          <p:cNvSpPr/>
          <p:nvPr/>
        </p:nvSpPr>
        <p:spPr>
          <a:xfrm>
            <a:off x="3953906" y="2057400"/>
            <a:ext cx="2191626" cy="461665"/>
          </a:xfrm>
          <a:prstGeom prst="rect">
            <a:avLst/>
          </a:prstGeom>
        </p:spPr>
        <p:txBody>
          <a:bodyPr wrap="none">
            <a:spAutoFit/>
          </a:bodyPr>
          <a:lstStyle/>
          <a:p>
            <a:r>
              <a:rPr lang="en-US" sz="2400" dirty="0">
                <a:latin typeface="Times New Roman" pitchFamily="18" charset="0"/>
                <a:cs typeface="Times New Roman" pitchFamily="18" charset="0"/>
              </a:rPr>
              <a:t>September 2019</a:t>
            </a:r>
          </a:p>
        </p:txBody>
      </p:sp>
      <p:sp>
        <p:nvSpPr>
          <p:cNvPr id="13" name="Rectangle 12"/>
          <p:cNvSpPr/>
          <p:nvPr/>
        </p:nvSpPr>
        <p:spPr>
          <a:xfrm>
            <a:off x="1667906" y="838200"/>
            <a:ext cx="1766830" cy="461665"/>
          </a:xfrm>
          <a:prstGeom prst="rect">
            <a:avLst/>
          </a:prstGeom>
        </p:spPr>
        <p:txBody>
          <a:bodyPr wrap="none">
            <a:spAutoFit/>
          </a:bodyPr>
          <a:lstStyle/>
          <a:p>
            <a:r>
              <a:rPr lang="en-US" sz="2400" dirty="0">
                <a:latin typeface="Times New Roman" pitchFamily="18" charset="0"/>
                <a:cs typeface="Times New Roman" pitchFamily="18" charset="0"/>
              </a:rPr>
              <a:t>August 2019</a:t>
            </a:r>
          </a:p>
        </p:txBody>
      </p:sp>
      <p:sp>
        <p:nvSpPr>
          <p:cNvPr id="14" name="Bent-Up Arrow 13"/>
          <p:cNvSpPr/>
          <p:nvPr/>
        </p:nvSpPr>
        <p:spPr>
          <a:xfrm rot="5400000">
            <a:off x="3028027" y="2449879"/>
            <a:ext cx="554488" cy="836331"/>
          </a:xfrm>
          <a:prstGeom prst="bentUpArrow">
            <a:avLst>
              <a:gd name="adj1" fmla="val 12856"/>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5400000">
            <a:off x="5287406" y="3619500"/>
            <a:ext cx="685800" cy="1066800"/>
          </a:xfrm>
          <a:prstGeom prst="bentUpArrow">
            <a:avLst>
              <a:gd name="adj1" fmla="val 12856"/>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5400000">
            <a:off x="7778282" y="4786224"/>
            <a:ext cx="533400" cy="866952"/>
          </a:xfrm>
          <a:prstGeom prst="bentUpArrow">
            <a:avLst>
              <a:gd name="adj1" fmla="val 12856"/>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577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609600"/>
            <a:ext cx="4800600" cy="690574"/>
          </a:xfrm>
          <a:prstGeom prst="rect">
            <a:avLst/>
          </a:prstGeom>
        </p:spPr>
        <p:txBody>
          <a:bodyPr vert="horz" wrap="square" lIns="0" tIns="13335" rIns="0" bIns="0" rtlCol="0">
            <a:spAutoFit/>
          </a:bodyPr>
          <a:lstStyle/>
          <a:p>
            <a:pPr marL="12700" algn="ctr">
              <a:lnSpc>
                <a:spcPct val="100000"/>
              </a:lnSpc>
              <a:spcBef>
                <a:spcPts val="105"/>
              </a:spcBef>
            </a:pPr>
            <a:r>
              <a:rPr lang="en-IN" b="1" spc="-5" dirty="0">
                <a:latin typeface="Times New Roman" pitchFamily="18" charset="0"/>
                <a:cs typeface="Times New Roman" pitchFamily="18" charset="0"/>
              </a:rPr>
              <a:t>Problem Statement</a:t>
            </a:r>
            <a:endParaRPr b="1" dirty="0">
              <a:latin typeface="Times New Roman" pitchFamily="18" charset="0"/>
              <a:cs typeface="Times New Roman"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
        <p:nvSpPr>
          <p:cNvPr id="3" name="object 3"/>
          <p:cNvSpPr txBox="1"/>
          <p:nvPr/>
        </p:nvSpPr>
        <p:spPr>
          <a:xfrm>
            <a:off x="1046480" y="1371600"/>
            <a:ext cx="10154920" cy="4427174"/>
          </a:xfrm>
          <a:prstGeom prst="rect">
            <a:avLst/>
          </a:prstGeom>
        </p:spPr>
        <p:txBody>
          <a:bodyPr vert="horz" wrap="square" lIns="0" tIns="60960" rIns="0" bIns="0"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client-server communication model is used in a wide variety of software applications. Where normally the server side is sufficiently protected and sealed from public access, but client applications running on devices like notebooks and desktops are considered insecure and exposed to security threats. The main weakness of client-server chat application is that there is no security provided to data which is transferred between clients. Any unauthorized client can hack the client account and can change the data. This is the main objective of this project (To develop a secured Client-Server Chat Application)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609600"/>
            <a:ext cx="3733799" cy="690574"/>
          </a:xfrm>
          <a:prstGeom prst="rect">
            <a:avLst/>
          </a:prstGeom>
        </p:spPr>
        <p:txBody>
          <a:bodyPr vert="horz" wrap="square" lIns="0" tIns="13335" rIns="0" bIns="0" rtlCol="0">
            <a:spAutoFit/>
          </a:bodyPr>
          <a:lstStyle/>
          <a:p>
            <a:pPr marL="12700" algn="ctr">
              <a:lnSpc>
                <a:spcPct val="100000"/>
              </a:lnSpc>
              <a:spcBef>
                <a:spcPts val="105"/>
              </a:spcBef>
            </a:pPr>
            <a:r>
              <a:rPr b="1" spc="-5" dirty="0">
                <a:latin typeface="Times New Roman" pitchFamily="18" charset="0"/>
                <a:cs typeface="Times New Roman" pitchFamily="18" charset="0"/>
              </a:rPr>
              <a:t>OBJ</a:t>
            </a:r>
            <a:r>
              <a:rPr b="1" spc="-45" dirty="0">
                <a:latin typeface="Times New Roman" pitchFamily="18" charset="0"/>
                <a:cs typeface="Times New Roman" pitchFamily="18" charset="0"/>
              </a:rPr>
              <a:t>E</a:t>
            </a:r>
            <a:r>
              <a:rPr b="1" spc="25" dirty="0">
                <a:latin typeface="Times New Roman" pitchFamily="18" charset="0"/>
                <a:cs typeface="Times New Roman" pitchFamily="18" charset="0"/>
              </a:rPr>
              <a:t>C</a:t>
            </a:r>
            <a:r>
              <a:rPr b="1" spc="-5" dirty="0">
                <a:latin typeface="Times New Roman" pitchFamily="18" charset="0"/>
                <a:cs typeface="Times New Roman" pitchFamily="18" charset="0"/>
              </a:rPr>
              <a:t>TIV</a:t>
            </a:r>
            <a:r>
              <a:rPr b="1" spc="-55" dirty="0">
                <a:latin typeface="Times New Roman" pitchFamily="18" charset="0"/>
                <a:cs typeface="Times New Roman" pitchFamily="18" charset="0"/>
              </a:rPr>
              <a:t>E</a:t>
            </a:r>
            <a:r>
              <a:rPr b="1" dirty="0">
                <a:latin typeface="Times New Roman" pitchFamily="18" charset="0"/>
                <a:cs typeface="Times New Roman" pitchFamily="18" charset="0"/>
              </a:rPr>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a:t>
            </a:fld>
            <a:endParaRPr dirty="0"/>
          </a:p>
        </p:txBody>
      </p:sp>
      <p:sp>
        <p:nvSpPr>
          <p:cNvPr id="3" name="object 3"/>
          <p:cNvSpPr txBox="1"/>
          <p:nvPr/>
        </p:nvSpPr>
        <p:spPr>
          <a:xfrm>
            <a:off x="970280" y="1371601"/>
            <a:ext cx="10154920" cy="5242461"/>
          </a:xfrm>
          <a:prstGeom prst="rect">
            <a:avLst/>
          </a:prstGeom>
        </p:spPr>
        <p:txBody>
          <a:bodyPr vert="horz" wrap="square" lIns="0" tIns="60960" rIns="0" bIns="0" rtlCol="0">
            <a:spAutoFit/>
          </a:bodyPr>
          <a:lstStyle/>
          <a:p>
            <a:pPr marL="355600" indent="-342900">
              <a:lnSpc>
                <a:spcPct val="100000"/>
              </a:lnSpc>
              <a:spcBef>
                <a:spcPts val="480"/>
              </a:spcBef>
              <a:buFont typeface="Arial"/>
              <a:buChar char="•"/>
              <a:tabLst>
                <a:tab pos="354965" algn="l"/>
                <a:tab pos="355600" algn="l"/>
              </a:tabLst>
            </a:pPr>
            <a:r>
              <a:rPr lang="en-IN" sz="3200" dirty="0">
                <a:cs typeface="Calibri"/>
              </a:rPr>
              <a:t>To build up a dependable and encrypted system programming network chat application between client and server</a:t>
            </a:r>
          </a:p>
          <a:p>
            <a:pPr marL="355600" indent="-342900">
              <a:lnSpc>
                <a:spcPct val="100000"/>
              </a:lnSpc>
              <a:spcBef>
                <a:spcPts val="480"/>
              </a:spcBef>
              <a:buFont typeface="Arial"/>
              <a:buChar char="•"/>
              <a:tabLst>
                <a:tab pos="354965" algn="l"/>
                <a:tab pos="355600" algn="l"/>
              </a:tabLst>
            </a:pPr>
            <a:r>
              <a:rPr lang="en-IN" sz="3200" dirty="0">
                <a:latin typeface="Calibri"/>
                <a:cs typeface="Calibri"/>
              </a:rPr>
              <a:t>To provide a secure chat room in case of any breakdown over a LAN.</a:t>
            </a:r>
          </a:p>
          <a:p>
            <a:pPr marL="355600" indent="-342900">
              <a:lnSpc>
                <a:spcPct val="100000"/>
              </a:lnSpc>
              <a:spcBef>
                <a:spcPts val="480"/>
              </a:spcBef>
              <a:buFont typeface="Arial"/>
              <a:buChar char="•"/>
              <a:tabLst>
                <a:tab pos="354965" algn="l"/>
                <a:tab pos="355600" algn="l"/>
              </a:tabLst>
            </a:pPr>
            <a:r>
              <a:rPr lang="en-IN" sz="3200" dirty="0">
                <a:latin typeface="Calibri"/>
                <a:cs typeface="Calibri"/>
              </a:rPr>
              <a:t>To provide a secure fast channel for faster transmission of data.</a:t>
            </a:r>
          </a:p>
          <a:p>
            <a:pPr marL="355600" indent="-342900">
              <a:lnSpc>
                <a:spcPct val="100000"/>
              </a:lnSpc>
              <a:spcBef>
                <a:spcPts val="480"/>
              </a:spcBef>
              <a:buFont typeface="Arial"/>
              <a:buChar char="•"/>
              <a:tabLst>
                <a:tab pos="354965" algn="l"/>
                <a:tab pos="355600" algn="l"/>
              </a:tabLst>
            </a:pPr>
            <a:r>
              <a:rPr lang="en-IN" sz="3200" dirty="0">
                <a:latin typeface="Calibri"/>
                <a:cs typeface="Calibri"/>
              </a:rPr>
              <a:t>Use of Asymmetric and Symmetric encryption methods to secure both ends of the communication channel.</a:t>
            </a:r>
          </a:p>
          <a:p>
            <a:pPr marL="355600" indent="-342900">
              <a:lnSpc>
                <a:spcPct val="100000"/>
              </a:lnSpc>
              <a:spcBef>
                <a:spcPts val="480"/>
              </a:spcBef>
              <a:buFont typeface="Arial"/>
              <a:buChar char="•"/>
              <a:tabLst>
                <a:tab pos="354965" algn="l"/>
                <a:tab pos="355600" algn="l"/>
              </a:tabLst>
            </a:pPr>
            <a:endParaRPr sz="3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400" y="465892"/>
            <a:ext cx="5257799" cy="677108"/>
          </a:xfrm>
        </p:spPr>
        <p:txBody>
          <a:bodyPr/>
          <a:lstStyle/>
          <a:p>
            <a:pPr algn="ctr"/>
            <a:r>
              <a:rPr lang="en-US" b="1" dirty="0"/>
              <a:t>What is Compression?</a:t>
            </a:r>
            <a:endParaRPr lang="en-IN" b="1" dirty="0"/>
          </a:p>
        </p:txBody>
      </p:sp>
      <p:sp>
        <p:nvSpPr>
          <p:cNvPr id="6" name="Text Placeholder 5"/>
          <p:cNvSpPr>
            <a:spLocks noGrp="1"/>
          </p:cNvSpPr>
          <p:nvPr>
            <p:ph type="body" idx="1"/>
          </p:nvPr>
        </p:nvSpPr>
        <p:spPr>
          <a:xfrm>
            <a:off x="838200" y="1295400"/>
            <a:ext cx="10896600" cy="4953000"/>
          </a:xfrm>
        </p:spPr>
        <p:txBody>
          <a:bodyPr/>
          <a:lstStyle/>
          <a:p>
            <a:r>
              <a:rPr lang="en-US" sz="3200" b="0" dirty="0">
                <a:solidFill>
                  <a:schemeClr val="tx1"/>
                </a:solidFill>
                <a:latin typeface="Times New Roman" pitchFamily="18" charset="0"/>
                <a:cs typeface="Times New Roman" pitchFamily="18" charset="0"/>
              </a:rPr>
              <a:t>It is the process of modifying, encoding or converting the bits structure of data in such a way that it consumes less space on disk.</a:t>
            </a:r>
          </a:p>
          <a:p>
            <a:r>
              <a:rPr lang="en-US" sz="3200" b="0" dirty="0">
                <a:solidFill>
                  <a:schemeClr val="tx1"/>
                </a:solidFill>
                <a:latin typeface="Times New Roman" pitchFamily="18" charset="0"/>
                <a:cs typeface="Times New Roman" pitchFamily="18" charset="0"/>
              </a:rPr>
              <a:t>Types:</a:t>
            </a:r>
          </a:p>
          <a:p>
            <a:pPr>
              <a:buFont typeface="Wingdings 3" charset="2"/>
              <a:buAutoNum type="arabicPeriod"/>
            </a:pPr>
            <a:r>
              <a:rPr lang="en-US" sz="3200" b="0" dirty="0" err="1">
                <a:solidFill>
                  <a:schemeClr val="tx1"/>
                </a:solidFill>
                <a:latin typeface="Times New Roman" pitchFamily="18" charset="0"/>
                <a:cs typeface="Times New Roman" pitchFamily="18" charset="0"/>
              </a:rPr>
              <a:t>Lossy</a:t>
            </a:r>
            <a:endParaRPr lang="en-US" sz="3200" b="0" dirty="0">
              <a:solidFill>
                <a:schemeClr val="tx1"/>
              </a:solidFill>
              <a:latin typeface="Times New Roman" pitchFamily="18" charset="0"/>
              <a:cs typeface="Times New Roman" pitchFamily="18" charset="0"/>
            </a:endParaRPr>
          </a:p>
          <a:p>
            <a:pPr>
              <a:buFont typeface="Wingdings 3" charset="2"/>
              <a:buAutoNum type="arabicPeriod"/>
            </a:pPr>
            <a:r>
              <a:rPr lang="en-US" sz="3200" b="0" dirty="0">
                <a:solidFill>
                  <a:schemeClr val="tx1"/>
                </a:solidFill>
                <a:latin typeface="Times New Roman" pitchFamily="18" charset="0"/>
                <a:cs typeface="Times New Roman" pitchFamily="18" charset="0"/>
              </a:rPr>
              <a:t>Lossless</a:t>
            </a:r>
          </a:p>
          <a:p>
            <a:pPr>
              <a:buFont typeface="Wingdings 3" charset="2"/>
              <a:buAutoNum type="arabicPeriod"/>
            </a:pPr>
            <a:endParaRPr lang="en-US" sz="3200" b="0" dirty="0">
              <a:solidFill>
                <a:schemeClr val="tx1"/>
              </a:solidFill>
              <a:latin typeface="Times New Roman" pitchFamily="18" charset="0"/>
              <a:cs typeface="Times New Roman" pitchFamily="18" charset="0"/>
            </a:endParaRPr>
          </a:p>
          <a:p>
            <a:r>
              <a:rPr lang="en-US" sz="3200" dirty="0">
                <a:solidFill>
                  <a:schemeClr val="tx1"/>
                </a:solidFill>
                <a:latin typeface="Times New Roman" pitchFamily="18" charset="0"/>
                <a:cs typeface="Times New Roman" pitchFamily="18" charset="0"/>
              </a:rPr>
              <a:t>Its Need ..</a:t>
            </a:r>
            <a:endParaRPr lang="en-US" sz="3200" b="0" dirty="0">
              <a:solidFill>
                <a:schemeClr val="tx1"/>
              </a:solidFill>
              <a:latin typeface="Times New Roman" pitchFamily="18" charset="0"/>
              <a:cs typeface="Times New Roman" pitchFamily="18" charset="0"/>
            </a:endParaRPr>
          </a:p>
          <a:p>
            <a:pPr>
              <a:buFont typeface="Wingdings" panose="05000000000000000000" pitchFamily="2" charset="2"/>
              <a:buChar char="ü"/>
            </a:pPr>
            <a:r>
              <a:rPr lang="en-US" sz="3200" b="0" dirty="0">
                <a:solidFill>
                  <a:schemeClr val="tx1"/>
                </a:solidFill>
                <a:latin typeface="Times New Roman" pitchFamily="18" charset="0"/>
                <a:cs typeface="Times New Roman" pitchFamily="18" charset="0"/>
              </a:rPr>
              <a:t>It reduces the amount of space needed to store data</a:t>
            </a:r>
          </a:p>
          <a:p>
            <a:pPr>
              <a:buFont typeface="Wingdings" panose="05000000000000000000" pitchFamily="2" charset="2"/>
              <a:buChar char="ü"/>
            </a:pPr>
            <a:r>
              <a:rPr lang="en-US" sz="3200" b="0" dirty="0">
                <a:solidFill>
                  <a:schemeClr val="tx1"/>
                </a:solidFill>
                <a:latin typeface="Times New Roman" pitchFamily="18" charset="0"/>
                <a:cs typeface="Times New Roman" pitchFamily="18" charset="0"/>
              </a:rPr>
              <a:t>Efficient transmission of data over the network channel</a:t>
            </a:r>
          </a:p>
          <a:p>
            <a:pPr>
              <a:buFont typeface="Wingdings" panose="05000000000000000000" pitchFamily="2" charset="2"/>
              <a:buChar char="ü"/>
            </a:pPr>
            <a:r>
              <a:rPr lang="en-US" sz="3200" b="0" dirty="0">
                <a:solidFill>
                  <a:schemeClr val="tx1"/>
                </a:solidFill>
                <a:latin typeface="Times New Roman" pitchFamily="18" charset="0"/>
                <a:cs typeface="Times New Roman" pitchFamily="18" charset="0"/>
              </a:rPr>
              <a:t>Effective bandwidth utilization</a:t>
            </a:r>
          </a:p>
          <a:p>
            <a:endParaRPr lang="en-US" sz="3200" b="0" dirty="0">
              <a:solidFill>
                <a:schemeClr val="tx1"/>
              </a:solidFill>
              <a:latin typeface="Times New Roman" pitchFamily="18" charset="0"/>
              <a:cs typeface="Times New Roman" pitchFamily="18" charset="0"/>
            </a:endParaRPr>
          </a:p>
          <a:p>
            <a:endParaRPr lang="en-IN"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76226"/>
            <a:ext cx="6781800"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t>Encryption and Decryption </a:t>
            </a:r>
          </a:p>
        </p:txBody>
      </p:sp>
      <p:sp>
        <p:nvSpPr>
          <p:cNvPr id="6" name="Text Placeholder 5"/>
          <p:cNvSpPr>
            <a:spLocks noGrp="1"/>
          </p:cNvSpPr>
          <p:nvPr>
            <p:ph type="body" idx="1"/>
          </p:nvPr>
        </p:nvSpPr>
        <p:spPr>
          <a:xfrm>
            <a:off x="381000" y="1180267"/>
            <a:ext cx="11457305" cy="5144333"/>
          </a:xfrm>
        </p:spPr>
        <p:txBody>
          <a:bodyPr/>
          <a:lstStyle/>
          <a:p>
            <a:r>
              <a:rPr lang="en-US" sz="2800" dirty="0">
                <a:solidFill>
                  <a:schemeClr val="tx1"/>
                </a:solidFill>
                <a:latin typeface="Times New Roman" pitchFamily="18" charset="0"/>
                <a:cs typeface="Times New Roman" pitchFamily="18" charset="0"/>
              </a:rPr>
              <a:t>Encryption</a:t>
            </a:r>
            <a:r>
              <a:rPr lang="en-US" sz="2800" b="0" dirty="0">
                <a:solidFill>
                  <a:schemeClr val="tx1"/>
                </a:solidFill>
                <a:latin typeface="Times New Roman" pitchFamily="18" charset="0"/>
                <a:cs typeface="Times New Roman" pitchFamily="18" charset="0"/>
              </a:rPr>
              <a:t> is a process of translating a plain text into something that appears to be random and meaningless and is difficult to decode.</a:t>
            </a:r>
          </a:p>
          <a:p>
            <a:endParaRPr lang="en-US" sz="2800" b="0" dirty="0">
              <a:solidFill>
                <a:schemeClr val="tx1"/>
              </a:solidFill>
              <a:latin typeface="Times New Roman" pitchFamily="18" charset="0"/>
              <a:cs typeface="Times New Roman" pitchFamily="18" charset="0"/>
            </a:endParaRPr>
          </a:p>
          <a:p>
            <a:r>
              <a:rPr lang="en-US" sz="2800" dirty="0">
                <a:solidFill>
                  <a:schemeClr val="tx1"/>
                </a:solidFill>
                <a:latin typeface="Times New Roman" pitchFamily="18" charset="0"/>
                <a:cs typeface="Times New Roman" pitchFamily="18" charset="0"/>
              </a:rPr>
              <a:t>Decryption</a:t>
            </a:r>
            <a:r>
              <a:rPr lang="en-US" sz="2800" b="0" dirty="0">
                <a:solidFill>
                  <a:schemeClr val="tx1"/>
                </a:solidFill>
                <a:latin typeface="Times New Roman" pitchFamily="18" charset="0"/>
                <a:cs typeface="Times New Roman" pitchFamily="18" charset="0"/>
              </a:rPr>
              <a:t> is a process of transforming encrypted information back into original data.</a:t>
            </a:r>
          </a:p>
          <a:p>
            <a:endParaRPr lang="en-US" sz="2800" dirty="0">
              <a:solidFill>
                <a:schemeClr val="tx1"/>
              </a:solidFill>
              <a:latin typeface="Times New Roman" pitchFamily="18" charset="0"/>
              <a:cs typeface="Times New Roman" pitchFamily="18" charset="0"/>
            </a:endParaRPr>
          </a:p>
          <a:p>
            <a:r>
              <a:rPr lang="en-US" sz="2800" dirty="0">
                <a:solidFill>
                  <a:schemeClr val="tx1"/>
                </a:solidFill>
                <a:latin typeface="Times New Roman" pitchFamily="18" charset="0"/>
                <a:cs typeface="Times New Roman" pitchFamily="18" charset="0"/>
              </a:rPr>
              <a:t>It’s Need</a:t>
            </a:r>
            <a:endParaRPr lang="en-US" sz="2800" b="0" dirty="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ü"/>
            </a:pPr>
            <a:r>
              <a:rPr lang="en-US" sz="2800" b="0" dirty="0">
                <a:solidFill>
                  <a:schemeClr val="tx1"/>
                </a:solidFill>
                <a:latin typeface="Times New Roman" pitchFamily="18" charset="0"/>
                <a:cs typeface="Times New Roman" pitchFamily="18" charset="0"/>
              </a:rPr>
              <a:t>Provides security for data at all times.</a:t>
            </a:r>
          </a:p>
          <a:p>
            <a:pPr marL="342900" indent="-342900">
              <a:buFont typeface="Wingdings" panose="05000000000000000000" pitchFamily="2" charset="2"/>
              <a:buChar char="ü"/>
            </a:pPr>
            <a:r>
              <a:rPr lang="en-US" sz="2800" b="0" dirty="0">
                <a:solidFill>
                  <a:schemeClr val="tx1"/>
                </a:solidFill>
                <a:latin typeface="Times New Roman" pitchFamily="18" charset="0"/>
                <a:cs typeface="Times New Roman" pitchFamily="18" charset="0"/>
              </a:rPr>
              <a:t>Maintains integrity</a:t>
            </a:r>
          </a:p>
          <a:p>
            <a:pPr marL="342900" indent="-342900">
              <a:buFont typeface="Wingdings" panose="05000000000000000000" pitchFamily="2" charset="2"/>
              <a:buChar char="ü"/>
            </a:pPr>
            <a:r>
              <a:rPr lang="en-US" sz="2800" b="0" dirty="0">
                <a:solidFill>
                  <a:schemeClr val="tx1"/>
                </a:solidFill>
                <a:latin typeface="Times New Roman" pitchFamily="18" charset="0"/>
                <a:cs typeface="Times New Roman" pitchFamily="18" charset="0"/>
              </a:rPr>
              <a:t>Protects privacy</a:t>
            </a:r>
          </a:p>
          <a:p>
            <a:pPr marL="342900" indent="-342900">
              <a:buFont typeface="Wingdings" panose="05000000000000000000" pitchFamily="2" charset="2"/>
              <a:buChar char="ü"/>
            </a:pPr>
            <a:r>
              <a:rPr lang="en-US" sz="2800" b="0" dirty="0">
                <a:solidFill>
                  <a:schemeClr val="tx1"/>
                </a:solidFill>
                <a:latin typeface="Times New Roman" pitchFamily="18" charset="0"/>
                <a:cs typeface="Times New Roman" pitchFamily="18" charset="0"/>
              </a:rPr>
              <a:t>Protects data across devices</a:t>
            </a:r>
          </a:p>
          <a:p>
            <a:endParaRPr lang="en-US" sz="2800" dirty="0">
              <a:solidFill>
                <a:schemeClr val="tx1">
                  <a:lumMod val="65000"/>
                  <a:lumOff val="35000"/>
                </a:schemeClr>
              </a:solidFill>
            </a:endParaRPr>
          </a:p>
          <a:p>
            <a:endParaRPr lang="en-IN" sz="28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idx="1"/>
          </p:nvPr>
        </p:nvSpPr>
        <p:spPr>
          <a:xfrm>
            <a:off x="457200" y="1295400"/>
            <a:ext cx="5334000" cy="5170646"/>
          </a:xfrm>
        </p:spPr>
        <p:txBody>
          <a:bodyPr/>
          <a:lstStyle/>
          <a:p>
            <a:pPr marL="12700" algn="l">
              <a:spcBef>
                <a:spcPts val="105"/>
              </a:spcBef>
            </a:pPr>
            <a:r>
              <a:rPr lang="en-US" sz="2800" dirty="0">
                <a:solidFill>
                  <a:schemeClr val="tx1"/>
                </a:solidFill>
                <a:latin typeface="Calibri"/>
                <a:ea typeface="+mj-ea"/>
                <a:cs typeface="Calibri"/>
              </a:rPr>
              <a:t>Use case of Compression</a:t>
            </a:r>
          </a:p>
          <a:p>
            <a:pPr>
              <a:buFont typeface="Arial" pitchFamily="34" charset="0"/>
              <a:buChar char="•"/>
            </a:pPr>
            <a:r>
              <a:rPr lang="en-US" sz="2800" b="0" dirty="0">
                <a:solidFill>
                  <a:schemeClr val="tx1"/>
                </a:solidFill>
                <a:latin typeface="Times New Roman" pitchFamily="18" charset="0"/>
                <a:cs typeface="Times New Roman" pitchFamily="18" charset="0"/>
              </a:rPr>
              <a:t>Image compression</a:t>
            </a:r>
          </a:p>
          <a:p>
            <a:pPr>
              <a:buFont typeface="Arial" pitchFamily="34" charset="0"/>
              <a:buChar char="•"/>
            </a:pPr>
            <a:r>
              <a:rPr lang="en-US" sz="2800" b="0" dirty="0">
                <a:solidFill>
                  <a:schemeClr val="tx1"/>
                </a:solidFill>
                <a:latin typeface="Times New Roman" pitchFamily="18" charset="0"/>
                <a:cs typeface="Times New Roman" pitchFamily="18" charset="0"/>
              </a:rPr>
              <a:t>Audio compression</a:t>
            </a:r>
          </a:p>
          <a:p>
            <a:pPr>
              <a:buFont typeface="Arial" pitchFamily="34" charset="0"/>
              <a:buChar char="•"/>
            </a:pPr>
            <a:r>
              <a:rPr lang="en-US" sz="2800" b="0" dirty="0">
                <a:solidFill>
                  <a:schemeClr val="tx1"/>
                </a:solidFill>
                <a:latin typeface="Times New Roman" pitchFamily="18" charset="0"/>
                <a:cs typeface="Times New Roman" pitchFamily="18" charset="0"/>
              </a:rPr>
              <a:t>Database Management</a:t>
            </a:r>
          </a:p>
          <a:p>
            <a:endParaRPr lang="en-US" sz="2800" b="0" dirty="0">
              <a:solidFill>
                <a:schemeClr val="tx1"/>
              </a:solidFill>
              <a:latin typeface="Calibri"/>
              <a:ea typeface="+mj-ea"/>
              <a:cs typeface="Calibri"/>
            </a:endParaRPr>
          </a:p>
          <a:p>
            <a:r>
              <a:rPr lang="en-US" sz="2800" dirty="0">
                <a:solidFill>
                  <a:schemeClr val="tx1"/>
                </a:solidFill>
                <a:latin typeface="Calibri"/>
                <a:ea typeface="+mj-ea"/>
                <a:cs typeface="Calibri"/>
              </a:rPr>
              <a:t>Use case of Encryption/Decryption</a:t>
            </a:r>
          </a:p>
          <a:p>
            <a:pPr>
              <a:buFont typeface="Arial" pitchFamily="34" charset="0"/>
              <a:buChar char="•"/>
            </a:pPr>
            <a:r>
              <a:rPr lang="en-US" sz="2800" b="0" dirty="0">
                <a:solidFill>
                  <a:schemeClr val="tx1"/>
                </a:solidFill>
                <a:latin typeface="Times New Roman" pitchFamily="18" charset="0"/>
                <a:cs typeface="Times New Roman" pitchFamily="18" charset="0"/>
              </a:rPr>
              <a:t>End to End encryption </a:t>
            </a:r>
          </a:p>
          <a:p>
            <a:pPr>
              <a:buFont typeface="Arial" pitchFamily="34" charset="0"/>
              <a:buChar char="•"/>
            </a:pPr>
            <a:r>
              <a:rPr lang="en-US" sz="2800" b="0" dirty="0">
                <a:solidFill>
                  <a:schemeClr val="tx1"/>
                </a:solidFill>
                <a:latin typeface="Times New Roman" pitchFamily="18" charset="0"/>
                <a:cs typeface="Times New Roman" pitchFamily="18" charset="0"/>
              </a:rPr>
              <a:t>Virtual private networks (VPN)</a:t>
            </a:r>
          </a:p>
          <a:p>
            <a:pPr>
              <a:buFont typeface="Arial" pitchFamily="34" charset="0"/>
              <a:buChar char="•"/>
            </a:pPr>
            <a:r>
              <a:rPr lang="en-US" sz="2800" b="0" dirty="0">
                <a:solidFill>
                  <a:schemeClr val="tx1"/>
                </a:solidFill>
                <a:latin typeface="Times New Roman" pitchFamily="18" charset="0"/>
                <a:cs typeface="Times New Roman" pitchFamily="18" charset="0"/>
              </a:rPr>
              <a:t>Secure Web Browsing </a:t>
            </a:r>
          </a:p>
          <a:p>
            <a:endParaRPr lang="en-US" sz="2800" b="0" dirty="0">
              <a:solidFill>
                <a:schemeClr val="tx1"/>
              </a:solidFill>
              <a:latin typeface="Times New Roman" pitchFamily="18" charset="0"/>
              <a:cs typeface="Times New Roman" pitchFamily="18" charset="0"/>
            </a:endParaRPr>
          </a:p>
          <a:p>
            <a:endParaRPr lang="en-US" sz="2800" b="0" dirty="0">
              <a:solidFill>
                <a:schemeClr val="tx1"/>
              </a:solidFill>
              <a:latin typeface="Times New Roman" pitchFamily="18" charset="0"/>
              <a:cs typeface="Times New Roman" pitchFamily="18" charset="0"/>
            </a:endParaRPr>
          </a:p>
          <a:p>
            <a:endParaRPr lang="en-IN" sz="2800" dirty="0"/>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a:t>
            </a:fld>
            <a:endParaRPr dirty="0"/>
          </a:p>
        </p:txBody>
      </p:sp>
      <p:pic>
        <p:nvPicPr>
          <p:cNvPr id="7169" name="Picture 1" descr="C:\Users\clinic\Desktop\minor1\785126.fig.0021.jpg"/>
          <p:cNvPicPr>
            <a:picLocks noChangeAspect="1" noChangeArrowheads="1"/>
          </p:cNvPicPr>
          <p:nvPr/>
        </p:nvPicPr>
        <p:blipFill>
          <a:blip r:embed="rId2"/>
          <a:srcRect/>
          <a:stretch>
            <a:fillRect/>
          </a:stretch>
        </p:blipFill>
        <p:spPr bwMode="auto">
          <a:xfrm>
            <a:off x="5605151" y="1143000"/>
            <a:ext cx="6586849" cy="3962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452426"/>
            <a:ext cx="4267200" cy="690574"/>
          </a:xfrm>
          <a:prstGeom prst="rect">
            <a:avLst/>
          </a:prstGeom>
        </p:spPr>
        <p:txBody>
          <a:bodyPr vert="horz" wrap="square" lIns="0" tIns="13335" rIns="0" bIns="0" rtlCol="0">
            <a:spAutoFit/>
          </a:bodyPr>
          <a:lstStyle/>
          <a:p>
            <a:r>
              <a:rPr lang="en-US" b="1" dirty="0"/>
              <a:t>Project Workflow</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
        <p:nvSpPr>
          <p:cNvPr id="8" name="Rectangle 7"/>
          <p:cNvSpPr/>
          <p:nvPr/>
        </p:nvSpPr>
        <p:spPr>
          <a:xfrm>
            <a:off x="8170657" y="1066800"/>
            <a:ext cx="990600" cy="369332"/>
          </a:xfrm>
          <a:prstGeom prst="rect">
            <a:avLst/>
          </a:prstGeom>
        </p:spPr>
        <p:txBody>
          <a:bodyPr wrap="square">
            <a:spAutoFit/>
          </a:bodyPr>
          <a:lstStyle/>
          <a:p>
            <a:r>
              <a:rPr lang="en-US" dirty="0"/>
              <a:t>Phase 1:</a:t>
            </a:r>
          </a:p>
        </p:txBody>
      </p:sp>
      <p:sp>
        <p:nvSpPr>
          <p:cNvPr id="9" name="Rectangle 8"/>
          <p:cNvSpPr/>
          <p:nvPr/>
        </p:nvSpPr>
        <p:spPr>
          <a:xfrm>
            <a:off x="8170657" y="5410200"/>
            <a:ext cx="973343" cy="369332"/>
          </a:xfrm>
          <a:prstGeom prst="rect">
            <a:avLst/>
          </a:prstGeom>
        </p:spPr>
        <p:txBody>
          <a:bodyPr wrap="none">
            <a:spAutoFit/>
          </a:bodyPr>
          <a:lstStyle/>
          <a:p>
            <a:r>
              <a:rPr lang="en-US" dirty="0"/>
              <a:t>Phase 5:</a:t>
            </a:r>
          </a:p>
        </p:txBody>
      </p:sp>
      <p:sp>
        <p:nvSpPr>
          <p:cNvPr id="10" name="Rectangle 9"/>
          <p:cNvSpPr/>
          <p:nvPr/>
        </p:nvSpPr>
        <p:spPr>
          <a:xfrm>
            <a:off x="8170657" y="2133600"/>
            <a:ext cx="973343" cy="369332"/>
          </a:xfrm>
          <a:prstGeom prst="rect">
            <a:avLst/>
          </a:prstGeom>
        </p:spPr>
        <p:txBody>
          <a:bodyPr wrap="none">
            <a:spAutoFit/>
          </a:bodyPr>
          <a:lstStyle/>
          <a:p>
            <a:r>
              <a:rPr lang="en-US" dirty="0"/>
              <a:t>Phase 2:</a:t>
            </a:r>
          </a:p>
        </p:txBody>
      </p:sp>
      <p:sp>
        <p:nvSpPr>
          <p:cNvPr id="11" name="Rectangle 10"/>
          <p:cNvSpPr/>
          <p:nvPr/>
        </p:nvSpPr>
        <p:spPr>
          <a:xfrm>
            <a:off x="8153400" y="4343400"/>
            <a:ext cx="973343" cy="369332"/>
          </a:xfrm>
          <a:prstGeom prst="rect">
            <a:avLst/>
          </a:prstGeom>
        </p:spPr>
        <p:txBody>
          <a:bodyPr wrap="none">
            <a:spAutoFit/>
          </a:bodyPr>
          <a:lstStyle/>
          <a:p>
            <a:r>
              <a:rPr lang="en-US" dirty="0"/>
              <a:t>Phase 4:</a:t>
            </a:r>
          </a:p>
        </p:txBody>
      </p:sp>
      <p:sp>
        <p:nvSpPr>
          <p:cNvPr id="12" name="Rectangle 11"/>
          <p:cNvSpPr/>
          <p:nvPr/>
        </p:nvSpPr>
        <p:spPr>
          <a:xfrm>
            <a:off x="8153400" y="3276600"/>
            <a:ext cx="973343" cy="369332"/>
          </a:xfrm>
          <a:prstGeom prst="rect">
            <a:avLst/>
          </a:prstGeom>
        </p:spPr>
        <p:txBody>
          <a:bodyPr wrap="none">
            <a:spAutoFit/>
          </a:bodyPr>
          <a:lstStyle/>
          <a:p>
            <a:r>
              <a:rPr lang="en-US" dirty="0"/>
              <a:t>Phase 3:</a:t>
            </a:r>
          </a:p>
        </p:txBody>
      </p:sp>
      <p:sp>
        <p:nvSpPr>
          <p:cNvPr id="13" name="Rectangle 12"/>
          <p:cNvSpPr/>
          <p:nvPr/>
        </p:nvSpPr>
        <p:spPr>
          <a:xfrm>
            <a:off x="9296401" y="990601"/>
            <a:ext cx="213359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Choosing Data Type</a:t>
            </a:r>
          </a:p>
        </p:txBody>
      </p:sp>
      <p:sp>
        <p:nvSpPr>
          <p:cNvPr id="14" name="Rectangle 13"/>
          <p:cNvSpPr/>
          <p:nvPr/>
        </p:nvSpPr>
        <p:spPr>
          <a:xfrm>
            <a:off x="9296400" y="2057400"/>
            <a:ext cx="2133599" cy="5333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Compression</a:t>
            </a:r>
          </a:p>
        </p:txBody>
      </p:sp>
      <p:sp>
        <p:nvSpPr>
          <p:cNvPr id="15" name="Rectangle 14"/>
          <p:cNvSpPr/>
          <p:nvPr/>
        </p:nvSpPr>
        <p:spPr>
          <a:xfrm>
            <a:off x="9372600" y="3200400"/>
            <a:ext cx="20574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Encryption</a:t>
            </a:r>
          </a:p>
        </p:txBody>
      </p:sp>
      <p:sp>
        <p:nvSpPr>
          <p:cNvPr id="18" name="Rectangle 17"/>
          <p:cNvSpPr/>
          <p:nvPr/>
        </p:nvSpPr>
        <p:spPr>
          <a:xfrm>
            <a:off x="9372601" y="4267200"/>
            <a:ext cx="2057400" cy="533399"/>
          </a:xfrm>
          <a:prstGeom prst="rect">
            <a:avLst/>
          </a:prstGeom>
          <a:solidFill>
            <a:srgbClr val="9F61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Decryption</a:t>
            </a:r>
          </a:p>
        </p:txBody>
      </p:sp>
      <p:sp>
        <p:nvSpPr>
          <p:cNvPr id="19" name="Rectangle 18"/>
          <p:cNvSpPr/>
          <p:nvPr/>
        </p:nvSpPr>
        <p:spPr>
          <a:xfrm>
            <a:off x="9372600" y="5334000"/>
            <a:ext cx="2105891" cy="471055"/>
          </a:xfrm>
          <a:prstGeom prst="rect">
            <a:avLst/>
          </a:prstGeom>
          <a:solidFill>
            <a:srgbClr val="FF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Decompression</a:t>
            </a:r>
          </a:p>
        </p:txBody>
      </p:sp>
      <p:sp>
        <p:nvSpPr>
          <p:cNvPr id="20" name="Down Arrow 19"/>
          <p:cNvSpPr/>
          <p:nvPr/>
        </p:nvSpPr>
        <p:spPr>
          <a:xfrm>
            <a:off x="10210800" y="15240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a:off x="10210800" y="25908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own Arrow 22"/>
          <p:cNvSpPr/>
          <p:nvPr/>
        </p:nvSpPr>
        <p:spPr>
          <a:xfrm>
            <a:off x="10210800" y="37338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own Arrow 23"/>
          <p:cNvSpPr/>
          <p:nvPr/>
        </p:nvSpPr>
        <p:spPr>
          <a:xfrm>
            <a:off x="10210800" y="48006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457200" y="1829812"/>
            <a:ext cx="7696200" cy="3046988"/>
          </a:xfrm>
          <a:prstGeom prst="rect">
            <a:avLst/>
          </a:prstGeom>
        </p:spPr>
        <p:txBody>
          <a:bodyPr wrap="square">
            <a:spAutoFit/>
          </a:bodyPr>
          <a:lstStyle/>
          <a:p>
            <a:r>
              <a:rPr lang="en-US" sz="2400" b="1" dirty="0">
                <a:latin typeface="Times New Roman" pitchFamily="18" charset="0"/>
                <a:cs typeface="Times New Roman" pitchFamily="18" charset="0"/>
              </a:rPr>
              <a:t>Methodology:</a:t>
            </a:r>
            <a:r>
              <a:rPr lang="en-US" sz="2400" dirty="0">
                <a:latin typeface="Times New Roman" pitchFamily="18" charset="0"/>
                <a:cs typeface="Times New Roman" pitchFamily="18" charset="0"/>
              </a:rPr>
              <a:t>  </a:t>
            </a:r>
          </a:p>
          <a:p>
            <a:pPr>
              <a:lnSpc>
                <a:spcPct val="200000"/>
              </a:lnSpc>
            </a:pPr>
            <a:r>
              <a:rPr lang="en-US" sz="2400" dirty="0">
                <a:latin typeface="Times New Roman" pitchFamily="18" charset="0"/>
                <a:cs typeface="Times New Roman" pitchFamily="18" charset="0"/>
              </a:rPr>
              <a:t>Step 1: Connect two PC’s using Socket programming.</a:t>
            </a:r>
          </a:p>
          <a:p>
            <a:pPr>
              <a:lnSpc>
                <a:spcPct val="200000"/>
              </a:lnSpc>
            </a:pPr>
            <a:r>
              <a:rPr lang="en-US" sz="2400" dirty="0">
                <a:latin typeface="Times New Roman" pitchFamily="18" charset="0"/>
                <a:cs typeface="Times New Roman" pitchFamily="18" charset="0"/>
              </a:rPr>
              <a:t>Step 2: Communication between the two PC’s over LAN.</a:t>
            </a:r>
            <a:endParaRPr lang="en-IN" sz="2400" dirty="0">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Step 3: Securing the chat application using RSA  Algorithm.</a:t>
            </a:r>
            <a:endParaRPr lang="en-IN" sz="2400" dirty="0">
              <a:latin typeface="Times New Roman" pitchFamily="18" charset="0"/>
              <a:cs typeface="Times New Roman" pitchFamily="18" charset="0"/>
            </a:endParaRP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528626"/>
            <a:ext cx="4267200" cy="690574"/>
          </a:xfrm>
          <a:prstGeom prst="rect">
            <a:avLst/>
          </a:prstGeom>
        </p:spPr>
        <p:txBody>
          <a:bodyPr vert="horz" wrap="square" lIns="0" tIns="13335" rIns="0" bIns="0" rtlCol="0">
            <a:spAutoFit/>
          </a:bodyPr>
          <a:lstStyle/>
          <a:p>
            <a:pPr marL="12700" algn="ctr">
              <a:lnSpc>
                <a:spcPct val="100000"/>
              </a:lnSpc>
              <a:spcBef>
                <a:spcPts val="105"/>
              </a:spcBef>
            </a:pPr>
            <a:r>
              <a:rPr lang="en-US" b="1" kern="1200" dirty="0">
                <a:latin typeface="Times New Roman" pitchFamily="18" charset="0"/>
                <a:ea typeface="+mn-ea"/>
                <a:cs typeface="Times New Roman" pitchFamily="18" charset="0"/>
              </a:rPr>
              <a:t>Algorithms used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8</a:t>
            </a:fld>
            <a:endParaRPr dirty="0"/>
          </a:p>
        </p:txBody>
      </p:sp>
      <p:sp>
        <p:nvSpPr>
          <p:cNvPr id="3" name="object 3"/>
          <p:cNvSpPr txBox="1"/>
          <p:nvPr/>
        </p:nvSpPr>
        <p:spPr>
          <a:xfrm>
            <a:off x="533400" y="1887417"/>
            <a:ext cx="5554345" cy="3065583"/>
          </a:xfrm>
          <a:prstGeom prst="rect">
            <a:avLst/>
          </a:prstGeom>
        </p:spPr>
        <p:txBody>
          <a:bodyPr vert="horz" wrap="square" lIns="0" tIns="109855" rIns="0" bIns="0" rtlCol="0">
            <a:spAutoFit/>
          </a:bodyPr>
          <a:lstStyle/>
          <a:p>
            <a:r>
              <a:rPr lang="en-US" sz="2400" b="1" dirty="0">
                <a:latin typeface="Times New Roman" pitchFamily="18" charset="0"/>
                <a:cs typeface="Times New Roman" pitchFamily="18" charset="0"/>
              </a:rPr>
              <a:t>RSA(</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–Shamir–</a:t>
            </a:r>
            <a:r>
              <a:rPr lang="en-US" sz="2400" b="1" dirty="0" err="1">
                <a:latin typeface="Times New Roman" pitchFamily="18" charset="0"/>
                <a:cs typeface="Times New Roman" pitchFamily="18" charset="0"/>
              </a:rPr>
              <a:t>Adleman</a:t>
            </a:r>
            <a:r>
              <a:rPr lang="en-US" sz="2400" b="1" dirty="0">
                <a:latin typeface="Times New Roman" pitchFamily="18" charset="0"/>
                <a:cs typeface="Times New Roman" pitchFamily="18" charset="0"/>
              </a:rPr>
              <a:t>) Algorithm:</a:t>
            </a:r>
          </a:p>
          <a:p>
            <a:r>
              <a:rPr lang="en-US" sz="2400" dirty="0">
                <a:latin typeface="Times New Roman" pitchFamily="18" charset="0"/>
                <a:cs typeface="Times New Roman" pitchFamily="18" charset="0"/>
              </a:rPr>
              <a:t>RSA is the standard asymmetric algorithm, It uses two keys for encryption. The public key is open and the client uses it to encrypt a random session key. Anyone intercepts the encrypted key must use the second key, the private key, to decrypt it.</a:t>
            </a:r>
            <a:r>
              <a:rPr lang="en-IN" sz="2400" dirty="0"/>
              <a:t> </a:t>
            </a:r>
            <a:endParaRPr lang="en-US" sz="2400" dirty="0">
              <a:latin typeface="Times New Roman" pitchFamily="18" charset="0"/>
              <a:cs typeface="Times New Roman" pitchFamily="18" charset="0"/>
            </a:endParaRPr>
          </a:p>
        </p:txBody>
      </p:sp>
      <p:pic>
        <p:nvPicPr>
          <p:cNvPr id="7" name="Picture 6"/>
          <p:cNvPicPr>
            <a:picLocks noChangeAspect="1"/>
          </p:cNvPicPr>
          <p:nvPr/>
        </p:nvPicPr>
        <p:blipFill rotWithShape="1">
          <a:blip r:embed="rId3"/>
          <a:srcRect l="3929" t="26443" r="20238" b="13845"/>
          <a:stretch/>
        </p:blipFill>
        <p:spPr>
          <a:xfrm>
            <a:off x="6096000" y="1981200"/>
            <a:ext cx="5852268" cy="297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9</a:t>
            </a:fld>
            <a:endParaRPr dirty="0"/>
          </a:p>
        </p:txBody>
      </p:sp>
      <p:sp>
        <p:nvSpPr>
          <p:cNvPr id="3" name="object 3"/>
          <p:cNvSpPr txBox="1"/>
          <p:nvPr/>
        </p:nvSpPr>
        <p:spPr>
          <a:xfrm>
            <a:off x="846455" y="914400"/>
            <a:ext cx="5554345" cy="4727576"/>
          </a:xfrm>
          <a:prstGeom prst="rect">
            <a:avLst/>
          </a:prstGeom>
        </p:spPr>
        <p:txBody>
          <a:bodyPr vert="horz" wrap="square" lIns="0" tIns="109855" rIns="0" bIns="0" rtlCol="0">
            <a:spAutoFit/>
          </a:bodyPr>
          <a:lstStyle/>
          <a:p>
            <a:r>
              <a:rPr lang="en-US" sz="2400" b="1" dirty="0">
                <a:latin typeface="Times New Roman" pitchFamily="18" charset="0"/>
                <a:cs typeface="Times New Roman" pitchFamily="18" charset="0"/>
              </a:rPr>
              <a:t>(AES) Advance Encryption Standard Algorithm:</a:t>
            </a:r>
          </a:p>
          <a:p>
            <a:pPr>
              <a:lnSpc>
                <a:spcPct val="150000"/>
              </a:lnSpc>
            </a:pPr>
            <a:r>
              <a:rPr lang="en-IN" dirty="0"/>
              <a:t>This is the simplest kind of encryption that involves only one secret key to cipher and decipher information. Symmetrical encryption is an old and best-known technique. It uses a secret key that can either be a number, a word or a string of random letters. It is a blended with the plain text of a message to change the content in a particular way. The sender and the recipient should know the secret key that is used to encrypt and decrypt all the messages. </a:t>
            </a:r>
            <a:r>
              <a:rPr lang="en-IN" sz="2400" dirty="0"/>
              <a:t> </a:t>
            </a:r>
            <a:endParaRPr lang="en-US" sz="2400" dirty="0">
              <a:latin typeface="Times New Roman" pitchFamily="18" charset="0"/>
              <a:cs typeface="Times New Roman" pitchFamily="18" charset="0"/>
            </a:endParaRPr>
          </a:p>
        </p:txBody>
      </p:sp>
      <p:pic>
        <p:nvPicPr>
          <p:cNvPr id="6" name="Picture 5"/>
          <p:cNvPicPr>
            <a:picLocks noChangeAspect="1"/>
          </p:cNvPicPr>
          <p:nvPr/>
        </p:nvPicPr>
        <p:blipFill rotWithShape="1">
          <a:blip r:embed="rId3"/>
          <a:srcRect l="8213" t="23267" r="29287" b="16598"/>
          <a:stretch/>
        </p:blipFill>
        <p:spPr>
          <a:xfrm>
            <a:off x="5994046" y="1447800"/>
            <a:ext cx="6057092" cy="3276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755</Words>
  <Application>Microsoft Office PowerPoint</Application>
  <PresentationFormat>Widescreen</PresentationFormat>
  <Paragraphs>87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Times New Roman</vt:lpstr>
      <vt:lpstr>Wingdings</vt:lpstr>
      <vt:lpstr>Wingdings 3</vt:lpstr>
      <vt:lpstr>Office Theme</vt:lpstr>
      <vt:lpstr>PowerPoint Presentation</vt:lpstr>
      <vt:lpstr>Problem Statement</vt:lpstr>
      <vt:lpstr>OBJECTIVES</vt:lpstr>
      <vt:lpstr>What is Compression?</vt:lpstr>
      <vt:lpstr>Encryption and Decryption </vt:lpstr>
      <vt:lpstr>PowerPoint Presentation</vt:lpstr>
      <vt:lpstr>Project Workflow</vt:lpstr>
      <vt:lpstr>Algorithms used</vt:lpstr>
      <vt:lpstr>PowerPoint Presentation</vt:lpstr>
      <vt:lpstr>SDLC Model Used:</vt:lpstr>
      <vt:lpstr>Gantt CHART</vt:lpstr>
      <vt:lpstr>Working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Nikhil Mishra</cp:lastModifiedBy>
  <cp:revision>32</cp:revision>
  <dcterms:created xsi:type="dcterms:W3CDTF">2019-08-26T09:45:47Z</dcterms:created>
  <dcterms:modified xsi:type="dcterms:W3CDTF">2019-08-28T14:45:26Z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2019-01-20T00:00:00Z</vt:filetime>
  </property>
  <property fmtid="{D5CDD505-2E9C-101B-9397-08002B2CF9AE}" pid="3" name="Creator">
    <vt:lpwstr>Microsoft® PowerPoint® 2016</vt:lpwstr>
  </property>
  <property fmtid="{D5CDD505-2E9C-101B-9397-08002B2CF9AE}" pid="4" name="LastSaved">
    <vt:filetime>2019-08-26T00:00:00Z</vt:filetime>
  </property>
</Properties>
</file>