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84" r:id="rId5"/>
    <p:sldId id="259" r:id="rId6"/>
    <p:sldId id="291" r:id="rId7"/>
    <p:sldId id="311" r:id="rId8"/>
    <p:sldId id="312" r:id="rId9"/>
    <p:sldId id="313" r:id="rId10"/>
    <p:sldId id="315" r:id="rId11"/>
    <p:sldId id="314" r:id="rId12"/>
    <p:sldId id="316" r:id="rId13"/>
    <p:sldId id="308" r:id="rId14"/>
    <p:sldId id="309" r:id="rId15"/>
    <p:sldId id="263" r:id="rId16"/>
    <p:sldId id="310" r:id="rId17"/>
    <p:sldId id="265" r:id="rId18"/>
    <p:sldId id="301" r:id="rId19"/>
    <p:sldId id="302" r:id="rId20"/>
    <p:sldId id="278" r:id="rId21"/>
    <p:sldId id="307" r:id="rId22"/>
    <p:sldId id="281" r:id="rId23"/>
    <p:sldId id="300" r:id="rId24"/>
    <p:sldId id="283" r:id="rId2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8748" autoAdjust="0"/>
  </p:normalViewPr>
  <p:slideViewPr>
    <p:cSldViewPr>
      <p:cViewPr varScale="1">
        <p:scale>
          <a:sx n="73" d="100"/>
          <a:sy n="73" d="100"/>
        </p:scale>
        <p:origin x="104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5902858-35F7-4521-A621-4877932B3CEF}" type="datetimeFigureOut">
              <a:rPr lang="en-IN" smtClean="0"/>
              <a:t>25-02-2025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7824EF3-BFA0-4B8A-848D-0BB1BE9E53ED}" type="slidenum">
              <a:rPr lang="en-IN" smtClean="0"/>
              <a:t>‹#›</a:t>
            </a:fld>
            <a:endParaRPr lang="en-IN"/>
          </a:p>
        </p:txBody>
      </p:sp>
    </p:spTree>
    <p:extLst>
      <p:ext uri="{BB962C8B-B14F-4D97-AF65-F5344CB8AC3E}">
        <p14:creationId xmlns:p14="http://schemas.microsoft.com/office/powerpoint/2010/main" val="3192443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lang="en-IN" spc="-5"/>
              <a:t>Digital Library</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8A25139-D7C4-448E-9AA1-5352DDDCC6CA}" type="datetime1">
              <a:rPr lang="en-US" smtClean="0"/>
              <a:t>2/25/2025</a:t>
            </a:fld>
            <a:endParaRPr lang="en-US"/>
          </a:p>
        </p:txBody>
      </p:sp>
      <p:sp>
        <p:nvSpPr>
          <p:cNvPr id="6" name="Holder 6"/>
          <p:cNvSpPr>
            <a:spLocks noGrp="1"/>
          </p:cNvSpPr>
          <p:nvPr>
            <p:ph type="sldNum" sz="quarter" idx="7"/>
          </p:nvPr>
        </p:nvSpPr>
        <p:spPr/>
        <p:txBody>
          <a:bodyPr lIns="0" tIns="0" rIns="0" bIns="0"/>
          <a:lstStyle>
            <a:lvl1pPr>
              <a:defRPr sz="1800" b="0" i="0">
                <a:solidFill>
                  <a:srgbClr val="888888"/>
                </a:solidFill>
                <a:latin typeface="Calibri"/>
                <a:cs typeface="Calibri"/>
              </a:defRPr>
            </a:lvl1pPr>
          </a:lstStyle>
          <a:p>
            <a:pPr marL="38100">
              <a:lnSpc>
                <a:spcPts val="18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lang="en-IN" spc="-5"/>
              <a:t>Digital Library</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51537FD-217D-41B5-B028-2209A5A7183E}" type="datetime1">
              <a:rPr lang="en-US" smtClean="0"/>
              <a:t>2/25/2025</a:t>
            </a:fld>
            <a:endParaRPr lang="en-US"/>
          </a:p>
        </p:txBody>
      </p:sp>
      <p:sp>
        <p:nvSpPr>
          <p:cNvPr id="6" name="Holder 6"/>
          <p:cNvSpPr>
            <a:spLocks noGrp="1"/>
          </p:cNvSpPr>
          <p:nvPr>
            <p:ph type="sldNum" sz="quarter" idx="7"/>
          </p:nvPr>
        </p:nvSpPr>
        <p:spPr/>
        <p:txBody>
          <a:bodyPr lIns="0" tIns="0" rIns="0" bIns="0"/>
          <a:lstStyle>
            <a:lvl1pPr>
              <a:defRPr sz="1800" b="0" i="0">
                <a:solidFill>
                  <a:srgbClr val="888888"/>
                </a:solidFill>
                <a:latin typeface="Calibri"/>
                <a:cs typeface="Calibri"/>
              </a:defRPr>
            </a:lvl1pPr>
          </a:lstStyle>
          <a:p>
            <a:pPr marL="38100">
              <a:lnSpc>
                <a:spcPts val="18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lang="en-IN" spc="-5"/>
              <a:t>Digital Library</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53B569B-F9C3-4DA9-825D-21143AE0732E}" type="datetime1">
              <a:rPr lang="en-US" smtClean="0"/>
              <a:t>2/25/2025</a:t>
            </a:fld>
            <a:endParaRPr lang="en-US"/>
          </a:p>
        </p:txBody>
      </p:sp>
      <p:sp>
        <p:nvSpPr>
          <p:cNvPr id="7" name="Holder 7"/>
          <p:cNvSpPr>
            <a:spLocks noGrp="1"/>
          </p:cNvSpPr>
          <p:nvPr>
            <p:ph type="sldNum" sz="quarter" idx="7"/>
          </p:nvPr>
        </p:nvSpPr>
        <p:spPr/>
        <p:txBody>
          <a:bodyPr lIns="0" tIns="0" rIns="0" bIns="0"/>
          <a:lstStyle>
            <a:lvl1pPr>
              <a:defRPr sz="1800" b="0" i="0">
                <a:solidFill>
                  <a:srgbClr val="888888"/>
                </a:solidFill>
                <a:latin typeface="Calibri"/>
                <a:cs typeface="Calibri"/>
              </a:defRPr>
            </a:lvl1pPr>
          </a:lstStyle>
          <a:p>
            <a:pPr marL="38100">
              <a:lnSpc>
                <a:spcPts val="18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lang="en-IN" spc="-5"/>
              <a:t>Digital Library</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F2FF2C8-EE7B-4ADD-A6DF-42BADF13F310}" type="datetime1">
              <a:rPr lang="en-US" smtClean="0"/>
              <a:t>2/25/2025</a:t>
            </a:fld>
            <a:endParaRPr lang="en-US"/>
          </a:p>
        </p:txBody>
      </p:sp>
      <p:sp>
        <p:nvSpPr>
          <p:cNvPr id="5" name="Holder 5"/>
          <p:cNvSpPr>
            <a:spLocks noGrp="1"/>
          </p:cNvSpPr>
          <p:nvPr>
            <p:ph type="sldNum" sz="quarter" idx="7"/>
          </p:nvPr>
        </p:nvSpPr>
        <p:spPr/>
        <p:txBody>
          <a:bodyPr lIns="0" tIns="0" rIns="0" bIns="0"/>
          <a:lstStyle>
            <a:lvl1pPr>
              <a:defRPr sz="1800" b="0" i="0">
                <a:solidFill>
                  <a:srgbClr val="888888"/>
                </a:solidFill>
                <a:latin typeface="Calibri"/>
                <a:cs typeface="Calibri"/>
              </a:defRPr>
            </a:lvl1pPr>
          </a:lstStyle>
          <a:p>
            <a:pPr marL="38100">
              <a:lnSpc>
                <a:spcPts val="18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lang="en-IN" spc="-5"/>
              <a:t>Digital Library</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FBDD3E05-F5D1-4CD7-8BB4-5DC78C054DFC}" type="datetime1">
              <a:rPr lang="en-US" smtClean="0"/>
              <a:t>2/25/2025</a:t>
            </a:fld>
            <a:endParaRPr lang="en-US"/>
          </a:p>
        </p:txBody>
      </p:sp>
      <p:sp>
        <p:nvSpPr>
          <p:cNvPr id="4" name="Holder 4"/>
          <p:cNvSpPr>
            <a:spLocks noGrp="1"/>
          </p:cNvSpPr>
          <p:nvPr>
            <p:ph type="sldNum" sz="quarter" idx="7"/>
          </p:nvPr>
        </p:nvSpPr>
        <p:spPr/>
        <p:txBody>
          <a:bodyPr lIns="0" tIns="0" rIns="0" bIns="0"/>
          <a:lstStyle>
            <a:lvl1pPr>
              <a:defRPr sz="1800" b="0" i="0">
                <a:solidFill>
                  <a:srgbClr val="888888"/>
                </a:solidFill>
                <a:latin typeface="Calibri"/>
                <a:cs typeface="Calibri"/>
              </a:defRPr>
            </a:lvl1pPr>
          </a:lstStyle>
          <a:p>
            <a:pPr marL="38100">
              <a:lnSpc>
                <a:spcPts val="18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64464" y="5943599"/>
            <a:ext cx="6523990" cy="914400"/>
          </a:xfrm>
          <a:custGeom>
            <a:avLst/>
            <a:gdLst/>
            <a:ahLst/>
            <a:cxnLst/>
            <a:rect l="l" t="t" r="r" b="b"/>
            <a:pathLst>
              <a:path w="6523990" h="914400">
                <a:moveTo>
                  <a:pt x="114274" y="21412"/>
                </a:moveTo>
                <a:lnTo>
                  <a:pt x="876" y="0"/>
                </a:lnTo>
                <a:lnTo>
                  <a:pt x="0" y="5486"/>
                </a:lnTo>
                <a:lnTo>
                  <a:pt x="114274" y="21412"/>
                </a:lnTo>
                <a:close/>
              </a:path>
              <a:path w="6523990" h="914400">
                <a:moveTo>
                  <a:pt x="6523736" y="914400"/>
                </a:moveTo>
                <a:lnTo>
                  <a:pt x="114274" y="21412"/>
                </a:lnTo>
                <a:lnTo>
                  <a:pt x="4844542" y="914400"/>
                </a:lnTo>
                <a:lnTo>
                  <a:pt x="6523736" y="914400"/>
                </a:lnTo>
                <a:close/>
              </a:path>
            </a:pathLst>
          </a:custGeom>
          <a:solidFill>
            <a:srgbClr val="9FC9DC">
              <a:alpha val="39999"/>
            </a:srgbClr>
          </a:solidFill>
        </p:spPr>
        <p:txBody>
          <a:bodyPr wrap="square" lIns="0" tIns="0" rIns="0" bIns="0" rtlCol="0"/>
          <a:lstStyle/>
          <a:p>
            <a:endParaRPr/>
          </a:p>
        </p:txBody>
      </p:sp>
      <p:sp>
        <p:nvSpPr>
          <p:cNvPr id="17" name="bg object 17"/>
          <p:cNvSpPr/>
          <p:nvPr/>
        </p:nvSpPr>
        <p:spPr>
          <a:xfrm>
            <a:off x="646176" y="5937503"/>
            <a:ext cx="4867910" cy="920750"/>
          </a:xfrm>
          <a:custGeom>
            <a:avLst/>
            <a:gdLst/>
            <a:ahLst/>
            <a:cxnLst/>
            <a:rect l="l" t="t" r="r" b="b"/>
            <a:pathLst>
              <a:path w="4867910" h="920750">
                <a:moveTo>
                  <a:pt x="0" y="0"/>
                </a:moveTo>
                <a:lnTo>
                  <a:pt x="10566" y="6362"/>
                </a:lnTo>
                <a:lnTo>
                  <a:pt x="3823843" y="920240"/>
                </a:lnTo>
                <a:lnTo>
                  <a:pt x="4867529" y="920240"/>
                </a:lnTo>
                <a:lnTo>
                  <a:pt x="0" y="0"/>
                </a:lnTo>
                <a:close/>
              </a:path>
            </a:pathLst>
          </a:custGeom>
          <a:solidFill>
            <a:srgbClr val="00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0" y="5788151"/>
            <a:ext cx="4527804" cy="1065276"/>
          </a:xfrm>
          <a:prstGeom prst="rect">
            <a:avLst/>
          </a:prstGeom>
        </p:spPr>
      </p:pic>
      <p:pic>
        <p:nvPicPr>
          <p:cNvPr id="19" name="bg object 19"/>
          <p:cNvPicPr/>
          <p:nvPr/>
        </p:nvPicPr>
        <p:blipFill>
          <a:blip r:embed="rId8" cstate="print"/>
          <a:stretch>
            <a:fillRect/>
          </a:stretch>
        </p:blipFill>
        <p:spPr>
          <a:xfrm>
            <a:off x="0" y="5785103"/>
            <a:ext cx="4494276" cy="1072894"/>
          </a:xfrm>
          <a:prstGeom prst="rect">
            <a:avLst/>
          </a:prstGeom>
        </p:spPr>
      </p:pic>
      <p:sp>
        <p:nvSpPr>
          <p:cNvPr id="2" name="Holder 2"/>
          <p:cNvSpPr>
            <a:spLocks noGrp="1"/>
          </p:cNvSpPr>
          <p:nvPr>
            <p:ph type="title"/>
          </p:nvPr>
        </p:nvSpPr>
        <p:spPr>
          <a:xfrm>
            <a:off x="901065" y="2471419"/>
            <a:ext cx="10389869" cy="452119"/>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85291" y="2113280"/>
            <a:ext cx="10821416" cy="13862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98449" y="6474510"/>
            <a:ext cx="2446020" cy="254000"/>
          </a:xfrm>
          <a:prstGeom prst="rect">
            <a:avLst/>
          </a:prstGeom>
        </p:spPr>
        <p:txBody>
          <a:bodyPr wrap="square" lIns="0" tIns="0" rIns="0" bIns="0">
            <a:spAutoFit/>
          </a:bodyPr>
          <a:lstStyle>
            <a:lvl1pPr>
              <a:defRPr sz="1800" b="0" i="0">
                <a:solidFill>
                  <a:schemeClr val="tx1"/>
                </a:solidFill>
                <a:latin typeface="Calibri"/>
                <a:cs typeface="Calibri"/>
              </a:defRPr>
            </a:lvl1pPr>
          </a:lstStyle>
          <a:p>
            <a:pPr marL="12700">
              <a:lnSpc>
                <a:spcPts val="1810"/>
              </a:lnSpc>
            </a:pPr>
            <a:r>
              <a:rPr lang="en-IN" spc="-5"/>
              <a:t>Digital Library</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C8CCDC6D-D149-4292-9DFC-D69FA8CC52E3}" type="datetime1">
              <a:rPr lang="en-US" smtClean="0"/>
              <a:t>2/25/2025</a:t>
            </a:fld>
            <a:endParaRPr lang="en-US"/>
          </a:p>
        </p:txBody>
      </p:sp>
      <p:sp>
        <p:nvSpPr>
          <p:cNvPr id="6" name="Holder 6"/>
          <p:cNvSpPr>
            <a:spLocks noGrp="1"/>
          </p:cNvSpPr>
          <p:nvPr>
            <p:ph type="sldNum" sz="quarter" idx="7"/>
          </p:nvPr>
        </p:nvSpPr>
        <p:spPr>
          <a:xfrm>
            <a:off x="11314176" y="6408369"/>
            <a:ext cx="307975" cy="254000"/>
          </a:xfrm>
          <a:prstGeom prst="rect">
            <a:avLst/>
          </a:prstGeom>
        </p:spPr>
        <p:txBody>
          <a:bodyPr wrap="square" lIns="0" tIns="0" rIns="0" bIns="0">
            <a:spAutoFit/>
          </a:bodyPr>
          <a:lstStyle>
            <a:lvl1pPr>
              <a:defRPr sz="1800" b="0" i="0">
                <a:solidFill>
                  <a:srgbClr val="888888"/>
                </a:solidFill>
                <a:latin typeface="Calibri"/>
                <a:cs typeface="Calibri"/>
              </a:defRPr>
            </a:lvl1pPr>
          </a:lstStyle>
          <a:p>
            <a:pPr marL="38100">
              <a:lnSpc>
                <a:spcPts val="18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91173"/>
            <a:ext cx="12192000" cy="1900555"/>
            <a:chOff x="0" y="4953000"/>
            <a:chExt cx="12192000" cy="1900555"/>
          </a:xfrm>
        </p:grpSpPr>
        <p:sp>
          <p:nvSpPr>
            <p:cNvPr id="3" name="object 3"/>
            <p:cNvSpPr/>
            <p:nvPr/>
          </p:nvSpPr>
          <p:spPr>
            <a:xfrm>
              <a:off x="2249423" y="4953000"/>
              <a:ext cx="9942830" cy="487680"/>
            </a:xfrm>
            <a:custGeom>
              <a:avLst/>
              <a:gdLst/>
              <a:ahLst/>
              <a:cxnLst/>
              <a:rect l="l" t="t" r="r" b="b"/>
              <a:pathLst>
                <a:path w="9942830" h="487679">
                  <a:moveTo>
                    <a:pt x="9942322" y="0"/>
                  </a:moveTo>
                  <a:lnTo>
                    <a:pt x="0" y="289687"/>
                  </a:lnTo>
                  <a:lnTo>
                    <a:pt x="9942322" y="487680"/>
                  </a:lnTo>
                  <a:lnTo>
                    <a:pt x="9942322" y="0"/>
                  </a:lnTo>
                  <a:close/>
                </a:path>
              </a:pathLst>
            </a:custGeom>
            <a:solidFill>
              <a:srgbClr val="9FC9DC">
                <a:alpha val="39999"/>
              </a:srgbClr>
            </a:solidFill>
          </p:spPr>
          <p:txBody>
            <a:bodyPr wrap="square" lIns="0" tIns="0" rIns="0" bIns="0" rtlCol="0"/>
            <a:lstStyle/>
            <a:p>
              <a:endParaRPr/>
            </a:p>
          </p:txBody>
        </p:sp>
        <p:sp>
          <p:nvSpPr>
            <p:cNvPr id="4" name="object 4"/>
            <p:cNvSpPr/>
            <p:nvPr/>
          </p:nvSpPr>
          <p:spPr>
            <a:xfrm>
              <a:off x="149352" y="5236463"/>
              <a:ext cx="12042775" cy="789305"/>
            </a:xfrm>
            <a:custGeom>
              <a:avLst/>
              <a:gdLst/>
              <a:ahLst/>
              <a:cxnLst/>
              <a:rect l="l" t="t" r="r" b="b"/>
              <a:pathLst>
                <a:path w="12042775" h="789304">
                  <a:moveTo>
                    <a:pt x="12042521" y="0"/>
                  </a:moveTo>
                  <a:lnTo>
                    <a:pt x="0" y="0"/>
                  </a:lnTo>
                  <a:lnTo>
                    <a:pt x="12042521" y="788924"/>
                  </a:lnTo>
                  <a:lnTo>
                    <a:pt x="12042521" y="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0" y="4998719"/>
              <a:ext cx="12187428" cy="1854708"/>
            </a:xfrm>
            <a:prstGeom prst="rect">
              <a:avLst/>
            </a:prstGeom>
          </p:spPr>
        </p:pic>
        <p:pic>
          <p:nvPicPr>
            <p:cNvPr id="6" name="object 6"/>
            <p:cNvPicPr/>
            <p:nvPr/>
          </p:nvPicPr>
          <p:blipFill>
            <a:blip r:embed="rId3" cstate="print"/>
            <a:stretch>
              <a:fillRect/>
            </a:stretch>
          </p:blipFill>
          <p:spPr>
            <a:xfrm>
              <a:off x="0" y="4992623"/>
              <a:ext cx="12192000" cy="803147"/>
            </a:xfrm>
            <a:prstGeom prst="rect">
              <a:avLst/>
            </a:prstGeom>
          </p:spPr>
        </p:pic>
        <p:sp>
          <p:nvSpPr>
            <p:cNvPr id="7" name="object 7"/>
            <p:cNvSpPr/>
            <p:nvPr/>
          </p:nvSpPr>
          <p:spPr>
            <a:xfrm>
              <a:off x="4572" y="5939027"/>
              <a:ext cx="7620" cy="6350"/>
            </a:xfrm>
            <a:custGeom>
              <a:avLst/>
              <a:gdLst/>
              <a:ahLst/>
              <a:cxnLst/>
              <a:rect l="l" t="t" r="r" b="b"/>
              <a:pathLst>
                <a:path w="7620" h="6350">
                  <a:moveTo>
                    <a:pt x="0" y="6019"/>
                  </a:moveTo>
                  <a:lnTo>
                    <a:pt x="7607" y="0"/>
                  </a:lnTo>
                </a:path>
                <a:path w="7620" h="6350">
                  <a:moveTo>
                    <a:pt x="0" y="6019"/>
                  </a:moveTo>
                  <a:lnTo>
                    <a:pt x="7607" y="0"/>
                  </a:lnTo>
                </a:path>
              </a:pathLst>
            </a:custGeom>
            <a:ln w="9144">
              <a:solidFill>
                <a:srgbClr val="2CA0BD"/>
              </a:solidFill>
            </a:ln>
          </p:spPr>
          <p:txBody>
            <a:bodyPr wrap="square" lIns="0" tIns="0" rIns="0" bIns="0" rtlCol="0"/>
            <a:lstStyle/>
            <a:p>
              <a:endParaRPr/>
            </a:p>
          </p:txBody>
        </p:sp>
      </p:grpSp>
      <p:sp>
        <p:nvSpPr>
          <p:cNvPr id="9" name="object 9"/>
          <p:cNvSpPr txBox="1">
            <a:spLocks noGrp="1"/>
          </p:cNvSpPr>
          <p:nvPr>
            <p:ph type="title"/>
          </p:nvPr>
        </p:nvSpPr>
        <p:spPr>
          <a:xfrm>
            <a:off x="304800" y="2396172"/>
            <a:ext cx="11506200" cy="443070"/>
          </a:xfrm>
          <a:prstGeom prst="rect">
            <a:avLst/>
          </a:prstGeom>
        </p:spPr>
        <p:txBody>
          <a:bodyPr vert="horz" wrap="square" lIns="0" tIns="12065" rIns="0" bIns="0" rtlCol="0">
            <a:spAutoFit/>
          </a:bodyPr>
          <a:lstStyle/>
          <a:p>
            <a:pPr marL="774700" algn="ctr">
              <a:lnSpc>
                <a:spcPct val="100000"/>
              </a:lnSpc>
              <a:spcBef>
                <a:spcPts val="95"/>
              </a:spcBef>
            </a:pPr>
            <a:r>
              <a:rPr lang="en-US" b="0" i="1" spc="-5" dirty="0"/>
              <a:t>“</a:t>
            </a:r>
            <a:r>
              <a:rPr lang="en-US" sz="2000" i="1" spc="-5" dirty="0">
                <a:latin typeface="Times New Roman" panose="02020603050405020304" pitchFamily="18" charset="0"/>
                <a:cs typeface="Times New Roman" panose="02020603050405020304" pitchFamily="18" charset="0"/>
              </a:rPr>
              <a:t>REAL TIME AND CONTEXT AWARE SIGN LANGUAGE RECOGNITION SYSTEM</a:t>
            </a:r>
            <a:r>
              <a:rPr lang="en-US" b="0" i="1" spc="-5" dirty="0"/>
              <a:t>”</a:t>
            </a:r>
            <a:endParaRPr lang="en-US" b="0" i="1" spc="-50" dirty="0"/>
          </a:p>
        </p:txBody>
      </p:sp>
      <p:sp>
        <p:nvSpPr>
          <p:cNvPr id="10" name="object 10"/>
          <p:cNvSpPr txBox="1"/>
          <p:nvPr/>
        </p:nvSpPr>
        <p:spPr>
          <a:xfrm>
            <a:off x="1108075" y="3299426"/>
            <a:ext cx="2625725" cy="720069"/>
          </a:xfrm>
          <a:prstGeom prst="rect">
            <a:avLst/>
          </a:prstGeom>
        </p:spPr>
        <p:txBody>
          <a:bodyPr vert="horz" wrap="square" lIns="0" tIns="90805" rIns="0" bIns="0" rtlCol="0">
            <a:spAutoFit/>
          </a:bodyPr>
          <a:lstStyle/>
          <a:p>
            <a:pPr marL="12700">
              <a:lnSpc>
                <a:spcPct val="100000"/>
              </a:lnSpc>
              <a:spcBef>
                <a:spcPts val="715"/>
              </a:spcBef>
            </a:pPr>
            <a:r>
              <a:rPr sz="1900" spc="-5" dirty="0">
                <a:solidFill>
                  <a:srgbClr val="C00000"/>
                </a:solidFill>
                <a:latin typeface="Times New Roman" panose="02020603050405020304" pitchFamily="18" charset="0"/>
                <a:cs typeface="Times New Roman" panose="02020603050405020304" pitchFamily="18" charset="0"/>
              </a:rPr>
              <a:t>Guided</a:t>
            </a:r>
            <a:r>
              <a:rPr sz="1900" spc="-95" dirty="0">
                <a:solidFill>
                  <a:srgbClr val="C00000"/>
                </a:solidFill>
                <a:latin typeface="Times New Roman" panose="02020603050405020304" pitchFamily="18" charset="0"/>
                <a:cs typeface="Times New Roman" panose="02020603050405020304" pitchFamily="18" charset="0"/>
              </a:rPr>
              <a:t> </a:t>
            </a:r>
            <a:r>
              <a:rPr sz="1900" spc="-10" dirty="0">
                <a:solidFill>
                  <a:srgbClr val="C00000"/>
                </a:solidFill>
                <a:latin typeface="Times New Roman" panose="02020603050405020304" pitchFamily="18" charset="0"/>
                <a:cs typeface="Times New Roman" panose="02020603050405020304" pitchFamily="18" charset="0"/>
              </a:rPr>
              <a:t>By</a:t>
            </a:r>
            <a:endParaRPr lang="en-US" sz="1900" spc="-10" dirty="0">
              <a:solidFill>
                <a:srgbClr val="C00000"/>
              </a:solidFill>
              <a:latin typeface="Times New Roman" panose="02020603050405020304" pitchFamily="18" charset="0"/>
              <a:cs typeface="Times New Roman" panose="02020603050405020304" pitchFamily="18" charset="0"/>
            </a:endParaRPr>
          </a:p>
          <a:p>
            <a:pPr marL="12700">
              <a:lnSpc>
                <a:spcPct val="100000"/>
              </a:lnSpc>
              <a:spcBef>
                <a:spcPts val="715"/>
              </a:spcBef>
            </a:pPr>
            <a:r>
              <a:rPr sz="1600" b="1" spc="-15" dirty="0">
                <a:latin typeface="Times New Roman" panose="02020603050405020304" pitchFamily="18" charset="0"/>
                <a:cs typeface="Times New Roman" panose="02020603050405020304" pitchFamily="18" charset="0"/>
              </a:rPr>
              <a:t>Prof.</a:t>
            </a:r>
            <a:r>
              <a:rPr sz="1600" b="1" spc="320" dirty="0">
                <a:latin typeface="Times New Roman" panose="02020603050405020304" pitchFamily="18" charset="0"/>
                <a:cs typeface="Times New Roman" panose="02020603050405020304" pitchFamily="18" charset="0"/>
              </a:rPr>
              <a:t> </a:t>
            </a:r>
            <a:endParaRPr sz="1600" dirty="0">
              <a:latin typeface="Times New Roman" panose="02020603050405020304" pitchFamily="18" charset="0"/>
              <a:cs typeface="Times New Roman" panose="02020603050405020304" pitchFamily="18" charset="0"/>
            </a:endParaRPr>
          </a:p>
        </p:txBody>
      </p:sp>
      <p:sp>
        <p:nvSpPr>
          <p:cNvPr id="11" name="object 11"/>
          <p:cNvSpPr txBox="1"/>
          <p:nvPr/>
        </p:nvSpPr>
        <p:spPr>
          <a:xfrm>
            <a:off x="7991093" y="3299426"/>
            <a:ext cx="3282315" cy="1912703"/>
          </a:xfrm>
          <a:prstGeom prst="rect">
            <a:avLst/>
          </a:prstGeom>
        </p:spPr>
        <p:txBody>
          <a:bodyPr vert="horz" wrap="square" lIns="0" tIns="90805" rIns="0" bIns="0" rtlCol="0">
            <a:spAutoFit/>
          </a:bodyPr>
          <a:lstStyle/>
          <a:p>
            <a:pPr marL="12700">
              <a:lnSpc>
                <a:spcPct val="100000"/>
              </a:lnSpc>
              <a:spcBef>
                <a:spcPts val="715"/>
              </a:spcBef>
            </a:pPr>
            <a:r>
              <a:rPr sz="1900" spc="-15" dirty="0">
                <a:solidFill>
                  <a:srgbClr val="C00000"/>
                </a:solidFill>
                <a:latin typeface="Times New Roman" panose="02020603050405020304" pitchFamily="18" charset="0"/>
                <a:cs typeface="Times New Roman" panose="02020603050405020304" pitchFamily="18" charset="0"/>
              </a:rPr>
              <a:t>Presented</a:t>
            </a:r>
            <a:r>
              <a:rPr sz="1900" spc="-35" dirty="0">
                <a:solidFill>
                  <a:srgbClr val="C00000"/>
                </a:solidFill>
                <a:latin typeface="Lucida Sans Unicode"/>
                <a:cs typeface="Lucida Sans Unicode"/>
              </a:rPr>
              <a:t> </a:t>
            </a:r>
            <a:r>
              <a:rPr sz="1900" spc="-10" dirty="0">
                <a:solidFill>
                  <a:srgbClr val="C00000"/>
                </a:solidFill>
                <a:latin typeface="Lucida Sans Unicode"/>
                <a:cs typeface="Lucida Sans Unicode"/>
              </a:rPr>
              <a:t>By.</a:t>
            </a:r>
            <a:endParaRPr lang="en-US" sz="1900" spc="-10" dirty="0">
              <a:solidFill>
                <a:srgbClr val="C00000"/>
              </a:solidFill>
              <a:latin typeface="Lucida Sans Unicode"/>
              <a:cs typeface="Lucida Sans Unicode"/>
            </a:endParaRPr>
          </a:p>
          <a:p>
            <a:pPr marL="12700">
              <a:lnSpc>
                <a:spcPct val="100000"/>
              </a:lnSpc>
              <a:spcBef>
                <a:spcPts val="715"/>
              </a:spcBef>
            </a:pPr>
            <a:r>
              <a:rPr lang="en-US" sz="1900" spc="-10" dirty="0">
                <a:solidFill>
                  <a:srgbClr val="C00000"/>
                </a:solidFill>
                <a:latin typeface="Lucida Sans Unicode"/>
                <a:cs typeface="Lucida Sans Unicode"/>
              </a:rPr>
              <a:t>-</a:t>
            </a:r>
            <a:r>
              <a:rPr lang="en-US" sz="1900" spc="-10" dirty="0">
                <a:latin typeface="Lucida Sans Unicode"/>
                <a:cs typeface="Lucida Sans Unicode"/>
              </a:rPr>
              <a:t>Students Name</a:t>
            </a:r>
          </a:p>
          <a:p>
            <a:pPr marL="12700">
              <a:lnSpc>
                <a:spcPct val="100000"/>
              </a:lnSpc>
              <a:spcBef>
                <a:spcPts val="715"/>
              </a:spcBef>
            </a:pPr>
            <a:r>
              <a:rPr lang="en-US" sz="1900" spc="-10" dirty="0">
                <a:latin typeface="Lucida Sans Unicode"/>
                <a:cs typeface="Lucida Sans Unicode"/>
              </a:rPr>
              <a:t>-</a:t>
            </a:r>
          </a:p>
          <a:p>
            <a:pPr marL="12700">
              <a:lnSpc>
                <a:spcPct val="100000"/>
              </a:lnSpc>
              <a:spcBef>
                <a:spcPts val="715"/>
              </a:spcBef>
            </a:pPr>
            <a:r>
              <a:rPr lang="en-US" sz="1900" spc="-10" dirty="0">
                <a:solidFill>
                  <a:srgbClr val="C00000"/>
                </a:solidFill>
                <a:latin typeface="Lucida Sans Unicode"/>
                <a:cs typeface="Lucida Sans Unicode"/>
              </a:rPr>
              <a:t>-</a:t>
            </a:r>
          </a:p>
          <a:p>
            <a:pPr marL="12700">
              <a:lnSpc>
                <a:spcPct val="100000"/>
              </a:lnSpc>
              <a:spcBef>
                <a:spcPts val="715"/>
              </a:spcBef>
            </a:pPr>
            <a:r>
              <a:rPr lang="en-US" sz="1900" spc="-10" dirty="0">
                <a:solidFill>
                  <a:srgbClr val="C00000"/>
                </a:solidFill>
                <a:latin typeface="Lucida Sans Unicode"/>
                <a:cs typeface="Lucida Sans Unicode"/>
              </a:rPr>
              <a:t>-</a:t>
            </a:r>
            <a:endParaRPr sz="1900" dirty="0">
              <a:latin typeface="Lucida Sans Unicode"/>
              <a:cs typeface="Lucida Sans Unicode"/>
            </a:endParaRPr>
          </a:p>
        </p:txBody>
      </p:sp>
      <p:sp>
        <p:nvSpPr>
          <p:cNvPr id="20" name="TextBox 19">
            <a:extLst>
              <a:ext uri="{FF2B5EF4-FFF2-40B4-BE49-F238E27FC236}">
                <a16:creationId xmlns:a16="http://schemas.microsoft.com/office/drawing/2014/main" id="{BC151DCD-08B5-77C9-5EBD-02C542B013D8}"/>
              </a:ext>
            </a:extLst>
          </p:cNvPr>
          <p:cNvSpPr txBox="1"/>
          <p:nvPr/>
        </p:nvSpPr>
        <p:spPr>
          <a:xfrm>
            <a:off x="2819400" y="944693"/>
            <a:ext cx="6093500" cy="1384995"/>
          </a:xfrm>
          <a:prstGeom prst="rect">
            <a:avLst/>
          </a:prstGeom>
          <a:noFill/>
        </p:spPr>
        <p:txBody>
          <a:bodyPr wrap="square">
            <a:spAutoFit/>
          </a:bodyPr>
          <a:lstStyle/>
          <a:p>
            <a:pPr algn="ctr"/>
            <a:r>
              <a:rPr lang="en-US" sz="2800" b="1" dirty="0">
                <a:latin typeface="Times New Roman" pitchFamily="18" charset="0"/>
                <a:cs typeface="Times New Roman" pitchFamily="18" charset="0"/>
              </a:rPr>
              <a:t>Seminar</a:t>
            </a:r>
          </a:p>
          <a:p>
            <a:pPr algn="ctr"/>
            <a:endParaRPr lang="en-US" sz="2800" b="1" dirty="0">
              <a:latin typeface="Times New Roman" pitchFamily="18" charset="0"/>
              <a:cs typeface="Times New Roman" pitchFamily="18" charset="0"/>
            </a:endParaRPr>
          </a:p>
          <a:p>
            <a:pPr algn="ctr"/>
            <a:r>
              <a:rPr lang="en-US" sz="2800" b="1" dirty="0">
                <a:latin typeface="Times New Roman" pitchFamily="18" charset="0"/>
                <a:cs typeface="Times New Roman" pitchFamily="18" charset="0"/>
              </a:rPr>
              <a:t>On</a:t>
            </a:r>
          </a:p>
        </p:txBody>
      </p:sp>
      <p:sp>
        <p:nvSpPr>
          <p:cNvPr id="12" name="TextBox 11">
            <a:extLst>
              <a:ext uri="{FF2B5EF4-FFF2-40B4-BE49-F238E27FC236}">
                <a16:creationId xmlns:a16="http://schemas.microsoft.com/office/drawing/2014/main" id="{BC151DCD-08B5-77C9-5EBD-02C542B013D8}"/>
              </a:ext>
            </a:extLst>
          </p:cNvPr>
          <p:cNvSpPr txBox="1"/>
          <p:nvPr/>
        </p:nvSpPr>
        <p:spPr>
          <a:xfrm>
            <a:off x="3049250" y="252195"/>
            <a:ext cx="6093500" cy="523220"/>
          </a:xfrm>
          <a:prstGeom prst="rect">
            <a:avLst/>
          </a:prstGeom>
          <a:noFill/>
        </p:spPr>
        <p:txBody>
          <a:bodyPr wrap="square">
            <a:spAutoFit/>
          </a:bodyPr>
          <a:lstStyle/>
          <a:p>
            <a:pPr algn="ctr"/>
            <a:r>
              <a:rPr lang="en-US" sz="2800" b="1" dirty="0">
                <a:solidFill>
                  <a:srgbClr val="FF0000"/>
                </a:solidFill>
                <a:latin typeface="Times New Roman" pitchFamily="18" charset="0"/>
                <a:cs typeface="Times New Roman" pitchFamily="18" charset="0"/>
              </a:rPr>
              <a:t>…. College of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D5CC-8D74-F7FD-3D2B-5CFDDB8B879D}"/>
              </a:ext>
            </a:extLst>
          </p:cNvPr>
          <p:cNvSpPr>
            <a:spLocks noGrp="1"/>
          </p:cNvSpPr>
          <p:nvPr>
            <p:ph type="ctrTitle"/>
          </p:nvPr>
        </p:nvSpPr>
        <p:spPr>
          <a:xfrm>
            <a:off x="381000" y="381000"/>
            <a:ext cx="10363200" cy="430887"/>
          </a:xfrm>
        </p:spPr>
        <p:txBody>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Step 4:</a:t>
            </a:r>
            <a:endParaRPr lang="en-IN" dirty="0"/>
          </a:p>
        </p:txBody>
      </p:sp>
      <p:sp>
        <p:nvSpPr>
          <p:cNvPr id="3" name="Subtitle 2">
            <a:extLst>
              <a:ext uri="{FF2B5EF4-FFF2-40B4-BE49-F238E27FC236}">
                <a16:creationId xmlns:a16="http://schemas.microsoft.com/office/drawing/2014/main" id="{68BAB872-291B-2C0A-B141-6F3E28C1F4DC}"/>
              </a:ext>
            </a:extLst>
          </p:cNvPr>
          <p:cNvSpPr>
            <a:spLocks noGrp="1"/>
          </p:cNvSpPr>
          <p:nvPr>
            <p:ph type="subTitle" idx="4"/>
          </p:nvPr>
        </p:nvSpPr>
        <p:spPr>
          <a:xfrm>
            <a:off x="1747734" y="1136837"/>
            <a:ext cx="9225065" cy="5324535"/>
          </a:xfrm>
        </p:spPr>
        <p:txBody>
          <a:bodyPr/>
          <a:lstStyle/>
          <a:p>
            <a:pPr algn="just">
              <a:lnSpc>
                <a:spcPct val="200000"/>
              </a:lnSpc>
            </a:pPr>
            <a:r>
              <a:rPr lang="en-US" sz="2000" b="1" dirty="0">
                <a:solidFill>
                  <a:srgbClr val="FF0000"/>
                </a:solidFill>
              </a:rPr>
              <a:t>Feature Extraction in Image Processing</a:t>
            </a:r>
          </a:p>
          <a:p>
            <a:pPr algn="just">
              <a:lnSpc>
                <a:spcPct val="200000"/>
              </a:lnSpc>
            </a:pPr>
            <a:r>
              <a:rPr lang="en-US" sz="1800" dirty="0"/>
              <a:t>Once each frame is captured, the feature extraction process begins. Feature extraction is the key step in image processing where relevant characteristics (features) of the hand gesture, such as edges, shapes, and patterns, are identified. The image is first preprocessed (grayscale conversion, resizing) to standardize its dimensions and reduce complexity. Techniques such as edge detection (e.g., using Sobel, Canny edge detectors) and thresholding may be applied to enhance key features. The system extracts essential patterns from the hand gesture image, focusing on the shape and orientation of the fingers.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0E801EE3-EC61-035C-D079-10821335C573}"/>
              </a:ext>
            </a:extLst>
          </p:cNvPr>
          <p:cNvSpPr>
            <a:spLocks noGrp="1"/>
          </p:cNvSpPr>
          <p:nvPr>
            <p:ph type="ftr" sz="quarter" idx="5"/>
          </p:nvPr>
        </p:nvSpPr>
        <p:spPr/>
        <p:txBody>
          <a:bodyPr/>
          <a:lstStyle/>
          <a:p>
            <a:pPr marL="12700">
              <a:lnSpc>
                <a:spcPts val="1810"/>
              </a:lnSpc>
            </a:pPr>
            <a:r>
              <a:rPr lang="en-IN" spc="-5"/>
              <a:t>Digital Library</a:t>
            </a:r>
            <a:endParaRPr lang="en-IN" spc="-5" dirty="0"/>
          </a:p>
        </p:txBody>
      </p:sp>
    </p:spTree>
    <p:extLst>
      <p:ext uri="{BB962C8B-B14F-4D97-AF65-F5344CB8AC3E}">
        <p14:creationId xmlns:p14="http://schemas.microsoft.com/office/powerpoint/2010/main" val="291762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0D29F-31AF-151F-5D27-F6DF24F1F714}"/>
              </a:ext>
            </a:extLst>
          </p:cNvPr>
          <p:cNvSpPr>
            <a:spLocks noGrp="1"/>
          </p:cNvSpPr>
          <p:nvPr>
            <p:ph type="ctrTitle"/>
          </p:nvPr>
        </p:nvSpPr>
        <p:spPr>
          <a:xfrm>
            <a:off x="609600" y="457200"/>
            <a:ext cx="10363200" cy="430887"/>
          </a:xfrm>
        </p:spPr>
        <p:txBody>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Step 5:</a:t>
            </a:r>
            <a:endParaRPr lang="en-IN" dirty="0"/>
          </a:p>
        </p:txBody>
      </p:sp>
      <p:sp>
        <p:nvSpPr>
          <p:cNvPr id="3" name="Subtitle 2">
            <a:extLst>
              <a:ext uri="{FF2B5EF4-FFF2-40B4-BE49-F238E27FC236}">
                <a16:creationId xmlns:a16="http://schemas.microsoft.com/office/drawing/2014/main" id="{2B16E78E-CE1D-704D-F283-84A7C7FEE173}"/>
              </a:ext>
            </a:extLst>
          </p:cNvPr>
          <p:cNvSpPr>
            <a:spLocks noGrp="1"/>
          </p:cNvSpPr>
          <p:nvPr>
            <p:ph type="subTitle" idx="4"/>
          </p:nvPr>
        </p:nvSpPr>
        <p:spPr>
          <a:xfrm>
            <a:off x="1600200" y="1295400"/>
            <a:ext cx="9982200" cy="4259580"/>
          </a:xfrm>
        </p:spPr>
        <p:txBody>
          <a:bodyPr/>
          <a:lstStyle/>
          <a:p>
            <a:pPr algn="just">
              <a:lnSpc>
                <a:spcPct val="200000"/>
              </a:lnSpc>
            </a:pPr>
            <a:r>
              <a:rPr lang="en-US" sz="2000" b="1" dirty="0">
                <a:solidFill>
                  <a:srgbClr val="FF0000"/>
                </a:solidFill>
              </a:rPr>
              <a:t>Gesture Recognition and Alphabet Display</a:t>
            </a:r>
          </a:p>
          <a:p>
            <a:pPr algn="just">
              <a:lnSpc>
                <a:spcPct val="200000"/>
              </a:lnSpc>
            </a:pPr>
            <a:r>
              <a:rPr lang="en-US" sz="1800" dirty="0"/>
              <a:t>After the CNN processes the image and identifies the gesture, it outputs the predicted alphabet corresponding to the recognized hand sign. The system then prints or displays the alphabet on the screen for the user to see. The model generates a prediction, which is an array of probabilities for each alphabet (A-Z). The system identifies the highest probability and assigns the corresponding alphabet to the recognized hand gesture. The alphabet is displayed on the screen in real-time, allowing the user to know which sign was detected.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F945CA5E-F08A-499F-BBDC-D4DE4636ADCF}"/>
              </a:ext>
            </a:extLst>
          </p:cNvPr>
          <p:cNvSpPr>
            <a:spLocks noGrp="1"/>
          </p:cNvSpPr>
          <p:nvPr>
            <p:ph type="ftr" sz="quarter" idx="5"/>
          </p:nvPr>
        </p:nvSpPr>
        <p:spPr/>
        <p:txBody>
          <a:bodyPr/>
          <a:lstStyle/>
          <a:p>
            <a:pPr marL="12700">
              <a:lnSpc>
                <a:spcPts val="1810"/>
              </a:lnSpc>
            </a:pPr>
            <a:r>
              <a:rPr lang="en-IN" spc="-5"/>
              <a:t>Digital Library</a:t>
            </a:r>
            <a:endParaRPr lang="en-IN" spc="-5" dirty="0"/>
          </a:p>
        </p:txBody>
      </p:sp>
    </p:spTree>
    <p:extLst>
      <p:ext uri="{BB962C8B-B14F-4D97-AF65-F5344CB8AC3E}">
        <p14:creationId xmlns:p14="http://schemas.microsoft.com/office/powerpoint/2010/main" val="3294341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159CCB-7358-DB99-E913-FAD59C872240}"/>
              </a:ext>
            </a:extLst>
          </p:cNvPr>
          <p:cNvSpPr>
            <a:spLocks noGrp="1"/>
          </p:cNvSpPr>
          <p:nvPr>
            <p:ph type="ftr" sz="quarter" idx="5"/>
          </p:nvPr>
        </p:nvSpPr>
        <p:spPr/>
        <p:txBody>
          <a:bodyPr/>
          <a:lstStyle/>
          <a:p>
            <a:pPr marL="12700">
              <a:lnSpc>
                <a:spcPts val="1810"/>
              </a:lnSpc>
            </a:pPr>
            <a:r>
              <a:rPr lang="en-IN" spc="-5"/>
              <a:t>Digital Library</a:t>
            </a:r>
            <a:endParaRPr lang="en-IN" spc="-5" dirty="0"/>
          </a:p>
        </p:txBody>
      </p:sp>
      <p:pic>
        <p:nvPicPr>
          <p:cNvPr id="3" name="Picture 2">
            <a:extLst>
              <a:ext uri="{FF2B5EF4-FFF2-40B4-BE49-F238E27FC236}">
                <a16:creationId xmlns:a16="http://schemas.microsoft.com/office/drawing/2014/main" id="{85790EC8-97E1-2439-5756-14D7EC4BA190}"/>
              </a:ext>
            </a:extLst>
          </p:cNvPr>
          <p:cNvPicPr>
            <a:picLocks noChangeAspect="1"/>
          </p:cNvPicPr>
          <p:nvPr/>
        </p:nvPicPr>
        <p:blipFill>
          <a:blip r:embed="rId2"/>
          <a:srcRect l="49739" t="27064" r="28350" b="21913"/>
          <a:stretch/>
        </p:blipFill>
        <p:spPr>
          <a:xfrm>
            <a:off x="2819400" y="1045900"/>
            <a:ext cx="7848600" cy="5087620"/>
          </a:xfrm>
          <a:prstGeom prst="rect">
            <a:avLst/>
          </a:prstGeom>
        </p:spPr>
      </p:pic>
      <p:sp>
        <p:nvSpPr>
          <p:cNvPr id="5" name="TextBox 4">
            <a:extLst>
              <a:ext uri="{FF2B5EF4-FFF2-40B4-BE49-F238E27FC236}">
                <a16:creationId xmlns:a16="http://schemas.microsoft.com/office/drawing/2014/main" id="{8104F1E6-3463-12AC-7D8B-4173D87C4BB0}"/>
              </a:ext>
            </a:extLst>
          </p:cNvPr>
          <p:cNvSpPr txBox="1"/>
          <p:nvPr/>
        </p:nvSpPr>
        <p:spPr>
          <a:xfrm>
            <a:off x="609600" y="291662"/>
            <a:ext cx="3733800" cy="400110"/>
          </a:xfrm>
          <a:prstGeom prst="rect">
            <a:avLst/>
          </a:prstGeom>
          <a:noFill/>
        </p:spPr>
        <p:txBody>
          <a:bodyPr wrap="square" rtlCol="0">
            <a:spAutoFit/>
          </a:bodyPr>
          <a:lstStyle/>
          <a:p>
            <a:r>
              <a:rPr lang="en-US" sz="20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ALGORITHM DIAGRAM:</a:t>
            </a:r>
            <a:endParaRPr lang="en-IN" sz="2000" b="1" dirty="0"/>
          </a:p>
        </p:txBody>
      </p:sp>
    </p:spTree>
    <p:extLst>
      <p:ext uri="{BB962C8B-B14F-4D97-AF65-F5344CB8AC3E}">
        <p14:creationId xmlns:p14="http://schemas.microsoft.com/office/powerpoint/2010/main" val="2593803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B99B-7F32-2985-1326-D67AD18DC170}"/>
              </a:ext>
            </a:extLst>
          </p:cNvPr>
          <p:cNvSpPr>
            <a:spLocks noGrp="1"/>
          </p:cNvSpPr>
          <p:nvPr>
            <p:ph type="ctrTitle"/>
          </p:nvPr>
        </p:nvSpPr>
        <p:spPr>
          <a:xfrm>
            <a:off x="304800" y="417268"/>
            <a:ext cx="10363200" cy="861774"/>
          </a:xfrm>
        </p:spPr>
        <p:txBody>
          <a:bodyPr/>
          <a:lstStyle/>
          <a:p>
            <a:pPr marL="0" marR="0" lvl="0" indent="0" defTabSz="914400" rtl="0" eaLnBrk="1" fontAlgn="auto" latinLnBrk="0" hangingPunct="1">
              <a:lnSpc>
                <a:spcPct val="100000"/>
              </a:lnSpc>
              <a:spcBef>
                <a:spcPts val="0"/>
              </a:spcBef>
              <a:spcAft>
                <a:spcPts val="0"/>
              </a:spcAft>
              <a:tabLst/>
              <a:defRPr/>
            </a:pPr>
            <a:r>
              <a:rPr kumimoji="0" lang="en-IN" sz="2800" b="1" i="0" u="none" strike="noStrike" kern="1200" cap="none" spc="0" normalizeH="0" baseline="0" noProof="0" dirty="0">
                <a:ln>
                  <a:noFill/>
                </a:ln>
                <a:solidFill>
                  <a:prstClr val="black"/>
                </a:solidFill>
                <a:effectLst>
                  <a:glow rad="101600">
                    <a:prstClr val="white">
                      <a:lumMod val="75000"/>
                      <a:alpha val="60000"/>
                    </a:prstClr>
                  </a:glow>
                </a:effectLst>
                <a:uLnTx/>
                <a:uFillTx/>
                <a:latin typeface="Times New Roman" panose="02020603050405020304" pitchFamily="18" charset="0"/>
                <a:ea typeface="+mn-ea"/>
                <a:cs typeface="Times New Roman" panose="02020603050405020304" pitchFamily="18" charset="0"/>
              </a:rPr>
              <a:t>USER MODULE</a:t>
            </a:r>
            <a:br>
              <a:rPr kumimoji="0" lang="en-IN" sz="2800" b="1" i="0" u="none" strike="noStrike" kern="1200" cap="none" spc="0" normalizeH="0" baseline="0" noProof="0" dirty="0">
                <a:ln>
                  <a:noFill/>
                </a:ln>
                <a:solidFill>
                  <a:prstClr val="black"/>
                </a:solidFill>
                <a:effectLst>
                  <a:glow rad="101600">
                    <a:prstClr val="white">
                      <a:lumMod val="75000"/>
                      <a:alpha val="60000"/>
                    </a:prstClr>
                  </a:glow>
                </a:effectLst>
                <a:uLnTx/>
                <a:uFillTx/>
                <a:latin typeface="Times New Roman" panose="02020603050405020304" pitchFamily="18" charset="0"/>
                <a:ea typeface="+mn-ea"/>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2429AA91-179A-D391-F5B1-BA8B868A3A5A}"/>
              </a:ext>
            </a:extLst>
          </p:cNvPr>
          <p:cNvSpPr>
            <a:spLocks noGrp="1"/>
          </p:cNvSpPr>
          <p:nvPr>
            <p:ph type="subTitle" idx="4"/>
          </p:nvPr>
        </p:nvSpPr>
        <p:spPr>
          <a:xfrm>
            <a:off x="1828800" y="1219200"/>
            <a:ext cx="8534400" cy="4335780"/>
          </a:xfrm>
        </p:spPr>
        <p:txBody>
          <a:bodyPr/>
          <a:lstStyle/>
          <a:p>
            <a:endParaRPr lang="en-IN" dirty="0"/>
          </a:p>
        </p:txBody>
      </p:sp>
      <p:sp>
        <p:nvSpPr>
          <p:cNvPr id="4" name="Footer Placeholder 3">
            <a:extLst>
              <a:ext uri="{FF2B5EF4-FFF2-40B4-BE49-F238E27FC236}">
                <a16:creationId xmlns:a16="http://schemas.microsoft.com/office/drawing/2014/main" id="{FC5601EC-C6E5-E7E1-88DB-1448ACDF7187}"/>
              </a:ext>
            </a:extLst>
          </p:cNvPr>
          <p:cNvSpPr>
            <a:spLocks noGrp="1"/>
          </p:cNvSpPr>
          <p:nvPr>
            <p:ph type="ftr" sz="quarter" idx="5"/>
          </p:nvPr>
        </p:nvSpPr>
        <p:spPr/>
        <p:txBody>
          <a:bodyPr/>
          <a:lstStyle/>
          <a:p>
            <a:pPr marL="12700">
              <a:lnSpc>
                <a:spcPts val="1810"/>
              </a:lnSpc>
            </a:pPr>
            <a:r>
              <a:rPr lang="en-IN" spc="-5"/>
              <a:t>Digital Library</a:t>
            </a:r>
            <a:endParaRPr lang="en-IN" spc="-5" dirty="0"/>
          </a:p>
        </p:txBody>
      </p:sp>
      <p:pic>
        <p:nvPicPr>
          <p:cNvPr id="8" name="Graphic 1">
            <a:extLst>
              <a:ext uri="{FF2B5EF4-FFF2-40B4-BE49-F238E27FC236}">
                <a16:creationId xmlns:a16="http://schemas.microsoft.com/office/drawing/2014/main" id="{A715611C-D991-F8E1-6370-3926373ACF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8800" y="1219200"/>
            <a:ext cx="8534400" cy="4335780"/>
          </a:xfrm>
          <a:prstGeom prst="rect">
            <a:avLst/>
          </a:prstGeom>
        </p:spPr>
      </p:pic>
    </p:spTree>
    <p:extLst>
      <p:ext uri="{BB962C8B-B14F-4D97-AF65-F5344CB8AC3E}">
        <p14:creationId xmlns:p14="http://schemas.microsoft.com/office/powerpoint/2010/main" val="25596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7724A-037F-793B-A09D-FC996D3E9E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559A71-6088-11F4-97CF-59D251B969F8}"/>
              </a:ext>
            </a:extLst>
          </p:cNvPr>
          <p:cNvSpPr>
            <a:spLocks noGrp="1"/>
          </p:cNvSpPr>
          <p:nvPr>
            <p:ph type="ctrTitle"/>
          </p:nvPr>
        </p:nvSpPr>
        <p:spPr>
          <a:xfrm>
            <a:off x="304800" y="417268"/>
            <a:ext cx="10363200" cy="861774"/>
          </a:xfrm>
        </p:spPr>
        <p:txBody>
          <a:bodyPr/>
          <a:lstStyle/>
          <a:p>
            <a:pPr marL="0" marR="0" lvl="0" indent="0" defTabSz="914400" rtl="0" eaLnBrk="1" fontAlgn="auto" latinLnBrk="0" hangingPunct="1">
              <a:lnSpc>
                <a:spcPct val="100000"/>
              </a:lnSpc>
              <a:spcBef>
                <a:spcPts val="0"/>
              </a:spcBef>
              <a:spcAft>
                <a:spcPts val="0"/>
              </a:spcAft>
              <a:tabLst/>
              <a:defRPr/>
            </a:pPr>
            <a:r>
              <a:rPr kumimoji="0" lang="en-IN" sz="2800" b="1" i="0" u="none" strike="noStrike" kern="1200" cap="none" spc="0" normalizeH="0" baseline="0" noProof="0" dirty="0">
                <a:ln>
                  <a:noFill/>
                </a:ln>
                <a:solidFill>
                  <a:prstClr val="black"/>
                </a:solidFill>
                <a:effectLst>
                  <a:glow rad="101600">
                    <a:prstClr val="white">
                      <a:lumMod val="75000"/>
                      <a:alpha val="60000"/>
                    </a:prstClr>
                  </a:glow>
                </a:effectLst>
                <a:uLnTx/>
                <a:uFillTx/>
                <a:latin typeface="Times New Roman" panose="02020603050405020304" pitchFamily="18" charset="0"/>
                <a:ea typeface="+mn-ea"/>
                <a:cs typeface="Times New Roman" panose="02020603050405020304" pitchFamily="18" charset="0"/>
              </a:rPr>
              <a:t>ADMIN MODULE</a:t>
            </a:r>
            <a:br>
              <a:rPr kumimoji="0" lang="en-IN" sz="2800" b="1" i="0" u="none" strike="noStrike" kern="1200" cap="none" spc="0" normalizeH="0" baseline="0" noProof="0" dirty="0">
                <a:ln>
                  <a:noFill/>
                </a:ln>
                <a:solidFill>
                  <a:prstClr val="black"/>
                </a:solidFill>
                <a:effectLst>
                  <a:glow rad="101600">
                    <a:prstClr val="white">
                      <a:lumMod val="75000"/>
                      <a:alpha val="60000"/>
                    </a:prstClr>
                  </a:glow>
                </a:effectLst>
                <a:uLnTx/>
                <a:uFillTx/>
                <a:latin typeface="Times New Roman" panose="02020603050405020304" pitchFamily="18" charset="0"/>
                <a:ea typeface="+mn-ea"/>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F028C334-A506-0766-47BC-DD450D2267F8}"/>
              </a:ext>
            </a:extLst>
          </p:cNvPr>
          <p:cNvSpPr>
            <a:spLocks noGrp="1"/>
          </p:cNvSpPr>
          <p:nvPr>
            <p:ph type="subTitle" idx="4"/>
          </p:nvPr>
        </p:nvSpPr>
        <p:spPr>
          <a:xfrm>
            <a:off x="1828800" y="1219200"/>
            <a:ext cx="8534400" cy="4335780"/>
          </a:xfrm>
        </p:spPr>
        <p:txBody>
          <a:bodyPr/>
          <a:lstStyle/>
          <a:p>
            <a:endParaRPr lang="en-IN" dirty="0"/>
          </a:p>
        </p:txBody>
      </p:sp>
      <p:sp>
        <p:nvSpPr>
          <p:cNvPr id="4" name="Footer Placeholder 3">
            <a:extLst>
              <a:ext uri="{FF2B5EF4-FFF2-40B4-BE49-F238E27FC236}">
                <a16:creationId xmlns:a16="http://schemas.microsoft.com/office/drawing/2014/main" id="{F058C467-B302-EB4B-54B1-95EB0ED97E30}"/>
              </a:ext>
            </a:extLst>
          </p:cNvPr>
          <p:cNvSpPr>
            <a:spLocks noGrp="1"/>
          </p:cNvSpPr>
          <p:nvPr>
            <p:ph type="ftr" sz="quarter" idx="5"/>
          </p:nvPr>
        </p:nvSpPr>
        <p:spPr/>
        <p:txBody>
          <a:bodyPr/>
          <a:lstStyle/>
          <a:p>
            <a:pPr marL="12700" marR="0" lvl="0" indent="0" algn="l" defTabSz="914400" rtl="0" eaLnBrk="1" fontAlgn="auto" latinLnBrk="0" hangingPunct="1">
              <a:lnSpc>
                <a:spcPts val="1810"/>
              </a:lnSpc>
              <a:spcBef>
                <a:spcPts val="0"/>
              </a:spcBef>
              <a:spcAft>
                <a:spcPts val="0"/>
              </a:spcAft>
              <a:buClrTx/>
              <a:buSzTx/>
              <a:buFontTx/>
              <a:buNone/>
              <a:tabLst/>
              <a:defRPr/>
            </a:pPr>
            <a:r>
              <a:rPr kumimoji="0" lang="en-IN" sz="1800" b="0" i="0" u="none" strike="noStrike" kern="1200" cap="none" spc="-5" normalizeH="0" baseline="0" noProof="0">
                <a:ln>
                  <a:noFill/>
                </a:ln>
                <a:solidFill>
                  <a:prstClr val="black"/>
                </a:solidFill>
                <a:effectLst/>
                <a:uLnTx/>
                <a:uFillTx/>
                <a:latin typeface="Calibri"/>
                <a:ea typeface="+mn-ea"/>
                <a:cs typeface="Calibri"/>
              </a:rPr>
              <a:t>Digital Library</a:t>
            </a:r>
            <a:endParaRPr kumimoji="0" lang="en-IN" sz="1800" b="0" i="0" u="none" strike="noStrike" kern="1200" cap="none" spc="-5" normalizeH="0" baseline="0" noProof="0" dirty="0">
              <a:ln>
                <a:noFill/>
              </a:ln>
              <a:solidFill>
                <a:prstClr val="black"/>
              </a:solidFill>
              <a:effectLst/>
              <a:uLnTx/>
              <a:uFillTx/>
              <a:latin typeface="Calibri"/>
              <a:ea typeface="+mn-ea"/>
              <a:cs typeface="Calibri"/>
            </a:endParaRPr>
          </a:p>
        </p:txBody>
      </p:sp>
      <p:pic>
        <p:nvPicPr>
          <p:cNvPr id="8" name="Graphic 1">
            <a:extLst>
              <a:ext uri="{FF2B5EF4-FFF2-40B4-BE49-F238E27FC236}">
                <a16:creationId xmlns:a16="http://schemas.microsoft.com/office/drawing/2014/main" id="{9431BD5C-276F-FDA5-BEF7-4094594D05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8800" y="1219200"/>
            <a:ext cx="8534400" cy="4335780"/>
          </a:xfrm>
          <a:prstGeom prst="rect">
            <a:avLst/>
          </a:prstGeom>
        </p:spPr>
      </p:pic>
      <p:pic>
        <p:nvPicPr>
          <p:cNvPr id="5" name="Graphic 1">
            <a:extLst>
              <a:ext uri="{FF2B5EF4-FFF2-40B4-BE49-F238E27FC236}">
                <a16:creationId xmlns:a16="http://schemas.microsoft.com/office/drawing/2014/main" id="{91FBA6EB-7597-5011-FB88-9D56CE1ADA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24200" y="2061210"/>
            <a:ext cx="5943600" cy="2735580"/>
          </a:xfrm>
          <a:prstGeom prst="rect">
            <a:avLst/>
          </a:prstGeom>
        </p:spPr>
      </p:pic>
      <p:pic>
        <p:nvPicPr>
          <p:cNvPr id="6" name="Picture 5">
            <a:extLst>
              <a:ext uri="{FF2B5EF4-FFF2-40B4-BE49-F238E27FC236}">
                <a16:creationId xmlns:a16="http://schemas.microsoft.com/office/drawing/2014/main" id="{3A581EFB-23A4-064E-94A9-5608B2B8BEC4}"/>
              </a:ext>
            </a:extLst>
          </p:cNvPr>
          <p:cNvPicPr>
            <a:picLocks noChangeAspect="1"/>
          </p:cNvPicPr>
          <p:nvPr/>
        </p:nvPicPr>
        <p:blipFill>
          <a:blip r:embed="rId6"/>
          <a:stretch>
            <a:fillRect/>
          </a:stretch>
        </p:blipFill>
        <p:spPr>
          <a:xfrm>
            <a:off x="2133600" y="1303020"/>
            <a:ext cx="8382000" cy="4251959"/>
          </a:xfrm>
          <a:prstGeom prst="rect">
            <a:avLst/>
          </a:prstGeom>
        </p:spPr>
      </p:pic>
    </p:spTree>
    <p:extLst>
      <p:ext uri="{BB962C8B-B14F-4D97-AF65-F5344CB8AC3E}">
        <p14:creationId xmlns:p14="http://schemas.microsoft.com/office/powerpoint/2010/main" val="253200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631941" y="1141221"/>
            <a:ext cx="146304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Login</a:t>
            </a:r>
            <a:r>
              <a:rPr sz="1800" spc="-25" dirty="0">
                <a:solidFill>
                  <a:srgbClr val="FFFFFF"/>
                </a:solidFill>
                <a:latin typeface="Calibri"/>
                <a:cs typeface="Calibri"/>
              </a:rPr>
              <a:t> </a:t>
            </a:r>
            <a:r>
              <a:rPr sz="1800" dirty="0">
                <a:solidFill>
                  <a:srgbClr val="FFFFFF"/>
                </a:solidFill>
                <a:latin typeface="Calibri"/>
                <a:cs typeface="Calibri"/>
              </a:rPr>
              <a:t>/</a:t>
            </a:r>
            <a:r>
              <a:rPr sz="1800" spc="-20" dirty="0">
                <a:solidFill>
                  <a:srgbClr val="FFFFFF"/>
                </a:solidFill>
                <a:latin typeface="Calibri"/>
                <a:cs typeface="Calibri"/>
              </a:rPr>
              <a:t> </a:t>
            </a:r>
            <a:r>
              <a:rPr sz="1800" spc="-15" dirty="0">
                <a:solidFill>
                  <a:srgbClr val="FFFFFF"/>
                </a:solidFill>
                <a:latin typeface="Calibri"/>
                <a:cs typeface="Calibri"/>
              </a:rPr>
              <a:t>Register</a:t>
            </a:r>
            <a:endParaRPr sz="1800">
              <a:latin typeface="Calibri"/>
              <a:cs typeface="Calibri"/>
            </a:endParaRPr>
          </a:p>
        </p:txBody>
      </p:sp>
      <p:sp>
        <p:nvSpPr>
          <p:cNvPr id="9" name="object 9"/>
          <p:cNvSpPr txBox="1">
            <a:spLocks noGrp="1"/>
          </p:cNvSpPr>
          <p:nvPr>
            <p:ph type="title"/>
          </p:nvPr>
        </p:nvSpPr>
        <p:spPr>
          <a:xfrm>
            <a:off x="619150" y="927861"/>
            <a:ext cx="2701925" cy="320601"/>
          </a:xfrm>
          <a:prstGeom prst="rect">
            <a:avLst/>
          </a:prstGeom>
        </p:spPr>
        <p:txBody>
          <a:bodyPr vert="horz" wrap="square" lIns="0" tIns="12700" rIns="0" bIns="0" rtlCol="0">
            <a:spAutoFit/>
          </a:bodyPr>
          <a:lstStyle/>
          <a:p>
            <a:pPr marL="12700">
              <a:lnSpc>
                <a:spcPct val="100000"/>
              </a:lnSpc>
              <a:spcBef>
                <a:spcPts val="100"/>
              </a:spcBef>
            </a:pPr>
            <a:r>
              <a:rPr lang="en-IN" sz="2000" b="1" dirty="0">
                <a:effectLst/>
                <a:latin typeface="Times New Roman" panose="02020603050405020304" pitchFamily="18" charset="0"/>
                <a:ea typeface="Calibri" panose="020F0502020204030204" pitchFamily="34" charset="0"/>
              </a:rPr>
              <a:t>Data Flow Diagram</a:t>
            </a:r>
            <a:endParaRPr sz="2000" dirty="0">
              <a:latin typeface="Calibri"/>
              <a:cs typeface="Calibri"/>
            </a:endParaRPr>
          </a:p>
        </p:txBody>
      </p:sp>
      <p:sp>
        <p:nvSpPr>
          <p:cNvPr id="14" name="object 14"/>
          <p:cNvSpPr txBox="1"/>
          <p:nvPr/>
        </p:nvSpPr>
        <p:spPr>
          <a:xfrm>
            <a:off x="2330323" y="3282822"/>
            <a:ext cx="1536700" cy="574675"/>
          </a:xfrm>
          <a:prstGeom prst="rect">
            <a:avLst/>
          </a:prstGeom>
        </p:spPr>
        <p:txBody>
          <a:bodyPr vert="horz" wrap="square" lIns="0" tIns="12700" rIns="0" bIns="0" rtlCol="0">
            <a:spAutoFit/>
          </a:bodyPr>
          <a:lstStyle/>
          <a:p>
            <a:pPr algn="ctr">
              <a:lnSpc>
                <a:spcPct val="100000"/>
              </a:lnSpc>
              <a:spcBef>
                <a:spcPts val="100"/>
              </a:spcBef>
            </a:pPr>
            <a:r>
              <a:rPr sz="1800" spc="-5" dirty="0">
                <a:solidFill>
                  <a:srgbClr val="FFFFFF"/>
                </a:solidFill>
                <a:latin typeface="Calibri"/>
                <a:cs typeface="Calibri"/>
              </a:rPr>
              <a:t>Send</a:t>
            </a:r>
            <a:r>
              <a:rPr sz="1800" spc="-35" dirty="0">
                <a:solidFill>
                  <a:srgbClr val="FFFFFF"/>
                </a:solidFill>
                <a:latin typeface="Calibri"/>
                <a:cs typeface="Calibri"/>
              </a:rPr>
              <a:t> </a:t>
            </a:r>
            <a:r>
              <a:rPr sz="1800" spc="-10" dirty="0">
                <a:solidFill>
                  <a:srgbClr val="FFFFFF"/>
                </a:solidFill>
                <a:latin typeface="Calibri"/>
                <a:cs typeface="Calibri"/>
              </a:rPr>
              <a:t>Request</a:t>
            </a:r>
            <a:r>
              <a:rPr sz="1800" spc="-20" dirty="0">
                <a:solidFill>
                  <a:srgbClr val="FFFFFF"/>
                </a:solidFill>
                <a:latin typeface="Calibri"/>
                <a:cs typeface="Calibri"/>
              </a:rPr>
              <a:t> </a:t>
            </a:r>
            <a:r>
              <a:rPr sz="1800" spc="-10" dirty="0">
                <a:solidFill>
                  <a:srgbClr val="FFFFFF"/>
                </a:solidFill>
                <a:latin typeface="Calibri"/>
                <a:cs typeface="Calibri"/>
              </a:rPr>
              <a:t>to</a:t>
            </a:r>
            <a:endParaRPr sz="1800" dirty="0">
              <a:latin typeface="Calibri"/>
              <a:cs typeface="Calibri"/>
            </a:endParaRPr>
          </a:p>
          <a:p>
            <a:pPr algn="ctr">
              <a:lnSpc>
                <a:spcPct val="100000"/>
              </a:lnSpc>
            </a:pPr>
            <a:r>
              <a:rPr sz="1800" spc="-10" dirty="0">
                <a:solidFill>
                  <a:srgbClr val="FFFFFF"/>
                </a:solidFill>
                <a:latin typeface="Calibri"/>
                <a:cs typeface="Calibri"/>
              </a:rPr>
              <a:t>Patients</a:t>
            </a:r>
            <a:endParaRPr sz="1800" dirty="0">
              <a:latin typeface="Calibri"/>
              <a:cs typeface="Calibri"/>
            </a:endParaRPr>
          </a:p>
        </p:txBody>
      </p:sp>
      <p:sp>
        <p:nvSpPr>
          <p:cNvPr id="18" name="object 18"/>
          <p:cNvSpPr txBox="1"/>
          <p:nvPr/>
        </p:nvSpPr>
        <p:spPr>
          <a:xfrm>
            <a:off x="5362194" y="3279775"/>
            <a:ext cx="2155825" cy="574675"/>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Calibri"/>
                <a:cs typeface="Calibri"/>
              </a:rPr>
              <a:t>Create</a:t>
            </a:r>
            <a:r>
              <a:rPr sz="1800" spc="-10" dirty="0">
                <a:solidFill>
                  <a:srgbClr val="FFFFFF"/>
                </a:solidFill>
                <a:latin typeface="Calibri"/>
                <a:cs typeface="Calibri"/>
              </a:rPr>
              <a:t> </a:t>
            </a:r>
            <a:r>
              <a:rPr sz="1800" spc="-5" dirty="0">
                <a:solidFill>
                  <a:srgbClr val="FFFFFF"/>
                </a:solidFill>
                <a:latin typeface="Calibri"/>
                <a:cs typeface="Calibri"/>
              </a:rPr>
              <a:t>medical</a:t>
            </a:r>
            <a:r>
              <a:rPr sz="1800" spc="-20" dirty="0">
                <a:solidFill>
                  <a:srgbClr val="FFFFFF"/>
                </a:solidFill>
                <a:latin typeface="Calibri"/>
                <a:cs typeface="Calibri"/>
              </a:rPr>
              <a:t> </a:t>
            </a:r>
            <a:r>
              <a:rPr sz="1800" spc="-15" dirty="0">
                <a:solidFill>
                  <a:srgbClr val="FFFFFF"/>
                </a:solidFill>
                <a:latin typeface="Calibri"/>
                <a:cs typeface="Calibri"/>
              </a:rPr>
              <a:t>records</a:t>
            </a:r>
            <a:endParaRPr sz="1800">
              <a:latin typeface="Calibri"/>
              <a:cs typeface="Calibri"/>
            </a:endParaRPr>
          </a:p>
          <a:p>
            <a:pPr marL="93345">
              <a:lnSpc>
                <a:spcPct val="100000"/>
              </a:lnSpc>
            </a:pPr>
            <a:r>
              <a:rPr sz="1800" spc="-15" dirty="0">
                <a:solidFill>
                  <a:srgbClr val="FFFFFF"/>
                </a:solidFill>
                <a:latin typeface="Calibri"/>
                <a:cs typeface="Calibri"/>
              </a:rPr>
              <a:t>for</a:t>
            </a:r>
            <a:r>
              <a:rPr sz="1800" spc="-25" dirty="0">
                <a:solidFill>
                  <a:srgbClr val="FFFFFF"/>
                </a:solidFill>
                <a:latin typeface="Calibri"/>
                <a:cs typeface="Calibri"/>
              </a:rPr>
              <a:t> </a:t>
            </a:r>
            <a:r>
              <a:rPr sz="1800" spc="-10" dirty="0">
                <a:solidFill>
                  <a:srgbClr val="FFFFFF"/>
                </a:solidFill>
                <a:latin typeface="Calibri"/>
                <a:cs typeface="Calibri"/>
              </a:rPr>
              <a:t>accepted</a:t>
            </a:r>
            <a:r>
              <a:rPr sz="1800" spc="25" dirty="0">
                <a:solidFill>
                  <a:srgbClr val="FFFFFF"/>
                </a:solidFill>
                <a:latin typeface="Calibri"/>
                <a:cs typeface="Calibri"/>
              </a:rPr>
              <a:t> </a:t>
            </a:r>
            <a:r>
              <a:rPr sz="1800" spc="-5" dirty="0">
                <a:solidFill>
                  <a:srgbClr val="FFFFFF"/>
                </a:solidFill>
                <a:latin typeface="Calibri"/>
                <a:cs typeface="Calibri"/>
              </a:rPr>
              <a:t>patients</a:t>
            </a:r>
            <a:endParaRPr sz="1800">
              <a:latin typeface="Calibri"/>
              <a:cs typeface="Calibri"/>
            </a:endParaRPr>
          </a:p>
        </p:txBody>
      </p:sp>
      <p:sp>
        <p:nvSpPr>
          <p:cNvPr id="22" name="object 22"/>
          <p:cNvSpPr txBox="1"/>
          <p:nvPr/>
        </p:nvSpPr>
        <p:spPr>
          <a:xfrm>
            <a:off x="9187053" y="3279775"/>
            <a:ext cx="1285240" cy="574675"/>
          </a:xfrm>
          <a:prstGeom prst="rect">
            <a:avLst/>
          </a:prstGeom>
        </p:spPr>
        <p:txBody>
          <a:bodyPr vert="horz" wrap="square" lIns="0" tIns="12700" rIns="0" bIns="0" rtlCol="0">
            <a:spAutoFit/>
          </a:bodyPr>
          <a:lstStyle/>
          <a:p>
            <a:pPr algn="ctr">
              <a:lnSpc>
                <a:spcPct val="100000"/>
              </a:lnSpc>
              <a:spcBef>
                <a:spcPts val="100"/>
              </a:spcBef>
            </a:pPr>
            <a:r>
              <a:rPr sz="1800" spc="-10" dirty="0">
                <a:solidFill>
                  <a:srgbClr val="FFFFFF"/>
                </a:solidFill>
                <a:latin typeface="Calibri"/>
                <a:cs typeface="Calibri"/>
              </a:rPr>
              <a:t>View</a:t>
            </a:r>
            <a:r>
              <a:rPr sz="1800" spc="-35" dirty="0">
                <a:solidFill>
                  <a:srgbClr val="FFFFFF"/>
                </a:solidFill>
                <a:latin typeface="Calibri"/>
                <a:cs typeface="Calibri"/>
              </a:rPr>
              <a:t> </a:t>
            </a:r>
            <a:r>
              <a:rPr sz="1800" spc="-10" dirty="0">
                <a:solidFill>
                  <a:srgbClr val="FFFFFF"/>
                </a:solidFill>
                <a:latin typeface="Calibri"/>
                <a:cs typeface="Calibri"/>
              </a:rPr>
              <a:t>Patients</a:t>
            </a:r>
            <a:endParaRPr sz="1800">
              <a:latin typeface="Calibri"/>
              <a:cs typeface="Calibri"/>
            </a:endParaRPr>
          </a:p>
          <a:p>
            <a:pPr marL="1270" algn="ctr">
              <a:lnSpc>
                <a:spcPct val="100000"/>
              </a:lnSpc>
            </a:pPr>
            <a:r>
              <a:rPr sz="1800" spc="-10" dirty="0">
                <a:solidFill>
                  <a:srgbClr val="FFFFFF"/>
                </a:solidFill>
                <a:latin typeface="Calibri"/>
                <a:cs typeface="Calibri"/>
              </a:rPr>
              <a:t>Profiles</a:t>
            </a:r>
            <a:endParaRPr sz="1800">
              <a:latin typeface="Calibri"/>
              <a:cs typeface="Calibri"/>
            </a:endParaRPr>
          </a:p>
        </p:txBody>
      </p:sp>
      <p:sp>
        <p:nvSpPr>
          <p:cNvPr id="27" name="object 27"/>
          <p:cNvSpPr txBox="1"/>
          <p:nvPr/>
        </p:nvSpPr>
        <p:spPr>
          <a:xfrm>
            <a:off x="6108319" y="5551119"/>
            <a:ext cx="66548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Logout</a:t>
            </a:r>
            <a:endParaRPr sz="1800" dirty="0">
              <a:latin typeface="Calibri"/>
              <a:cs typeface="Calibri"/>
            </a:endParaRPr>
          </a:p>
        </p:txBody>
      </p:sp>
      <p:sp>
        <p:nvSpPr>
          <p:cNvPr id="2" name="TextBox 1">
            <a:extLst>
              <a:ext uri="{FF2B5EF4-FFF2-40B4-BE49-F238E27FC236}">
                <a16:creationId xmlns:a16="http://schemas.microsoft.com/office/drawing/2014/main" id="{7B37F40B-BB35-3448-6D38-8D38D954E4A3}"/>
              </a:ext>
            </a:extLst>
          </p:cNvPr>
          <p:cNvSpPr txBox="1"/>
          <p:nvPr/>
        </p:nvSpPr>
        <p:spPr>
          <a:xfrm>
            <a:off x="338694" y="215725"/>
            <a:ext cx="3262835" cy="523220"/>
          </a:xfrm>
          <a:prstGeom prst="rect">
            <a:avLst/>
          </a:prstGeom>
          <a:noFill/>
        </p:spPr>
        <p:txBody>
          <a:bodyPr wrap="square" rtlCol="0">
            <a:spAutoFit/>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SYSTEM DESIGN</a:t>
            </a:r>
            <a:endParaRPr lang="en-IN"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endParaRPr>
          </a:p>
        </p:txBody>
      </p:sp>
      <p:pic>
        <p:nvPicPr>
          <p:cNvPr id="3" name="Picture 2" descr="E:\Projects\Reports\BE\2025\Real Time and Context Aware Sign Language Recognition System using python\Diagram.png">
            <a:extLst>
              <a:ext uri="{FF2B5EF4-FFF2-40B4-BE49-F238E27FC236}">
                <a16:creationId xmlns:a16="http://schemas.microsoft.com/office/drawing/2014/main" id="{E1E2D6FE-2A17-40E0-65B8-EBEEB3A418A5}"/>
              </a:ext>
            </a:extLst>
          </p:cNvPr>
          <p:cNvPicPr/>
          <p:nvPr/>
        </p:nvPicPr>
        <p:blipFill rotWithShape="1">
          <a:blip r:embed="rId2">
            <a:extLst>
              <a:ext uri="{28A0092B-C50C-407E-A947-70E740481C1C}">
                <a14:useLocalDpi xmlns:a14="http://schemas.microsoft.com/office/drawing/2010/main" val="0"/>
              </a:ext>
            </a:extLst>
          </a:blip>
          <a:srcRect t="9504"/>
          <a:stretch/>
        </p:blipFill>
        <p:spPr bwMode="auto">
          <a:xfrm>
            <a:off x="3321075" y="1083754"/>
            <a:ext cx="7696200" cy="5029200"/>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EAB6-5EDF-85EB-E332-3F4464F7F7DB}"/>
              </a:ext>
            </a:extLst>
          </p:cNvPr>
          <p:cNvSpPr>
            <a:spLocks noGrp="1"/>
          </p:cNvSpPr>
          <p:nvPr>
            <p:ph type="ctrTitle"/>
          </p:nvPr>
        </p:nvSpPr>
        <p:spPr>
          <a:xfrm>
            <a:off x="152400" y="228600"/>
            <a:ext cx="10363200" cy="861774"/>
          </a:xfrm>
        </p:spPr>
        <p:txBody>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ENTITY RELATIONSHIP DIAGRAM</a:t>
            </a:r>
            <a:br>
              <a:rPr lang="en-IN"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B38ADE11-B688-F60B-8072-41CBAE6FBBC5}"/>
              </a:ext>
            </a:extLst>
          </p:cNvPr>
          <p:cNvPicPr>
            <a:picLocks noChangeAspect="1"/>
          </p:cNvPicPr>
          <p:nvPr/>
        </p:nvPicPr>
        <p:blipFill>
          <a:blip r:embed="rId2"/>
          <a:stretch>
            <a:fillRect/>
          </a:stretch>
        </p:blipFill>
        <p:spPr>
          <a:xfrm>
            <a:off x="1981200" y="1303020"/>
            <a:ext cx="8001000" cy="4640579"/>
          </a:xfrm>
          <a:prstGeom prst="rect">
            <a:avLst/>
          </a:prstGeom>
        </p:spPr>
      </p:pic>
      <p:sp>
        <p:nvSpPr>
          <p:cNvPr id="4" name="Footer Placeholder 3">
            <a:extLst>
              <a:ext uri="{FF2B5EF4-FFF2-40B4-BE49-F238E27FC236}">
                <a16:creationId xmlns:a16="http://schemas.microsoft.com/office/drawing/2014/main" id="{CFAB751D-F0AA-6EC3-01A1-7A19EE0E3254}"/>
              </a:ext>
            </a:extLst>
          </p:cNvPr>
          <p:cNvSpPr>
            <a:spLocks noGrp="1"/>
          </p:cNvSpPr>
          <p:nvPr>
            <p:ph type="ftr" sz="quarter" idx="5"/>
          </p:nvPr>
        </p:nvSpPr>
        <p:spPr/>
        <p:txBody>
          <a:bodyPr/>
          <a:lstStyle/>
          <a:p>
            <a:pPr marL="12700">
              <a:lnSpc>
                <a:spcPts val="1810"/>
              </a:lnSpc>
            </a:pPr>
            <a:r>
              <a:rPr lang="en-IN" spc="-5"/>
              <a:t>Digital Library</a:t>
            </a:r>
            <a:endParaRPr lang="en-IN" spc="-5" dirty="0"/>
          </a:p>
        </p:txBody>
      </p:sp>
    </p:spTree>
    <p:extLst>
      <p:ext uri="{BB962C8B-B14F-4D97-AF65-F5344CB8AC3E}">
        <p14:creationId xmlns:p14="http://schemas.microsoft.com/office/powerpoint/2010/main" val="3102226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593841" y="1340358"/>
            <a:ext cx="146304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Login</a:t>
            </a:r>
            <a:r>
              <a:rPr sz="1800" spc="-25" dirty="0">
                <a:solidFill>
                  <a:srgbClr val="FFFFFF"/>
                </a:solidFill>
                <a:latin typeface="Calibri"/>
                <a:cs typeface="Calibri"/>
              </a:rPr>
              <a:t> </a:t>
            </a:r>
            <a:r>
              <a:rPr sz="1800" dirty="0">
                <a:solidFill>
                  <a:srgbClr val="FFFFFF"/>
                </a:solidFill>
                <a:latin typeface="Calibri"/>
                <a:cs typeface="Calibri"/>
              </a:rPr>
              <a:t>/</a:t>
            </a:r>
            <a:r>
              <a:rPr sz="1800" spc="-20" dirty="0">
                <a:solidFill>
                  <a:srgbClr val="FFFFFF"/>
                </a:solidFill>
                <a:latin typeface="Calibri"/>
                <a:cs typeface="Calibri"/>
              </a:rPr>
              <a:t> </a:t>
            </a:r>
            <a:r>
              <a:rPr sz="1800" spc="-15" dirty="0">
                <a:solidFill>
                  <a:srgbClr val="FFFFFF"/>
                </a:solidFill>
                <a:latin typeface="Calibri"/>
                <a:cs typeface="Calibri"/>
              </a:rPr>
              <a:t>Register</a:t>
            </a:r>
            <a:endParaRPr sz="1800">
              <a:latin typeface="Calibri"/>
              <a:cs typeface="Calibri"/>
            </a:endParaRPr>
          </a:p>
        </p:txBody>
      </p:sp>
      <p:sp>
        <p:nvSpPr>
          <p:cNvPr id="14" name="object 14"/>
          <p:cNvSpPr txBox="1"/>
          <p:nvPr/>
        </p:nvSpPr>
        <p:spPr>
          <a:xfrm>
            <a:off x="5288407" y="3218815"/>
            <a:ext cx="1997075" cy="848994"/>
          </a:xfrm>
          <a:prstGeom prst="rect">
            <a:avLst/>
          </a:prstGeom>
        </p:spPr>
        <p:txBody>
          <a:bodyPr vert="horz" wrap="square" lIns="0" tIns="12700" rIns="0" bIns="0" rtlCol="0">
            <a:spAutoFit/>
          </a:bodyPr>
          <a:lstStyle/>
          <a:p>
            <a:pPr marL="12700" marR="5080" indent="-635" algn="ctr">
              <a:lnSpc>
                <a:spcPct val="100000"/>
              </a:lnSpc>
              <a:spcBef>
                <a:spcPts val="100"/>
              </a:spcBef>
            </a:pPr>
            <a:r>
              <a:rPr sz="1800" spc="-10" dirty="0">
                <a:solidFill>
                  <a:srgbClr val="FFFFFF"/>
                </a:solidFill>
                <a:latin typeface="Calibri"/>
                <a:cs typeface="Calibri"/>
              </a:rPr>
              <a:t>Provie</a:t>
            </a:r>
            <a:r>
              <a:rPr sz="1800" spc="5" dirty="0">
                <a:solidFill>
                  <a:srgbClr val="FFFFFF"/>
                </a:solidFill>
                <a:latin typeface="Calibri"/>
                <a:cs typeface="Calibri"/>
              </a:rPr>
              <a:t> </a:t>
            </a:r>
            <a:r>
              <a:rPr sz="1800" spc="-15" dirty="0">
                <a:solidFill>
                  <a:srgbClr val="FFFFFF"/>
                </a:solidFill>
                <a:latin typeface="Calibri"/>
                <a:cs typeface="Calibri"/>
              </a:rPr>
              <a:t>Records </a:t>
            </a:r>
            <a:r>
              <a:rPr sz="1800" spc="-10" dirty="0">
                <a:solidFill>
                  <a:srgbClr val="FFFFFF"/>
                </a:solidFill>
                <a:latin typeface="Calibri"/>
                <a:cs typeface="Calibri"/>
              </a:rPr>
              <a:t> </a:t>
            </a:r>
            <a:r>
              <a:rPr sz="1800" spc="-5" dirty="0">
                <a:solidFill>
                  <a:srgbClr val="FFFFFF"/>
                </a:solidFill>
                <a:latin typeface="Calibri"/>
                <a:cs typeface="Calibri"/>
              </a:rPr>
              <a:t>Authenticity</a:t>
            </a:r>
            <a:r>
              <a:rPr sz="1800" spc="-25" dirty="0">
                <a:solidFill>
                  <a:srgbClr val="FFFFFF"/>
                </a:solidFill>
                <a:latin typeface="Calibri"/>
                <a:cs typeface="Calibri"/>
              </a:rPr>
              <a:t> </a:t>
            </a:r>
            <a:r>
              <a:rPr sz="1800" dirty="0">
                <a:solidFill>
                  <a:srgbClr val="FFFFFF"/>
                </a:solidFill>
                <a:latin typeface="Calibri"/>
                <a:cs typeface="Calibri"/>
              </a:rPr>
              <a:t>and</a:t>
            </a:r>
            <a:r>
              <a:rPr sz="1800" spc="-20" dirty="0">
                <a:solidFill>
                  <a:srgbClr val="FFFFFF"/>
                </a:solidFill>
                <a:latin typeface="Calibri"/>
                <a:cs typeface="Calibri"/>
              </a:rPr>
              <a:t> </a:t>
            </a:r>
            <a:r>
              <a:rPr sz="1800" spc="-5" dirty="0">
                <a:solidFill>
                  <a:srgbClr val="FFFFFF"/>
                </a:solidFill>
                <a:latin typeface="Calibri"/>
                <a:cs typeface="Calibri"/>
              </a:rPr>
              <a:t>give </a:t>
            </a:r>
            <a:r>
              <a:rPr sz="1800" spc="-390" dirty="0">
                <a:solidFill>
                  <a:srgbClr val="FFFFFF"/>
                </a:solidFill>
                <a:latin typeface="Calibri"/>
                <a:cs typeface="Calibri"/>
              </a:rPr>
              <a:t> </a:t>
            </a:r>
            <a:r>
              <a:rPr sz="1800" spc="-10" dirty="0">
                <a:solidFill>
                  <a:srgbClr val="FFFFFF"/>
                </a:solidFill>
                <a:latin typeface="Calibri"/>
                <a:cs typeface="Calibri"/>
              </a:rPr>
              <a:t>proof </a:t>
            </a:r>
            <a:r>
              <a:rPr sz="1800" spc="-5" dirty="0">
                <a:solidFill>
                  <a:srgbClr val="FFFFFF"/>
                </a:solidFill>
                <a:latin typeface="Calibri"/>
                <a:cs typeface="Calibri"/>
              </a:rPr>
              <a:t>of</a:t>
            </a:r>
            <a:r>
              <a:rPr sz="1800" dirty="0">
                <a:solidFill>
                  <a:srgbClr val="FFFFFF"/>
                </a:solidFill>
                <a:latin typeface="Calibri"/>
                <a:cs typeface="Calibri"/>
              </a:rPr>
              <a:t> </a:t>
            </a:r>
            <a:r>
              <a:rPr sz="1800" spc="-10" dirty="0">
                <a:solidFill>
                  <a:srgbClr val="FFFFFF"/>
                </a:solidFill>
                <a:latin typeface="Calibri"/>
                <a:cs typeface="Calibri"/>
              </a:rPr>
              <a:t>work</a:t>
            </a:r>
            <a:endParaRPr sz="1800" dirty="0">
              <a:latin typeface="Calibri"/>
              <a:cs typeface="Calibri"/>
            </a:endParaRPr>
          </a:p>
        </p:txBody>
      </p:sp>
      <p:sp>
        <p:nvSpPr>
          <p:cNvPr id="19" name="object 19"/>
          <p:cNvSpPr txBox="1"/>
          <p:nvPr/>
        </p:nvSpPr>
        <p:spPr>
          <a:xfrm>
            <a:off x="6029959" y="5474919"/>
            <a:ext cx="66548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Logout</a:t>
            </a:r>
            <a:endParaRPr sz="1800">
              <a:latin typeface="Calibri"/>
              <a:cs typeface="Calibri"/>
            </a:endParaRPr>
          </a:p>
        </p:txBody>
      </p:sp>
      <p:sp>
        <p:nvSpPr>
          <p:cNvPr id="2" name="TextBox 1">
            <a:extLst>
              <a:ext uri="{FF2B5EF4-FFF2-40B4-BE49-F238E27FC236}">
                <a16:creationId xmlns:a16="http://schemas.microsoft.com/office/drawing/2014/main" id="{67CF53AC-4C80-4C9E-9FE5-7B9EE11DC588}"/>
              </a:ext>
            </a:extLst>
          </p:cNvPr>
          <p:cNvSpPr txBox="1"/>
          <p:nvPr/>
        </p:nvSpPr>
        <p:spPr>
          <a:xfrm>
            <a:off x="311682" y="196973"/>
            <a:ext cx="5282159" cy="523220"/>
          </a:xfrm>
          <a:prstGeom prst="rect">
            <a:avLst/>
          </a:prstGeom>
          <a:noFill/>
        </p:spPr>
        <p:txBody>
          <a:bodyPr wrap="square" rtlCol="0">
            <a:spAutoFit/>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SYSTEM ARCHITECTURE</a:t>
            </a:r>
            <a:endParaRPr lang="en-IN"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4FAC5BB-AE86-8FCC-98A4-FB09ED52F549}"/>
              </a:ext>
            </a:extLst>
          </p:cNvPr>
          <p:cNvPicPr>
            <a:picLocks noChangeAspect="1"/>
          </p:cNvPicPr>
          <p:nvPr/>
        </p:nvPicPr>
        <p:blipFill>
          <a:blip r:embed="rId2"/>
          <a:stretch>
            <a:fillRect/>
          </a:stretch>
        </p:blipFill>
        <p:spPr>
          <a:xfrm>
            <a:off x="3742181" y="1175092"/>
            <a:ext cx="6629400" cy="493643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1A5CBE-0ABB-649D-65C7-4F7AF78153F2}"/>
              </a:ext>
            </a:extLst>
          </p:cNvPr>
          <p:cNvSpPr txBox="1"/>
          <p:nvPr/>
        </p:nvSpPr>
        <p:spPr>
          <a:xfrm>
            <a:off x="228600" y="309654"/>
            <a:ext cx="6130951" cy="523220"/>
          </a:xfrm>
          <a:prstGeom prst="rect">
            <a:avLst/>
          </a:prstGeom>
          <a:noFill/>
        </p:spPr>
        <p:txBody>
          <a:bodyPr wrap="square" rtlCol="0">
            <a:spAutoFit/>
          </a:bodyPr>
          <a:lstStyle/>
          <a:p>
            <a:r>
              <a:rPr lang="en-IN"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SOFTWARE REQUIREMENT</a:t>
            </a:r>
          </a:p>
        </p:txBody>
      </p:sp>
      <p:sp>
        <p:nvSpPr>
          <p:cNvPr id="8" name="Text Placeholder 7">
            <a:extLst>
              <a:ext uri="{FF2B5EF4-FFF2-40B4-BE49-F238E27FC236}">
                <a16:creationId xmlns:a16="http://schemas.microsoft.com/office/drawing/2014/main" id="{16BD0F1A-1E43-E76F-7A67-F33D96B668E3}"/>
              </a:ext>
            </a:extLst>
          </p:cNvPr>
          <p:cNvSpPr>
            <a:spLocks noGrp="1"/>
          </p:cNvSpPr>
          <p:nvPr>
            <p:ph type="body" idx="1"/>
          </p:nvPr>
        </p:nvSpPr>
        <p:spPr>
          <a:xfrm>
            <a:off x="740111" y="1282258"/>
            <a:ext cx="10821416" cy="4560223"/>
          </a:xfrm>
        </p:spPr>
        <p:txBody>
          <a:bodyPr/>
          <a:lstStyle/>
          <a:p>
            <a:r>
              <a:rPr lang="en-US" sz="1800" b="1" dirty="0">
                <a:effectLst/>
                <a:latin typeface="Times New Roman" panose="02020603050405020304" pitchFamily="18" charset="0"/>
                <a:ea typeface="Times New Roman" panose="02020603050405020304" pitchFamily="18" charset="0"/>
              </a:rPr>
              <a:t>Software Requirements</a:t>
            </a:r>
          </a:p>
          <a:p>
            <a:endParaRPr lang="en-US" b="1" dirty="0">
              <a:latin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Operating System 	: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windows 7, windows 8 and Upper version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gn="just"/>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IDE Tools 		: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PyCharm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gn="just"/>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Front End		: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HTML / CSS / Bootstrap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gn="just"/>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Framework                      :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Flask</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gn="just"/>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Database/Back End	: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MySQL</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gn="just"/>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spcAft>
                <a:spcPts val="100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Coding Language            :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Python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43706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1066800"/>
            <a:ext cx="9296400" cy="3404522"/>
          </a:xfrm>
          <a:prstGeom prst="rect">
            <a:avLst/>
          </a:prstGeom>
        </p:spPr>
        <p:txBody>
          <a:bodyPr wrap="square">
            <a:spAutoFit/>
          </a:bodyPr>
          <a:lstStyle/>
          <a:p>
            <a:pPr lvl="0">
              <a:lnSpc>
                <a:spcPct val="150000"/>
              </a:lnSpc>
              <a:spcAft>
                <a:spcPts val="1000"/>
              </a:spcAft>
              <a:buSzPts val="1000"/>
              <a:tabLst>
                <a:tab pos="457200" algn="l"/>
              </a:tabLst>
            </a:pPr>
            <a:r>
              <a:rPr lang="en-IN" sz="2000" dirty="0">
                <a:effectLst/>
                <a:ea typeface="Calibri" panose="020F0502020204030204" pitchFamily="34" charset="0"/>
                <a:cs typeface="Mangal" panose="02040503050203030202" pitchFamily="18" charset="0"/>
              </a:rPr>
              <a:t>High-resolution front-facing camera, GPU-enabled system for deep learning model execution, and sufficient RAM for processing.</a:t>
            </a:r>
          </a:p>
          <a:p>
            <a:pPr marL="342900" lvl="0" indent="-342900" algn="just">
              <a:lnSpc>
                <a:spcPct val="150000"/>
              </a:lnSpc>
              <a:buFont typeface="Symbol" panose="05050102010706020507" pitchFamily="18" charset="2"/>
              <a:buChar char=""/>
            </a:pPr>
            <a:r>
              <a:rPr lang="en-US" sz="2000" b="1" dirty="0">
                <a:effectLst/>
                <a:ea typeface="Calibri" panose="020F0502020204030204" pitchFamily="34" charset="0"/>
                <a:cs typeface="Mangal" panose="02040503050203030202" pitchFamily="18" charset="0"/>
              </a:rPr>
              <a:t>Processor: </a:t>
            </a:r>
            <a:r>
              <a:rPr lang="en-US" sz="2000" dirty="0">
                <a:effectLst/>
                <a:ea typeface="Calibri" panose="020F0502020204030204" pitchFamily="34" charset="0"/>
                <a:cs typeface="Mangal" panose="02040503050203030202" pitchFamily="18" charset="0"/>
              </a:rPr>
              <a:t>Intel i5/i7 or AMD equivalent</a:t>
            </a:r>
            <a:endParaRPr lang="en-IN" sz="2000" dirty="0">
              <a:effectLst/>
              <a:ea typeface="Calibri" panose="020F0502020204030204" pitchFamily="34" charset="0"/>
              <a:cs typeface="Mangal" panose="02040503050203030202" pitchFamily="18" charset="0"/>
            </a:endParaRPr>
          </a:p>
          <a:p>
            <a:pPr marL="342900" lvl="0" indent="-342900" algn="just">
              <a:lnSpc>
                <a:spcPct val="150000"/>
              </a:lnSpc>
              <a:buFont typeface="Symbol" panose="05050102010706020507" pitchFamily="18" charset="2"/>
              <a:buChar char=""/>
            </a:pPr>
            <a:r>
              <a:rPr lang="en-US" sz="2000" b="1" dirty="0">
                <a:effectLst/>
                <a:ea typeface="Calibri" panose="020F0502020204030204" pitchFamily="34" charset="0"/>
                <a:cs typeface="Mangal" panose="02040503050203030202" pitchFamily="18" charset="0"/>
              </a:rPr>
              <a:t>RAM: </a:t>
            </a:r>
            <a:r>
              <a:rPr lang="en-US" sz="2000" dirty="0">
                <a:effectLst/>
                <a:ea typeface="Calibri" panose="020F0502020204030204" pitchFamily="34" charset="0"/>
                <a:cs typeface="Mangal" panose="02040503050203030202" pitchFamily="18" charset="0"/>
              </a:rPr>
              <a:t>Minimum 8GB (Recommended: 16GB)</a:t>
            </a:r>
            <a:endParaRPr lang="en-IN" sz="2000" dirty="0">
              <a:effectLst/>
              <a:ea typeface="Calibri" panose="020F0502020204030204" pitchFamily="34" charset="0"/>
              <a:cs typeface="Mangal" panose="02040503050203030202" pitchFamily="18" charset="0"/>
            </a:endParaRPr>
          </a:p>
          <a:p>
            <a:pPr marL="342900" lvl="0" indent="-342900" algn="just">
              <a:lnSpc>
                <a:spcPct val="150000"/>
              </a:lnSpc>
              <a:buFont typeface="Symbol" panose="05050102010706020507" pitchFamily="18" charset="2"/>
              <a:buChar char=""/>
            </a:pPr>
            <a:r>
              <a:rPr lang="en-US" sz="2000" b="1" dirty="0">
                <a:effectLst/>
                <a:ea typeface="Calibri" panose="020F0502020204030204" pitchFamily="34" charset="0"/>
                <a:cs typeface="Mangal" panose="02040503050203030202" pitchFamily="18" charset="0"/>
              </a:rPr>
              <a:t>Storage: </a:t>
            </a:r>
            <a:r>
              <a:rPr lang="en-US" sz="2000" dirty="0">
                <a:effectLst/>
                <a:ea typeface="Calibri" panose="020F0502020204030204" pitchFamily="34" charset="0"/>
                <a:cs typeface="Mangal" panose="02040503050203030202" pitchFamily="18" charset="0"/>
              </a:rPr>
              <a:t>Minimum 100GB free space</a:t>
            </a:r>
            <a:endParaRPr lang="en-IN" sz="2000" dirty="0">
              <a:effectLst/>
              <a:ea typeface="Calibri" panose="020F0502020204030204" pitchFamily="34" charset="0"/>
              <a:cs typeface="Mangal" panose="02040503050203030202" pitchFamily="18" charset="0"/>
            </a:endParaRPr>
          </a:p>
          <a:p>
            <a:pPr marL="342900" lvl="0" indent="-342900" algn="just">
              <a:lnSpc>
                <a:spcPct val="150000"/>
              </a:lnSpc>
              <a:buFont typeface="Symbol" panose="05050102010706020507" pitchFamily="18" charset="2"/>
              <a:buChar char=""/>
            </a:pPr>
            <a:r>
              <a:rPr lang="en-US" sz="2000" b="1" dirty="0">
                <a:effectLst/>
                <a:ea typeface="Calibri" panose="020F0502020204030204" pitchFamily="34" charset="0"/>
                <a:cs typeface="Mangal" panose="02040503050203030202" pitchFamily="18" charset="0"/>
              </a:rPr>
              <a:t>Graphics Card</a:t>
            </a:r>
            <a:r>
              <a:rPr lang="en-US" sz="2000" dirty="0">
                <a:effectLst/>
                <a:ea typeface="Calibri" panose="020F0502020204030204" pitchFamily="34" charset="0"/>
                <a:cs typeface="Mangal" panose="02040503050203030202" pitchFamily="18" charset="0"/>
              </a:rPr>
              <a:t>: Not required but beneficial for visualization</a:t>
            </a:r>
            <a:endParaRPr lang="en-IN" sz="2000" dirty="0">
              <a:effectLst/>
              <a:ea typeface="Calibri" panose="020F0502020204030204" pitchFamily="34" charset="0"/>
              <a:cs typeface="Mangal" panose="02040503050203030202" pitchFamily="18" charset="0"/>
            </a:endParaRPr>
          </a:p>
          <a:p>
            <a:pPr marL="342900" lvl="0" indent="-342900" algn="just">
              <a:lnSpc>
                <a:spcPct val="150000"/>
              </a:lnSpc>
              <a:spcAft>
                <a:spcPts val="1000"/>
              </a:spcAft>
              <a:buFont typeface="Symbol" panose="05050102010706020507" pitchFamily="18" charset="2"/>
              <a:buChar char=""/>
            </a:pPr>
            <a:r>
              <a:rPr lang="en-US" sz="2000" b="1" dirty="0">
                <a:effectLst/>
                <a:ea typeface="Calibri" panose="020F0502020204030204" pitchFamily="34" charset="0"/>
                <a:cs typeface="Mangal" panose="02040503050203030202" pitchFamily="18" charset="0"/>
              </a:rPr>
              <a:t>Operating System: </a:t>
            </a:r>
            <a:r>
              <a:rPr lang="en-US" sz="2000" dirty="0">
                <a:effectLst/>
                <a:ea typeface="Calibri" panose="020F0502020204030204" pitchFamily="34" charset="0"/>
                <a:cs typeface="Mangal" panose="02040503050203030202" pitchFamily="18" charset="0"/>
              </a:rPr>
              <a:t>Windows 10/11, Linux (Ubuntu), or macOS software.</a:t>
            </a:r>
            <a:endParaRPr lang="en-IN" sz="2000" dirty="0">
              <a:effectLst/>
              <a:ea typeface="Calibri" panose="020F0502020204030204" pitchFamily="34" charset="0"/>
              <a:cs typeface="Mangal" panose="02040503050203030202" pitchFamily="18" charset="0"/>
            </a:endParaRPr>
          </a:p>
        </p:txBody>
      </p:sp>
      <p:sp>
        <p:nvSpPr>
          <p:cNvPr id="3" name="TextBox 2">
            <a:extLst>
              <a:ext uri="{FF2B5EF4-FFF2-40B4-BE49-F238E27FC236}">
                <a16:creationId xmlns:a16="http://schemas.microsoft.com/office/drawing/2014/main" id="{C81A5CBE-0ABB-649D-65C7-4F7AF78153F2}"/>
              </a:ext>
            </a:extLst>
          </p:cNvPr>
          <p:cNvSpPr txBox="1"/>
          <p:nvPr/>
        </p:nvSpPr>
        <p:spPr>
          <a:xfrm>
            <a:off x="23191" y="-33010"/>
            <a:ext cx="6130951" cy="523220"/>
          </a:xfrm>
          <a:prstGeom prst="rect">
            <a:avLst/>
          </a:prstGeom>
          <a:noFill/>
        </p:spPr>
        <p:txBody>
          <a:bodyPr wrap="square" rtlCol="0">
            <a:spAutoFit/>
          </a:bodyPr>
          <a:lstStyle/>
          <a:p>
            <a:r>
              <a:rPr lang="en-IN"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HARDWARE REQUIREMENT</a:t>
            </a:r>
          </a:p>
        </p:txBody>
      </p:sp>
    </p:spTree>
    <p:extLst>
      <p:ext uri="{BB962C8B-B14F-4D97-AF65-F5344CB8AC3E}">
        <p14:creationId xmlns:p14="http://schemas.microsoft.com/office/powerpoint/2010/main" val="84114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8448" y="1072805"/>
            <a:ext cx="6836664" cy="4827883"/>
          </a:xfrm>
          <a:prstGeom prst="rect">
            <a:avLst/>
          </a:prstGeom>
        </p:spPr>
      </p:pic>
      <p:sp>
        <p:nvSpPr>
          <p:cNvPr id="11" name="TextBox 10">
            <a:extLst>
              <a:ext uri="{FF2B5EF4-FFF2-40B4-BE49-F238E27FC236}">
                <a16:creationId xmlns:a16="http://schemas.microsoft.com/office/drawing/2014/main" id="{17071C8C-0BA8-D07F-0BE4-28B87DB58185}"/>
              </a:ext>
            </a:extLst>
          </p:cNvPr>
          <p:cNvSpPr txBox="1"/>
          <p:nvPr/>
        </p:nvSpPr>
        <p:spPr>
          <a:xfrm>
            <a:off x="498448" y="529707"/>
            <a:ext cx="2244752" cy="523220"/>
          </a:xfrm>
          <a:prstGeom prst="rect">
            <a:avLst/>
          </a:prstGeom>
          <a:noFill/>
        </p:spPr>
        <p:txBody>
          <a:bodyPr wrap="square" rtlCol="0">
            <a:spAutoFit/>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CONTENTS</a:t>
            </a:r>
            <a:endParaRPr lang="en-IN"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endParaRPr>
          </a:p>
        </p:txBody>
      </p:sp>
      <p:sp>
        <p:nvSpPr>
          <p:cNvPr id="5" name="object 3"/>
          <p:cNvSpPr txBox="1"/>
          <p:nvPr/>
        </p:nvSpPr>
        <p:spPr>
          <a:xfrm>
            <a:off x="7620000" y="914400"/>
            <a:ext cx="4313431" cy="6053260"/>
          </a:xfrm>
          <a:prstGeom prst="rect">
            <a:avLst/>
          </a:prstGeom>
        </p:spPr>
        <p:txBody>
          <a:bodyPr vert="horz" wrap="square" lIns="0" tIns="12700" rIns="0" bIns="0" rtlCol="0">
            <a:spAutoFit/>
          </a:bodyPr>
          <a:lstStyle/>
          <a:p>
            <a:pPr marL="355600" indent="-342900">
              <a:lnSpc>
                <a:spcPct val="150000"/>
              </a:lnSpc>
              <a:spcBef>
                <a:spcPts val="100"/>
              </a:spcBef>
              <a:buClr>
                <a:srgbClr val="00AFEF"/>
              </a:buClr>
              <a:buSzPct val="64583"/>
              <a:buFont typeface="Wingdings" pitchFamily="2" charset="2"/>
              <a:buChar char="v"/>
              <a:tabLst>
                <a:tab pos="354965" algn="l"/>
                <a:tab pos="355600" algn="l"/>
              </a:tabLst>
            </a:pPr>
            <a:r>
              <a:rPr sz="2400" b="1" spc="-20" dirty="0">
                <a:latin typeface="Times New Roman" panose="02020603050405020304" pitchFamily="18" charset="0"/>
                <a:cs typeface="Times New Roman" panose="02020603050405020304" pitchFamily="18" charset="0"/>
              </a:rPr>
              <a:t>Introduction</a:t>
            </a:r>
            <a:endParaRPr lang="en-US" sz="2400" b="1" spc="-20" dirty="0">
              <a:latin typeface="Times New Roman" panose="02020603050405020304" pitchFamily="18" charset="0"/>
              <a:cs typeface="Times New Roman" panose="02020603050405020304" pitchFamily="18" charset="0"/>
            </a:endParaRPr>
          </a:p>
          <a:p>
            <a:pPr marL="355600" indent="-342900">
              <a:lnSpc>
                <a:spcPct val="150000"/>
              </a:lnSpc>
              <a:spcBef>
                <a:spcPts val="100"/>
              </a:spcBef>
              <a:buClr>
                <a:srgbClr val="00AFEF"/>
              </a:buClr>
              <a:buSzPct val="64583"/>
              <a:buFont typeface="Wingdings" pitchFamily="2" charset="2"/>
              <a:buChar char="v"/>
              <a:tabLst>
                <a:tab pos="354965" algn="l"/>
                <a:tab pos="355600" algn="l"/>
              </a:tabLst>
            </a:pPr>
            <a:r>
              <a:rPr lang="en-IN" sz="2400" b="1" spc="-20" dirty="0">
                <a:latin typeface="Times New Roman" panose="02020603050405020304" pitchFamily="18" charset="0"/>
                <a:cs typeface="Times New Roman" panose="02020603050405020304" pitchFamily="18" charset="0"/>
              </a:rPr>
              <a:t>Aim</a:t>
            </a:r>
            <a:r>
              <a:rPr lang="en-IN" sz="2400" b="1" dirty="0">
                <a:latin typeface="Times New Roman" panose="02020603050405020304" pitchFamily="18" charset="0"/>
                <a:cs typeface="Times New Roman" panose="02020603050405020304" pitchFamily="18" charset="0"/>
              </a:rPr>
              <a:t> &amp; </a:t>
            </a:r>
            <a:r>
              <a:rPr lang="en-US" sz="2400" b="1" spc="-15" dirty="0">
                <a:latin typeface="Times New Roman" panose="02020603050405020304" pitchFamily="18" charset="0"/>
                <a:cs typeface="Times New Roman" panose="02020603050405020304" pitchFamily="18" charset="0"/>
              </a:rPr>
              <a:t>Objective</a:t>
            </a:r>
          </a:p>
          <a:p>
            <a:pPr marL="355600" indent="-342900">
              <a:lnSpc>
                <a:spcPct val="150000"/>
              </a:lnSpc>
              <a:spcBef>
                <a:spcPts val="35"/>
              </a:spcBef>
              <a:buClr>
                <a:srgbClr val="00AFEF"/>
              </a:buClr>
              <a:buSzPct val="64583"/>
              <a:buFont typeface="Wingdings" pitchFamily="2" charset="2"/>
              <a:buChar char="v"/>
              <a:tabLst>
                <a:tab pos="354965" algn="l"/>
                <a:tab pos="355600" algn="l"/>
              </a:tabLst>
            </a:pPr>
            <a:r>
              <a:rPr lang="en-IN" sz="2400" b="1" dirty="0">
                <a:latin typeface="Times New Roman" panose="02020603050405020304" pitchFamily="18" charset="0"/>
                <a:cs typeface="Times New Roman" pitchFamily="18" charset="0"/>
              </a:rPr>
              <a:t>Problem Definition</a:t>
            </a:r>
          </a:p>
          <a:p>
            <a:pPr marL="355600" indent="-342900">
              <a:lnSpc>
                <a:spcPct val="150000"/>
              </a:lnSpc>
              <a:spcBef>
                <a:spcPts val="35"/>
              </a:spcBef>
              <a:buClr>
                <a:srgbClr val="00AFEF"/>
              </a:buClr>
              <a:buSzPct val="64583"/>
              <a:buFont typeface="Wingdings" pitchFamily="2" charset="2"/>
              <a:buChar char="v"/>
              <a:tabLst>
                <a:tab pos="354965" algn="l"/>
                <a:tab pos="355600" algn="l"/>
              </a:tabLst>
            </a:pPr>
            <a:r>
              <a:rPr lang="en-US" sz="2400" b="1" dirty="0">
                <a:latin typeface="Times New Roman" panose="02020603050405020304" pitchFamily="18" charset="0"/>
                <a:cs typeface="Times New Roman" panose="02020603050405020304" pitchFamily="18" charset="0"/>
              </a:rPr>
              <a:t>Proposed System</a:t>
            </a:r>
          </a:p>
          <a:p>
            <a:pPr marL="355600" indent="-342900">
              <a:lnSpc>
                <a:spcPct val="150000"/>
              </a:lnSpc>
              <a:spcBef>
                <a:spcPts val="35"/>
              </a:spcBef>
              <a:buClr>
                <a:srgbClr val="00AFEF"/>
              </a:buClr>
              <a:buSzPct val="64583"/>
              <a:buFont typeface="Wingdings" pitchFamily="2" charset="2"/>
              <a:buChar char="v"/>
              <a:tabLst>
                <a:tab pos="354965" algn="l"/>
                <a:tab pos="355600" algn="l"/>
              </a:tabLst>
            </a:pPr>
            <a:r>
              <a:rPr lang="en-US" sz="2400" b="1" dirty="0">
                <a:latin typeface="Times New Roman" panose="02020603050405020304" pitchFamily="18" charset="0"/>
                <a:cs typeface="Times New Roman" panose="02020603050405020304" pitchFamily="18" charset="0"/>
              </a:rPr>
              <a:t>Algorithm</a:t>
            </a:r>
            <a:endParaRPr sz="2400" b="1" dirty="0">
              <a:latin typeface="Times New Roman" panose="02020603050405020304" pitchFamily="18" charset="0"/>
              <a:cs typeface="Times New Roman" panose="02020603050405020304" pitchFamily="18" charset="0"/>
            </a:endParaRPr>
          </a:p>
          <a:p>
            <a:pPr marL="355600" indent="-342900">
              <a:lnSpc>
                <a:spcPct val="150000"/>
              </a:lnSpc>
              <a:buClr>
                <a:srgbClr val="00AFEF"/>
              </a:buClr>
              <a:buSzPct val="66666"/>
              <a:buFont typeface="Wingdings" pitchFamily="2" charset="2"/>
              <a:buChar char="v"/>
              <a:tabLst>
                <a:tab pos="354965" algn="l"/>
                <a:tab pos="355600" algn="l"/>
              </a:tabLst>
            </a:pPr>
            <a:r>
              <a:rPr lang="en-IN" sz="2400" b="1" dirty="0">
                <a:latin typeface="Times New Roman" panose="02020603050405020304" pitchFamily="18" charset="0"/>
                <a:cs typeface="Times New Roman" panose="02020603050405020304" pitchFamily="18" charset="0"/>
              </a:rPr>
              <a:t>System Architecture</a:t>
            </a:r>
          </a:p>
          <a:p>
            <a:pPr marL="355600" indent="-342900">
              <a:lnSpc>
                <a:spcPct val="150000"/>
              </a:lnSpc>
              <a:buClr>
                <a:srgbClr val="00AFEF"/>
              </a:buClr>
              <a:buSzPct val="66666"/>
              <a:buFont typeface="Wingdings" pitchFamily="2" charset="2"/>
              <a:buChar char="v"/>
              <a:tabLst>
                <a:tab pos="354965" algn="l"/>
                <a:tab pos="355600" algn="l"/>
              </a:tabLst>
            </a:pPr>
            <a:r>
              <a:rPr lang="en-IN" sz="2400" b="1" spc="-25" dirty="0">
                <a:latin typeface="Times New Roman" panose="02020603050405020304" pitchFamily="18" charset="0"/>
                <a:cs typeface="Times New Roman" panose="02020603050405020304" pitchFamily="18" charset="0"/>
              </a:rPr>
              <a:t>Advantages</a:t>
            </a:r>
          </a:p>
          <a:p>
            <a:pPr marL="355600" indent="-342900">
              <a:lnSpc>
                <a:spcPct val="150000"/>
              </a:lnSpc>
              <a:buClr>
                <a:srgbClr val="00AFEF"/>
              </a:buClr>
              <a:buSzPct val="66666"/>
              <a:buFont typeface="Wingdings" pitchFamily="2" charset="2"/>
              <a:buChar char="v"/>
              <a:tabLst>
                <a:tab pos="354965" algn="l"/>
                <a:tab pos="355600" algn="l"/>
              </a:tabLst>
            </a:pPr>
            <a:r>
              <a:rPr lang="en-IN" sz="2400" b="1" spc="-25" dirty="0">
                <a:latin typeface="Times New Roman" panose="02020603050405020304" pitchFamily="18" charset="0"/>
                <a:cs typeface="Times New Roman" panose="02020603050405020304" pitchFamily="18" charset="0"/>
              </a:rPr>
              <a:t>Dis</a:t>
            </a:r>
            <a:r>
              <a:rPr sz="2400" b="1" spc="-25" dirty="0">
                <a:latin typeface="Times New Roman" panose="02020603050405020304" pitchFamily="18" charset="0"/>
                <a:cs typeface="Times New Roman" panose="02020603050405020304" pitchFamily="18" charset="0"/>
              </a:rPr>
              <a:t>advantages</a:t>
            </a:r>
            <a:endParaRPr sz="2400" b="1" dirty="0">
              <a:latin typeface="Times New Roman" panose="02020603050405020304" pitchFamily="18" charset="0"/>
              <a:cs typeface="Times New Roman" panose="02020603050405020304" pitchFamily="18" charset="0"/>
            </a:endParaRPr>
          </a:p>
          <a:p>
            <a:pPr marL="355600" indent="-342900">
              <a:lnSpc>
                <a:spcPct val="150000"/>
              </a:lnSpc>
              <a:buClr>
                <a:srgbClr val="00AFEF"/>
              </a:buClr>
              <a:buSzPct val="66666"/>
              <a:buFont typeface="Wingdings" pitchFamily="2" charset="2"/>
              <a:buChar char="v"/>
              <a:tabLst>
                <a:tab pos="354965" algn="l"/>
                <a:tab pos="355600" algn="l"/>
              </a:tabLst>
            </a:pPr>
            <a:r>
              <a:rPr sz="2400" b="1" spc="-10" dirty="0">
                <a:latin typeface="Times New Roman" panose="02020603050405020304" pitchFamily="18" charset="0"/>
                <a:cs typeface="Times New Roman" panose="02020603050405020304" pitchFamily="18" charset="0"/>
              </a:rPr>
              <a:t>Conclusion</a:t>
            </a:r>
            <a:r>
              <a:rPr lang="en-IN" sz="2400" b="1" spc="-10" dirty="0">
                <a:latin typeface="Times New Roman" panose="02020603050405020304" pitchFamily="18" charset="0"/>
                <a:cs typeface="Times New Roman" panose="02020603050405020304" pitchFamily="18" charset="0"/>
              </a:rPr>
              <a:t> </a:t>
            </a:r>
          </a:p>
          <a:p>
            <a:pPr marL="355600" indent="-342900">
              <a:lnSpc>
                <a:spcPct val="150000"/>
              </a:lnSpc>
              <a:buClr>
                <a:srgbClr val="00AFEF"/>
              </a:buClr>
              <a:buSzPct val="66666"/>
              <a:buFont typeface="Wingdings" pitchFamily="2" charset="2"/>
              <a:buChar char="v"/>
              <a:tabLst>
                <a:tab pos="354965" algn="l"/>
                <a:tab pos="355600" algn="l"/>
              </a:tabLst>
            </a:pPr>
            <a:r>
              <a:rPr lang="en-US" sz="2400" b="1" dirty="0">
                <a:effectLst/>
                <a:latin typeface="Times New Roman" panose="02020603050405020304" pitchFamily="18" charset="0"/>
                <a:ea typeface="Times New Roman" panose="02020603050405020304" pitchFamily="18" charset="0"/>
              </a:rPr>
              <a:t>Reference</a:t>
            </a:r>
            <a:endParaRPr sz="2400" b="1" dirty="0">
              <a:latin typeface="Times New Roman" panose="02020603050405020304" pitchFamily="18" charset="0"/>
              <a:cs typeface="Times New Roman" panose="02020603050405020304" pitchFamily="18" charset="0"/>
            </a:endParaRPr>
          </a:p>
          <a:p>
            <a:pPr marL="12700">
              <a:lnSpc>
                <a:spcPct val="150000"/>
              </a:lnSpc>
              <a:spcBef>
                <a:spcPts val="10"/>
              </a:spcBef>
              <a:buClr>
                <a:srgbClr val="00AFEF"/>
              </a:buClr>
              <a:buSzPct val="66666"/>
              <a:tabLst>
                <a:tab pos="354965" algn="l"/>
                <a:tab pos="355600" algn="l"/>
              </a:tabLst>
            </a:pP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3000" y="1371600"/>
            <a:ext cx="10820400" cy="4574779"/>
          </a:xfrm>
          <a:prstGeom prst="rect">
            <a:avLst/>
          </a:prstGeom>
        </p:spPr>
        <p:txBody>
          <a:bodyPr vert="horz" wrap="square" lIns="0" tIns="13335" rIns="0" bIns="0" rtlCol="0">
            <a:spAutoFit/>
          </a:bodyPr>
          <a:lstStyle/>
          <a:p>
            <a:pPr marL="342900" lvl="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Improved communication: Bridges the communication gap between deaf and hearing individuals, promoting inclusivity and social interaction.</a:t>
            </a:r>
          </a:p>
          <a:p>
            <a:pPr marL="342900" lvl="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Enhanced accessibility: Enables deaf individuals to participate more fully in society and access information and services.</a:t>
            </a:r>
          </a:p>
          <a:p>
            <a:pPr marL="342900" lvl="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Increased independence: Provides deaf individuals with greater autonomy and independence in their daily lives.</a:t>
            </a:r>
          </a:p>
          <a:p>
            <a:pPr marL="342900" lvl="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Educational benefits: Facilitates learning and education for deaf students by providing a more accessible and interactive learning environment.</a:t>
            </a:r>
          </a:p>
          <a:p>
            <a:pPr marL="342900" lvl="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Economic benefits: Can contribute to economic growth by enabling deaf individuals to participate more fully in the workforce.</a:t>
            </a:r>
          </a:p>
        </p:txBody>
      </p:sp>
      <p:sp>
        <p:nvSpPr>
          <p:cNvPr id="4" name="TextBox 3">
            <a:extLst>
              <a:ext uri="{FF2B5EF4-FFF2-40B4-BE49-F238E27FC236}">
                <a16:creationId xmlns:a16="http://schemas.microsoft.com/office/drawing/2014/main" id="{C7EEE078-6094-4B88-5FD3-8E84C0BD32EE}"/>
              </a:ext>
            </a:extLst>
          </p:cNvPr>
          <p:cNvSpPr txBox="1"/>
          <p:nvPr/>
        </p:nvSpPr>
        <p:spPr>
          <a:xfrm>
            <a:off x="395745" y="457200"/>
            <a:ext cx="6130951" cy="523220"/>
          </a:xfrm>
          <a:prstGeom prst="rect">
            <a:avLst/>
          </a:prstGeom>
          <a:noFill/>
        </p:spPr>
        <p:txBody>
          <a:bodyPr wrap="square" rtlCol="0">
            <a:spAutoFit/>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ADVANTAGES </a:t>
            </a:r>
            <a:endParaRPr lang="en-IN"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A2AC-0770-5BEC-CD3A-5BDE9F0D4EF2}"/>
              </a:ext>
            </a:extLst>
          </p:cNvPr>
          <p:cNvSpPr>
            <a:spLocks noGrp="1"/>
          </p:cNvSpPr>
          <p:nvPr>
            <p:ph type="ctrTitle"/>
          </p:nvPr>
        </p:nvSpPr>
        <p:spPr>
          <a:xfrm>
            <a:off x="498449" y="304800"/>
            <a:ext cx="10363200" cy="861774"/>
          </a:xfrm>
        </p:spPr>
        <p:txBody>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DISADVANTAGES </a:t>
            </a:r>
            <a:br>
              <a:rPr lang="en-IN"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5AA18DE-BECD-5D3D-D58E-9A26B6CDEAA0}"/>
              </a:ext>
            </a:extLst>
          </p:cNvPr>
          <p:cNvSpPr>
            <a:spLocks noGrp="1"/>
          </p:cNvSpPr>
          <p:nvPr>
            <p:ph type="subTitle" idx="4"/>
          </p:nvPr>
        </p:nvSpPr>
        <p:spPr>
          <a:xfrm>
            <a:off x="1295400" y="1371600"/>
            <a:ext cx="8534400" cy="4431983"/>
          </a:xfrm>
        </p:spPr>
        <p:txBody>
          <a:bodyPr/>
          <a:lstStyle/>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Technical limitations: Current technology may still have limitations in terms of accuracy, speed, and robustness, especially in challenging environments.</a:t>
            </a:r>
          </a:p>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Language variations: Handling regional dialects, accents, and individual variations within sign languages can be challenging.</a:t>
            </a:r>
          </a:p>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Privacy concerns: The use of cameras and other sensors for sign language recognition raises privacy concerns.</a:t>
            </a:r>
          </a:p>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Cost: Developing and implementing such a system can be expensive, especially for smaller communities.</a:t>
            </a:r>
          </a:p>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Cultural sensitivity: Ensuring that the system is culturally sensitive and respectful of different sign language communities is important.</a:t>
            </a:r>
          </a:p>
          <a:p>
            <a:endParaRPr lang="en-IN" dirty="0"/>
          </a:p>
        </p:txBody>
      </p:sp>
    </p:spTree>
    <p:extLst>
      <p:ext uri="{BB962C8B-B14F-4D97-AF65-F5344CB8AC3E}">
        <p14:creationId xmlns:p14="http://schemas.microsoft.com/office/powerpoint/2010/main" val="2960198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143000"/>
            <a:ext cx="10443845" cy="2475678"/>
          </a:xfrm>
          <a:prstGeom prst="rect">
            <a:avLst/>
          </a:prstGeom>
        </p:spPr>
        <p:txBody>
          <a:bodyPr vert="horz" wrap="square" lIns="0" tIns="13335" rIns="0" bIns="0" rtlCol="0">
            <a:spAutoFit/>
          </a:bodyPr>
          <a:lstStyle/>
          <a:p>
            <a:pPr algn="just">
              <a:lnSpc>
                <a:spcPct val="200000"/>
              </a:lnSpc>
            </a:pPr>
            <a:r>
              <a:rPr lang="en-US" sz="2000" dirty="0">
                <a:latin typeface="Times New Roman" pitchFamily="18" charset="0"/>
                <a:cs typeface="Times New Roman" pitchFamily="18" charset="0"/>
              </a:rPr>
              <a:t>This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Based Smart Waste Management System (Automatic Dustbin) will be a significant step towards automating waste management, ensuring timely waste collection, and contributing to a cleaner and more sustainable environment. By leveraging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technologies, the project will optimize waste disposal processes and reduce environmental pollution</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7D728C2-E40D-735B-7C72-E991F04CDD72}"/>
              </a:ext>
            </a:extLst>
          </p:cNvPr>
          <p:cNvSpPr txBox="1"/>
          <p:nvPr/>
        </p:nvSpPr>
        <p:spPr>
          <a:xfrm>
            <a:off x="498449" y="160094"/>
            <a:ext cx="3262835" cy="523220"/>
          </a:xfrm>
          <a:prstGeom prst="rect">
            <a:avLst/>
          </a:prstGeom>
          <a:noFill/>
        </p:spPr>
        <p:txBody>
          <a:bodyPr wrap="square" rtlCol="0">
            <a:spAutoFit/>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CONCLUSION</a:t>
            </a:r>
            <a:endParaRPr lang="en-IN"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7B7CC9CA-2F0F-E4BE-4E83-C53AA9CC2100}"/>
              </a:ext>
            </a:extLst>
          </p:cNvPr>
          <p:cNvSpPr txBox="1"/>
          <p:nvPr/>
        </p:nvSpPr>
        <p:spPr>
          <a:xfrm>
            <a:off x="484599" y="914400"/>
            <a:ext cx="11498679" cy="4124014"/>
          </a:xfrm>
          <a:prstGeom prst="rect">
            <a:avLst/>
          </a:prstGeom>
        </p:spPr>
        <p:txBody>
          <a:bodyPr vert="horz" wrap="square" lIns="0" tIns="13335" rIns="0" bIns="0" rtlCol="0">
            <a:spAutoFit/>
          </a:bodyPr>
          <a:lstStyle/>
          <a:p>
            <a:pPr marL="342900" lvl="0" indent="-342900" algn="just">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Koller, O., et al. "Deep Learning for Sign Language Recognition." Proceedings of the IEEE International Conference on Computer Vision, 2016.</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Pigou, L., et al. "Sign Language Recognition Using Convolutional Neural Networks." European Conference on Computer Vision Workshops (ECCVW), 2014.</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Kumar, A., et al. "Sign Language Recognition: A Deep Learning Approach Using Convolutional Neural Networks." International Journal of Computer Applications, 2019.</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Molchanov, P., et al. "Hand Gesture Recognition with 3D Convolutional Neural Networks." IEEE Conference on Computer Vision and Pattern Recognition (CVPR), 2015.</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Mangal" panose="02040503050203030202" pitchFamily="18" charset="0"/>
              </a:rPr>
              <a:t>Papastratis, I., et al. "A Review of Hand Gesture Recognition in Sign Language Recognition Systems." Multimedia Tools and Applications, 2021.</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 name="TextBox 1">
            <a:extLst>
              <a:ext uri="{FF2B5EF4-FFF2-40B4-BE49-F238E27FC236}">
                <a16:creationId xmlns:a16="http://schemas.microsoft.com/office/drawing/2014/main" id="{B752DE86-7687-53E3-98A2-BF5BF3BA92B3}"/>
              </a:ext>
            </a:extLst>
          </p:cNvPr>
          <p:cNvSpPr txBox="1"/>
          <p:nvPr/>
        </p:nvSpPr>
        <p:spPr>
          <a:xfrm>
            <a:off x="464721" y="121428"/>
            <a:ext cx="3262835" cy="523220"/>
          </a:xfrm>
          <a:prstGeom prst="rect">
            <a:avLst/>
          </a:prstGeom>
          <a:noFill/>
        </p:spPr>
        <p:txBody>
          <a:bodyPr wrap="square" rtlCol="0">
            <a:spAutoFit/>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REFERENCE</a:t>
            </a:r>
            <a:endParaRPr lang="en-IN"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511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05583" y="1635251"/>
            <a:ext cx="8787384" cy="31607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914400"/>
            <a:ext cx="10255885" cy="4120743"/>
          </a:xfrm>
          <a:prstGeom prst="rect">
            <a:avLst/>
          </a:prstGeom>
        </p:spPr>
        <p:txBody>
          <a:bodyPr vert="horz" wrap="square" lIns="0" tIns="13335" rIns="0" bIns="0" rtlCol="0">
            <a:spAutoFit/>
          </a:bodyPr>
          <a:lstStyle/>
          <a:p>
            <a:pPr algn="just">
              <a:lnSpc>
                <a:spcPct val="150000"/>
              </a:lnSpc>
            </a:pPr>
            <a:r>
              <a:rPr lang="en-US" sz="2000" dirty="0">
                <a:effectLst/>
                <a:latin typeface="+mj-lt"/>
                <a:ea typeface="Times New Roman" panose="02020603050405020304" pitchFamily="18" charset="0"/>
              </a:rPr>
              <a:t>Sign language is a vital means of communication for the hearing-impaired community, relying on hand gestures, facial expressions, and body language to convey messages. However, communication barriers often arise between individuals who use sign language and those who do not understand it, limiting the integration of hearing-impaired individuals into society. As a solution, sign language recognition systems can play a crucial role in translating these gestures into written or spoken language, thus facilitating communication and improving accessibility. This project, titled "Sign Language Recognition," focuses on developing a machine learning model capable of recognizing and translating American Sign Language (ASL) gestures into their corresponding English alphabets. </a:t>
            </a:r>
            <a:endParaRPr lang="en-IN" sz="2000" dirty="0">
              <a:effectLst/>
              <a:latin typeface="+mj-lt"/>
              <a:ea typeface="Times New Roman" panose="02020603050405020304" pitchFamily="18" charset="0"/>
            </a:endParaRPr>
          </a:p>
        </p:txBody>
      </p:sp>
      <p:sp>
        <p:nvSpPr>
          <p:cNvPr id="3" name="TextBox 2">
            <a:extLst>
              <a:ext uri="{FF2B5EF4-FFF2-40B4-BE49-F238E27FC236}">
                <a16:creationId xmlns:a16="http://schemas.microsoft.com/office/drawing/2014/main" id="{AB8C9828-96EC-EF96-6CDE-BAA604F3826C}"/>
              </a:ext>
            </a:extLst>
          </p:cNvPr>
          <p:cNvSpPr txBox="1"/>
          <p:nvPr/>
        </p:nvSpPr>
        <p:spPr>
          <a:xfrm>
            <a:off x="685800" y="281289"/>
            <a:ext cx="3276599" cy="523220"/>
          </a:xfrm>
          <a:prstGeom prst="rect">
            <a:avLst/>
          </a:prstGeom>
          <a:noFill/>
        </p:spPr>
        <p:txBody>
          <a:bodyPr wrap="square" rtlCol="0">
            <a:spAutoFit/>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INTRODUCTION</a:t>
            </a:r>
            <a:endParaRPr lang="en-IN"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48F9321E-0937-88FF-F7D5-D02A78CB387F}"/>
              </a:ext>
            </a:extLst>
          </p:cNvPr>
          <p:cNvSpPr txBox="1"/>
          <p:nvPr/>
        </p:nvSpPr>
        <p:spPr>
          <a:xfrm>
            <a:off x="838200" y="1412707"/>
            <a:ext cx="10255885" cy="1196866"/>
          </a:xfrm>
          <a:prstGeom prst="rect">
            <a:avLst/>
          </a:prstGeom>
        </p:spPr>
        <p:txBody>
          <a:bodyPr vert="horz" wrap="square" lIns="0" tIns="13335" rIns="0" bIns="0" rtlCol="0">
            <a:spAutoFit/>
          </a:bodyPr>
          <a:lstStyle/>
          <a:p>
            <a:pPr algn="just">
              <a:lnSpc>
                <a:spcPct val="150000"/>
              </a:lnSpc>
            </a:pPr>
            <a:r>
              <a:rPr lang="en-US" sz="2000" b="1" dirty="0">
                <a:effectLst/>
                <a:latin typeface="Times New Roman" panose="02020603050405020304" pitchFamily="18" charset="0"/>
                <a:ea typeface="Times New Roman" panose="02020603050405020304" pitchFamily="18" charset="0"/>
              </a:rPr>
              <a:t> “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To design </a:t>
            </a:r>
            <a:r>
              <a:rPr lang="en-US" b="1" spc="-5" dirty="0">
                <a:latin typeface="Times New Roman" panose="02020603050405020304" pitchFamily="18" charset="0"/>
                <a:cs typeface="Times New Roman" panose="02020603050405020304" pitchFamily="18" charset="0"/>
              </a:rPr>
              <a:t>Real Time And Context Aware Sign Language Recognition System</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r>
              <a:rPr lang="en-US" sz="2000" b="1" dirty="0">
                <a:effectLst/>
                <a:latin typeface="Times New Roman" panose="02020603050405020304" pitchFamily="18" charset="0"/>
                <a:ea typeface="Times New Roman" panose="02020603050405020304" pitchFamily="18" charset="0"/>
              </a:rPr>
              <a:t> </a:t>
            </a:r>
            <a:endParaRPr lang="en-IN" sz="2000" b="1" dirty="0">
              <a:effectLst/>
              <a:latin typeface="Times New Roman" panose="02020603050405020304" pitchFamily="18" charset="0"/>
              <a:ea typeface="Times New Roman" panose="02020603050405020304" pitchFamily="18" charset="0"/>
            </a:endParaRPr>
          </a:p>
          <a:p>
            <a:pPr algn="just">
              <a:lnSpc>
                <a:spcPct val="150000"/>
              </a:lnSpc>
            </a:pPr>
            <a:endParaRPr lang="en-US" sz="2000" b="1" dirty="0">
              <a:latin typeface="Calibri"/>
              <a:cs typeface="Calibri"/>
            </a:endParaRPr>
          </a:p>
        </p:txBody>
      </p:sp>
      <p:sp>
        <p:nvSpPr>
          <p:cNvPr id="7" name="TextBox 6">
            <a:extLst>
              <a:ext uri="{FF2B5EF4-FFF2-40B4-BE49-F238E27FC236}">
                <a16:creationId xmlns:a16="http://schemas.microsoft.com/office/drawing/2014/main" id="{BCB554AE-DDDE-BB67-5199-4586C2D55102}"/>
              </a:ext>
            </a:extLst>
          </p:cNvPr>
          <p:cNvSpPr txBox="1"/>
          <p:nvPr/>
        </p:nvSpPr>
        <p:spPr>
          <a:xfrm>
            <a:off x="708991" y="533400"/>
            <a:ext cx="2244752" cy="523220"/>
          </a:xfrm>
          <a:prstGeom prst="rect">
            <a:avLst/>
          </a:prstGeom>
          <a:noFill/>
        </p:spPr>
        <p:txBody>
          <a:bodyPr wrap="square" rtlCol="0">
            <a:spAutoFit/>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AIM</a:t>
            </a:r>
            <a:endParaRPr lang="en-IN"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endParaRPr>
          </a:p>
        </p:txBody>
      </p:sp>
      <p:sp>
        <p:nvSpPr>
          <p:cNvPr id="2" name="Rectangle 1"/>
          <p:cNvSpPr/>
          <p:nvPr/>
        </p:nvSpPr>
        <p:spPr>
          <a:xfrm>
            <a:off x="670242" y="2928588"/>
            <a:ext cx="11140758" cy="3699474"/>
          </a:xfrm>
          <a:prstGeom prst="rect">
            <a:avLst/>
          </a:prstGeom>
        </p:spPr>
        <p:txBody>
          <a:bodyPr wrap="square">
            <a:spAutoFit/>
          </a:bodyPr>
          <a:lstStyle/>
          <a:p>
            <a:pPr algn="just">
              <a:lnSpc>
                <a:spcPct val="200000"/>
              </a:lnSpc>
            </a:pPr>
            <a:r>
              <a:rPr lang="en-US" sz="2000" dirty="0"/>
              <a:t>	</a:t>
            </a:r>
            <a:r>
              <a:rPr lang="en-IN" sz="2000" dirty="0">
                <a:effectLst/>
                <a:latin typeface="+mj-lt"/>
                <a:ea typeface="Calibri" panose="020F0502020204030204" pitchFamily="34" charset="0"/>
                <a:cs typeface="Mangal" panose="02040503050203030202" pitchFamily="18" charset="0"/>
              </a:rPr>
              <a:t> To develop a machine learning model capable of recognizing sign language alphabets. To implement a real-time hand gesture detection system using a front-facing camera. To enhance recognition accuracy by integrating deep learning techniques such as CNN (Convolutional Neural Networks) and LSTM (Long Short-Term Memory) models. To create a context-aware system that predicts and suggests words based on recognized signs. To develop a user-friendly interface that displays recognized words in real time. To ensure efficient performance, low latency, and scalability of the system.</a:t>
            </a:r>
            <a:endParaRPr lang="en-US" sz="2000" dirty="0">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BCB554AE-DDDE-BB67-5199-4586C2D55102}"/>
              </a:ext>
            </a:extLst>
          </p:cNvPr>
          <p:cNvSpPr txBox="1"/>
          <p:nvPr/>
        </p:nvSpPr>
        <p:spPr>
          <a:xfrm>
            <a:off x="685800" y="2433793"/>
            <a:ext cx="2244752" cy="461665"/>
          </a:xfrm>
          <a:prstGeom prst="rect">
            <a:avLst/>
          </a:prstGeom>
          <a:noFill/>
        </p:spPr>
        <p:txBody>
          <a:bodyPr wrap="square" rtlCol="0">
            <a:spAutoFit/>
          </a:bodyPr>
          <a:lstStyle/>
          <a:p>
            <a:r>
              <a:rPr lang="en-US" sz="24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OBJECTIVES</a:t>
            </a:r>
            <a:endParaRPr lang="en-IN" sz="2400" b="1" dirty="0">
              <a:effectLst>
                <a:glow rad="101600">
                  <a:schemeClr val="bg1">
                    <a:lumMod val="75000"/>
                    <a:alpha val="6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10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5800" y="1143000"/>
            <a:ext cx="11277600" cy="2872197"/>
          </a:xfrm>
          <a:prstGeom prst="rect">
            <a:avLst/>
          </a:prstGeom>
        </p:spPr>
        <p:txBody>
          <a:bodyPr vert="horz" wrap="square" lIns="0" tIns="13335" rIns="0" bIns="0" rtlCol="0">
            <a:spAutoFit/>
          </a:bodyPr>
          <a:lstStyle/>
          <a:p>
            <a:pPr algn="just">
              <a:lnSpc>
                <a:spcPct val="150000"/>
              </a:lnSpc>
            </a:pPr>
            <a:r>
              <a:rPr lang="en-US" dirty="0">
                <a:latin typeface="Times New Roman" pitchFamily="18" charset="0"/>
                <a:cs typeface="Times New Roman" pitchFamily="18" charset="0"/>
              </a:rPr>
              <a:t>	</a:t>
            </a:r>
            <a:r>
              <a:rPr lang="en-US" sz="1800" dirty="0">
                <a:solidFill>
                  <a:srgbClr val="000000"/>
                </a:solidFill>
                <a:effectLst/>
                <a:latin typeface="+mj-lt"/>
                <a:ea typeface="Times New Roman" panose="02020603050405020304" pitchFamily="18" charset="0"/>
              </a:rPr>
              <a:t>The problem addressed by a real-time and context-aware sign language recognition system is the communication barrier faced by deaf individuals with hearing individuals. This barrier arises due to the inability of hearing individuals to understand and respond to sign language, and the difficulty faced by deaf individuals in communicating with those who do not understand sign language. To overcome this, the system must accurately recognize sign language gestures in real-time, interpret the meaning of signs based on context, accommodate various sign languages, and be accessible to individuals with disabilities.</a:t>
            </a:r>
          </a:p>
          <a:p>
            <a:pPr algn="just">
              <a:lnSpc>
                <a:spcPct val="150000"/>
              </a:lnSpc>
            </a:pPr>
            <a:endParaRPr lang="en-US"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B3AC2FA0-7E24-EE34-6EB5-35A7EC370629}"/>
              </a:ext>
            </a:extLst>
          </p:cNvPr>
          <p:cNvSpPr txBox="1"/>
          <p:nvPr/>
        </p:nvSpPr>
        <p:spPr>
          <a:xfrm>
            <a:off x="685800" y="265455"/>
            <a:ext cx="5410200" cy="523220"/>
          </a:xfrm>
          <a:prstGeom prst="rect">
            <a:avLst/>
          </a:prstGeom>
          <a:noFill/>
        </p:spPr>
        <p:txBody>
          <a:bodyPr wrap="square" rtlCol="0">
            <a:spAutoFit/>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PROBLEM  DEFINATION</a:t>
            </a:r>
            <a:endParaRPr lang="en-IN"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E8B67D-47B6-CA95-39AF-179290348DEA}"/>
              </a:ext>
            </a:extLst>
          </p:cNvPr>
          <p:cNvSpPr txBox="1"/>
          <p:nvPr/>
        </p:nvSpPr>
        <p:spPr>
          <a:xfrm>
            <a:off x="609600" y="1228397"/>
            <a:ext cx="11430000" cy="4191981"/>
          </a:xfrm>
          <a:prstGeom prst="rect">
            <a:avLst/>
          </a:prstGeom>
          <a:noFill/>
        </p:spPr>
        <p:txBody>
          <a:bodyPr wrap="square" rtlCol="0">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The proposed system aims to address the communication barrier faced by deaf individuals by providing a real-time and context-aware sign language recognition solution. The system will utilize advanced computer vision techniques to accurately recognize sign language gestures from video input. By incorporating deep learning models, the system will be able to learn and adapt to different sign language variations, including regional dialects and individual styles. Additionally, the system will incorporate contextual understanding capabilities, considering facial expressions, body language, and previous signs to improve recognition accuracy and comprehension. A user-friendly interface will enable seamless interaction between deaf and hearing individuals, facilitating effective communication. The system will be designed to be compatible with various devices, including smartphones, tablets, and computers, ensuring accessibility and widespread adoption.</a:t>
            </a:r>
          </a:p>
        </p:txBody>
      </p:sp>
      <p:sp>
        <p:nvSpPr>
          <p:cNvPr id="5" name="TextBox 4">
            <a:extLst>
              <a:ext uri="{FF2B5EF4-FFF2-40B4-BE49-F238E27FC236}">
                <a16:creationId xmlns:a16="http://schemas.microsoft.com/office/drawing/2014/main" id="{298B49EE-94E4-4786-5524-161E015BDC37}"/>
              </a:ext>
            </a:extLst>
          </p:cNvPr>
          <p:cNvSpPr txBox="1"/>
          <p:nvPr/>
        </p:nvSpPr>
        <p:spPr>
          <a:xfrm>
            <a:off x="447856" y="457200"/>
            <a:ext cx="5597552" cy="523220"/>
          </a:xfrm>
          <a:prstGeom prst="rect">
            <a:avLst/>
          </a:prstGeom>
          <a:noFill/>
        </p:spPr>
        <p:txBody>
          <a:bodyPr wrap="square" rtlCol="0">
            <a:spAutoFit/>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PROPOSED SYSTEM</a:t>
            </a:r>
            <a:endParaRPr lang="en-IN"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50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CA0D13-0486-EF9F-B28B-1DCE993226D3}"/>
              </a:ext>
            </a:extLst>
          </p:cNvPr>
          <p:cNvSpPr>
            <a:spLocks noGrp="1"/>
          </p:cNvSpPr>
          <p:nvPr>
            <p:ph type="subTitle" idx="4"/>
          </p:nvPr>
        </p:nvSpPr>
        <p:spPr>
          <a:xfrm>
            <a:off x="914400" y="1447800"/>
            <a:ext cx="10134600" cy="3662541"/>
          </a:xfrm>
        </p:spPr>
        <p:txBody>
          <a:bodyPr/>
          <a:lstStyle/>
          <a:p>
            <a:pPr algn="just">
              <a:lnSpc>
                <a:spcPct val="200000"/>
              </a:lnSpc>
            </a:pPr>
            <a:r>
              <a:rPr lang="en-US" sz="2000" dirty="0">
                <a:solidFill>
                  <a:srgbClr val="FF0000"/>
                </a:solidFill>
              </a:rPr>
              <a:t> </a:t>
            </a:r>
            <a:r>
              <a:rPr lang="en-US" sz="2000" b="1" dirty="0">
                <a:solidFill>
                  <a:srgbClr val="FF0000"/>
                </a:solidFill>
              </a:rPr>
              <a:t>Camera Recording Using OpenCV</a:t>
            </a:r>
            <a:endParaRPr lang="en-US" sz="2000" dirty="0">
              <a:solidFill>
                <a:srgbClr val="FF0000"/>
              </a:solidFill>
            </a:endParaRPr>
          </a:p>
          <a:p>
            <a:pPr algn="just">
              <a:lnSpc>
                <a:spcPct val="200000"/>
              </a:lnSpc>
            </a:pPr>
            <a:r>
              <a:rPr lang="en-US" sz="1800" dirty="0"/>
              <a:t>When the user opens the camera, the system will initialize the camera using the </a:t>
            </a:r>
            <a:r>
              <a:rPr lang="en-US" sz="1800" b="1" dirty="0"/>
              <a:t>OpenCV library</a:t>
            </a:r>
            <a:r>
              <a:rPr lang="en-US" sz="1800" dirty="0"/>
              <a:t>. OpenCV (Open Source Computer Vision Library) is a powerful tool used for real-time computer vision applications. The camera feed is accessed through cv2.VideoCapture() in OpenCV. The system continuously captures frames (images) from the camera feed in real-time. Each frame represents a still image of what the camera sees at that moment, which can then be processed.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75DEEFB2-7C4F-5CCE-923B-0550AC771D4D}"/>
              </a:ext>
            </a:extLst>
          </p:cNvPr>
          <p:cNvSpPr>
            <a:spLocks noGrp="1"/>
          </p:cNvSpPr>
          <p:nvPr>
            <p:ph type="ftr" sz="quarter" idx="5"/>
          </p:nvPr>
        </p:nvSpPr>
        <p:spPr/>
        <p:txBody>
          <a:bodyPr/>
          <a:lstStyle/>
          <a:p>
            <a:pPr marL="12700">
              <a:lnSpc>
                <a:spcPts val="1810"/>
              </a:lnSpc>
            </a:pPr>
            <a:r>
              <a:rPr lang="en-IN" spc="-5"/>
              <a:t>Digital Library</a:t>
            </a:r>
            <a:endParaRPr lang="en-IN" spc="-5" dirty="0"/>
          </a:p>
        </p:txBody>
      </p:sp>
      <p:sp>
        <p:nvSpPr>
          <p:cNvPr id="5" name="Title 4">
            <a:extLst>
              <a:ext uri="{FF2B5EF4-FFF2-40B4-BE49-F238E27FC236}">
                <a16:creationId xmlns:a16="http://schemas.microsoft.com/office/drawing/2014/main" id="{6DC074B7-B1ED-2F45-2CD8-49D24369B7A8}"/>
              </a:ext>
            </a:extLst>
          </p:cNvPr>
          <p:cNvSpPr txBox="1">
            <a:spLocks noGrp="1"/>
          </p:cNvSpPr>
          <p:nvPr>
            <p:ph type="ctrTitle"/>
          </p:nvPr>
        </p:nvSpPr>
        <p:spPr>
          <a:xfrm>
            <a:off x="381000" y="129490"/>
            <a:ext cx="10363200" cy="1292662"/>
          </a:xfrm>
          <a:prstGeom prst="rect">
            <a:avLst/>
          </a:prstGeom>
          <a:noFill/>
        </p:spPr>
        <p:txBody>
          <a:bodyPr wrap="square" rtlCol="0">
            <a:spAutoFit/>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ALGORITHM</a:t>
            </a:r>
            <a:b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br>
            <a:b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br>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Step 1:</a:t>
            </a:r>
            <a:endParaRPr lang="en-IN"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45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6A9C-7A2E-A79E-1165-3A3C0B8C1832}"/>
              </a:ext>
            </a:extLst>
          </p:cNvPr>
          <p:cNvSpPr>
            <a:spLocks noGrp="1"/>
          </p:cNvSpPr>
          <p:nvPr>
            <p:ph type="ctrTitle"/>
          </p:nvPr>
        </p:nvSpPr>
        <p:spPr>
          <a:xfrm>
            <a:off x="464290" y="609600"/>
            <a:ext cx="10363200" cy="430887"/>
          </a:xfrm>
        </p:spPr>
        <p:txBody>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Step 2:</a:t>
            </a:r>
            <a:endParaRPr lang="en-IN" dirty="0"/>
          </a:p>
        </p:txBody>
      </p:sp>
      <p:sp>
        <p:nvSpPr>
          <p:cNvPr id="3" name="Subtitle 2">
            <a:extLst>
              <a:ext uri="{FF2B5EF4-FFF2-40B4-BE49-F238E27FC236}">
                <a16:creationId xmlns:a16="http://schemas.microsoft.com/office/drawing/2014/main" id="{304CCD1B-00F0-7150-74EA-56F5C92EF778}"/>
              </a:ext>
            </a:extLst>
          </p:cNvPr>
          <p:cNvSpPr>
            <a:spLocks noGrp="1"/>
          </p:cNvSpPr>
          <p:nvPr>
            <p:ph type="subTitle" idx="4"/>
          </p:nvPr>
        </p:nvSpPr>
        <p:spPr>
          <a:xfrm>
            <a:off x="990600" y="1371600"/>
            <a:ext cx="9836890" cy="4293513"/>
          </a:xfrm>
        </p:spPr>
        <p:txBody>
          <a:bodyPr/>
          <a:lstStyle/>
          <a:p>
            <a:pPr algn="just">
              <a:lnSpc>
                <a:spcPct val="200000"/>
              </a:lnSpc>
            </a:pPr>
            <a:r>
              <a:rPr lang="en-US" sz="2000" b="1" dirty="0">
                <a:solidFill>
                  <a:srgbClr val="FF0000"/>
                </a:solidFill>
              </a:rPr>
              <a:t>Splitting the Recording into Frames</a:t>
            </a:r>
          </a:p>
          <a:p>
            <a:pPr algn="just">
              <a:lnSpc>
                <a:spcPct val="200000"/>
              </a:lnSpc>
            </a:pPr>
            <a:r>
              <a:rPr lang="en-US" sz="1800" dirty="0"/>
              <a:t>After obtaining the camera feed, the video is automatically split into multiple frames. A frame is a single image that represents a moment in time within the video stream. Each second of the video consists of multiple frames (typically 24 to 30 frames per second, depending on the camera's frame rate). The system captures these frames continuously and processes them individually for gesture detection.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D3F15451-4A0F-FCC6-4B9E-0481458C7B75}"/>
              </a:ext>
            </a:extLst>
          </p:cNvPr>
          <p:cNvSpPr>
            <a:spLocks noGrp="1"/>
          </p:cNvSpPr>
          <p:nvPr>
            <p:ph type="ftr" sz="quarter" idx="5"/>
          </p:nvPr>
        </p:nvSpPr>
        <p:spPr/>
        <p:txBody>
          <a:bodyPr/>
          <a:lstStyle/>
          <a:p>
            <a:pPr marL="12700">
              <a:lnSpc>
                <a:spcPts val="1810"/>
              </a:lnSpc>
            </a:pPr>
            <a:r>
              <a:rPr lang="en-IN" spc="-5"/>
              <a:t>Digital Library</a:t>
            </a:r>
            <a:endParaRPr lang="en-IN" spc="-5" dirty="0"/>
          </a:p>
        </p:txBody>
      </p:sp>
    </p:spTree>
    <p:extLst>
      <p:ext uri="{BB962C8B-B14F-4D97-AF65-F5344CB8AC3E}">
        <p14:creationId xmlns:p14="http://schemas.microsoft.com/office/powerpoint/2010/main" val="357783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F01C-23AA-5EA0-1B9B-0CEA61A9E8D8}"/>
              </a:ext>
            </a:extLst>
          </p:cNvPr>
          <p:cNvSpPr>
            <a:spLocks noGrp="1"/>
          </p:cNvSpPr>
          <p:nvPr>
            <p:ph type="ctrTitle"/>
          </p:nvPr>
        </p:nvSpPr>
        <p:spPr>
          <a:xfrm>
            <a:off x="304800" y="147883"/>
            <a:ext cx="10363200" cy="430887"/>
          </a:xfrm>
        </p:spPr>
        <p:txBody>
          <a:bodyPr/>
          <a:lstStyle/>
          <a:p>
            <a:r>
              <a:rPr lang="en-US" sz="2800" b="1" dirty="0">
                <a:effectLst>
                  <a:glow rad="101600">
                    <a:schemeClr val="bg1">
                      <a:lumMod val="75000"/>
                      <a:alpha val="60000"/>
                    </a:schemeClr>
                  </a:glow>
                </a:effectLst>
                <a:latin typeface="Times New Roman" panose="02020603050405020304" pitchFamily="18" charset="0"/>
                <a:cs typeface="Times New Roman" panose="02020603050405020304" pitchFamily="18" charset="0"/>
              </a:rPr>
              <a:t>Step 3:</a:t>
            </a:r>
            <a:endParaRPr lang="en-IN" dirty="0"/>
          </a:p>
        </p:txBody>
      </p:sp>
      <p:sp>
        <p:nvSpPr>
          <p:cNvPr id="3" name="Subtitle 2">
            <a:extLst>
              <a:ext uri="{FF2B5EF4-FFF2-40B4-BE49-F238E27FC236}">
                <a16:creationId xmlns:a16="http://schemas.microsoft.com/office/drawing/2014/main" id="{2C995D43-C818-1D52-84B0-9F1351485EA0}"/>
              </a:ext>
            </a:extLst>
          </p:cNvPr>
          <p:cNvSpPr>
            <a:spLocks noGrp="1"/>
          </p:cNvSpPr>
          <p:nvPr>
            <p:ph type="subTitle" idx="4"/>
          </p:nvPr>
        </p:nvSpPr>
        <p:spPr>
          <a:xfrm>
            <a:off x="1371600" y="901158"/>
            <a:ext cx="9448800" cy="5324535"/>
          </a:xfrm>
        </p:spPr>
        <p:txBody>
          <a:bodyPr/>
          <a:lstStyle/>
          <a:p>
            <a:pPr algn="just">
              <a:lnSpc>
                <a:spcPct val="200000"/>
              </a:lnSpc>
            </a:pPr>
            <a:r>
              <a:rPr lang="en-US" sz="2000" b="1" dirty="0">
                <a:solidFill>
                  <a:srgbClr val="FF0000"/>
                </a:solidFill>
              </a:rPr>
              <a:t>Feature Extraction in Image Processing</a:t>
            </a:r>
          </a:p>
          <a:p>
            <a:pPr algn="just">
              <a:lnSpc>
                <a:spcPct val="200000"/>
              </a:lnSpc>
            </a:pPr>
            <a:r>
              <a:rPr lang="en-US" sz="1800" dirty="0"/>
              <a:t>Once each frame is captured, the feature extraction process begins. Feature extraction is the key step in image processing where relevant characteristics (features) of the hand gesture, such as edges, shapes, and patterns, are identified. The image is first preprocessed (grayscale conversion, resizing) to standardize its dimensions and reduce complexity. Techniques such as edge detection (e.g., using Sobel, Canny edge detectors) and thresholding may be applied to enhance key features. The system extracts essential patterns from the hand gesture image, focusing on the shape and orientation of the fingers.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A3D38C94-50C9-D714-C391-21C8F7F225F6}"/>
              </a:ext>
            </a:extLst>
          </p:cNvPr>
          <p:cNvSpPr>
            <a:spLocks noGrp="1"/>
          </p:cNvSpPr>
          <p:nvPr>
            <p:ph type="ftr" sz="quarter" idx="5"/>
          </p:nvPr>
        </p:nvSpPr>
        <p:spPr/>
        <p:txBody>
          <a:bodyPr/>
          <a:lstStyle/>
          <a:p>
            <a:pPr marL="12700">
              <a:lnSpc>
                <a:spcPts val="1810"/>
              </a:lnSpc>
            </a:pPr>
            <a:r>
              <a:rPr lang="en-IN" spc="-5"/>
              <a:t>Digital Library</a:t>
            </a:r>
            <a:endParaRPr lang="en-IN" spc="-5" dirty="0"/>
          </a:p>
        </p:txBody>
      </p:sp>
    </p:spTree>
    <p:extLst>
      <p:ext uri="{BB962C8B-B14F-4D97-AF65-F5344CB8AC3E}">
        <p14:creationId xmlns:p14="http://schemas.microsoft.com/office/powerpoint/2010/main" val="3287698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1316</TotalTime>
  <Words>1616</Words>
  <Application>Microsoft Office PowerPoint</Application>
  <PresentationFormat>Widescreen</PresentationFormat>
  <Paragraphs>119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Lucida Sans Unicode</vt:lpstr>
      <vt:lpstr>Symbol</vt:lpstr>
      <vt:lpstr>Times New Roman</vt:lpstr>
      <vt:lpstr>Wingdings</vt:lpstr>
      <vt:lpstr>Office Theme</vt:lpstr>
      <vt:lpstr>“REAL TIME AND CONTEXT AWARE SIGN LANGUAGE RECOGNITION SYSTEM”</vt:lpstr>
      <vt:lpstr>PowerPoint Presentation</vt:lpstr>
      <vt:lpstr>PowerPoint Presentation</vt:lpstr>
      <vt:lpstr>PowerPoint Presentation</vt:lpstr>
      <vt:lpstr>PowerPoint Presentation</vt:lpstr>
      <vt:lpstr>PowerPoint Presentation</vt:lpstr>
      <vt:lpstr>ALGORITHM  Step 1:</vt:lpstr>
      <vt:lpstr>Step 2:</vt:lpstr>
      <vt:lpstr>Step 3:</vt:lpstr>
      <vt:lpstr>Step 4:</vt:lpstr>
      <vt:lpstr>Step 5:</vt:lpstr>
      <vt:lpstr>PowerPoint Presentation</vt:lpstr>
      <vt:lpstr>USER MODULE </vt:lpstr>
      <vt:lpstr>ADMIN MODULE </vt:lpstr>
      <vt:lpstr>Data Flow Diagram</vt:lpstr>
      <vt:lpstr>ENTITY RELATIONSHIP DIAGRAM </vt:lpstr>
      <vt:lpstr>PowerPoint Presentation</vt:lpstr>
      <vt:lpstr>PowerPoint Presentation</vt:lpstr>
      <vt:lpstr>PowerPoint Presentation</vt:lpstr>
      <vt:lpstr>PowerPoint Presentation</vt:lpstr>
      <vt:lpstr>DISADVANTAGES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Health Record Sharing on Secure Cloud using Blockchain”</dc:title>
  <dc:creator>acer</dc:creator>
  <cp:lastModifiedBy>ayushi deshmukh</cp:lastModifiedBy>
  <cp:revision>78</cp:revision>
  <dcterms:created xsi:type="dcterms:W3CDTF">2023-03-20T08:09:08Z</dcterms:created>
  <dcterms:modified xsi:type="dcterms:W3CDTF">2025-02-25T14:24:37Z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2023-03-14T00:00:00Z</vt:filetime>
  </property>
  <property fmtid="{D5CDD505-2E9C-101B-9397-08002B2CF9AE}" pid="3" name="Creator">
    <vt:lpwstr>Microsoft® PowerPoint® 2013</vt:lpwstr>
  </property>
  <property fmtid="{D5CDD505-2E9C-101B-9397-08002B2CF9AE}" pid="4" name="LastSaved">
    <vt:filetime>2023-03-20T00:00:00Z</vt:filetime>
  </property>
</Properties>
</file>