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5/9/2025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5/9/2025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5/9/2025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5/9/2025</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BDBC-DD31-5E8C-F954-AEE1FB0924E6}"/>
              </a:ext>
            </a:extLst>
          </p:cNvPr>
          <p:cNvSpPr>
            <a:spLocks noGrp="1"/>
          </p:cNvSpPr>
          <p:nvPr>
            <p:ph type="ctrTitle"/>
          </p:nvPr>
        </p:nvSpPr>
        <p:spPr>
          <a:xfrm>
            <a:off x="1196957" y="740664"/>
            <a:ext cx="9440034" cy="1828801"/>
          </a:xfrm>
          <a:ln>
            <a:solidFill>
              <a:schemeClr val="tx1">
                <a:lumMod val="95000"/>
              </a:schemeClr>
            </a:solidFill>
          </a:ln>
          <a:effectLst>
            <a:glow rad="101600">
              <a:schemeClr val="accent1">
                <a:satMod val="175000"/>
                <a:alpha val="40000"/>
              </a:schemeClr>
            </a:glow>
            <a:outerShdw blurRad="25400" dir="17880000">
              <a:srgbClr val="000000">
                <a:alpha val="46000"/>
              </a:srgbClr>
            </a:outerShdw>
          </a:effectLst>
        </p:spPr>
        <p:txBody>
          <a:bodyPr/>
          <a:lstStyle/>
          <a:p>
            <a:r>
              <a:rPr lang="en-IN" dirty="0"/>
              <a:t> </a:t>
            </a:r>
            <a:r>
              <a:rPr lang="en-IN" b="1" dirty="0">
                <a:solidFill>
                  <a:schemeClr val="accent1"/>
                </a:solidFill>
              </a:rPr>
              <a:t>SKIN CONDITION Diagnosis using ML models</a:t>
            </a:r>
          </a:p>
        </p:txBody>
      </p:sp>
      <p:sp>
        <p:nvSpPr>
          <p:cNvPr id="3" name="Subtitle 2">
            <a:extLst>
              <a:ext uri="{FF2B5EF4-FFF2-40B4-BE49-F238E27FC236}">
                <a16:creationId xmlns:a16="http://schemas.microsoft.com/office/drawing/2014/main" id="{A63DCC62-2DA5-183E-9D1C-3401B6B041E9}"/>
              </a:ext>
            </a:extLst>
          </p:cNvPr>
          <p:cNvSpPr>
            <a:spLocks noGrp="1"/>
          </p:cNvSpPr>
          <p:nvPr>
            <p:ph type="subTitle" idx="1"/>
          </p:nvPr>
        </p:nvSpPr>
        <p:spPr>
          <a:xfrm>
            <a:off x="886061" y="3493009"/>
            <a:ext cx="9440034" cy="2518997"/>
          </a:xfrm>
        </p:spPr>
        <p:txBody>
          <a:bodyPr>
            <a:normAutofit/>
          </a:bodyPr>
          <a:lstStyle/>
          <a:p>
            <a:r>
              <a:rPr lang="en-IN" dirty="0"/>
              <a:t>KALYAN CHOWDARY-21BCE9180</a:t>
            </a:r>
          </a:p>
          <a:p>
            <a:r>
              <a:rPr lang="en-IN" dirty="0"/>
              <a:t>MARISARLA YATHEESWAR-21BCE9094</a:t>
            </a:r>
          </a:p>
          <a:p>
            <a:r>
              <a:rPr lang="en-IN" dirty="0"/>
              <a:t>PAVAN SATHISH-21BCExxxx</a:t>
            </a:r>
          </a:p>
          <a:p>
            <a:r>
              <a:rPr lang="en-IN" sz="3600" dirty="0"/>
              <a:t>Under guidance of :Koduru </a:t>
            </a:r>
            <a:r>
              <a:rPr lang="en-IN" sz="3600" dirty="0" err="1"/>
              <a:t>Hajarathaih</a:t>
            </a:r>
            <a:r>
              <a:rPr lang="en-IN" sz="3600" dirty="0"/>
              <a:t> Reddy</a:t>
            </a:r>
          </a:p>
          <a:p>
            <a:endParaRPr lang="en-IN" dirty="0"/>
          </a:p>
          <a:p>
            <a:endParaRPr lang="en-IN" dirty="0"/>
          </a:p>
        </p:txBody>
      </p:sp>
    </p:spTree>
    <p:extLst>
      <p:ext uri="{BB962C8B-B14F-4D97-AF65-F5344CB8AC3E}">
        <p14:creationId xmlns:p14="http://schemas.microsoft.com/office/powerpoint/2010/main" val="3310401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74D8-8393-1F8C-95C9-D9D1107CD516}"/>
              </a:ext>
            </a:extLst>
          </p:cNvPr>
          <p:cNvSpPr>
            <a:spLocks noGrp="1"/>
          </p:cNvSpPr>
          <p:nvPr>
            <p:ph type="title"/>
          </p:nvPr>
        </p:nvSpPr>
        <p:spPr/>
        <p:txBody>
          <a:bodyPr/>
          <a:lstStyle/>
          <a:p>
            <a:r>
              <a:rPr lang="en-IN" dirty="0">
                <a:solidFill>
                  <a:schemeClr val="bg1"/>
                </a:solidFill>
                <a:highlight>
                  <a:srgbClr val="00FF00"/>
                </a:highlight>
              </a:rPr>
              <a:t>References</a:t>
            </a:r>
          </a:p>
        </p:txBody>
      </p:sp>
      <p:sp>
        <p:nvSpPr>
          <p:cNvPr id="3" name="Content Placeholder 2">
            <a:extLst>
              <a:ext uri="{FF2B5EF4-FFF2-40B4-BE49-F238E27FC236}">
                <a16:creationId xmlns:a16="http://schemas.microsoft.com/office/drawing/2014/main" id="{69B10BD0-AAE4-B46E-CA7F-1118F6BD2D41}"/>
              </a:ext>
            </a:extLst>
          </p:cNvPr>
          <p:cNvSpPr>
            <a:spLocks noGrp="1"/>
          </p:cNvSpPr>
          <p:nvPr>
            <p:ph idx="1"/>
          </p:nvPr>
        </p:nvSpPr>
        <p:spPr>
          <a:xfrm>
            <a:off x="338328" y="1580050"/>
            <a:ext cx="10782925" cy="5021917"/>
          </a:xfrm>
        </p:spPr>
        <p:txBody>
          <a:bodyPr>
            <a:normAutofit fontScale="92500" lnSpcReduction="10000"/>
          </a:bodyPr>
          <a:lstStyle/>
          <a:p>
            <a:pPr>
              <a:buNone/>
            </a:pPr>
            <a:endParaRPr lang="en-US" dirty="0"/>
          </a:p>
          <a:p>
            <a:pPr>
              <a:lnSpc>
                <a:spcPct val="107000"/>
              </a:lnSpc>
              <a:spcAft>
                <a:spcPts val="800"/>
              </a:spcAft>
              <a:buNone/>
            </a:pPr>
            <a:r>
              <a:rPr lang="en-IN" sz="1600" b="1" dirty="0">
                <a:effectLst/>
                <a:latin typeface="Calibri" panose="020F0502020204030204" pitchFamily="34" charset="0"/>
                <a:ea typeface="Calibri" panose="020F0502020204030204" pitchFamily="34" charset="0"/>
              </a:rPr>
              <a:t>Eczema and Psoriasis Prediction Using Machine Learning</a:t>
            </a:r>
            <a:r>
              <a:rPr lang="en-IN" sz="1600" dirty="0">
                <a:effectLst/>
                <a:latin typeface="Calibri" panose="020F0502020204030204" pitchFamily="34" charset="0"/>
                <a:ea typeface="Calibri" panose="020F0502020204030204" pitchFamily="34" charset="0"/>
              </a:rPr>
              <a:t>:</a:t>
            </a:r>
          </a:p>
          <a:p>
            <a:pPr marL="342900" lvl="0" indent="-342900">
              <a:lnSpc>
                <a:spcPct val="107000"/>
              </a:lnSpc>
              <a:spcAft>
                <a:spcPts val="800"/>
              </a:spcAft>
              <a:buSzPts val="1000"/>
              <a:buFont typeface="Arial" panose="020B0604020202020204" pitchFamily="34" charset="0"/>
              <a:buChar char="●"/>
            </a:pPr>
            <a:r>
              <a:rPr lang="en-IN" sz="1600" b="1" dirty="0">
                <a:effectLst/>
                <a:latin typeface="Noto Sans Symbols"/>
                <a:ea typeface="Noto Sans Symbols"/>
                <a:cs typeface="Noto Sans Symbols"/>
              </a:rPr>
              <a:t>Aswin, T. S., &amp; Hemalatha, S. (2020)</a:t>
            </a:r>
            <a:r>
              <a:rPr lang="en-IN" sz="1600" dirty="0">
                <a:effectLst/>
                <a:latin typeface="Noto Sans Symbols"/>
                <a:ea typeface="Noto Sans Symbols"/>
                <a:cs typeface="Noto Sans Symbols"/>
              </a:rPr>
              <a:t>. "Skin Disease Prediction Model Based on Image Processing and Machine Learning Techniques." </a:t>
            </a:r>
            <a:r>
              <a:rPr lang="en-IN" sz="1600" i="1" dirty="0">
                <a:effectLst/>
                <a:latin typeface="Noto Sans Symbols"/>
                <a:ea typeface="Noto Sans Symbols"/>
                <a:cs typeface="Noto Sans Symbols"/>
              </a:rPr>
              <a:t>Materials Today: Proceedings</a:t>
            </a:r>
            <a:r>
              <a:rPr lang="en-IN" sz="1600" dirty="0">
                <a:effectLst/>
                <a:latin typeface="Noto Sans Symbols"/>
                <a:ea typeface="Noto Sans Symbols"/>
                <a:cs typeface="Noto Sans Symbols"/>
              </a:rPr>
              <a:t>, 33, 3657-3660.</a:t>
            </a:r>
          </a:p>
          <a:p>
            <a:pPr marL="742950" lvl="1" indent="-285750">
              <a:lnSpc>
                <a:spcPct val="107000"/>
              </a:lnSpc>
              <a:spcAft>
                <a:spcPts val="800"/>
              </a:spcAft>
              <a:buSzPts val="1000"/>
              <a:buFont typeface="Courier New" panose="02070309020205020404" pitchFamily="49" charset="0"/>
              <a:buChar char="o"/>
            </a:pPr>
            <a:r>
              <a:rPr lang="en-IN" sz="1600" dirty="0">
                <a:effectLst/>
                <a:latin typeface="Courier New" panose="02070309020205020404" pitchFamily="49" charset="0"/>
                <a:ea typeface="Courier New" panose="02070309020205020404" pitchFamily="49" charset="0"/>
                <a:cs typeface="Courier New" panose="02070309020205020404" pitchFamily="49" charset="0"/>
              </a:rPr>
              <a:t>This paper focuses on machine learning models, including SVM and CNN, for the prediction and classification of skin diseases like eczema and psoriasis.</a:t>
            </a:r>
          </a:p>
          <a:p>
            <a:pPr>
              <a:lnSpc>
                <a:spcPct val="107000"/>
              </a:lnSpc>
              <a:spcAft>
                <a:spcPts val="800"/>
              </a:spcAft>
              <a:buNone/>
            </a:pPr>
            <a:r>
              <a:rPr lang="en-IN" sz="1600" dirty="0">
                <a:effectLst/>
                <a:latin typeface="Calibri" panose="020F0502020204030204" pitchFamily="34" charset="0"/>
                <a:ea typeface="Calibri" panose="020F0502020204030204" pitchFamily="34" charset="0"/>
              </a:rPr>
              <a:t>  </a:t>
            </a:r>
            <a:r>
              <a:rPr lang="en-IN" sz="1600" b="1" dirty="0">
                <a:effectLst/>
                <a:latin typeface="Calibri" panose="020F0502020204030204" pitchFamily="34" charset="0"/>
                <a:ea typeface="Calibri" panose="020F0502020204030204" pitchFamily="34" charset="0"/>
              </a:rPr>
              <a:t>Support Vector Machines (SVM) in Dermatology</a:t>
            </a:r>
            <a:r>
              <a:rPr lang="en-IN" sz="1600" dirty="0">
                <a:effectLst/>
                <a:latin typeface="Calibri" panose="020F0502020204030204" pitchFamily="34" charset="0"/>
                <a:ea typeface="Calibri" panose="020F0502020204030204" pitchFamily="34" charset="0"/>
              </a:rPr>
              <a:t>:</a:t>
            </a:r>
          </a:p>
          <a:p>
            <a:pPr marL="342900" lvl="0" indent="-342900">
              <a:lnSpc>
                <a:spcPct val="107000"/>
              </a:lnSpc>
              <a:spcAft>
                <a:spcPts val="800"/>
              </a:spcAft>
              <a:buSzPts val="1000"/>
              <a:buFont typeface="Arial" panose="020B0604020202020204" pitchFamily="34" charset="0"/>
              <a:buChar char="●"/>
            </a:pPr>
            <a:r>
              <a:rPr lang="en-IN" sz="1600" b="1" dirty="0">
                <a:effectLst/>
                <a:latin typeface="Noto Sans Symbols"/>
                <a:ea typeface="Noto Sans Symbols"/>
                <a:cs typeface="Noto Sans Symbols"/>
              </a:rPr>
              <a:t>Bennet, K. P., &amp; Campbell, C. (2000)</a:t>
            </a:r>
            <a:r>
              <a:rPr lang="en-IN" sz="1600" dirty="0">
                <a:effectLst/>
                <a:latin typeface="Noto Sans Symbols"/>
                <a:ea typeface="Noto Sans Symbols"/>
                <a:cs typeface="Noto Sans Symbols"/>
              </a:rPr>
              <a:t>. "Support Vector Machines: Hype or Hallelujah?" </a:t>
            </a:r>
            <a:r>
              <a:rPr lang="en-IN" sz="1600" i="1" dirty="0">
                <a:effectLst/>
                <a:latin typeface="Noto Sans Symbols"/>
                <a:ea typeface="Noto Sans Symbols"/>
                <a:cs typeface="Noto Sans Symbols"/>
              </a:rPr>
              <a:t>ACM SIGKDD Explorations Newsletter</a:t>
            </a:r>
            <a:r>
              <a:rPr lang="en-IN" sz="1600" dirty="0">
                <a:effectLst/>
                <a:latin typeface="Noto Sans Symbols"/>
                <a:ea typeface="Noto Sans Symbols"/>
                <a:cs typeface="Noto Sans Symbols"/>
              </a:rPr>
              <a:t>, 2(2), 1-13.</a:t>
            </a:r>
          </a:p>
          <a:p>
            <a:pPr marL="742950" lvl="1" indent="-285750">
              <a:lnSpc>
                <a:spcPct val="107000"/>
              </a:lnSpc>
              <a:spcAft>
                <a:spcPts val="800"/>
              </a:spcAft>
              <a:buSzPts val="1000"/>
              <a:buFont typeface="Courier New" panose="02070309020205020404" pitchFamily="49" charset="0"/>
              <a:buChar char="o"/>
            </a:pPr>
            <a:r>
              <a:rPr lang="en-IN" sz="1600" dirty="0">
                <a:effectLst/>
                <a:latin typeface="Courier New" panose="02070309020205020404" pitchFamily="49" charset="0"/>
                <a:ea typeface="Courier New" panose="02070309020205020404" pitchFamily="49" charset="0"/>
                <a:cs typeface="Courier New" panose="02070309020205020404" pitchFamily="49" charset="0"/>
              </a:rPr>
              <a:t>A foundational paper on SVM, discussing its theoretical foundations and applications, including dermatological predictions.</a:t>
            </a:r>
          </a:p>
          <a:p>
            <a:pPr marL="342900" lvl="0" indent="-342900">
              <a:lnSpc>
                <a:spcPct val="107000"/>
              </a:lnSpc>
              <a:spcAft>
                <a:spcPts val="800"/>
              </a:spcAft>
              <a:buSzPts val="1000"/>
              <a:buFont typeface="Arial" panose="020B0604020202020204" pitchFamily="34" charset="0"/>
              <a:buChar char="●"/>
            </a:pPr>
            <a:r>
              <a:rPr lang="en-IN" sz="1600" b="1" dirty="0">
                <a:effectLst/>
                <a:latin typeface="Noto Sans Symbols"/>
                <a:ea typeface="Noto Sans Symbols"/>
                <a:cs typeface="Noto Sans Symbols"/>
              </a:rPr>
              <a:t>Khan, M. A., Sharif, M., Raza, M., et al. (2021)</a:t>
            </a:r>
            <a:r>
              <a:rPr lang="en-IN" sz="1600" dirty="0">
                <a:effectLst/>
                <a:latin typeface="Noto Sans Symbols"/>
                <a:ea typeface="Noto Sans Symbols"/>
                <a:cs typeface="Noto Sans Symbols"/>
              </a:rPr>
              <a:t>. "A Novel Classification of Skin Lesions Using Deep Convolutional Neural Network and Support Vector Machine." </a:t>
            </a:r>
            <a:r>
              <a:rPr lang="en-IN" sz="1600" i="1" dirty="0">
                <a:effectLst/>
                <a:latin typeface="Noto Sans Symbols"/>
                <a:ea typeface="Noto Sans Symbols"/>
                <a:cs typeface="Noto Sans Symbols"/>
              </a:rPr>
              <a:t>Pattern Recognition Letters</a:t>
            </a:r>
            <a:r>
              <a:rPr lang="en-IN" sz="1600" dirty="0">
                <a:effectLst/>
                <a:latin typeface="Noto Sans Symbols"/>
                <a:ea typeface="Noto Sans Symbols"/>
                <a:cs typeface="Noto Sans Symbols"/>
              </a:rPr>
              <a:t>, 141, 128-134.</a:t>
            </a:r>
          </a:p>
          <a:p>
            <a:pPr marL="742950" lvl="1" indent="-285750">
              <a:lnSpc>
                <a:spcPct val="107000"/>
              </a:lnSpc>
              <a:spcAft>
                <a:spcPts val="800"/>
              </a:spcAft>
              <a:buSzPts val="1000"/>
              <a:buFont typeface="Courier New" panose="02070309020205020404" pitchFamily="49" charset="0"/>
              <a:buChar char="o"/>
            </a:pPr>
            <a:r>
              <a:rPr lang="en-IN" sz="1600" dirty="0">
                <a:effectLst/>
                <a:latin typeface="Courier New" panose="02070309020205020404" pitchFamily="49" charset="0"/>
                <a:ea typeface="Courier New" panose="02070309020205020404" pitchFamily="49" charset="0"/>
                <a:cs typeface="Courier New" panose="02070309020205020404" pitchFamily="49" charset="0"/>
              </a:rPr>
              <a:t>This paper demonstrates SVM’s application in skin lesion classification usi</a:t>
            </a:r>
            <a:r>
              <a:rPr lang="en-IN" sz="1100" dirty="0">
                <a:effectLst/>
                <a:latin typeface="Courier New" panose="02070309020205020404" pitchFamily="49" charset="0"/>
                <a:ea typeface="Courier New" panose="02070309020205020404" pitchFamily="49" charset="0"/>
                <a:cs typeface="Courier New" panose="02070309020205020404" pitchFamily="49" charset="0"/>
              </a:rPr>
              <a:t>ng CNN-extracted features.</a:t>
            </a:r>
          </a:p>
          <a:p>
            <a:pPr>
              <a:lnSpc>
                <a:spcPct val="107000"/>
              </a:lnSpc>
              <a:spcAft>
                <a:spcPts val="800"/>
              </a:spcAft>
              <a:buNone/>
            </a:pPr>
            <a:r>
              <a:rPr lang="en-IN" sz="1100" dirty="0">
                <a:effectLst/>
                <a:latin typeface="Calibri" panose="020F0502020204030204" pitchFamily="34" charset="0"/>
                <a:ea typeface="Calibri" panose="020F0502020204030204" pitchFamily="34" charset="0"/>
              </a:rPr>
              <a:t> </a:t>
            </a:r>
            <a:endParaRPr lang="en-IN" sz="1100" dirty="0">
              <a:effectLst/>
              <a:latin typeface="Courier New" panose="02070309020205020404" pitchFamily="49" charset="0"/>
              <a:ea typeface="Courier New" panose="02070309020205020404" pitchFamily="49" charset="0"/>
              <a:cs typeface="Courier New" panose="02070309020205020404" pitchFamily="49" charset="0"/>
            </a:endParaRPr>
          </a:p>
          <a:p>
            <a:pPr marL="36900" indent="0">
              <a:buNone/>
            </a:pPr>
            <a:endParaRPr lang="en-US" dirty="0"/>
          </a:p>
          <a:p>
            <a:endParaRPr lang="en-IN" dirty="0"/>
          </a:p>
        </p:txBody>
      </p:sp>
    </p:spTree>
    <p:extLst>
      <p:ext uri="{BB962C8B-B14F-4D97-AF65-F5344CB8AC3E}">
        <p14:creationId xmlns:p14="http://schemas.microsoft.com/office/powerpoint/2010/main" val="349646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B185F-D489-4BA0-1DCA-70AFEE76B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22AC50-0C1C-E3E1-4F4C-449CEAF566DE}"/>
              </a:ext>
            </a:extLst>
          </p:cNvPr>
          <p:cNvSpPr>
            <a:spLocks noGrp="1"/>
          </p:cNvSpPr>
          <p:nvPr>
            <p:ph type="title"/>
          </p:nvPr>
        </p:nvSpPr>
        <p:spPr/>
        <p:txBody>
          <a:bodyPr/>
          <a:lstStyle/>
          <a:p>
            <a:r>
              <a:rPr lang="en-IN" dirty="0">
                <a:solidFill>
                  <a:schemeClr val="bg1"/>
                </a:solidFill>
                <a:highlight>
                  <a:srgbClr val="00FF00"/>
                </a:highlight>
              </a:rPr>
              <a:t>References</a:t>
            </a:r>
          </a:p>
        </p:txBody>
      </p:sp>
      <p:sp>
        <p:nvSpPr>
          <p:cNvPr id="3" name="Content Placeholder 2">
            <a:extLst>
              <a:ext uri="{FF2B5EF4-FFF2-40B4-BE49-F238E27FC236}">
                <a16:creationId xmlns:a16="http://schemas.microsoft.com/office/drawing/2014/main" id="{82D7E712-CE51-2974-B4DB-4E60D7663FB6}"/>
              </a:ext>
            </a:extLst>
          </p:cNvPr>
          <p:cNvSpPr>
            <a:spLocks noGrp="1"/>
          </p:cNvSpPr>
          <p:nvPr>
            <p:ph idx="1"/>
          </p:nvPr>
        </p:nvSpPr>
        <p:spPr>
          <a:xfrm>
            <a:off x="338328" y="1837944"/>
            <a:ext cx="10782925" cy="4764023"/>
          </a:xfrm>
        </p:spPr>
        <p:txBody>
          <a:bodyPr>
            <a:normAutofit/>
          </a:bodyPr>
          <a:lstStyle/>
          <a:p>
            <a:pPr>
              <a:buNone/>
            </a:pPr>
            <a:endParaRPr lang="en-US" dirty="0"/>
          </a:p>
          <a:p>
            <a:pPr>
              <a:lnSpc>
                <a:spcPct val="107000"/>
              </a:lnSpc>
              <a:spcAft>
                <a:spcPts val="800"/>
              </a:spcAft>
              <a:buNone/>
            </a:pPr>
            <a:r>
              <a:rPr lang="en-IN" sz="1100" b="1" dirty="0">
                <a:effectLst/>
                <a:latin typeface="Calibri" panose="020F0502020204030204" pitchFamily="34" charset="0"/>
                <a:ea typeface="Calibri" panose="020F0502020204030204" pitchFamily="34" charset="0"/>
              </a:rPr>
              <a:t> </a:t>
            </a:r>
            <a:endParaRPr lang="en-IN" sz="1100" dirty="0">
              <a:effectLst/>
              <a:latin typeface="Courier New" panose="02070309020205020404" pitchFamily="49" charset="0"/>
              <a:ea typeface="Courier New" panose="02070309020205020404" pitchFamily="49" charset="0"/>
              <a:cs typeface="Courier New" panose="02070309020205020404" pitchFamily="49" charset="0"/>
            </a:endParaRPr>
          </a:p>
          <a:p>
            <a:pPr>
              <a:lnSpc>
                <a:spcPct val="107000"/>
              </a:lnSpc>
              <a:spcAft>
                <a:spcPts val="800"/>
              </a:spcAft>
              <a:buNone/>
            </a:pPr>
            <a:r>
              <a:rPr lang="en-IN" sz="1600" dirty="0">
                <a:effectLst/>
                <a:latin typeface="Calibri" panose="020F0502020204030204" pitchFamily="34" charset="0"/>
                <a:ea typeface="Calibri" panose="020F0502020204030204" pitchFamily="34" charset="0"/>
              </a:rPr>
              <a:t>  </a:t>
            </a:r>
            <a:r>
              <a:rPr lang="en-IN" sz="1600" b="1" dirty="0">
                <a:effectLst/>
                <a:latin typeface="Calibri" panose="020F0502020204030204" pitchFamily="34" charset="0"/>
                <a:ea typeface="Calibri" panose="020F0502020204030204" pitchFamily="34" charset="0"/>
              </a:rPr>
              <a:t>K-Nearest </a:t>
            </a:r>
            <a:r>
              <a:rPr lang="en-IN" sz="1600" b="1" dirty="0" err="1">
                <a:effectLst/>
                <a:latin typeface="Calibri" panose="020F0502020204030204" pitchFamily="34" charset="0"/>
                <a:ea typeface="Calibri" panose="020F0502020204030204" pitchFamily="34" charset="0"/>
              </a:rPr>
              <a:t>Neighbors</a:t>
            </a:r>
            <a:r>
              <a:rPr lang="en-IN" sz="1600" b="1" dirty="0">
                <a:effectLst/>
                <a:latin typeface="Calibri" panose="020F0502020204030204" pitchFamily="34" charset="0"/>
                <a:ea typeface="Calibri" panose="020F0502020204030204" pitchFamily="34" charset="0"/>
              </a:rPr>
              <a:t> (KNN) for Skin Disease Classification</a:t>
            </a:r>
            <a:r>
              <a:rPr lang="en-IN" sz="1600" dirty="0">
                <a:effectLst/>
                <a:latin typeface="Calibri" panose="020F0502020204030204" pitchFamily="34" charset="0"/>
                <a:ea typeface="Calibri" panose="020F0502020204030204" pitchFamily="34" charset="0"/>
              </a:rPr>
              <a:t>:</a:t>
            </a:r>
          </a:p>
          <a:p>
            <a:pPr marL="342900" lvl="0" indent="-342900">
              <a:lnSpc>
                <a:spcPct val="107000"/>
              </a:lnSpc>
              <a:spcAft>
                <a:spcPts val="800"/>
              </a:spcAft>
              <a:buSzPts val="1000"/>
              <a:buFont typeface="Arial" panose="020B0604020202020204" pitchFamily="34" charset="0"/>
              <a:buChar char="●"/>
            </a:pPr>
            <a:r>
              <a:rPr lang="en-IN" sz="1600" b="1" dirty="0">
                <a:effectLst/>
                <a:latin typeface="Noto Sans Symbols"/>
                <a:ea typeface="Noto Sans Symbols"/>
                <a:cs typeface="Noto Sans Symbols"/>
              </a:rPr>
              <a:t>Saba, T., Mohamed, A. S., &amp; Rehman, A. (2019)</a:t>
            </a:r>
            <a:r>
              <a:rPr lang="en-IN" sz="1600" dirty="0">
                <a:effectLst/>
                <a:latin typeface="Noto Sans Symbols"/>
                <a:ea typeface="Noto Sans Symbols"/>
                <a:cs typeface="Noto Sans Symbols"/>
              </a:rPr>
              <a:t>. "Machine Learning Techniques to Detect and Diagnose Skin Disease Using </a:t>
            </a:r>
            <a:r>
              <a:rPr lang="en-IN" sz="1600" dirty="0" err="1">
                <a:effectLst/>
                <a:latin typeface="Noto Sans Symbols"/>
                <a:ea typeface="Noto Sans Symbols"/>
                <a:cs typeface="Noto Sans Symbols"/>
              </a:rPr>
              <a:t>Color</a:t>
            </a:r>
            <a:r>
              <a:rPr lang="en-IN" sz="1600" dirty="0">
                <a:effectLst/>
                <a:latin typeface="Noto Sans Symbols"/>
                <a:ea typeface="Noto Sans Symbols"/>
                <a:cs typeface="Noto Sans Symbols"/>
              </a:rPr>
              <a:t> and Texture Features." </a:t>
            </a:r>
            <a:r>
              <a:rPr lang="en-IN" sz="1600" i="1" dirty="0">
                <a:effectLst/>
                <a:latin typeface="Noto Sans Symbols"/>
                <a:ea typeface="Noto Sans Symbols"/>
                <a:cs typeface="Noto Sans Symbols"/>
              </a:rPr>
              <a:t>Journal of Medical Imaging and Health Informatics</a:t>
            </a:r>
            <a:r>
              <a:rPr lang="en-IN" sz="1600" dirty="0">
                <a:effectLst/>
                <a:latin typeface="Noto Sans Symbols"/>
                <a:ea typeface="Noto Sans Symbols"/>
                <a:cs typeface="Noto Sans Symbols"/>
              </a:rPr>
              <a:t>, 9(1), 55-64.</a:t>
            </a:r>
          </a:p>
          <a:p>
            <a:pPr marL="742950" lvl="1" indent="-285750">
              <a:lnSpc>
                <a:spcPct val="107000"/>
              </a:lnSpc>
              <a:spcAft>
                <a:spcPts val="800"/>
              </a:spcAft>
              <a:buSzPts val="1000"/>
              <a:buFont typeface="Courier New" panose="02070309020205020404" pitchFamily="49" charset="0"/>
              <a:buChar char="o"/>
            </a:pPr>
            <a:r>
              <a:rPr lang="en-IN" sz="1600" dirty="0">
                <a:effectLst/>
                <a:latin typeface="Courier New" panose="02070309020205020404" pitchFamily="49" charset="0"/>
                <a:ea typeface="Courier New" panose="02070309020205020404" pitchFamily="49" charset="0"/>
                <a:cs typeface="Courier New" panose="02070309020205020404" pitchFamily="49" charset="0"/>
              </a:rPr>
              <a:t>The paper explores KNN for skin disease classification based on </a:t>
            </a:r>
            <a:r>
              <a:rPr lang="en-IN" sz="1600" dirty="0" err="1">
                <a:effectLst/>
                <a:latin typeface="Courier New" panose="02070309020205020404" pitchFamily="49" charset="0"/>
                <a:ea typeface="Courier New" panose="02070309020205020404" pitchFamily="49" charset="0"/>
                <a:cs typeface="Courier New" panose="02070309020205020404" pitchFamily="49" charset="0"/>
              </a:rPr>
              <a:t>color</a:t>
            </a:r>
            <a:r>
              <a:rPr lang="en-IN" sz="1600" dirty="0">
                <a:effectLst/>
                <a:latin typeface="Courier New" panose="02070309020205020404" pitchFamily="49" charset="0"/>
                <a:ea typeface="Courier New" panose="02070309020205020404" pitchFamily="49" charset="0"/>
                <a:cs typeface="Courier New" panose="02070309020205020404" pitchFamily="49" charset="0"/>
              </a:rPr>
              <a:t> and texture features.</a:t>
            </a:r>
          </a:p>
          <a:p>
            <a:pPr marL="342900" lvl="0" indent="-342900">
              <a:lnSpc>
                <a:spcPct val="107000"/>
              </a:lnSpc>
              <a:spcAft>
                <a:spcPts val="800"/>
              </a:spcAft>
              <a:buSzPts val="1000"/>
              <a:buFont typeface="Arial" panose="020B0604020202020204" pitchFamily="34" charset="0"/>
              <a:buChar char="●"/>
            </a:pPr>
            <a:r>
              <a:rPr lang="en-IN" sz="1600" b="1" dirty="0">
                <a:effectLst/>
                <a:latin typeface="Noto Sans Symbols"/>
                <a:ea typeface="Noto Sans Symbols"/>
                <a:cs typeface="Noto Sans Symbols"/>
              </a:rPr>
              <a:t>Ahmad, I., Zubair, A., &amp; Ahmed, A. (2017)</a:t>
            </a:r>
            <a:r>
              <a:rPr lang="en-IN" sz="1600" dirty="0">
                <a:effectLst/>
                <a:latin typeface="Noto Sans Symbols"/>
                <a:ea typeface="Noto Sans Symbols"/>
                <a:cs typeface="Noto Sans Symbols"/>
              </a:rPr>
              <a:t>. "Skin Disease Classification Using KNN and Random Forest Algorithms." </a:t>
            </a:r>
            <a:r>
              <a:rPr lang="en-IN" sz="1600" i="1" dirty="0">
                <a:effectLst/>
                <a:latin typeface="Noto Sans Symbols"/>
                <a:ea typeface="Noto Sans Symbols"/>
                <a:cs typeface="Noto Sans Symbols"/>
              </a:rPr>
              <a:t>International Journal of Computer Science and Mobile Computing</a:t>
            </a:r>
            <a:r>
              <a:rPr lang="en-IN" sz="1600" dirty="0">
                <a:effectLst/>
                <a:latin typeface="Noto Sans Symbols"/>
                <a:ea typeface="Noto Sans Symbols"/>
                <a:cs typeface="Noto Sans Symbols"/>
              </a:rPr>
              <a:t>, 6(6), 153-160.</a:t>
            </a:r>
          </a:p>
          <a:p>
            <a:pPr marL="742950" lvl="1" indent="-285750">
              <a:lnSpc>
                <a:spcPct val="107000"/>
              </a:lnSpc>
              <a:spcAft>
                <a:spcPts val="800"/>
              </a:spcAft>
              <a:buSzPts val="1000"/>
              <a:buFont typeface="Courier New" panose="02070309020205020404" pitchFamily="49" charset="0"/>
              <a:buChar char="o"/>
            </a:pPr>
            <a:r>
              <a:rPr lang="en-IN" sz="1600" dirty="0">
                <a:effectLst/>
                <a:latin typeface="Courier New" panose="02070309020205020404" pitchFamily="49" charset="0"/>
                <a:ea typeface="Courier New" panose="02070309020205020404" pitchFamily="49" charset="0"/>
                <a:cs typeface="Courier New" panose="02070309020205020404" pitchFamily="49" charset="0"/>
              </a:rPr>
              <a:t>This research emphasizes the effectiveness of KNN in skin disease classification.</a:t>
            </a:r>
          </a:p>
          <a:p>
            <a:pPr marL="36900" indent="0">
              <a:buNone/>
            </a:pPr>
            <a:endParaRPr lang="en-US" sz="3200" dirty="0"/>
          </a:p>
          <a:p>
            <a:endParaRPr lang="en-IN" dirty="0"/>
          </a:p>
        </p:txBody>
      </p:sp>
    </p:spTree>
    <p:extLst>
      <p:ext uri="{BB962C8B-B14F-4D97-AF65-F5344CB8AC3E}">
        <p14:creationId xmlns:p14="http://schemas.microsoft.com/office/powerpoint/2010/main" val="88706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B28D-F1AE-F99B-A41E-893712B87111}"/>
              </a:ext>
            </a:extLst>
          </p:cNvPr>
          <p:cNvSpPr>
            <a:spLocks noGrp="1"/>
          </p:cNvSpPr>
          <p:nvPr>
            <p:ph type="title"/>
          </p:nvPr>
        </p:nvSpPr>
        <p:spPr>
          <a:xfrm>
            <a:off x="136555" y="399288"/>
            <a:ext cx="10353762" cy="970450"/>
          </a:xfrm>
        </p:spPr>
        <p:txBody>
          <a:bodyPr/>
          <a:lstStyle/>
          <a:p>
            <a:r>
              <a:rPr lang="en-IN" b="0" i="0" dirty="0">
                <a:solidFill>
                  <a:srgbClr val="222222"/>
                </a:solidFill>
                <a:effectLst/>
                <a:latin typeface="Arial" panose="020B0604020202020204" pitchFamily="34" charset="0"/>
              </a:rPr>
              <a:t> </a:t>
            </a:r>
            <a:r>
              <a:rPr lang="en-IN" b="0" i="0" dirty="0">
                <a:solidFill>
                  <a:srgbClr val="222222"/>
                </a:solidFill>
                <a:effectLst/>
                <a:highlight>
                  <a:srgbClr val="00FF00"/>
                </a:highlight>
                <a:latin typeface="Arial" panose="020B0604020202020204" pitchFamily="34" charset="0"/>
              </a:rPr>
              <a:t>Objectives</a:t>
            </a:r>
            <a:endParaRPr lang="en-IN" dirty="0">
              <a:highlight>
                <a:srgbClr val="00FF00"/>
              </a:highlight>
            </a:endParaRPr>
          </a:p>
        </p:txBody>
      </p:sp>
      <p:sp>
        <p:nvSpPr>
          <p:cNvPr id="4" name="Rectangle 1">
            <a:extLst>
              <a:ext uri="{FF2B5EF4-FFF2-40B4-BE49-F238E27FC236}">
                <a16:creationId xmlns:a16="http://schemas.microsoft.com/office/drawing/2014/main" id="{BEA9002E-CF1F-B52E-CB92-3210B418B280}"/>
              </a:ext>
            </a:extLst>
          </p:cNvPr>
          <p:cNvSpPr>
            <a:spLocks noGrp="1" noChangeArrowheads="1"/>
          </p:cNvSpPr>
          <p:nvPr>
            <p:ph idx="1"/>
          </p:nvPr>
        </p:nvSpPr>
        <p:spPr bwMode="auto">
          <a:xfrm>
            <a:off x="1" y="1997839"/>
            <a:ext cx="1182319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objectives of the project 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develop robust machine learning models for the detection of eczema and psoriasis using a dataset sourced from Kaggle.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experiment with three prominent models: Support Vector Machines (SVM), K-Nearest Neighbors (KNN), and Convolutional Neural Networks (CNN).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fine-tune and optimize these models to achieve the best performance in identifying and classifying skin diseases, specifically focusing on eczema and psoriasis.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improve diagnostic accuracy and provide valuable support for early detection and clinical decision-making in dermatology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F0F991B-F895-85A5-3694-0826EFF21E1E}"/>
              </a:ext>
            </a:extLst>
          </p:cNvPr>
          <p:cNvPicPr>
            <a:picLocks noChangeAspect="1"/>
          </p:cNvPicPr>
          <p:nvPr/>
        </p:nvPicPr>
        <p:blipFill>
          <a:blip r:embed="rId2"/>
          <a:stretch>
            <a:fillRect/>
          </a:stretch>
        </p:blipFill>
        <p:spPr>
          <a:xfrm>
            <a:off x="1700784" y="4785360"/>
            <a:ext cx="7068312" cy="1600200"/>
          </a:xfrm>
          <a:prstGeom prst="rect">
            <a:avLst/>
          </a:prstGeom>
        </p:spPr>
      </p:pic>
    </p:spTree>
    <p:extLst>
      <p:ext uri="{BB962C8B-B14F-4D97-AF65-F5344CB8AC3E}">
        <p14:creationId xmlns:p14="http://schemas.microsoft.com/office/powerpoint/2010/main" val="68931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4ADB-03CC-9AA3-D620-4F85D199B4D9}"/>
              </a:ext>
            </a:extLst>
          </p:cNvPr>
          <p:cNvSpPr>
            <a:spLocks noGrp="1"/>
          </p:cNvSpPr>
          <p:nvPr>
            <p:ph type="title"/>
          </p:nvPr>
        </p:nvSpPr>
        <p:spPr/>
        <p:txBody>
          <a:bodyPr/>
          <a:lstStyle/>
          <a:p>
            <a:r>
              <a:rPr lang="en-IN" dirty="0">
                <a:solidFill>
                  <a:schemeClr val="bg1"/>
                </a:solidFill>
                <a:highlight>
                  <a:srgbClr val="00FF00"/>
                </a:highlight>
              </a:rPr>
              <a:t>Problem statements</a:t>
            </a:r>
          </a:p>
        </p:txBody>
      </p:sp>
      <p:sp>
        <p:nvSpPr>
          <p:cNvPr id="4" name="Rectangle 1">
            <a:extLst>
              <a:ext uri="{FF2B5EF4-FFF2-40B4-BE49-F238E27FC236}">
                <a16:creationId xmlns:a16="http://schemas.microsoft.com/office/drawing/2014/main" id="{3438D583-5CE3-F71F-181D-7B429B0A05E8}"/>
              </a:ext>
            </a:extLst>
          </p:cNvPr>
          <p:cNvSpPr>
            <a:spLocks noGrp="1" noChangeArrowheads="1"/>
          </p:cNvSpPr>
          <p:nvPr>
            <p:ph idx="1"/>
          </p:nvPr>
        </p:nvSpPr>
        <p:spPr bwMode="auto">
          <a:xfrm>
            <a:off x="65314" y="2208996"/>
            <a:ext cx="1089161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Skin diseases, such as eczema and psoriasis, are significant public health concerns that can significantly impact a person’s quality of life.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Early detection and diagnosis of these conditions are crucial to improving treatment outcomes and reducing the associated healthcare costs.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Dermatologists often rely on their clinical expertise to diagnose these diseases, which can be time-consuming and subject to human error.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 is a lack of a large and diverse dataset of skin images for training and testing machine learning models.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machine learning algorithms can struggle to handle image-based data due to their high-dimensionality and complex nature.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Many existing methods focus on detecting a single skin disease, which can be time-consuming and inefficient, especially in clinical settings.</a:t>
            </a:r>
          </a:p>
        </p:txBody>
      </p:sp>
    </p:spTree>
    <p:extLst>
      <p:ext uri="{BB962C8B-B14F-4D97-AF65-F5344CB8AC3E}">
        <p14:creationId xmlns:p14="http://schemas.microsoft.com/office/powerpoint/2010/main" val="1107112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4BA7-4B69-D811-B3A3-284C2B4BE6B0}"/>
              </a:ext>
            </a:extLst>
          </p:cNvPr>
          <p:cNvSpPr>
            <a:spLocks noGrp="1"/>
          </p:cNvSpPr>
          <p:nvPr>
            <p:ph type="title"/>
          </p:nvPr>
        </p:nvSpPr>
        <p:spPr>
          <a:xfrm>
            <a:off x="919119" y="556065"/>
            <a:ext cx="10353762" cy="970450"/>
          </a:xfrm>
        </p:spPr>
        <p:txBody>
          <a:bodyPr>
            <a:normAutofit fontScale="90000"/>
          </a:bodyPr>
          <a:lstStyle/>
          <a:p>
            <a:r>
              <a:rPr lang="en-IN" dirty="0">
                <a:solidFill>
                  <a:schemeClr val="bg1"/>
                </a:solidFill>
                <a:highlight>
                  <a:srgbClr val="00FF00"/>
                </a:highlight>
              </a:rPr>
              <a:t>Abstract</a:t>
            </a:r>
            <a:br>
              <a:rPr lang="en-IN" dirty="0">
                <a:highlight>
                  <a:srgbClr val="00FF00"/>
                </a:highlight>
              </a:rPr>
            </a:br>
            <a:endParaRPr lang="en-IN" dirty="0">
              <a:highlight>
                <a:srgbClr val="00FF00"/>
              </a:highlight>
            </a:endParaRPr>
          </a:p>
        </p:txBody>
      </p:sp>
      <p:sp>
        <p:nvSpPr>
          <p:cNvPr id="4" name="Rectangle 1">
            <a:extLst>
              <a:ext uri="{FF2B5EF4-FFF2-40B4-BE49-F238E27FC236}">
                <a16:creationId xmlns:a16="http://schemas.microsoft.com/office/drawing/2014/main" id="{7EAB48AF-CD1C-5C90-0474-AEFE35FF12C7}"/>
              </a:ext>
            </a:extLst>
          </p:cNvPr>
          <p:cNvSpPr>
            <a:spLocks noGrp="1" noChangeArrowheads="1"/>
          </p:cNvSpPr>
          <p:nvPr>
            <p:ph idx="1"/>
          </p:nvPr>
        </p:nvSpPr>
        <p:spPr bwMode="auto">
          <a:xfrm>
            <a:off x="913794" y="2192164"/>
            <a:ext cx="1102938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abstract concisely summarizes the study: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This study leverages machine learning models to predict human skin diseases using a dataset sourced from Kaggle.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Three models—Support Vector Machines (SVM), K-Nearest Neighbours (KNN), and Convolutional Neural Networks (CNN)—were employed to classify skin diseases based on patient data such as age, skin type, sun exposure, and symptom duration.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models were evaluated on various performance metrics, including accuracy, precision, and recall.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Among the models, CNN demonstrated superior performance in predicting the severity of skin diseases.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This work highlights the potential of machine learning models to enhance dermatological diagnostics and assist in the early detection and classification of skin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330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942E-BB0C-1E59-8017-5D9ADB36A982}"/>
              </a:ext>
            </a:extLst>
          </p:cNvPr>
          <p:cNvSpPr>
            <a:spLocks noGrp="1"/>
          </p:cNvSpPr>
          <p:nvPr>
            <p:ph type="title"/>
          </p:nvPr>
        </p:nvSpPr>
        <p:spPr>
          <a:xfrm>
            <a:off x="757271" y="144748"/>
            <a:ext cx="7274055" cy="970450"/>
          </a:xfrm>
        </p:spPr>
        <p:txBody>
          <a:bodyPr/>
          <a:lstStyle/>
          <a:p>
            <a:pPr algn="r"/>
            <a:r>
              <a:rPr lang="en-IN" dirty="0">
                <a:solidFill>
                  <a:schemeClr val="bg1"/>
                </a:solidFill>
                <a:highlight>
                  <a:srgbClr val="00FF00"/>
                </a:highlight>
              </a:rPr>
              <a:t>Literature Review</a:t>
            </a:r>
          </a:p>
        </p:txBody>
      </p:sp>
      <p:sp>
        <p:nvSpPr>
          <p:cNvPr id="4" name="Rectangle 1">
            <a:extLst>
              <a:ext uri="{FF2B5EF4-FFF2-40B4-BE49-F238E27FC236}">
                <a16:creationId xmlns:a16="http://schemas.microsoft.com/office/drawing/2014/main" id="{041762E2-E204-1CDF-C998-E8B270A04070}"/>
              </a:ext>
            </a:extLst>
          </p:cNvPr>
          <p:cNvSpPr>
            <a:spLocks noGrp="1" noChangeArrowheads="1"/>
          </p:cNvSpPr>
          <p:nvPr>
            <p:ph idx="1"/>
          </p:nvPr>
        </p:nvSpPr>
        <p:spPr bwMode="auto">
          <a:xfrm>
            <a:off x="329184" y="1222668"/>
            <a:ext cx="1186281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literature review provides context and background by discussing previous work in the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application of machine learning techniques for disease detection and classification has gained substantial attention in recent years, particularly in the field of dermatology.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Numerous studies have focused on the detection of skin diseases using various algorithms, highlighting the potential of these methods to enhance diagnostic accuracy and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 study by Esteva et al. (2017) demonstrated the efficacy of deep learning models in diagnosing skin cancer, showing that convolutional neural networks could match or even exceed the diagnostic performance of dermatologists.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Research by Karamizadeh et al. (2020) focused on the automatic detection of eczema using image processing techniques combined with machine learning classifiers such as SVM and KNN.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Wang et al. (2018) explored the use of CNNs for the classification of psoriasis lesions in dermoscopic images.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 study by Ali et al. (2021) evaluated SVM, KNN, and CNN models for various skin diseases, concluding that while CNNs generally provided superior performance due to their ability to learn complex patterns, traditional algorithms like SVM and KNN were effective in specific scenarios where computational resources were limited.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lack of large, diverse, and well-annotated datasets is a significant barrier, as noted by Hekler et al. (2019).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Future research should focus on developing more extensive datasets and exploring hybrid models that combine the strengths of both traditional machine learning and deep learning techniques.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101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17A7C-9732-5038-9D1E-8338A51408D2}"/>
              </a:ext>
            </a:extLst>
          </p:cNvPr>
          <p:cNvSpPr>
            <a:spLocks noGrp="1"/>
          </p:cNvSpPr>
          <p:nvPr>
            <p:ph type="title"/>
          </p:nvPr>
        </p:nvSpPr>
        <p:spPr/>
        <p:txBody>
          <a:bodyPr/>
          <a:lstStyle/>
          <a:p>
            <a:r>
              <a:rPr lang="en-IN" dirty="0">
                <a:solidFill>
                  <a:schemeClr val="bg1"/>
                </a:solidFill>
                <a:highlight>
                  <a:srgbClr val="00FF00"/>
                </a:highlight>
              </a:rPr>
              <a:t>Proposed Model</a:t>
            </a:r>
          </a:p>
        </p:txBody>
      </p:sp>
      <p:sp>
        <p:nvSpPr>
          <p:cNvPr id="4" name="Rectangle 1">
            <a:extLst>
              <a:ext uri="{FF2B5EF4-FFF2-40B4-BE49-F238E27FC236}">
                <a16:creationId xmlns:a16="http://schemas.microsoft.com/office/drawing/2014/main" id="{831D25CE-AD2A-DC3A-F548-658BD4A9B486}"/>
              </a:ext>
            </a:extLst>
          </p:cNvPr>
          <p:cNvSpPr>
            <a:spLocks noGrp="1" noChangeArrowheads="1"/>
          </p:cNvSpPr>
          <p:nvPr>
            <p:ph idx="1"/>
          </p:nvPr>
        </p:nvSpPr>
        <p:spPr bwMode="auto">
          <a:xfrm>
            <a:off x="0" y="2053664"/>
            <a:ext cx="1126755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Proposed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section describes the machine learning models used in the study: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analysis focuses on processing colored skin images through machine learning models, including Support Vector Machines (SVM), K-Nearest Neighbors (KNN), and Convolutional Neural Networks (CNN).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Specifically, the CNN model is designed with layers that automatically extract relevant features from the input images, such as texture and skin patterns.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convolution and max-pooling layers, incorporating ReLU activation functions, help remove non-linearity, allowing for more effective feature extraction.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After feature extraction, fully connected layers perform the classification task, distinguishing between healthy, eczema-affected, and psoriasis-affected skin.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Dropout layers are utilized to manage unwanted inputs and prevent overfitting.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087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1FC4-C6A6-DAF2-0721-B6B88E067358}"/>
              </a:ext>
            </a:extLst>
          </p:cNvPr>
          <p:cNvSpPr>
            <a:spLocks noGrp="1"/>
          </p:cNvSpPr>
          <p:nvPr>
            <p:ph type="title"/>
          </p:nvPr>
        </p:nvSpPr>
        <p:spPr>
          <a:xfrm>
            <a:off x="392587" y="252218"/>
            <a:ext cx="10353762" cy="970450"/>
          </a:xfrm>
        </p:spPr>
        <p:txBody>
          <a:bodyPr/>
          <a:lstStyle/>
          <a:p>
            <a:r>
              <a:rPr lang="en-IN" dirty="0">
                <a:solidFill>
                  <a:schemeClr val="bg1"/>
                </a:solidFill>
                <a:highlight>
                  <a:srgbClr val="00FF00"/>
                </a:highlight>
              </a:rPr>
              <a:t>Module Description &amp;Algorithm</a:t>
            </a:r>
          </a:p>
        </p:txBody>
      </p:sp>
      <p:sp>
        <p:nvSpPr>
          <p:cNvPr id="4" name="Rectangle 1">
            <a:extLst>
              <a:ext uri="{FF2B5EF4-FFF2-40B4-BE49-F238E27FC236}">
                <a16:creationId xmlns:a16="http://schemas.microsoft.com/office/drawing/2014/main" id="{4BD11933-09F4-9388-693F-6BC4A111E7AA}"/>
              </a:ext>
            </a:extLst>
          </p:cNvPr>
          <p:cNvSpPr>
            <a:spLocks noGrp="1" noChangeArrowheads="1"/>
          </p:cNvSpPr>
          <p:nvPr>
            <p:ph idx="1"/>
          </p:nvPr>
        </p:nvSpPr>
        <p:spPr bwMode="auto">
          <a:xfrm>
            <a:off x="913795" y="1222668"/>
            <a:ext cx="1141194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Module Description &amp; Algorithm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section explains the data preprocessing steps and the algorithms of the machine learning models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 Data preprocessing ensures that the data is in the correct shape and quality for training. The study employed data augmentation techniques to enhance the dataset, including creating new data samples from existing ones by applying random transformations, such as flipping, rotating, cropping, and scaling. After the image augmentation process, the dataset is further pre-processed through size normalization, where all images are resized to a standardized dimension suitable for model input.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Vector Machine (SVM):</a:t>
            </a:r>
            <a:r>
              <a:rPr kumimoji="0" lang="en-US" altLang="en-US" sz="1800" b="0" i="0" u="none" strike="noStrike" cap="none" normalizeH="0" baseline="0" dirty="0">
                <a:ln>
                  <a:noFill/>
                </a:ln>
                <a:solidFill>
                  <a:schemeClr val="tx1"/>
                </a:solidFill>
                <a:effectLst/>
                <a:latin typeface="Arial" panose="020B0604020202020204" pitchFamily="34" charset="0"/>
              </a:rPr>
              <a:t> SVM is a popular machine learning algorithm known for its effectiveness in classification tasks. SVM operates by finding the hyperplane that best separates data points of different classes with the maximum margin. SVM excels at binary classification but can be extended to multi-class classification problems.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Convolutional Neural Networks (CNNs):</a:t>
            </a:r>
            <a:r>
              <a:rPr kumimoji="0" lang="en-US" altLang="en-US" sz="1800" b="0" i="0" u="none" strike="noStrike" cap="none" normalizeH="0" baseline="0" dirty="0">
                <a:ln>
                  <a:noFill/>
                </a:ln>
                <a:solidFill>
                  <a:schemeClr val="tx1"/>
                </a:solidFill>
                <a:effectLst/>
                <a:latin typeface="Arial" panose="020B0604020202020204" pitchFamily="34" charset="0"/>
              </a:rPr>
              <a:t> CNNs are one of the most widely used deep learning models for image classification and have proven highly effective in medical image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K-Nearest Neighbors (KNN):</a:t>
            </a:r>
            <a:r>
              <a:rPr kumimoji="0" lang="en-US" altLang="en-US" sz="1800" b="0" i="0" u="none" strike="noStrike" cap="none" normalizeH="0" baseline="0" dirty="0">
                <a:ln>
                  <a:noFill/>
                </a:ln>
                <a:solidFill>
                  <a:schemeClr val="tx1"/>
                </a:solidFill>
                <a:effectLst/>
                <a:latin typeface="Arial" panose="020B0604020202020204" pitchFamily="34" charset="0"/>
              </a:rPr>
              <a:t> KNN is a simple yet effective machine learning algorithm widely used for classification tasks.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Compiling and Training the model:</a:t>
            </a:r>
            <a:r>
              <a:rPr kumimoji="0" lang="en-US" altLang="en-US" sz="1800" b="0" i="0" u="none" strike="noStrike" cap="none" normalizeH="0" baseline="0" dirty="0">
                <a:ln>
                  <a:noFill/>
                </a:ln>
                <a:solidFill>
                  <a:schemeClr val="tx1"/>
                </a:solidFill>
                <a:effectLst/>
                <a:latin typeface="Arial" panose="020B0604020202020204" pitchFamily="34" charset="0"/>
              </a:rPr>
              <a:t> The experiments were conducted on Google </a:t>
            </a:r>
            <a:r>
              <a:rPr kumimoji="0" lang="en-US" altLang="en-US" sz="1800" b="0" i="0" u="none" strike="noStrike" cap="none" normalizeH="0" baseline="0" dirty="0" err="1">
                <a:ln>
                  <a:noFill/>
                </a:ln>
                <a:solidFill>
                  <a:schemeClr val="tx1"/>
                </a:solidFill>
                <a:effectLst/>
                <a:latin typeface="Arial" panose="020B0604020202020204" pitchFamily="34" charset="0"/>
              </a:rPr>
              <a:t>Colab</a:t>
            </a:r>
            <a:r>
              <a:rPr kumimoji="0" lang="en-US" altLang="en-US" sz="1800" b="0" i="0" u="none" strike="noStrike" cap="none" normalizeH="0" baseline="0" dirty="0">
                <a:ln>
                  <a:noFill/>
                </a:ln>
                <a:solidFill>
                  <a:schemeClr val="tx1"/>
                </a:solidFill>
                <a:effectLst/>
                <a:latin typeface="Arial" panose="020B0604020202020204" pitchFamily="34" charset="0"/>
              </a:rPr>
              <a:t>, utilizing its powerful computational resources for training the model on the provided skin disease dataset.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553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02B3-069D-64E2-4A4B-D37B8629069C}"/>
              </a:ext>
            </a:extLst>
          </p:cNvPr>
          <p:cNvSpPr>
            <a:spLocks noGrp="1"/>
          </p:cNvSpPr>
          <p:nvPr>
            <p:ph type="title"/>
          </p:nvPr>
        </p:nvSpPr>
        <p:spPr/>
        <p:txBody>
          <a:bodyPr/>
          <a:lstStyle/>
          <a:p>
            <a:r>
              <a:rPr lang="en-IN" dirty="0">
                <a:solidFill>
                  <a:schemeClr val="bg1"/>
                </a:solidFill>
                <a:highlight>
                  <a:srgbClr val="00FF00"/>
                </a:highlight>
              </a:rPr>
              <a:t>Performance Analysis</a:t>
            </a:r>
          </a:p>
        </p:txBody>
      </p:sp>
      <p:graphicFrame>
        <p:nvGraphicFramePr>
          <p:cNvPr id="6" name="Content Placeholder 5">
            <a:extLst>
              <a:ext uri="{FF2B5EF4-FFF2-40B4-BE49-F238E27FC236}">
                <a16:creationId xmlns:a16="http://schemas.microsoft.com/office/drawing/2014/main" id="{87213323-E1B5-3678-37EC-E7DEBB3D9ECC}"/>
              </a:ext>
            </a:extLst>
          </p:cNvPr>
          <p:cNvGraphicFramePr>
            <a:graphicFrameLocks noGrp="1"/>
          </p:cNvGraphicFramePr>
          <p:nvPr>
            <p:ph idx="1"/>
            <p:extLst>
              <p:ext uri="{D42A27DB-BD31-4B8C-83A1-F6EECF244321}">
                <p14:modId xmlns:p14="http://schemas.microsoft.com/office/powerpoint/2010/main" val="3948986486"/>
              </p:ext>
            </p:extLst>
          </p:nvPr>
        </p:nvGraphicFramePr>
        <p:xfrm>
          <a:off x="548640" y="3898233"/>
          <a:ext cx="9928860" cy="2812401"/>
        </p:xfrm>
        <a:graphic>
          <a:graphicData uri="http://schemas.openxmlformats.org/drawingml/2006/table">
            <a:tbl>
              <a:tblPr>
                <a:tableStyleId>{35758FB7-9AC5-4552-8A53-C91805E547FA}</a:tableStyleId>
              </a:tblPr>
              <a:tblGrid>
                <a:gridCol w="3309620">
                  <a:extLst>
                    <a:ext uri="{9D8B030D-6E8A-4147-A177-3AD203B41FA5}">
                      <a16:colId xmlns:a16="http://schemas.microsoft.com/office/drawing/2014/main" val="1192651585"/>
                    </a:ext>
                  </a:extLst>
                </a:gridCol>
                <a:gridCol w="3309620">
                  <a:extLst>
                    <a:ext uri="{9D8B030D-6E8A-4147-A177-3AD203B41FA5}">
                      <a16:colId xmlns:a16="http://schemas.microsoft.com/office/drawing/2014/main" val="2183802933"/>
                    </a:ext>
                  </a:extLst>
                </a:gridCol>
                <a:gridCol w="3309620">
                  <a:extLst>
                    <a:ext uri="{9D8B030D-6E8A-4147-A177-3AD203B41FA5}">
                      <a16:colId xmlns:a16="http://schemas.microsoft.com/office/drawing/2014/main" val="3079649920"/>
                    </a:ext>
                  </a:extLst>
                </a:gridCol>
              </a:tblGrid>
              <a:tr h="286015">
                <a:tc>
                  <a:txBody>
                    <a:bodyPr/>
                    <a:lstStyle/>
                    <a:p>
                      <a:pPr algn="l"/>
                      <a:endParaRPr lang="en-IN" dirty="0"/>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pPr algn="l"/>
                      <a:r>
                        <a:rPr lang="en-IN" dirty="0"/>
                        <a:t>Training data</a:t>
                      </a:r>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r>
                        <a:rPr lang="en-US" dirty="0"/>
                        <a:t>Test data</a:t>
                      </a:r>
                      <a:endParaRPr lang="en-IN" dirty="0"/>
                    </a:p>
                  </a:txBody>
                  <a:tcP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96544062"/>
                  </a:ext>
                </a:extLst>
              </a:tr>
              <a:tr h="286015">
                <a:tc>
                  <a:txBody>
                    <a:bodyPr/>
                    <a:lstStyle/>
                    <a:p>
                      <a:pPr algn="l"/>
                      <a:r>
                        <a:rPr lang="en-IN" dirty="0"/>
                        <a:t>Model</a:t>
                      </a:r>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pPr algn="l"/>
                      <a:r>
                        <a:rPr lang="en-IN" dirty="0"/>
                        <a:t>Accuracy</a:t>
                      </a:r>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pPr algn="l"/>
                      <a:r>
                        <a:rPr lang="en-IN" dirty="0"/>
                        <a:t>Accuracy</a:t>
                      </a:r>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80696384"/>
                  </a:ext>
                </a:extLst>
              </a:tr>
              <a:tr h="286015">
                <a:tc>
                  <a:txBody>
                    <a:bodyPr/>
                    <a:lstStyle/>
                    <a:p>
                      <a:pPr algn="l"/>
                      <a:r>
                        <a:rPr lang="en-IN" dirty="0"/>
                        <a:t>SVM</a:t>
                      </a:r>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pPr algn="l"/>
                      <a:r>
                        <a:rPr lang="en-IN" dirty="0"/>
                        <a:t>63.32</a:t>
                      </a:r>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pPr algn="l"/>
                      <a:r>
                        <a:rPr lang="en-IN" dirty="0"/>
                        <a:t>86</a:t>
                      </a:r>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96594229"/>
                  </a:ext>
                </a:extLst>
              </a:tr>
              <a:tr h="286015">
                <a:tc>
                  <a:txBody>
                    <a:bodyPr/>
                    <a:lstStyle/>
                    <a:p>
                      <a:pPr algn="l"/>
                      <a:r>
                        <a:rPr lang="en-IN" dirty="0"/>
                        <a:t>KNN</a:t>
                      </a:r>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pPr algn="l"/>
                      <a:r>
                        <a:rPr lang="en-IN" dirty="0"/>
                        <a:t>53</a:t>
                      </a:r>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pPr algn="l"/>
                      <a:r>
                        <a:rPr lang="en-US" dirty="0"/>
                        <a:t>7</a:t>
                      </a:r>
                      <a:r>
                        <a:rPr lang="en-IN" dirty="0"/>
                        <a:t>3.5</a:t>
                      </a:r>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355691671"/>
                  </a:ext>
                </a:extLst>
              </a:tr>
              <a:tr h="449787">
                <a:tc>
                  <a:txBody>
                    <a:bodyPr/>
                    <a:lstStyle/>
                    <a:p>
                      <a:pPr algn="l"/>
                      <a:r>
                        <a:rPr lang="en-IN" dirty="0"/>
                        <a:t>CNN</a:t>
                      </a:r>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pPr algn="l"/>
                      <a:r>
                        <a:rPr lang="en-IN" dirty="0"/>
                        <a:t>65</a:t>
                      </a:r>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pPr algn="l"/>
                      <a:r>
                        <a:rPr lang="en-US" dirty="0"/>
                        <a:t>9</a:t>
                      </a:r>
                      <a:r>
                        <a:rPr lang="en-IN" dirty="0"/>
                        <a:t>7</a:t>
                      </a:r>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19997536"/>
                  </a:ext>
                </a:extLst>
              </a:tr>
              <a:tr h="449787">
                <a:tc>
                  <a:txBody>
                    <a:bodyPr/>
                    <a:lstStyle/>
                    <a:p>
                      <a:pPr algn="l"/>
                      <a:r>
                        <a:rPr lang="en-US" dirty="0"/>
                        <a:t>Random Forest</a:t>
                      </a:r>
                      <a:endParaRPr lang="en-IN" dirty="0"/>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pPr algn="l"/>
                      <a:r>
                        <a:rPr lang="en-US" dirty="0"/>
                        <a:t>28</a:t>
                      </a:r>
                      <a:endParaRPr lang="en-IN" dirty="0"/>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pPr algn="l"/>
                      <a:r>
                        <a:rPr lang="en-US" dirty="0"/>
                        <a:t>31.5</a:t>
                      </a:r>
                      <a:endParaRPr lang="en-IN" dirty="0"/>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8045579"/>
                  </a:ext>
                </a:extLst>
              </a:tr>
              <a:tr h="449787">
                <a:tc>
                  <a:txBody>
                    <a:bodyPr/>
                    <a:lstStyle/>
                    <a:p>
                      <a:pPr algn="l"/>
                      <a:r>
                        <a:rPr lang="en-US" dirty="0"/>
                        <a:t>Best </a:t>
                      </a:r>
                      <a:r>
                        <a:rPr lang="en-US" dirty="0" err="1"/>
                        <a:t>XGBoost</a:t>
                      </a:r>
                      <a:endParaRPr lang="en-IN" dirty="0"/>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pPr algn="l"/>
                      <a:r>
                        <a:rPr lang="en-US" dirty="0"/>
                        <a:t>23</a:t>
                      </a:r>
                      <a:endParaRPr lang="en-IN" dirty="0"/>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tc>
                  <a:txBody>
                    <a:bodyPr/>
                    <a:lstStyle/>
                    <a:p>
                      <a:pPr algn="l"/>
                      <a:r>
                        <a:rPr lang="en-US" dirty="0"/>
                        <a:t>34</a:t>
                      </a:r>
                      <a:endParaRPr lang="en-IN" dirty="0"/>
                    </a:p>
                  </a:txBody>
                  <a:tcPr anchor="ctr">
                    <a:lnL w="9525" cap="rnd" cmpd="sng" algn="ctr">
                      <a:noFill/>
                      <a:prstDash val="soli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18674291"/>
                  </a:ext>
                </a:extLst>
              </a:tr>
            </a:tbl>
          </a:graphicData>
        </a:graphic>
      </p:graphicFrame>
      <p:sp>
        <p:nvSpPr>
          <p:cNvPr id="7" name="Rectangle 2">
            <a:extLst>
              <a:ext uri="{FF2B5EF4-FFF2-40B4-BE49-F238E27FC236}">
                <a16:creationId xmlns:a16="http://schemas.microsoft.com/office/drawing/2014/main" id="{73DBDFF5-FD52-8810-073F-6BA2D86940B7}"/>
              </a:ext>
            </a:extLst>
          </p:cNvPr>
          <p:cNvSpPr>
            <a:spLocks noChangeArrowheads="1"/>
          </p:cNvSpPr>
          <p:nvPr/>
        </p:nvSpPr>
        <p:spPr bwMode="auto">
          <a:xfrm>
            <a:off x="335576" y="1580050"/>
            <a:ext cx="1311884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section presents the results of the model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table below compares the performance of the models: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SVM:</a:t>
            </a:r>
            <a:r>
              <a:rPr kumimoji="0" lang="en-US" altLang="en-US" sz="1800" b="0" i="0" u="none" strike="noStrike" cap="none" normalizeH="0" baseline="0" dirty="0">
                <a:ln>
                  <a:noFill/>
                </a:ln>
                <a:solidFill>
                  <a:schemeClr val="tx1"/>
                </a:solidFill>
                <a:effectLst/>
                <a:latin typeface="Arial" panose="020B0604020202020204" pitchFamily="34" charset="0"/>
              </a:rPr>
              <a:t> The SVM classifier achieved an overall accuracy of 80%, with a high precision of 100% for class 0 but undefined performance for class 2 due to a lack of true samples.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KNN:</a:t>
            </a:r>
            <a:r>
              <a:rPr kumimoji="0" lang="en-US" altLang="en-US" sz="1800" b="0" i="0" u="none" strike="noStrike" cap="none" normalizeH="0" baseline="0" dirty="0">
                <a:ln>
                  <a:noFill/>
                </a:ln>
                <a:solidFill>
                  <a:schemeClr val="tx1"/>
                </a:solidFill>
                <a:effectLst/>
                <a:latin typeface="Arial" panose="020B0604020202020204" pitchFamily="34" charset="0"/>
              </a:rPr>
              <a:t> The KNN classifier achieved an accuracy of 60%, with strong precision for class 0 but poor recall (60%).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CNN:</a:t>
            </a:r>
            <a:r>
              <a:rPr kumimoji="0" lang="en-US" altLang="en-US" sz="1800" b="0" i="0" u="none" strike="noStrike" cap="none" normalizeH="0" baseline="0" dirty="0">
                <a:ln>
                  <a:noFill/>
                </a:ln>
                <a:solidFill>
                  <a:schemeClr val="tx1"/>
                </a:solidFill>
                <a:effectLst/>
                <a:latin typeface="Arial" panose="020B0604020202020204" pitchFamily="34" charset="0"/>
              </a:rPr>
              <a:t> The CNN classifier demonstrated strong performance with an accuracy of 87.5%.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p:txBody>
      </p:sp>
    </p:spTree>
    <p:extLst>
      <p:ext uri="{BB962C8B-B14F-4D97-AF65-F5344CB8AC3E}">
        <p14:creationId xmlns:p14="http://schemas.microsoft.com/office/powerpoint/2010/main" val="563154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9CB5-EC74-1E89-5D71-36F685F0A343}"/>
              </a:ext>
            </a:extLst>
          </p:cNvPr>
          <p:cNvSpPr>
            <a:spLocks noGrp="1"/>
          </p:cNvSpPr>
          <p:nvPr>
            <p:ph type="title"/>
          </p:nvPr>
        </p:nvSpPr>
        <p:spPr/>
        <p:txBody>
          <a:bodyPr/>
          <a:lstStyle/>
          <a:p>
            <a:r>
              <a:rPr lang="en-IN" dirty="0">
                <a:solidFill>
                  <a:schemeClr val="bg1"/>
                </a:solidFill>
                <a:highlight>
                  <a:srgbClr val="00FF00"/>
                </a:highlight>
              </a:rPr>
              <a:t>Conclusion</a:t>
            </a:r>
          </a:p>
        </p:txBody>
      </p:sp>
      <p:sp>
        <p:nvSpPr>
          <p:cNvPr id="4" name="Rectangle 1">
            <a:extLst>
              <a:ext uri="{FF2B5EF4-FFF2-40B4-BE49-F238E27FC236}">
                <a16:creationId xmlns:a16="http://schemas.microsoft.com/office/drawing/2014/main" id="{8AD43A61-FE43-5E21-BF33-D0E0EF947FEF}"/>
              </a:ext>
            </a:extLst>
          </p:cNvPr>
          <p:cNvSpPr>
            <a:spLocks noGrp="1" noChangeArrowheads="1"/>
          </p:cNvSpPr>
          <p:nvPr>
            <p:ph idx="1"/>
          </p:nvPr>
        </p:nvSpPr>
        <p:spPr bwMode="auto">
          <a:xfrm>
            <a:off x="326571" y="2884661"/>
            <a:ext cx="1094098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Conclusion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study concludes that the CNN classifier demonstrated the strongest performance, achieving an accuracy of </a:t>
            </a:r>
            <a:r>
              <a:rPr lang="en-US" altLang="en-US" sz="1800" dirty="0">
                <a:ln>
                  <a:noFill/>
                </a:ln>
                <a:solidFill>
                  <a:schemeClr val="tx1"/>
                </a:solidFill>
                <a:effectLst/>
                <a:latin typeface="Arial" panose="020B0604020202020204" pitchFamily="34" charset="0"/>
              </a:rPr>
              <a:t>97</a:t>
            </a:r>
            <a:r>
              <a:rPr kumimoji="0" lang="en-US" altLang="en-US" sz="1800" b="0" i="0" u="none" strike="noStrike" cap="none" normalizeH="0" baseline="0" dirty="0">
                <a:ln>
                  <a:noFill/>
                </a:ln>
                <a:solidFill>
                  <a:schemeClr val="tx1"/>
                </a:solidFill>
                <a:effectLst/>
                <a:latin typeface="Arial" panose="020B0604020202020204" pitchFamily="34" charset="0"/>
              </a:rPr>
              <a:t>% on the test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results highlight the potential of machine learning, particularly CNNs, for accurate classification of skin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9225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56</TotalTime>
  <Words>1499</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Calisto MT</vt:lpstr>
      <vt:lpstr>Courier New</vt:lpstr>
      <vt:lpstr>Noto Sans Symbols</vt:lpstr>
      <vt:lpstr>Wingdings 2</vt:lpstr>
      <vt:lpstr>Slate</vt:lpstr>
      <vt:lpstr> SKIN CONDITION Diagnosis using ML models</vt:lpstr>
      <vt:lpstr> Objectives</vt:lpstr>
      <vt:lpstr>Problem statements</vt:lpstr>
      <vt:lpstr>Abstract </vt:lpstr>
      <vt:lpstr>Literature Review</vt:lpstr>
      <vt:lpstr>Proposed Model</vt:lpstr>
      <vt:lpstr>Module Description &amp;Algorithm</vt:lpstr>
      <vt:lpstr>Performance Analysis</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yatheeswar marisarla</dc:creator>
  <cp:lastModifiedBy>yatheeswar marisarla</cp:lastModifiedBy>
  <cp:revision>2</cp:revision>
  <dcterms:created xsi:type="dcterms:W3CDTF">2025-05-08T18:52:24Z</dcterms:created>
  <dcterms:modified xsi:type="dcterms:W3CDTF">2025-05-09T04:49:13Z</dcterms:modified>
</cp:coreProperties>
</file>