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7"/>
  </p:notesMasterIdLst>
  <p:sldIdLst>
    <p:sldId id="289" r:id="rId2"/>
    <p:sldId id="256" r:id="rId3"/>
    <p:sldId id="261" r:id="rId4"/>
    <p:sldId id="259" r:id="rId5"/>
    <p:sldId id="258" r:id="rId6"/>
    <p:sldId id="260" r:id="rId7"/>
    <p:sldId id="262" r:id="rId8"/>
    <p:sldId id="257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6" r:id="rId33"/>
    <p:sldId id="288" r:id="rId34"/>
    <p:sldId id="287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0D05B-EAB9-473D-B163-0B348210AA75}" type="datetimeFigureOut">
              <a:rPr lang="en-IN" smtClean="0"/>
              <a:t>28-08-2024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29523-77FF-4200-862D-62DBEAD3C5B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445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29523-77FF-4200-862D-62DBEAD3C5B1}" type="slidenum">
              <a:rPr lang="en-IN" smtClean="0"/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7313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6B2A-E2E4-40D1-AA95-3294273E32F0}" type="datetime1">
              <a:rPr lang="en-IN" smtClean="0"/>
              <a:t>28-08-2024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Bhumika Narang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B473-22D5-4CDD-9ACD-6F2919F2C2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31244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0025-344B-44D1-8964-CE2FC35ACA19}" type="datetime1">
              <a:rPr lang="en-IN" smtClean="0"/>
              <a:t>28-08-2024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Bhumika Narang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B473-22D5-4CDD-9ACD-6F2919F2C2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36328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D95C-A288-48D0-84AC-BE3B2C6B95EF}" type="datetime1">
              <a:rPr lang="en-IN" smtClean="0"/>
              <a:t>28-08-2024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Bhumika Narang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B473-22D5-4CDD-9ACD-6F2919F2C229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648677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6A15-6AB5-45AF-BC82-8A763C77E11E}" type="datetime1">
              <a:rPr lang="en-IN" smtClean="0"/>
              <a:t>28-08-2024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Bhumika Narang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B473-22D5-4CDD-9ACD-6F2919F2C2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235927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7F50-E1C4-4BB7-8E39-12DF28DE4145}" type="datetime1">
              <a:rPr lang="en-IN" smtClean="0"/>
              <a:t>28-08-2024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Bhumika Narang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B473-22D5-4CDD-9ACD-6F2919F2C229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547090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FDE1-A9A7-4B23-9F02-F33840AF0CCD}" type="datetime1">
              <a:rPr lang="en-IN" smtClean="0"/>
              <a:t>28-08-2024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Bhumika Narang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B473-22D5-4CDD-9ACD-6F2919F2C2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3343569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C1B7-3EF9-4D4C-88D2-0712B2C98D48}" type="datetime1">
              <a:rPr lang="en-IN" smtClean="0"/>
              <a:t>28-08-2024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Bhumika Narang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B473-22D5-4CDD-9ACD-6F2919F2C2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97858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D798-68BE-45C4-B532-D9EAFB033F87}" type="datetime1">
              <a:rPr lang="en-IN" smtClean="0"/>
              <a:t>28-08-2024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Bhumika Narang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B473-22D5-4CDD-9ACD-6F2919F2C2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377544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C983-6F72-4D95-885E-2C9670BEC192}" type="datetime1">
              <a:rPr lang="en-IN" smtClean="0"/>
              <a:t>28-08-2024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Bhumika Narang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B473-22D5-4CDD-9ACD-6F2919F2C2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81099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0A4E6-A7B3-4EB2-A0C5-4B02869526CF}" type="datetime1">
              <a:rPr lang="en-IN" smtClean="0"/>
              <a:t>28-08-2024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Bhumika Narang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B473-22D5-4CDD-9ACD-6F2919F2C2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215729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9D2A-9D36-409E-B169-6DDF7C4BBE7F}" type="datetime1">
              <a:rPr lang="en-IN" smtClean="0"/>
              <a:t>28-08-2024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Bhumika Narang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B473-22D5-4CDD-9ACD-6F2919F2C2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658813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F812-F14C-48E2-885E-175044A5D831}" type="datetime1">
              <a:rPr lang="en-IN" smtClean="0"/>
              <a:t>28-08-2024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Bhumika Narang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B473-22D5-4CDD-9ACD-6F2919F2C2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46803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542F-2F95-43E5-982D-B30D36C47886}" type="datetime1">
              <a:rPr lang="en-IN" smtClean="0"/>
              <a:t>28-08-2024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Bhumika Narang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B473-22D5-4CDD-9ACD-6F2919F2C2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012388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6A29D-8375-4A8E-82BD-5E5288F5FFCB}" type="datetime1">
              <a:rPr lang="en-IN" smtClean="0"/>
              <a:t>28-08-2024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Bhumika Narang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B473-22D5-4CDD-9ACD-6F2919F2C2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511213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E30A-6AC9-4F7B-B3FF-158B9CD2AC1C}" type="datetime1">
              <a:rPr lang="en-IN" smtClean="0"/>
              <a:t>28-08-2024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Bhumika Narang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B473-22D5-4CDD-9ACD-6F2919F2C2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603259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4349-4B2F-41BA-81DD-4D2F723BC957}" type="datetime1">
              <a:rPr lang="en-IN" smtClean="0"/>
              <a:t>28-08-2024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Bhumika Narang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7B473-22D5-4CDD-9ACD-6F2919F2C2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899375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FA37B-BD62-4E02-B012-38A1A66E5E04}" type="datetime1">
              <a:rPr lang="en-IN" smtClean="0"/>
              <a:t>28-08-2024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Bhumika Narang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67B473-22D5-4CDD-9ACD-6F2919F2C2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843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ransition spd="slow">
    <p:push dir="u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3A0E-6F9E-4F89-A1BE-A72FFAA24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962" y="1882588"/>
            <a:ext cx="7766936" cy="1388318"/>
          </a:xfrm>
        </p:spPr>
        <p:txBody>
          <a:bodyPr/>
          <a:lstStyle/>
          <a:p>
            <a:pPr algn="ctr"/>
            <a:r>
              <a:rPr lang="en-IN" sz="9600" b="1" dirty="0"/>
              <a:t>Embedded C</a:t>
            </a:r>
            <a:endParaRPr lang="en-IN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FA0CB-D77F-4464-8FAC-DF22A047F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5655" y="3808787"/>
            <a:ext cx="7766936" cy="1874837"/>
          </a:xfrm>
        </p:spPr>
        <p:txBody>
          <a:bodyPr>
            <a:normAutofit/>
          </a:bodyPr>
          <a:lstStyle/>
          <a:p>
            <a:r>
              <a:rPr lang="en-IN" sz="2400" dirty="0"/>
              <a:t>Trainer:</a:t>
            </a:r>
          </a:p>
          <a:p>
            <a:r>
              <a:rPr lang="en-IN" sz="2400" dirty="0"/>
              <a:t>Bhumika Narang</a:t>
            </a:r>
          </a:p>
          <a:p>
            <a:r>
              <a:rPr lang="en-IN" sz="2400" dirty="0"/>
              <a:t>C-DAC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78846-AC5C-4491-A1D3-9C303C295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765" y="742390"/>
            <a:ext cx="1565645" cy="114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1321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4439-1A97-4B5D-B95D-0F3A04B3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30306"/>
            <a:ext cx="8596668" cy="1320800"/>
          </a:xfrm>
        </p:spPr>
        <p:txBody>
          <a:bodyPr>
            <a:normAutofit/>
          </a:bodyPr>
          <a:lstStyle/>
          <a:p>
            <a:r>
              <a:rPr lang="en-IN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 Coding Practices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7AFAB-96B6-4413-9224-1DD90266F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228" y="1398589"/>
            <a:ext cx="8596668" cy="5029105"/>
          </a:xfrm>
        </p:spPr>
        <p:txBody>
          <a:bodyPr>
            <a:normAutofit fontScale="92500" lnSpcReduction="20000"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Consistent Naming Conventions</a:t>
            </a:r>
            <a:endParaRPr lang="en-IN" sz="3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Organization</a:t>
            </a:r>
            <a:endParaRPr lang="en-IN" sz="3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Readability</a:t>
            </a:r>
            <a:endParaRPr lang="en-IN" sz="3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  <a:endParaRPr lang="en-IN" sz="3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Reusability</a:t>
            </a:r>
            <a:endParaRPr lang="en-IN" sz="3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endParaRPr lang="en-IN" sz="3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IN" sz="3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Reviews</a:t>
            </a:r>
            <a:endParaRPr lang="en-IN" sz="3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31593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529A-8F71-47A0-9786-3A37C95D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93" y="462532"/>
            <a:ext cx="8596668" cy="1013012"/>
          </a:xfrm>
        </p:spPr>
        <p:txBody>
          <a:bodyPr>
            <a:normAutofit fontScale="90000"/>
          </a:bodyPr>
          <a:lstStyle/>
          <a:p>
            <a:r>
              <a:rPr lang="en-IN" sz="40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Features of C</a:t>
            </a:r>
            <a:br>
              <a:rPr lang="en-IN" sz="1800" b="1" i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20B3-8CC3-4877-8966-8E99AFBFF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275" y="1389529"/>
            <a:ext cx="8596668" cy="4938703"/>
          </a:xfrm>
        </p:spPr>
        <p:txBody>
          <a:bodyPr>
            <a:normAutofit/>
          </a:bodyPr>
          <a:lstStyle/>
          <a:p>
            <a:pPr marL="342900" lvl="0" indent="-342900" algn="just">
              <a:tabLst>
                <a:tab pos="457200" algn="l"/>
              </a:tabLst>
            </a:pPr>
            <a:r>
              <a:rPr lang="en-IN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Simple and Efficient</a:t>
            </a:r>
            <a:endParaRPr lang="en-IN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tabLst>
                <a:tab pos="457200" algn="l"/>
              </a:tabLst>
            </a:pPr>
            <a:r>
              <a:rPr lang="en-IN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Low-Level Access</a:t>
            </a:r>
            <a:endParaRPr lang="en-IN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tabLst>
                <a:tab pos="457200" algn="l"/>
              </a:tabLst>
            </a:pPr>
            <a:r>
              <a:rPr lang="en-IN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Modularity</a:t>
            </a:r>
            <a:endParaRPr lang="en-IN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tabLst>
                <a:tab pos="457200" algn="l"/>
              </a:tabLst>
            </a:pPr>
            <a:r>
              <a:rPr lang="en-IN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Portability</a:t>
            </a:r>
            <a:endParaRPr lang="en-IN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tabLst>
                <a:tab pos="457200" algn="l"/>
              </a:tabLst>
            </a:pPr>
            <a:r>
              <a:rPr lang="en-IN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Rich Set of Operators</a:t>
            </a:r>
            <a:endParaRPr lang="en-IN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089532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0CF7A-E94E-44E5-BFB5-772003DDF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13012"/>
          </a:xfrm>
        </p:spPr>
        <p:txBody>
          <a:bodyPr/>
          <a:lstStyle/>
          <a:p>
            <a:r>
              <a:rPr lang="en-IN" b="1" dirty="0"/>
              <a:t>Software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691E3-5CC0-40A8-BA09-BF43E1CDA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086" y="1641391"/>
            <a:ext cx="11102290" cy="4607009"/>
          </a:xfrm>
        </p:spPr>
        <p:txBody>
          <a:bodyPr>
            <a:normAutofit/>
          </a:bodyPr>
          <a:lstStyle/>
          <a:p>
            <a:r>
              <a:rPr lang="en-IN" sz="2800" b="1" dirty="0"/>
              <a:t>GCC (MinGW)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400" dirty="0"/>
              <a:t>Download Link - </a:t>
            </a:r>
            <a:r>
              <a:rPr lang="en-IN" sz="2800" b="1" dirty="0"/>
              <a:t>https://jmeubank.github.io/tdm-gcc/download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800" b="1" dirty="0"/>
              <a:t>VS Code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400" dirty="0"/>
              <a:t>Download Link - </a:t>
            </a:r>
            <a:r>
              <a:rPr lang="en-IN" sz="2800" b="1" dirty="0"/>
              <a:t>https://code.visualstudio.com/Download</a:t>
            </a:r>
          </a:p>
        </p:txBody>
      </p:sp>
    </p:spTree>
    <p:extLst>
      <p:ext uri="{BB962C8B-B14F-4D97-AF65-F5344CB8AC3E}">
        <p14:creationId xmlns:p14="http://schemas.microsoft.com/office/powerpoint/2010/main" val="79210345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B305-8BA0-4A0D-A50B-ACD607E09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263" y="4482"/>
            <a:ext cx="8596668" cy="726142"/>
          </a:xfrm>
        </p:spPr>
        <p:txBody>
          <a:bodyPr>
            <a:normAutofit/>
          </a:bodyPr>
          <a:lstStyle/>
          <a:p>
            <a:r>
              <a:rPr lang="en-IN" b="1" dirty="0"/>
              <a:t>Structure of C Program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C23D9CF-7048-4522-B9B1-F0BE551A1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931694"/>
              </p:ext>
            </p:extLst>
          </p:nvPr>
        </p:nvGraphicFramePr>
        <p:xfrm>
          <a:off x="686554" y="564775"/>
          <a:ext cx="9900764" cy="4589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382">
                  <a:extLst>
                    <a:ext uri="{9D8B030D-6E8A-4147-A177-3AD203B41FA5}">
                      <a16:colId xmlns:a16="http://schemas.microsoft.com/office/drawing/2014/main" val="192927035"/>
                    </a:ext>
                  </a:extLst>
                </a:gridCol>
                <a:gridCol w="4950382">
                  <a:extLst>
                    <a:ext uri="{9D8B030D-6E8A-4147-A177-3AD203B41FA5}">
                      <a16:colId xmlns:a16="http://schemas.microsoft.com/office/drawing/2014/main" val="2130200641"/>
                    </a:ext>
                  </a:extLst>
                </a:gridCol>
              </a:tblGrid>
              <a:tr h="452770">
                <a:tc>
                  <a:txBody>
                    <a:bodyPr/>
                    <a:lstStyle/>
                    <a:p>
                      <a:r>
                        <a:rPr lang="en-IN" sz="2400" dirty="0"/>
                        <a:t>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#include &lt;stdio.h&gt; 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75307"/>
                  </a:ext>
                </a:extLst>
              </a:tr>
              <a:tr h="825639">
                <a:tc>
                  <a:txBody>
                    <a:bodyPr/>
                    <a:lstStyle/>
                    <a:p>
                      <a:r>
                        <a:rPr lang="en-IN" sz="2400" dirty="0"/>
                        <a:t>global variable/function declaration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int a = 100;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169375"/>
                  </a:ext>
                </a:extLst>
              </a:tr>
              <a:tr h="825639">
                <a:tc>
                  <a:txBody>
                    <a:bodyPr/>
                    <a:lstStyle/>
                    <a:p>
                      <a:r>
                        <a:rPr lang="en-IN" sz="2400" dirty="0"/>
                        <a:t>main()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int main()</a:t>
                      </a:r>
                    </a:p>
                    <a:p>
                      <a:r>
                        <a:rPr lang="en-IN" sz="2400" dirty="0"/>
                        <a:t>{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949639"/>
                  </a:ext>
                </a:extLst>
              </a:tr>
              <a:tr h="45277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local variable declaration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int b = 200;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8858"/>
                  </a:ext>
                </a:extLst>
              </a:tr>
              <a:tr h="119850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printf("%d\n",a);</a:t>
                      </a:r>
                    </a:p>
                    <a:p>
                      <a:r>
                        <a:rPr lang="en-IN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printf("%d\n",b);</a:t>
                      </a:r>
                    </a:p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printf("Hello, World!\n");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277771"/>
                  </a:ext>
                </a:extLst>
              </a:tr>
              <a:tr h="825639">
                <a:tc>
                  <a:txBody>
                    <a:bodyPr/>
                    <a:lstStyle/>
                    <a:p>
                      <a:r>
                        <a:rPr lang="en-IN" sz="2400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0;</a:t>
                      </a:r>
                    </a:p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02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E3CB0A1-3B98-47B0-BB69-028F231063FF}"/>
              </a:ext>
            </a:extLst>
          </p:cNvPr>
          <p:cNvSpPr txBox="1"/>
          <p:nvPr/>
        </p:nvSpPr>
        <p:spPr>
          <a:xfrm>
            <a:off x="695263" y="5369895"/>
            <a:ext cx="731021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Commands to run the code: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b="1" dirty="0"/>
              <a:t>cmd&gt; gcc filename.c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b="1" dirty="0"/>
              <a:t>Cmd&gt; ./a.exe</a:t>
            </a:r>
          </a:p>
        </p:txBody>
      </p:sp>
    </p:spTree>
    <p:extLst>
      <p:ext uri="{BB962C8B-B14F-4D97-AF65-F5344CB8AC3E}">
        <p14:creationId xmlns:p14="http://schemas.microsoft.com/office/powerpoint/2010/main" val="126170836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C0F5E-C502-4C88-823E-97889D33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876" y="134470"/>
            <a:ext cx="6001372" cy="797860"/>
          </a:xfrm>
        </p:spPr>
        <p:txBody>
          <a:bodyPr/>
          <a:lstStyle/>
          <a:p>
            <a:pPr algn="ctr"/>
            <a:r>
              <a:rPr lang="en-IN" b="1" dirty="0"/>
              <a:t>Tokens of 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3B72E1-C162-41AC-9BB2-FF462FF4A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77" y="788893"/>
            <a:ext cx="8310282" cy="578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9020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9549-CA9A-44D9-9F95-C9F903A26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6" y="120072"/>
            <a:ext cx="8596668" cy="97905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Keywords</a:t>
            </a:r>
            <a:br>
              <a:rPr lang="en-IN" sz="1800" b="1" dirty="0"/>
            </a:br>
            <a:r>
              <a:rPr lang="en-IN" sz="1800" b="1" dirty="0"/>
              <a:t>	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Reserved words that have special meaning in C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6934E-5B4E-4557-AC4C-706A6060D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75061" y="1099126"/>
            <a:ext cx="4184035" cy="5758873"/>
          </a:xfrm>
        </p:spPr>
        <p:txBody>
          <a:bodyPr>
            <a:normAutofit fontScale="62500" lnSpcReduction="20000"/>
          </a:bodyPr>
          <a:lstStyle/>
          <a:p>
            <a:r>
              <a:rPr lang="en-IN" sz="2900" b="1" dirty="0"/>
              <a:t>int</a:t>
            </a:r>
          </a:p>
          <a:p>
            <a:r>
              <a:rPr lang="en-IN" sz="2900" b="1" dirty="0"/>
              <a:t>return</a:t>
            </a:r>
          </a:p>
          <a:p>
            <a:r>
              <a:rPr lang="en-IN" sz="2900" b="1" dirty="0"/>
              <a:t>if</a:t>
            </a:r>
          </a:p>
          <a:p>
            <a:r>
              <a:rPr lang="en-IN" sz="2900" b="1" dirty="0"/>
              <a:t>else</a:t>
            </a:r>
          </a:p>
          <a:p>
            <a:r>
              <a:rPr lang="en-IN" sz="2900" b="1" dirty="0"/>
              <a:t>while</a:t>
            </a:r>
          </a:p>
          <a:p>
            <a:r>
              <a:rPr lang="en-IN" sz="2900" b="1" dirty="0"/>
              <a:t>for</a:t>
            </a:r>
          </a:p>
          <a:p>
            <a:r>
              <a:rPr lang="en-IN" sz="2900" b="1" dirty="0"/>
              <a:t>break</a:t>
            </a:r>
          </a:p>
          <a:p>
            <a:r>
              <a:rPr lang="en-IN" sz="2900" b="1" dirty="0"/>
              <a:t>continue</a:t>
            </a:r>
          </a:p>
          <a:p>
            <a:r>
              <a:rPr lang="en-IN" sz="2900" b="1" dirty="0"/>
              <a:t>switch</a:t>
            </a:r>
          </a:p>
          <a:p>
            <a:r>
              <a:rPr lang="en-IN" sz="2900" b="1" dirty="0"/>
              <a:t>case</a:t>
            </a:r>
          </a:p>
          <a:p>
            <a:r>
              <a:rPr lang="en-IN" sz="2900" b="1" dirty="0"/>
              <a:t>default</a:t>
            </a:r>
          </a:p>
          <a:p>
            <a:r>
              <a:rPr lang="en-IN" sz="2900" b="1" dirty="0"/>
              <a:t>goto</a:t>
            </a:r>
          </a:p>
          <a:p>
            <a:pPr marR="0" lvl="0" fontAlgn="base">
              <a:tabLst/>
            </a:pPr>
            <a:r>
              <a:rPr lang="en-IN" sz="2900" b="1" dirty="0"/>
              <a:t>sizeof</a:t>
            </a:r>
          </a:p>
          <a:p>
            <a:pPr marR="0" lvl="0" fontAlgn="base">
              <a:tabLst/>
            </a:pPr>
            <a:r>
              <a:rPr lang="en-US" altLang="en-US" sz="2900" b="1" dirty="0"/>
              <a:t>typedef</a:t>
            </a:r>
          </a:p>
          <a:p>
            <a:pPr marR="0" lvl="0" fontAlgn="base">
              <a:tabLst/>
            </a:pPr>
            <a:r>
              <a:rPr lang="en-US" altLang="en-US" sz="2900" b="1" dirty="0"/>
              <a:t>static</a:t>
            </a:r>
          </a:p>
          <a:p>
            <a:pPr marR="0" lvl="0" fontAlgn="base">
              <a:tabLst/>
            </a:pPr>
            <a:r>
              <a:rPr lang="en-US" altLang="en-US" sz="2900" b="1" dirty="0"/>
              <a:t>strut</a:t>
            </a:r>
          </a:p>
          <a:p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566E58-DE64-4A6B-BA55-F9EEA7C3D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1170" y="1099126"/>
            <a:ext cx="4184034" cy="5758873"/>
          </a:xfrm>
        </p:spPr>
        <p:txBody>
          <a:bodyPr>
            <a:normAutofit fontScale="62500" lnSpcReduction="20000"/>
          </a:bodyPr>
          <a:lstStyle/>
          <a:p>
            <a:pPr fontAlgn="base"/>
            <a:r>
              <a:rPr lang="en-US" altLang="en-US" sz="3300" dirty="0"/>
              <a:t>union</a:t>
            </a:r>
          </a:p>
          <a:p>
            <a:pPr marR="0" lvl="0" fontAlgn="base">
              <a:tabLst/>
            </a:pPr>
            <a:r>
              <a:rPr lang="en-US" altLang="en-US" sz="3300" dirty="0"/>
              <a:t>enum</a:t>
            </a:r>
          </a:p>
          <a:p>
            <a:pPr marR="0" lvl="0" fontAlgn="base">
              <a:tabLst/>
            </a:pPr>
            <a:r>
              <a:rPr lang="en-US" altLang="en-US" sz="3300" dirty="0"/>
              <a:t>const</a:t>
            </a:r>
          </a:p>
          <a:p>
            <a:pPr marR="0" lvl="0" fontAlgn="base">
              <a:tabLst/>
            </a:pPr>
            <a:r>
              <a:rPr lang="en-US" altLang="en-US" sz="3300" dirty="0"/>
              <a:t>volatile</a:t>
            </a:r>
          </a:p>
          <a:p>
            <a:pPr marR="0" lvl="0" fontAlgn="base">
              <a:tabLst/>
            </a:pPr>
            <a:r>
              <a:rPr lang="en-US" altLang="en-US" sz="3300" dirty="0"/>
              <a:t>register </a:t>
            </a:r>
          </a:p>
          <a:p>
            <a:pPr marR="0" lvl="0" fontAlgn="base">
              <a:tabLst/>
            </a:pPr>
            <a:r>
              <a:rPr lang="en-US" altLang="en-US" sz="3300" dirty="0"/>
              <a:t>extern,</a:t>
            </a:r>
          </a:p>
          <a:p>
            <a:pPr marR="0" lvl="0" fontAlgn="base">
              <a:tabLst/>
            </a:pPr>
            <a:r>
              <a:rPr lang="en-US" altLang="en-US" sz="3300" dirty="0"/>
              <a:t>auto</a:t>
            </a:r>
          </a:p>
          <a:p>
            <a:pPr marR="0" lvl="0" fontAlgn="base">
              <a:tabLst/>
            </a:pPr>
            <a:r>
              <a:rPr lang="en-US" altLang="en-US" sz="3300" dirty="0"/>
              <a:t>void</a:t>
            </a:r>
          </a:p>
          <a:p>
            <a:pPr marR="0" lvl="0" fontAlgn="base">
              <a:tabLst/>
            </a:pPr>
            <a:r>
              <a:rPr lang="en-US" altLang="en-US" sz="3300" dirty="0"/>
              <a:t>signed</a:t>
            </a:r>
          </a:p>
          <a:p>
            <a:pPr marR="0" lvl="0" fontAlgn="base">
              <a:tabLst/>
            </a:pPr>
            <a:r>
              <a:rPr lang="en-US" altLang="en-US" sz="3300" dirty="0"/>
              <a:t>unsigned</a:t>
            </a:r>
          </a:p>
          <a:p>
            <a:pPr marR="0" lvl="0" fontAlgn="base">
              <a:tabLst/>
            </a:pPr>
            <a:r>
              <a:rPr lang="en-US" altLang="en-US" sz="3300" dirty="0"/>
              <a:t>short</a:t>
            </a:r>
          </a:p>
          <a:p>
            <a:pPr marR="0" lvl="0" fontAlgn="base">
              <a:tabLst/>
            </a:pPr>
            <a:r>
              <a:rPr lang="en-US" altLang="en-US" sz="3300" dirty="0"/>
              <a:t>long</a:t>
            </a:r>
          </a:p>
          <a:p>
            <a:pPr marR="0" lvl="0" fontAlgn="base">
              <a:tabLst/>
            </a:pPr>
            <a:r>
              <a:rPr lang="en-US" altLang="en-US" sz="3300" dirty="0"/>
              <a:t>char</a:t>
            </a:r>
          </a:p>
          <a:p>
            <a:pPr marR="0" lvl="0" fontAlgn="base">
              <a:tabLst/>
            </a:pPr>
            <a:r>
              <a:rPr lang="en-US" altLang="en-US" sz="3300" dirty="0"/>
              <a:t>float</a:t>
            </a:r>
          </a:p>
          <a:p>
            <a:pPr marR="0" lvl="0" fontAlgn="base">
              <a:tabLst/>
            </a:pPr>
            <a:r>
              <a:rPr lang="en-US" altLang="en-US" sz="3300" dirty="0"/>
              <a:t>double</a:t>
            </a:r>
            <a:r>
              <a:rPr lang="en-IN" sz="3300" dirty="0"/>
              <a:t> </a:t>
            </a:r>
          </a:p>
          <a:p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D746009-8C06-4003-A4C0-39C5C8DBC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54" y="2771032"/>
            <a:ext cx="36740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2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55690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ABDAF6-4235-4DBA-BF4E-3122A59C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9438"/>
            <a:ext cx="8664402" cy="914400"/>
          </a:xfrm>
        </p:spPr>
        <p:txBody>
          <a:bodyPr>
            <a:normAutofit/>
          </a:bodyPr>
          <a:lstStyle/>
          <a:p>
            <a:r>
              <a:rPr lang="en-IN" sz="4000" b="1" dirty="0"/>
              <a:t> Identifiers 				  		 Constants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8AFD2-9661-4BC7-BDAD-EF5339261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4488" y="1273838"/>
            <a:ext cx="4567019" cy="4893879"/>
          </a:xfrm>
        </p:spPr>
        <p:txBody>
          <a:bodyPr>
            <a:normAutofit/>
          </a:bodyPr>
          <a:lstStyle/>
          <a:p>
            <a:r>
              <a:rPr lang="en-IN" sz="2000" dirty="0"/>
              <a:t>Names given to various program elements such as variables, functions, arrays, and structures. </a:t>
            </a:r>
          </a:p>
          <a:p>
            <a:r>
              <a:rPr lang="en-IN" sz="2000" dirty="0"/>
              <a:t>They are user-defined names.</a:t>
            </a:r>
          </a:p>
          <a:p>
            <a:r>
              <a:rPr lang="en-IN" sz="2000" dirty="0"/>
              <a:t>Must begin with a letter (A-Z or a-z) or an underscore (_). Subsequent characters can be letters, digits (0-9), or underscores.</a:t>
            </a:r>
          </a:p>
          <a:p>
            <a:r>
              <a:rPr lang="en-IN" sz="2000" dirty="0"/>
              <a:t>Identifiers are case-sensitive.</a:t>
            </a:r>
          </a:p>
          <a:p>
            <a:r>
              <a:rPr lang="en-IN" sz="2000" dirty="0"/>
              <a:t>Examples: parity1, adder_full, Test4, project22 etc.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0563A7-6CF8-47C0-B61C-18FE47966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1562" y="1273837"/>
            <a:ext cx="4184034" cy="4893880"/>
          </a:xfrm>
        </p:spPr>
        <p:txBody>
          <a:bodyPr/>
          <a:lstStyle/>
          <a:p>
            <a:r>
              <a:rPr lang="en-US" sz="2000" dirty="0"/>
              <a:t>Fixed values that do not change during the execution of a program.</a:t>
            </a:r>
          </a:p>
          <a:p>
            <a:r>
              <a:rPr lang="en-US" sz="2000" dirty="0"/>
              <a:t>Constants can be of different types such as integer constants, floating-point constants, character constants, and enumeration constants.</a:t>
            </a:r>
          </a:p>
          <a:p>
            <a:r>
              <a:rPr lang="en-US" sz="2000" dirty="0"/>
              <a:t>Examples: 10, 3.14, 'a', 0x1A, 075, 1.5e3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071766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">
            <a:extLst>
              <a:ext uri="{FF2B5EF4-FFF2-40B4-BE49-F238E27FC236}">
                <a16:creationId xmlns:a16="http://schemas.microsoft.com/office/drawing/2014/main" id="{22B293A2-7207-45E5-BF22-C523A1336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77997" y="431352"/>
            <a:ext cx="11585140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  <a:ea typeface="Times New Roman" panose="02020603050405020304" pitchFamily="18" charset="0"/>
              </a:rPr>
              <a:t>Strings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	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Sequence of characters enclosed in double quotes. Examples: “Hello CDAC”, “63457985665”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</a:b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</a:b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  <a:ea typeface="Times New Roman" panose="02020603050405020304" pitchFamily="18" charset="0"/>
              </a:rPr>
              <a:t>Special Symbols / Separators (Punctuation)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Characters that separate tokens. They define the structure of the code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 Examples: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Braces: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{, }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Parentheses: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(, )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Brackets: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[, ]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Semicolon: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;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Comma: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Colon: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Period: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Ellipsis: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...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841113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DC6438-AB75-4F82-9339-4C273A970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898" y="0"/>
            <a:ext cx="7766936" cy="1004454"/>
          </a:xfrm>
        </p:spPr>
        <p:txBody>
          <a:bodyPr/>
          <a:lstStyle/>
          <a:p>
            <a:pPr algn="l"/>
            <a:r>
              <a:rPr lang="en-IN" b="1" dirty="0"/>
              <a:t>Operators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DC88150-D686-444E-8401-1D2E5DDBA79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93295" y="908350"/>
            <a:ext cx="11177337" cy="584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Symbols that specify operations to be performed on operands. C supports a rich set of operators such as: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Arithmetic Operators: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+, -, *, /, %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Relational Operators: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==, !=, &gt;, &lt;, &gt;=, &lt;=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Logical Operators: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&amp;&amp;, ||, !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Bitwise Operators: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&amp;, |, ^, ~, &lt;&lt;, &gt;&gt;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Assignment Operators: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=, +=, -=, *=, /=, %=, &amp;=, |=, ^=, &lt;&lt;=, &gt;&gt;=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Increment and Decrement Operators: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++, --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Conditional Operator: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? 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Comma Operator: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Sizeof Operator: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sizeof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Pointer Operators: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*, &amp;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98174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4FC3-B6F4-49E8-86F4-FE4523D79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DF46F49-51FC-4AB3-8682-F21E166CB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547" y="0"/>
            <a:ext cx="10925119" cy="6860805"/>
          </a:xfrm>
        </p:spPr>
      </p:pic>
    </p:spTree>
    <p:extLst>
      <p:ext uri="{BB962C8B-B14F-4D97-AF65-F5344CB8AC3E}">
        <p14:creationId xmlns:p14="http://schemas.microsoft.com/office/powerpoint/2010/main" val="18063356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3CA9-5C24-4F65-BB13-890ED6FAD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7044" y="-179294"/>
            <a:ext cx="7766936" cy="993092"/>
          </a:xfrm>
        </p:spPr>
        <p:txBody>
          <a:bodyPr/>
          <a:lstStyle/>
          <a:p>
            <a:pPr algn="ctr"/>
            <a:r>
              <a:rPr lang="en-IN" dirty="0"/>
              <a:t>Embedded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F7179-5707-43D4-B01E-30C84E980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965" y="600635"/>
            <a:ext cx="10488705" cy="6257365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dirty="0"/>
              <a:t>Basics of Program Writing &amp; Coding Practices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dirty="0"/>
              <a:t>Overview of C Programming language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dirty="0"/>
              <a:t>Introduction to GNU Toolchain and GNU Make utility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dirty="0"/>
              <a:t>Linux environment and vi editor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dirty="0"/>
              <a:t>Tokens of C - Keywords, Datatypes, Variables, Constants, Operators, Identifiers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dirty="0"/>
              <a:t>Storage Class Specifiers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dirty="0"/>
              <a:t>Control Flow Statements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dirty="0"/>
              <a:t>Arrays and Multidimensional arrays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dirty="0"/>
              <a:t>Data Input &amp; Output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dirty="0"/>
              <a:t>Strings, Loops, Functions and Recursion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dirty="0"/>
              <a:t>Pointers, Pointer Arithmetic, Pointers and Arrays, Pointers and Functions, Pointers and Strings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dirty="0"/>
              <a:t>Structures, Unions, Enum and Typedef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dirty="0"/>
              <a:t>Bit field operators and pointers with structures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dirty="0"/>
              <a:t>Preprocessors, C and Assembly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dirty="0"/>
              <a:t>Files with I/O operation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dirty="0"/>
              <a:t>Variable number of arguments and Command Line arguments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dirty="0"/>
              <a:t>Error handling, Debugging and Optimization of C programs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dirty="0"/>
              <a:t>Bit operations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dirty="0"/>
              <a:t>Handling portability issues in C, Hardware, Time, Space and Power aware Programming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5321081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E9D8-A730-41BC-9089-41BF063B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D3972F-3BDB-475E-9373-B8E6BC6D2B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48796"/>
              </p:ext>
            </p:extLst>
          </p:nvPr>
        </p:nvGraphicFramePr>
        <p:xfrm>
          <a:off x="348915" y="168443"/>
          <a:ext cx="11454063" cy="64818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18021">
                  <a:extLst>
                    <a:ext uri="{9D8B030D-6E8A-4147-A177-3AD203B41FA5}">
                      <a16:colId xmlns:a16="http://schemas.microsoft.com/office/drawing/2014/main" val="2414355892"/>
                    </a:ext>
                  </a:extLst>
                </a:gridCol>
                <a:gridCol w="3818021">
                  <a:extLst>
                    <a:ext uri="{9D8B030D-6E8A-4147-A177-3AD203B41FA5}">
                      <a16:colId xmlns:a16="http://schemas.microsoft.com/office/drawing/2014/main" val="3379492045"/>
                    </a:ext>
                  </a:extLst>
                </a:gridCol>
                <a:gridCol w="3818021">
                  <a:extLst>
                    <a:ext uri="{9D8B030D-6E8A-4147-A177-3AD203B41FA5}">
                      <a16:colId xmlns:a16="http://schemas.microsoft.com/office/drawing/2014/main" val="3810046295"/>
                    </a:ext>
                  </a:extLst>
                </a:gridCol>
              </a:tblGrid>
              <a:tr h="3694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Type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Size (bytes)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Range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1155288"/>
                  </a:ext>
                </a:extLst>
              </a:tr>
              <a:tr h="3694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char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1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-128 to 127 or 0 to 255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48470573"/>
                  </a:ext>
                </a:extLst>
              </a:tr>
              <a:tr h="3694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unsigned char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1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0 to 255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7600772"/>
                  </a:ext>
                </a:extLst>
              </a:tr>
              <a:tr h="3694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signed char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1                    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-128 to 127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26067797"/>
                  </a:ext>
                </a:extLst>
              </a:tr>
              <a:tr h="72209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int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2 or 4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-32,768 to 32,767 or -2,147,483,648 to 2,147,483,647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89128094"/>
                  </a:ext>
                </a:extLst>
              </a:tr>
              <a:tr h="3694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unsigned int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2 or 4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0 to 65,535 or 0 to 4,294,967,295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47876212"/>
                  </a:ext>
                </a:extLst>
              </a:tr>
              <a:tr h="3694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short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2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-32,768 to 32,767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76249678"/>
                  </a:ext>
                </a:extLst>
              </a:tr>
              <a:tr h="3694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unsigned short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2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0 to 65,535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98191336"/>
                  </a:ext>
                </a:extLst>
              </a:tr>
              <a:tr h="10747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long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4 or 8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-2,147,483,648 to 2,147,483,647 or -9,223,372,036,854,775,808 to 9,223,372,036,854,775,807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6811901"/>
                  </a:ext>
                </a:extLst>
              </a:tr>
              <a:tr h="72209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unsigned long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4 or 8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0 to 4,294,967,295 or 0 to 18,446,744,073,709,551,615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84843744"/>
                  </a:ext>
                </a:extLst>
              </a:tr>
              <a:tr h="72209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long long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8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-9,223,372,036,854,775,808 to 9,223,372,036,854,775,807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63725887"/>
                  </a:ext>
                </a:extLst>
              </a:tr>
              <a:tr h="3694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unsigned long long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8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0 to 18,446,744,073,709,551,615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0737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8940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430DF-96D3-4C5C-8E8B-89E480E2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F86EDB-B7A5-4660-B753-329A7B82F9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565857"/>
              </p:ext>
            </p:extLst>
          </p:nvPr>
        </p:nvGraphicFramePr>
        <p:xfrm>
          <a:off x="677334" y="688474"/>
          <a:ext cx="10294936" cy="54235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3734">
                  <a:extLst>
                    <a:ext uri="{9D8B030D-6E8A-4147-A177-3AD203B41FA5}">
                      <a16:colId xmlns:a16="http://schemas.microsoft.com/office/drawing/2014/main" val="1075104654"/>
                    </a:ext>
                  </a:extLst>
                </a:gridCol>
                <a:gridCol w="2573734">
                  <a:extLst>
                    <a:ext uri="{9D8B030D-6E8A-4147-A177-3AD203B41FA5}">
                      <a16:colId xmlns:a16="http://schemas.microsoft.com/office/drawing/2014/main" val="3090775063"/>
                    </a:ext>
                  </a:extLst>
                </a:gridCol>
                <a:gridCol w="2573734">
                  <a:extLst>
                    <a:ext uri="{9D8B030D-6E8A-4147-A177-3AD203B41FA5}">
                      <a16:colId xmlns:a16="http://schemas.microsoft.com/office/drawing/2014/main" val="619582"/>
                    </a:ext>
                  </a:extLst>
                </a:gridCol>
                <a:gridCol w="2573734">
                  <a:extLst>
                    <a:ext uri="{9D8B030D-6E8A-4147-A177-3AD203B41FA5}">
                      <a16:colId xmlns:a16="http://schemas.microsoft.com/office/drawing/2014/main" val="3920085607"/>
                    </a:ext>
                  </a:extLst>
                </a:gridCol>
              </a:tblGrid>
              <a:tr h="91776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Type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Size (bytes)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Range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Precision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68062845"/>
                  </a:ext>
                </a:extLst>
              </a:tr>
              <a:tr h="91776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float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4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1.2E-38 to 3.4E+38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6 decimal places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16230852"/>
                  </a:ext>
                </a:extLst>
              </a:tr>
              <a:tr h="91776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double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8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2.3E-308 to 1.7E+308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15 decimal places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11874749"/>
                  </a:ext>
                </a:extLst>
              </a:tr>
              <a:tr h="267027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long double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10, 12, or 16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3.4E-4932 to 1.1E+4932 (implementation-defined, generally larger than double)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19 decimal places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87262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83147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229026D-63DE-417A-868F-BCD1C6542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69790"/>
              </p:ext>
            </p:extLst>
          </p:nvPr>
        </p:nvGraphicFramePr>
        <p:xfrm>
          <a:off x="394447" y="195399"/>
          <a:ext cx="11080374" cy="6467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458">
                  <a:extLst>
                    <a:ext uri="{9D8B030D-6E8A-4147-A177-3AD203B41FA5}">
                      <a16:colId xmlns:a16="http://schemas.microsoft.com/office/drawing/2014/main" val="3428146122"/>
                    </a:ext>
                  </a:extLst>
                </a:gridCol>
                <a:gridCol w="3693458">
                  <a:extLst>
                    <a:ext uri="{9D8B030D-6E8A-4147-A177-3AD203B41FA5}">
                      <a16:colId xmlns:a16="http://schemas.microsoft.com/office/drawing/2014/main" val="3472695757"/>
                    </a:ext>
                  </a:extLst>
                </a:gridCol>
                <a:gridCol w="3693458">
                  <a:extLst>
                    <a:ext uri="{9D8B030D-6E8A-4147-A177-3AD203B41FA5}">
                      <a16:colId xmlns:a16="http://schemas.microsoft.com/office/drawing/2014/main" val="2093399541"/>
                    </a:ext>
                  </a:extLst>
                </a:gridCol>
              </a:tblGrid>
              <a:tr h="601105">
                <a:tc gridSpan="2">
                  <a:txBody>
                    <a:bodyPr/>
                    <a:lstStyle/>
                    <a:p>
                      <a:r>
                        <a:rPr lang="en-IN" sz="2800" b="1" dirty="0"/>
                        <a:t>Data Type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Format Specifier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1648"/>
                  </a:ext>
                </a:extLst>
              </a:tr>
              <a:tr h="3152775">
                <a:tc>
                  <a:txBody>
                    <a:bodyPr/>
                    <a:lstStyle/>
                    <a:p>
                      <a:r>
                        <a:rPr lang="en-IN" sz="2800" b="1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Short signed</a:t>
                      </a:r>
                    </a:p>
                    <a:p>
                      <a:r>
                        <a:rPr lang="en-IN" sz="2800" b="1" dirty="0"/>
                        <a:t>Short unsigned</a:t>
                      </a:r>
                    </a:p>
                    <a:p>
                      <a:r>
                        <a:rPr lang="en-IN" sz="2800" b="1" dirty="0"/>
                        <a:t>Long signed</a:t>
                      </a:r>
                    </a:p>
                    <a:p>
                      <a:r>
                        <a:rPr lang="en-IN" sz="2800" b="1" dirty="0"/>
                        <a:t>Long unsigned</a:t>
                      </a:r>
                    </a:p>
                    <a:p>
                      <a:r>
                        <a:rPr lang="en-IN" sz="2800" b="1" dirty="0"/>
                        <a:t>Unsigned hexadecimal</a:t>
                      </a:r>
                    </a:p>
                    <a:p>
                      <a:r>
                        <a:rPr lang="en-IN" sz="2800" b="1" dirty="0"/>
                        <a:t>Unsigned octal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%d or %</a:t>
                      </a:r>
                      <a:r>
                        <a:rPr lang="en-IN" sz="2800" b="1" dirty="0" err="1"/>
                        <a:t>i</a:t>
                      </a:r>
                      <a:endParaRPr lang="en-IN" sz="2800" b="1" dirty="0"/>
                    </a:p>
                    <a:p>
                      <a:r>
                        <a:rPr lang="en-IN" sz="2800" b="1" dirty="0"/>
                        <a:t>%u</a:t>
                      </a:r>
                    </a:p>
                    <a:p>
                      <a:r>
                        <a:rPr lang="en-IN" sz="2800" b="1" dirty="0"/>
                        <a:t>%</a:t>
                      </a:r>
                      <a:r>
                        <a:rPr lang="en-IN" sz="2800" b="1" dirty="0" err="1"/>
                        <a:t>ld</a:t>
                      </a:r>
                      <a:endParaRPr lang="en-IN" sz="2800" b="1" dirty="0"/>
                    </a:p>
                    <a:p>
                      <a:r>
                        <a:rPr lang="en-IN" sz="2800" b="1" dirty="0"/>
                        <a:t>%</a:t>
                      </a:r>
                      <a:r>
                        <a:rPr lang="en-IN" sz="2800" b="1" dirty="0" err="1"/>
                        <a:t>lu</a:t>
                      </a:r>
                      <a:endParaRPr lang="en-IN" sz="2800" b="1" dirty="0"/>
                    </a:p>
                    <a:p>
                      <a:r>
                        <a:rPr lang="en-IN" sz="2800" b="1" dirty="0"/>
                        <a:t>%x</a:t>
                      </a:r>
                    </a:p>
                    <a:p>
                      <a:r>
                        <a:rPr lang="en-IN" sz="2800" b="1" dirty="0"/>
                        <a:t>%o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405453"/>
                  </a:ext>
                </a:extLst>
              </a:tr>
              <a:tr h="1051933">
                <a:tc>
                  <a:txBody>
                    <a:bodyPr/>
                    <a:lstStyle/>
                    <a:p>
                      <a:r>
                        <a:rPr lang="en-IN" sz="2800" b="1" dirty="0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Float</a:t>
                      </a:r>
                    </a:p>
                    <a:p>
                      <a:r>
                        <a:rPr lang="en-IN" sz="2800" b="1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%f</a:t>
                      </a:r>
                    </a:p>
                    <a:p>
                      <a:r>
                        <a:rPr lang="en-IN" sz="2800" b="1" dirty="0"/>
                        <a:t>%</a:t>
                      </a:r>
                      <a:r>
                        <a:rPr lang="en-IN" sz="2800" b="1" dirty="0" err="1"/>
                        <a:t>lf</a:t>
                      </a:r>
                      <a:endParaRPr lang="en-IN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445452"/>
                  </a:ext>
                </a:extLst>
              </a:tr>
              <a:tr h="1051933">
                <a:tc>
                  <a:txBody>
                    <a:bodyPr/>
                    <a:lstStyle/>
                    <a:p>
                      <a:r>
                        <a:rPr lang="en-IN" sz="2800" b="1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Signed character</a:t>
                      </a:r>
                    </a:p>
                    <a:p>
                      <a:r>
                        <a:rPr lang="en-IN" sz="2800" b="1" dirty="0"/>
                        <a:t>Unsigned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%c</a:t>
                      </a:r>
                    </a:p>
                    <a:p>
                      <a:r>
                        <a:rPr lang="en-IN" sz="2800" b="1" dirty="0"/>
                        <a:t>%c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770044"/>
                  </a:ext>
                </a:extLst>
              </a:tr>
              <a:tr h="609455">
                <a:tc>
                  <a:txBody>
                    <a:bodyPr/>
                    <a:lstStyle/>
                    <a:p>
                      <a:r>
                        <a:rPr lang="en-IN" sz="2800" b="1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%s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97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49625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C799-D202-4203-87B3-CDCC9EBD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4900"/>
            <a:ext cx="8596668" cy="894347"/>
          </a:xfrm>
        </p:spPr>
        <p:txBody>
          <a:bodyPr/>
          <a:lstStyle/>
          <a:p>
            <a:r>
              <a:rPr lang="en-IN" b="1" dirty="0"/>
              <a:t>Data Types Example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A90BA8-4550-4337-93D1-E5F641F603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931446"/>
            <a:ext cx="10957203" cy="5463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#include &lt;stdio.h&gt;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// Basic data types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char c = 'A’;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int i = 42;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unsigned int ui = 40000;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short s = 32000;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long l = 90000;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long long ll = 123456789012345;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float f = 3.14f;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double d = 3.1415926535;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long double ld = 3.14159265358979323846;</a:t>
            </a:r>
          </a:p>
        </p:txBody>
      </p:sp>
    </p:spTree>
    <p:extLst>
      <p:ext uri="{BB962C8B-B14F-4D97-AF65-F5344CB8AC3E}">
        <p14:creationId xmlns:p14="http://schemas.microsoft.com/office/powerpoint/2010/main" val="10598837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546CE-FA19-42EB-A669-D37A7B829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40" y="0"/>
            <a:ext cx="12024960" cy="6858000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// Derived data types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int arr[5] = {1, 2, 3, 4, 5};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struct Person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{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chemeClr val="tx1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char name[50];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chemeClr val="tx1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int age;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chemeClr val="tx1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float salary;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} person1 = {"John Doe", 30, 50000.0};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union Data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{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chemeClr val="tx1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int i;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chemeClr val="tx1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float f;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chemeClr val="tx1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char str[20];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} data;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enum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Weekday { Sunday, Monday, Tuesday, Wednesday, Thursday, Friday, Saturday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enum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Weekday today = Wednesday;</a:t>
            </a:r>
          </a:p>
        </p:txBody>
      </p:sp>
    </p:spTree>
    <p:extLst>
      <p:ext uri="{BB962C8B-B14F-4D97-AF65-F5344CB8AC3E}">
        <p14:creationId xmlns:p14="http://schemas.microsoft.com/office/powerpoint/2010/main" val="3883906854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5A50B-CC0E-4BC1-83A0-7CDC29100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776" y="515353"/>
            <a:ext cx="9224655" cy="582729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None/>
            </a:pP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{    </a:t>
            </a:r>
          </a:p>
          <a:p>
            <a:pPr marL="0" indent="0">
              <a:buNone/>
            </a:pP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data.i = 10;    </a:t>
            </a:r>
          </a:p>
          <a:p>
            <a:pPr marL="0" indent="0">
              <a:buNone/>
            </a:pP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printf("Data as integer: %d\n", data.i);    </a:t>
            </a:r>
          </a:p>
          <a:p>
            <a:pPr marL="0" indent="0">
              <a:buNone/>
            </a:pP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data.f = 220.5;    </a:t>
            </a:r>
          </a:p>
          <a:p>
            <a:pPr marL="0" indent="0">
              <a:buNone/>
            </a:pP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printf("Data as float: %f\n", data.f);    </a:t>
            </a:r>
          </a:p>
          <a:p>
            <a:pPr marL="0" indent="0">
              <a:buNone/>
            </a:pP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snprintf(data.str, 20, "Hello, World!");    </a:t>
            </a:r>
          </a:p>
          <a:p>
            <a:pPr marL="0" indent="0">
              <a:buNone/>
            </a:pP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printf("Data as string: %s\n", data.str);   </a:t>
            </a:r>
          </a:p>
          <a:p>
            <a:pPr marL="0" indent="0">
              <a:buNone/>
            </a:pP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3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("Today is: %d\n", today);    </a:t>
            </a:r>
          </a:p>
          <a:p>
            <a:pPr marL="0" indent="0">
              <a:buNone/>
            </a:pP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	return 0;</a:t>
            </a:r>
          </a:p>
          <a:p>
            <a:pPr marL="0" indent="0">
              <a:buNone/>
            </a:pP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en-US" altLang="en-US" sz="3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9010824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53E1-A18C-45E4-8D2A-D6CA71C8A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9543"/>
            <a:ext cx="8596668" cy="834189"/>
          </a:xfrm>
        </p:spPr>
        <p:txBody>
          <a:bodyPr/>
          <a:lstStyle/>
          <a:p>
            <a:r>
              <a:rPr lang="en-IN" b="1" dirty="0"/>
              <a:t>Variables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F9321-A9EA-430A-8A7C-AF0848C5C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3733"/>
            <a:ext cx="9092308" cy="5528014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int age;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float salary;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char grade; </a:t>
            </a:r>
            <a:endParaRPr lang="en-IN" sz="24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int age = 25;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float salary = 5000.50;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char grade = 'A';</a:t>
            </a:r>
            <a:endParaRPr lang="en-IN" sz="2400" b="1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 Declarations</a:t>
            </a:r>
          </a:p>
          <a:p>
            <a:pPr marL="0" indent="0">
              <a:buNone/>
            </a:pPr>
            <a:r>
              <a:rPr lang="en-IN" sz="2400" dirty="0"/>
              <a:t>		</a:t>
            </a:r>
            <a:r>
              <a:rPr lang="en-IN" sz="24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int a = 1, b = 2, c = 3;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	float x = 1.2, y = 3.4, z = 5.6;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7873009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336D-A533-4741-AED9-FEA7E313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053"/>
            <a:ext cx="8596668" cy="894347"/>
          </a:xfrm>
        </p:spPr>
        <p:txBody>
          <a:bodyPr/>
          <a:lstStyle/>
          <a:p>
            <a:r>
              <a:rPr lang="en-IN" b="1" dirty="0"/>
              <a:t>Types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4A9FA-8149-45D7-A7F3-7838A7F8B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721894"/>
            <a:ext cx="10259371" cy="5943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1. Local Variables</a:t>
            </a:r>
          </a:p>
          <a:p>
            <a:pPr marL="0" indent="0">
              <a:buNone/>
            </a:pPr>
            <a:r>
              <a:rPr lang="en-IN" sz="2400" dirty="0"/>
              <a:t>		</a:t>
            </a:r>
            <a:r>
              <a:rPr lang="en-IN" sz="2400" b="1" dirty="0"/>
              <a:t>void myFunction() {</a:t>
            </a:r>
          </a:p>
          <a:p>
            <a:pPr marL="0" indent="0">
              <a:buNone/>
            </a:pPr>
            <a:r>
              <a:rPr lang="en-IN" sz="2400" b="1" dirty="0"/>
              <a:t>   		int localVar = 10; </a:t>
            </a:r>
          </a:p>
          <a:p>
            <a:pPr marL="0" indent="0">
              <a:buNone/>
            </a:pPr>
            <a:r>
              <a:rPr lang="en-IN" sz="2400" b="1" dirty="0"/>
              <a:t>		}</a:t>
            </a:r>
          </a:p>
          <a:p>
            <a:pPr marL="0" indent="0">
              <a:buNone/>
            </a:pPr>
            <a:r>
              <a:rPr lang="en-IN" sz="2400" b="1" dirty="0"/>
              <a:t>2. Global Variables</a:t>
            </a:r>
          </a:p>
          <a:p>
            <a:pPr marL="0" indent="0">
              <a:buNone/>
            </a:pPr>
            <a:r>
              <a:rPr lang="en-IN" sz="2400" dirty="0"/>
              <a:t>		</a:t>
            </a:r>
            <a:r>
              <a:rPr lang="en-IN" sz="2400" b="1" dirty="0"/>
              <a:t>int globalVar = 100;     </a:t>
            </a:r>
          </a:p>
          <a:p>
            <a:pPr marL="0" indent="0">
              <a:buNone/>
            </a:pPr>
            <a:r>
              <a:rPr lang="en-IN" sz="2400" b="1" dirty="0"/>
              <a:t>		void func1() {</a:t>
            </a:r>
          </a:p>
          <a:p>
            <a:pPr marL="0" indent="0">
              <a:buNone/>
            </a:pPr>
            <a:r>
              <a:rPr lang="en-IN" sz="2400" b="1" dirty="0"/>
              <a:t>   		globalVar = 200;     </a:t>
            </a:r>
            <a:r>
              <a:rPr lang="en-IN" sz="2400" dirty="0"/>
              <a:t>// Access and modify global variable</a:t>
            </a:r>
          </a:p>
          <a:p>
            <a:pPr marL="0" indent="0">
              <a:buNone/>
            </a:pPr>
            <a:r>
              <a:rPr lang="en-IN" sz="2400" b="1" dirty="0"/>
              <a:t>		}</a:t>
            </a:r>
          </a:p>
          <a:p>
            <a:pPr marL="0" indent="0">
              <a:buNone/>
            </a:pPr>
            <a:r>
              <a:rPr lang="en-IN" sz="2400" b="1" dirty="0"/>
              <a:t>		void func2() {</a:t>
            </a:r>
          </a:p>
          <a:p>
            <a:pPr marL="0" indent="0">
              <a:buNone/>
            </a:pPr>
            <a:r>
              <a:rPr lang="en-IN" sz="2400" b="1" dirty="0"/>
              <a:t>    		printf("%d", globalVar); </a:t>
            </a:r>
            <a:r>
              <a:rPr lang="en-IN" sz="2400" dirty="0"/>
              <a:t>// Access global variable</a:t>
            </a:r>
          </a:p>
          <a:p>
            <a:pPr marL="0" indent="0">
              <a:buNone/>
            </a:pPr>
            <a:r>
              <a:rPr lang="en-IN" sz="2400" b="1" dirty="0"/>
              <a:t>		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4575754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E91F6-1D57-4DEF-A9BF-3952E7AD8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8442"/>
            <a:ext cx="9970613" cy="66895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b="1" dirty="0"/>
              <a:t>3. Static Variables</a:t>
            </a:r>
          </a:p>
          <a:p>
            <a:pPr marL="0" indent="0">
              <a:buNone/>
            </a:pPr>
            <a:r>
              <a:rPr lang="en-IN" sz="2400" dirty="0"/>
              <a:t>i) </a:t>
            </a:r>
            <a:r>
              <a:rPr lang="en-IN" sz="2400" b="1" dirty="0"/>
              <a:t>Local Static Variables:</a:t>
            </a:r>
          </a:p>
          <a:p>
            <a:pPr marL="0" indent="0">
              <a:buNone/>
            </a:pPr>
            <a:r>
              <a:rPr lang="en-IN" sz="2400" dirty="0"/>
              <a:t>		</a:t>
            </a:r>
            <a:r>
              <a:rPr lang="en-IN" sz="2400" b="1" dirty="0"/>
              <a:t>void myFunction() {</a:t>
            </a:r>
          </a:p>
          <a:p>
            <a:pPr marL="0" indent="0">
              <a:buNone/>
            </a:pPr>
            <a:r>
              <a:rPr lang="en-IN" sz="2400" b="1" dirty="0"/>
              <a:t>   		static int counter = 0; </a:t>
            </a:r>
            <a:r>
              <a:rPr lang="en-IN" sz="2400" dirty="0"/>
              <a:t>// Static local variable</a:t>
            </a:r>
          </a:p>
          <a:p>
            <a:pPr marL="0" indent="0">
              <a:buNone/>
            </a:pPr>
            <a:r>
              <a:rPr lang="en-IN" sz="2400" b="1" dirty="0"/>
              <a:t>    		counter++;</a:t>
            </a:r>
          </a:p>
          <a:p>
            <a:pPr marL="0" indent="0">
              <a:buNone/>
            </a:pPr>
            <a:r>
              <a:rPr lang="en-IN" sz="2400" b="1" dirty="0"/>
              <a:t>    		printf("%d", counter);</a:t>
            </a:r>
          </a:p>
          <a:p>
            <a:pPr marL="0" indent="0">
              <a:buNone/>
            </a:pPr>
            <a:r>
              <a:rPr lang="en-IN" sz="2400" b="1" dirty="0"/>
              <a:t>		}</a:t>
            </a:r>
          </a:p>
          <a:p>
            <a:pPr marL="0" indent="0">
              <a:buNone/>
            </a:pPr>
            <a:r>
              <a:rPr lang="en-IN" sz="2400" b="1" dirty="0"/>
              <a:t>ii) Global Static Variables:</a:t>
            </a:r>
          </a:p>
          <a:p>
            <a:pPr marL="0" indent="0">
              <a:buNone/>
            </a:pPr>
            <a:r>
              <a:rPr lang="en-IN" sz="2400" dirty="0"/>
              <a:t>		</a:t>
            </a:r>
            <a:r>
              <a:rPr lang="en-IN" sz="2400" b="1" dirty="0"/>
              <a:t>static int globalVar = 100; </a:t>
            </a:r>
            <a:r>
              <a:rPr lang="en-IN" sz="2400" dirty="0"/>
              <a:t>// Static global variable</a:t>
            </a:r>
          </a:p>
          <a:p>
            <a:pPr marL="0" indent="0">
              <a:buNone/>
            </a:pPr>
            <a:r>
              <a:rPr lang="en-IN" sz="2400" b="1" dirty="0"/>
              <a:t>		void func1() {</a:t>
            </a:r>
          </a:p>
          <a:p>
            <a:pPr marL="0" indent="0">
              <a:buNone/>
            </a:pPr>
            <a:r>
              <a:rPr lang="en-IN" sz="2400" b="1" dirty="0"/>
              <a:t>    		globalVar = 200;</a:t>
            </a:r>
          </a:p>
          <a:p>
            <a:pPr marL="0" indent="0">
              <a:buNone/>
            </a:pPr>
            <a:r>
              <a:rPr lang="en-IN" sz="2400" b="1" dirty="0"/>
              <a:t>		}</a:t>
            </a:r>
          </a:p>
          <a:p>
            <a:pPr marL="0" indent="0">
              <a:buNone/>
            </a:pPr>
            <a:r>
              <a:rPr lang="en-IN" sz="2400" b="1" dirty="0"/>
              <a:t>		void func2() {</a:t>
            </a:r>
          </a:p>
          <a:p>
            <a:pPr marL="0" indent="0">
              <a:buNone/>
            </a:pPr>
            <a:r>
              <a:rPr lang="en-IN" sz="2400" b="1" dirty="0"/>
              <a:t>    		printf("%d", globalVar);</a:t>
            </a:r>
          </a:p>
          <a:p>
            <a:pPr marL="0" indent="0">
              <a:buNone/>
            </a:pPr>
            <a:r>
              <a:rPr lang="en-IN" sz="2400" b="1" dirty="0"/>
              <a:t>		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931624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DDEAF-7C87-43FD-9E7D-31E5BEF7C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721895"/>
            <a:ext cx="9284813" cy="5690937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4. External Variables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// File1.c</a:t>
            </a:r>
          </a:p>
          <a:p>
            <a:pPr marL="0" indent="0">
              <a:buNone/>
            </a:pPr>
            <a:r>
              <a:rPr lang="en-IN" sz="2400" b="1" dirty="0"/>
              <a:t>int externalVar = 10;     </a:t>
            </a:r>
            <a:r>
              <a:rPr lang="en-IN" sz="2400" dirty="0"/>
              <a:t>// Definition of external variable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// File2.c</a:t>
            </a:r>
          </a:p>
          <a:p>
            <a:pPr marL="0" indent="0">
              <a:buNone/>
            </a:pPr>
            <a:r>
              <a:rPr lang="en-IN" sz="2400" b="1" dirty="0"/>
              <a:t>extern int externalVar;   </a:t>
            </a:r>
            <a:r>
              <a:rPr lang="en-IN" sz="2400" dirty="0"/>
              <a:t>// Declaration of external variable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503300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AC5D-D40B-4F9B-BF61-D9A7D7A25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355"/>
            <a:ext cx="8596668" cy="1320800"/>
          </a:xfrm>
        </p:spPr>
        <p:txBody>
          <a:bodyPr/>
          <a:lstStyle/>
          <a:p>
            <a:r>
              <a:rPr lang="en-IN" dirty="0"/>
              <a:t>Introduction to Embedded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95A7D-D246-4167-9992-54CAC909A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73650-FB15-45D9-839E-8D9E93E70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74" y="933646"/>
            <a:ext cx="9890167" cy="573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6379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F3B3-2796-4E4B-9106-3E0FB414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737937"/>
          </a:xfrm>
        </p:spPr>
        <p:txBody>
          <a:bodyPr/>
          <a:lstStyle/>
          <a:p>
            <a:r>
              <a:rPr lang="en-IN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23611-9819-4DD3-9A39-916E1C510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41420"/>
            <a:ext cx="11514666" cy="63165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#include &lt;stdio.h&gt;</a:t>
            </a:r>
          </a:p>
          <a:p>
            <a:pPr marL="0" indent="0">
              <a:buNone/>
            </a:pPr>
            <a:r>
              <a:rPr lang="en-US" sz="2400" b="1" dirty="0"/>
              <a:t>int globalVar = 10;</a:t>
            </a:r>
            <a:r>
              <a:rPr lang="en-US" sz="2400" dirty="0"/>
              <a:t>									// Global variable</a:t>
            </a:r>
          </a:p>
          <a:p>
            <a:pPr marL="0" indent="0">
              <a:buNone/>
            </a:pPr>
            <a:r>
              <a:rPr lang="en-US" sz="2400" b="1" dirty="0"/>
              <a:t>void func1() {</a:t>
            </a:r>
          </a:p>
          <a:p>
            <a:pPr marL="0" indent="0">
              <a:buNone/>
            </a:pPr>
            <a:r>
              <a:rPr lang="en-US" sz="2400" b="1" dirty="0"/>
              <a:t>int localVar = 20;</a:t>
            </a:r>
            <a:r>
              <a:rPr lang="en-US" sz="2400" dirty="0"/>
              <a:t>									// Local variable</a:t>
            </a:r>
          </a:p>
          <a:p>
            <a:pPr marL="0" indent="0">
              <a:buNone/>
            </a:pPr>
            <a:r>
              <a:rPr lang="en-US" sz="2400" b="1" dirty="0"/>
              <a:t>printf("Local variable in func1: %d\n", localVar);</a:t>
            </a:r>
          </a:p>
          <a:p>
            <a:pPr marL="0" indent="0">
              <a:buNone/>
            </a:pPr>
            <a:r>
              <a:rPr lang="en-US" sz="2400" b="1" dirty="0"/>
              <a:t>globalVar = 30;</a:t>
            </a:r>
            <a:r>
              <a:rPr lang="en-US" sz="2400" dirty="0"/>
              <a:t>										// Accessing global variable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b="1" dirty="0"/>
              <a:t>printf("Global variable in func1: %d\n", globalVar);</a:t>
            </a:r>
          </a:p>
          <a:p>
            <a:pPr marL="0" indent="0">
              <a:buNone/>
            </a:pPr>
            <a:r>
              <a:rPr lang="en-US" sz="2400" b="1" dirty="0"/>
              <a:t>}</a:t>
            </a:r>
          </a:p>
          <a:p>
            <a:pPr marL="0" indent="0">
              <a:buNone/>
            </a:pPr>
            <a:r>
              <a:rPr lang="en-US" sz="2400" b="1" dirty="0"/>
              <a:t>void func2() {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b="1" dirty="0"/>
              <a:t>static int staticVar = 0;  </a:t>
            </a:r>
            <a:r>
              <a:rPr lang="en-US" sz="2400" dirty="0"/>
              <a:t>						// Static local variable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b="1" dirty="0"/>
              <a:t>staticVar++;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b="1" dirty="0"/>
              <a:t>printf("Static variable in func2: %d\n", staticVar);</a:t>
            </a:r>
          </a:p>
          <a:p>
            <a:pPr marL="0" indent="0">
              <a:buNone/>
            </a:pPr>
            <a:r>
              <a:rPr lang="en-US" sz="2400" b="1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7274877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5E911-BE2F-490D-A66F-8BB2659EB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300789"/>
            <a:ext cx="10909077" cy="6557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int main() {</a:t>
            </a:r>
          </a:p>
          <a:p>
            <a:pPr marL="0" indent="0">
              <a:buNone/>
            </a:pPr>
            <a:r>
              <a:rPr lang="en-IN" sz="2400" b="1" dirty="0"/>
              <a:t>    func1();</a:t>
            </a:r>
          </a:p>
          <a:p>
            <a:pPr marL="0" indent="0">
              <a:buNone/>
            </a:pPr>
            <a:r>
              <a:rPr lang="en-IN" sz="2400" b="1" dirty="0"/>
              <a:t>    func2();</a:t>
            </a:r>
          </a:p>
          <a:p>
            <a:pPr marL="0" indent="0">
              <a:buNone/>
            </a:pPr>
            <a:r>
              <a:rPr lang="en-IN" sz="2400" b="1" dirty="0"/>
              <a:t>    func2();							</a:t>
            </a:r>
            <a:r>
              <a:rPr lang="en-IN" sz="2400" dirty="0"/>
              <a:t>// Accessing global variable in main</a:t>
            </a:r>
          </a:p>
          <a:p>
            <a:pPr marL="0" indent="0">
              <a:buNone/>
            </a:pPr>
            <a:r>
              <a:rPr lang="en-IN" sz="2400" b="1" dirty="0"/>
              <a:t>    printf("Global variable in main: %d\n", globalVar);</a:t>
            </a:r>
          </a:p>
          <a:p>
            <a:pPr marL="0" indent="0">
              <a:buNone/>
            </a:pPr>
            <a:r>
              <a:rPr lang="en-IN" sz="2400" b="1" dirty="0"/>
              <a:t>    return 0;</a:t>
            </a:r>
          </a:p>
          <a:p>
            <a:pPr marL="0" indent="0">
              <a:buNone/>
            </a:pPr>
            <a:r>
              <a:rPr lang="en-IN" sz="2400" b="1" dirty="0"/>
              <a:t>}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1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1"/>
                </a:solidFill>
              </a:rPr>
              <a:t>Local variable in func1: 20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1"/>
                </a:solidFill>
              </a:rPr>
              <a:t>Global variable in func1: 30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1"/>
                </a:solidFill>
              </a:rPr>
              <a:t>Static variable in func2: 1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1"/>
                </a:solidFill>
              </a:rPr>
              <a:t>Static variable in func2: 2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1"/>
                </a:solidFill>
              </a:rPr>
              <a:t>Global variable in main: 30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6890049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3C3D-50D8-45AF-BFF4-56E476FA9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5600"/>
            <a:ext cx="8596668" cy="660400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</a:rPr>
              <a:t>Constants in 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5605F-C14C-4EDF-B1F5-63614158B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30968"/>
            <a:ext cx="11149708" cy="601596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6000" b="1" dirty="0"/>
              <a:t>#include &lt;stdio.h&gt;</a:t>
            </a:r>
          </a:p>
          <a:p>
            <a:pPr marL="0" indent="0">
              <a:buNone/>
            </a:pPr>
            <a:r>
              <a:rPr lang="en-US" sz="6000" b="1" dirty="0"/>
              <a:t>#define PI 3.14159          </a:t>
            </a:r>
            <a:r>
              <a:rPr lang="en-US" sz="6000" dirty="0"/>
              <a:t>// Symbolic constant</a:t>
            </a:r>
          </a:p>
          <a:p>
            <a:pPr marL="0" indent="0">
              <a:buNone/>
            </a:pPr>
            <a:r>
              <a:rPr lang="en-US" sz="6000" b="1" dirty="0"/>
              <a:t>int main() {</a:t>
            </a:r>
          </a:p>
          <a:p>
            <a:pPr marL="0" indent="0">
              <a:buNone/>
            </a:pPr>
            <a:r>
              <a:rPr lang="en-US" sz="6000" b="1" dirty="0"/>
              <a:t>    </a:t>
            </a:r>
            <a:r>
              <a:rPr lang="en-US" sz="6000" dirty="0"/>
              <a:t>// Integer constants</a:t>
            </a:r>
          </a:p>
          <a:p>
            <a:pPr marL="0" indent="0">
              <a:buNone/>
            </a:pPr>
            <a:r>
              <a:rPr lang="en-US" sz="6000" b="1" dirty="0"/>
              <a:t>    int decimal = 123;      </a:t>
            </a:r>
            <a:r>
              <a:rPr lang="en-US" sz="6000" dirty="0"/>
              <a:t>// Decimal constant</a:t>
            </a:r>
          </a:p>
          <a:p>
            <a:pPr marL="0" indent="0">
              <a:buNone/>
            </a:pPr>
            <a:r>
              <a:rPr lang="en-US" sz="6000" b="1" dirty="0"/>
              <a:t>    int octal = 0173;       </a:t>
            </a:r>
            <a:r>
              <a:rPr lang="en-US" sz="6000" dirty="0"/>
              <a:t>// Octal constant</a:t>
            </a:r>
          </a:p>
          <a:p>
            <a:pPr marL="0" indent="0">
              <a:buNone/>
            </a:pPr>
            <a:r>
              <a:rPr lang="en-US" sz="6000" b="1" dirty="0"/>
              <a:t>    int hex = 0x7B;         </a:t>
            </a:r>
            <a:r>
              <a:rPr lang="en-US" sz="6000" dirty="0"/>
              <a:t>// Hexadecimal constant</a:t>
            </a:r>
          </a:p>
          <a:p>
            <a:pPr marL="0" indent="0">
              <a:buNone/>
            </a:pPr>
            <a:r>
              <a:rPr lang="en-US" sz="6000" b="1" dirty="0"/>
              <a:t>    </a:t>
            </a:r>
            <a:r>
              <a:rPr lang="en-US" sz="6000" dirty="0"/>
              <a:t>// Floating-point constants</a:t>
            </a:r>
          </a:p>
          <a:p>
            <a:pPr marL="0" indent="0">
              <a:buNone/>
            </a:pPr>
            <a:r>
              <a:rPr lang="en-US" sz="6000" b="1" dirty="0"/>
              <a:t>    float floatNum = 123.45f;</a:t>
            </a:r>
          </a:p>
          <a:p>
            <a:pPr marL="0" indent="0">
              <a:buNone/>
            </a:pPr>
            <a:r>
              <a:rPr lang="en-US" sz="6000" b="1" dirty="0"/>
              <a:t>    double doubleNum = 123.45;</a:t>
            </a:r>
          </a:p>
          <a:p>
            <a:pPr marL="0" indent="0">
              <a:buNone/>
            </a:pPr>
            <a:r>
              <a:rPr lang="en-US" sz="6000" b="1" dirty="0"/>
              <a:t>    long double longDoubleNum = 123.45L;</a:t>
            </a:r>
          </a:p>
          <a:p>
            <a:pPr marL="0" indent="0">
              <a:buNone/>
            </a:pPr>
            <a:r>
              <a:rPr lang="en-US" sz="6000" dirty="0"/>
              <a:t>      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166093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990BF-9F98-4003-9433-F0D7C1F0B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8917"/>
            <a:ext cx="10632350" cy="569244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// Character constants</a:t>
            </a:r>
          </a:p>
          <a:p>
            <a:pPr marL="0" indent="0">
              <a:buNone/>
            </a:pPr>
            <a:r>
              <a:rPr lang="en-US" sz="2400" b="1" dirty="0"/>
              <a:t>    char char1 = 'A';</a:t>
            </a:r>
          </a:p>
          <a:p>
            <a:pPr marL="0" indent="0">
              <a:buNone/>
            </a:pPr>
            <a:r>
              <a:rPr lang="en-US" sz="2400" b="1" dirty="0"/>
              <a:t>    char newline = '\n';</a:t>
            </a:r>
          </a:p>
          <a:p>
            <a:pPr marL="0" indent="0">
              <a:buNone/>
            </a:pPr>
            <a:r>
              <a:rPr lang="en-US" sz="2400" b="1" dirty="0"/>
              <a:t>    char tab = '\t';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</a:p>
          <a:p>
            <a:pPr marL="0" indent="0">
              <a:buNone/>
            </a:pPr>
            <a:r>
              <a:rPr lang="en-US" sz="2400" dirty="0"/>
              <a:t>    // String constants</a:t>
            </a:r>
          </a:p>
          <a:p>
            <a:pPr marL="0" indent="0">
              <a:buNone/>
            </a:pPr>
            <a:r>
              <a:rPr lang="en-US" sz="2400" b="1" dirty="0"/>
              <a:t>    char str1[] = "Hello, World!";</a:t>
            </a:r>
          </a:p>
          <a:p>
            <a:pPr marL="0" indent="0">
              <a:buNone/>
            </a:pPr>
            <a:r>
              <a:rPr lang="en-US" sz="2400" b="1" dirty="0"/>
              <a:t>    char str2[] = "C programming";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</a:p>
          <a:p>
            <a:pPr marL="0" indent="0">
              <a:buNone/>
            </a:pPr>
            <a:r>
              <a:rPr lang="en-US" sz="2400" dirty="0"/>
              <a:t>    // Constant variables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b="1" dirty="0"/>
              <a:t>const int MAX = 100;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6741274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6B0A4-C3B0-4156-843D-1ACFCB22C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505"/>
            <a:ext cx="12192000" cy="64729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000" dirty="0"/>
              <a:t>// Printing constants</a:t>
            </a:r>
          </a:p>
          <a:p>
            <a:pPr marL="0" indent="0">
              <a:buNone/>
            </a:pPr>
            <a:r>
              <a:rPr lang="en-IN" sz="2000" dirty="0"/>
              <a:t>    </a:t>
            </a:r>
            <a:r>
              <a:rPr lang="en-IN" sz="2000" b="1" dirty="0"/>
              <a:t>printf("Integer Constants: %d, %d, %d\n", decimal, octal, hex);</a:t>
            </a:r>
          </a:p>
          <a:p>
            <a:pPr marL="0" indent="0">
              <a:buNone/>
            </a:pPr>
            <a:r>
              <a:rPr lang="en-IN" sz="2000" b="1" dirty="0"/>
              <a:t>    printf("Floating-point Constants: %f, %lf, %Lf\n", floatNum, doubleNum, longDoubleNum);</a:t>
            </a:r>
          </a:p>
          <a:p>
            <a:pPr marL="0" indent="0">
              <a:buNone/>
            </a:pPr>
            <a:r>
              <a:rPr lang="en-IN" sz="2000" b="1" dirty="0"/>
              <a:t>    printf("Character Constants: %c, %c, %c\n", char1, newline, tab);</a:t>
            </a:r>
          </a:p>
          <a:p>
            <a:pPr marL="0" indent="0">
              <a:buNone/>
            </a:pPr>
            <a:r>
              <a:rPr lang="en-IN" sz="2000" b="1" dirty="0"/>
              <a:t>    printf("String Constants: %s, %s\n", str1, str2);</a:t>
            </a:r>
          </a:p>
          <a:p>
            <a:pPr marL="0" indent="0">
              <a:buNone/>
            </a:pPr>
            <a:r>
              <a:rPr lang="en-IN" sz="2000" b="1" dirty="0"/>
              <a:t>    printf("Symbolic Constant PI: %f\n", PI);</a:t>
            </a:r>
          </a:p>
          <a:p>
            <a:pPr marL="0" indent="0">
              <a:buNone/>
            </a:pPr>
            <a:r>
              <a:rPr lang="en-IN" sz="2000" b="1" dirty="0"/>
              <a:t>    printf("Constant Variable MAX: %d\n", MAX);</a:t>
            </a:r>
          </a:p>
          <a:p>
            <a:pPr marL="0" indent="0">
              <a:buNone/>
            </a:pPr>
            <a:r>
              <a:rPr lang="en-IN" sz="2000" b="1" dirty="0"/>
              <a:t>    return 0;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ABDBDA-1DBD-44D4-9D44-093E795925B8}"/>
              </a:ext>
            </a:extLst>
          </p:cNvPr>
          <p:cNvSpPr txBox="1"/>
          <p:nvPr/>
        </p:nvSpPr>
        <p:spPr>
          <a:xfrm>
            <a:off x="5570620" y="3526173"/>
            <a:ext cx="46080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Integer Constants: 123, 123, 123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Floating-point Constants: 123.449997, 123.450000, 123.450000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Character Constants: A,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, 	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String Constants: Hello, World!, C programming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Symbolic Constant PI: 3.141590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Constant Variable MAX: 100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494038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E7A7-5321-4B1D-8E75-9B6B0224C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252" y="2438399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8390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F893A23-84BB-4135-8E01-FBBDDB252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6994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538F-D9B0-4F59-9D61-61DCA066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910" y="242047"/>
            <a:ext cx="8596668" cy="753035"/>
          </a:xfrm>
        </p:spPr>
        <p:txBody>
          <a:bodyPr/>
          <a:lstStyle/>
          <a:p>
            <a:r>
              <a:rPr lang="en-IN" dirty="0"/>
              <a:t>Characteristics of Embedded Systems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18EE6F-B499-4C5E-839F-4BB940487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199" y="744071"/>
            <a:ext cx="7530353" cy="5871882"/>
          </a:xfrm>
        </p:spPr>
      </p:pic>
    </p:spTree>
    <p:extLst>
      <p:ext uri="{BB962C8B-B14F-4D97-AF65-F5344CB8AC3E}">
        <p14:creationId xmlns:p14="http://schemas.microsoft.com/office/powerpoint/2010/main" val="294668780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73CB-6009-419D-B177-492F65A0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416" y="239181"/>
            <a:ext cx="8596668" cy="872442"/>
          </a:xfrm>
        </p:spPr>
        <p:txBody>
          <a:bodyPr/>
          <a:lstStyle/>
          <a:p>
            <a:pPr algn="ctr"/>
            <a:r>
              <a:rPr lang="en-IN" dirty="0"/>
              <a:t>Applications of Embedded Systems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7B27B5-A625-4868-9A39-B127BD467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769" y="935440"/>
            <a:ext cx="9192807" cy="5925240"/>
          </a:xfrm>
        </p:spPr>
      </p:pic>
    </p:spTree>
    <p:extLst>
      <p:ext uri="{BB962C8B-B14F-4D97-AF65-F5344CB8AC3E}">
        <p14:creationId xmlns:p14="http://schemas.microsoft.com/office/powerpoint/2010/main" val="256886790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95E3-0350-4236-A18A-F820F7CD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4" y="424329"/>
            <a:ext cx="10008595" cy="1320800"/>
          </a:xfrm>
        </p:spPr>
        <p:txBody>
          <a:bodyPr/>
          <a:lstStyle/>
          <a:p>
            <a:pPr algn="ctr"/>
            <a:r>
              <a:rPr lang="en-IN" dirty="0"/>
              <a:t>Reasons to use C in Embedded Programming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5ABCF3-4D82-4D42-9CF5-C50FB6124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906B9F-B729-4B75-AF47-D5F0ECBD4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307835"/>
            <a:ext cx="9856195" cy="512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9223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637E-6167-4D91-BEEF-EECBEC5C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93" y="382495"/>
            <a:ext cx="8596668" cy="100703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755897-819A-4EB7-9325-8AEC8E0BE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835" y="0"/>
            <a:ext cx="8396270" cy="6858000"/>
          </a:xfrm>
        </p:spPr>
      </p:pic>
    </p:spTree>
    <p:extLst>
      <p:ext uri="{BB962C8B-B14F-4D97-AF65-F5344CB8AC3E}">
        <p14:creationId xmlns:p14="http://schemas.microsoft.com/office/powerpoint/2010/main" val="405748468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43D9-C01A-4B24-872F-CB43F679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841" y="537976"/>
            <a:ext cx="8596668" cy="1147482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Basics of Program Writing</a:t>
            </a:r>
            <a:endParaRPr lang="en-IN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4B7F9-287F-4BFC-849C-7F6D2F36B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239" y="1622705"/>
            <a:ext cx="8596668" cy="4867742"/>
          </a:xfrm>
        </p:spPr>
        <p:txBody>
          <a:bodyPr>
            <a:no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en-IN" sz="3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endParaRPr lang="en-IN" sz="3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endParaRPr lang="en-IN" sz="3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IN" sz="3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endParaRPr lang="en-IN" sz="3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en-IN" sz="3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20816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1072</TotalTime>
  <Words>1926</Words>
  <Application>Microsoft Office PowerPoint</Application>
  <PresentationFormat>Widescreen</PresentationFormat>
  <Paragraphs>376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Arial Unicode MS</vt:lpstr>
      <vt:lpstr>Calibri</vt:lpstr>
      <vt:lpstr>Calibri Light</vt:lpstr>
      <vt:lpstr>Courier New</vt:lpstr>
      <vt:lpstr>Times New Roman</vt:lpstr>
      <vt:lpstr>Trebuchet MS</vt:lpstr>
      <vt:lpstr>Wingdings</vt:lpstr>
      <vt:lpstr>Wingdings 3</vt:lpstr>
      <vt:lpstr>Facet</vt:lpstr>
      <vt:lpstr>Embedded C</vt:lpstr>
      <vt:lpstr>Embedded C</vt:lpstr>
      <vt:lpstr>Introduction to Embedded Systems</vt:lpstr>
      <vt:lpstr>PowerPoint Presentation</vt:lpstr>
      <vt:lpstr>Characteristics of Embedded Systems</vt:lpstr>
      <vt:lpstr>Applications of Embedded Systems</vt:lpstr>
      <vt:lpstr>Reasons to use C in Embedded Programming</vt:lpstr>
      <vt:lpstr>PowerPoint Presentation</vt:lpstr>
      <vt:lpstr>Basics of Program Writing</vt:lpstr>
      <vt:lpstr>Good Coding Practices</vt:lpstr>
      <vt:lpstr>Key Features of C </vt:lpstr>
      <vt:lpstr>Software Installation</vt:lpstr>
      <vt:lpstr>Structure of C Program</vt:lpstr>
      <vt:lpstr>Tokens of C</vt:lpstr>
      <vt:lpstr>Keywords  Reserved words that have special meaning in C</vt:lpstr>
      <vt:lpstr> Identifiers          Constants</vt:lpstr>
      <vt:lpstr>Strings  Sequence of characters enclosed in double quotes. Examples: “Hello CDAC”, “63457985665”  Special Symbols / Separators (Punctuation) Characters that separate tokens. They define the structure of the code. Examples: Braces: {, } Parentheses: (, ) Brackets: [, ] Semicolon: ; Comma: , Colon: : Period: . Ellipsis: ... </vt:lpstr>
      <vt:lpstr>Operators</vt:lpstr>
      <vt:lpstr>PowerPoint Presentation</vt:lpstr>
      <vt:lpstr>PowerPoint Presentation</vt:lpstr>
      <vt:lpstr>PowerPoint Presentation</vt:lpstr>
      <vt:lpstr>PowerPoint Presentation</vt:lpstr>
      <vt:lpstr>Data Types Example</vt:lpstr>
      <vt:lpstr>PowerPoint Presentation</vt:lpstr>
      <vt:lpstr>PowerPoint Presentation</vt:lpstr>
      <vt:lpstr>Variables in C</vt:lpstr>
      <vt:lpstr>Types of Variables</vt:lpstr>
      <vt:lpstr>PowerPoint Presentation</vt:lpstr>
      <vt:lpstr>PowerPoint Presentation</vt:lpstr>
      <vt:lpstr>Example:</vt:lpstr>
      <vt:lpstr>PowerPoint Presentation</vt:lpstr>
      <vt:lpstr>Constants in C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Bhumika Narang</cp:lastModifiedBy>
  <cp:revision>60</cp:revision>
  <dcterms:created xsi:type="dcterms:W3CDTF">2024-08-01T04:40:10Z</dcterms:created>
  <dcterms:modified xsi:type="dcterms:W3CDTF">2024-08-28T12:40:12Z</dcterms:modified>
</cp:coreProperties>
</file>