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25959-1DC0-483C-A29B-5F7F7CCBC153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752D3-A3BD-499B-94D0-A7BF6EB7C5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44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752D3-A3BD-499B-94D0-A7BF6EB7C592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47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752D3-A3BD-499B-94D0-A7BF6EB7C592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25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98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3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63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697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34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59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14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81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22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6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77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6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9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83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77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1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6A20-89BC-41EA-BE96-B2411EAFD686}" type="datetimeFigureOut">
              <a:rPr lang="en-IN" smtClean="0"/>
              <a:t>04-09-2024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4DD418-52FD-4109-AF43-F504A069A5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75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6954-2DA1-4266-9DBA-603B996C5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538" y="1910689"/>
            <a:ext cx="7766936" cy="1656045"/>
          </a:xfrm>
        </p:spPr>
        <p:txBody>
          <a:bodyPr/>
          <a:lstStyle/>
          <a:p>
            <a:pPr algn="ctr"/>
            <a:r>
              <a:rPr lang="en-IN" sz="9600" b="1" dirty="0"/>
              <a:t>Embedded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998DD-5719-4205-919E-F7123F5D4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303" y="3621743"/>
            <a:ext cx="7766936" cy="1096899"/>
          </a:xfrm>
        </p:spPr>
        <p:txBody>
          <a:bodyPr>
            <a:noAutofit/>
          </a:bodyPr>
          <a:lstStyle/>
          <a:p>
            <a:r>
              <a:rPr lang="en-IN" sz="2400" dirty="0"/>
              <a:t>Trainer:</a:t>
            </a:r>
          </a:p>
          <a:p>
            <a:r>
              <a:rPr lang="en-IN" sz="2400" dirty="0"/>
              <a:t>Bhumika Narang</a:t>
            </a:r>
          </a:p>
          <a:p>
            <a:r>
              <a:rPr lang="en-IN" sz="2400" dirty="0"/>
              <a:t>C-DAC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ACD03-DCD9-41C2-A88C-62A2BB42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73" y="737837"/>
            <a:ext cx="1762179" cy="12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8FD6-1B6E-4879-8206-1F00B9189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2" y="233083"/>
            <a:ext cx="9663952" cy="6517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int a = 10, b = 20;</a:t>
            </a:r>
          </a:p>
          <a:p>
            <a:pPr marL="0" indent="0">
              <a:buNone/>
            </a:pPr>
            <a:r>
              <a:rPr lang="en-IN" sz="2000" b="1" dirty="0"/>
              <a:t>    int result;</a:t>
            </a:r>
          </a:p>
          <a:p>
            <a:pPr marL="0" indent="0">
              <a:buNone/>
            </a:pPr>
            <a:r>
              <a:rPr lang="en-IN" sz="2000" b="1" dirty="0"/>
              <a:t>   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// Arithmetic Operators</a:t>
            </a:r>
          </a:p>
          <a:p>
            <a:pPr marL="0" indent="0">
              <a:buNone/>
            </a:pPr>
            <a:r>
              <a:rPr lang="en-IN" sz="2000" b="1" dirty="0"/>
              <a:t>    result = a + b;</a:t>
            </a:r>
          </a:p>
          <a:p>
            <a:pPr marL="0" indent="0">
              <a:buNone/>
            </a:pPr>
            <a:r>
              <a:rPr lang="en-IN" sz="2000" b="1" dirty="0"/>
              <a:t>    printf("Addition: %d\n", result);  // Addition: 30</a:t>
            </a:r>
          </a:p>
          <a:p>
            <a:pPr marL="0" indent="0">
              <a:buNone/>
            </a:pPr>
            <a:r>
              <a:rPr lang="en-IN" sz="2000" b="1" dirty="0"/>
              <a:t>    result = b - a;</a:t>
            </a:r>
          </a:p>
          <a:p>
            <a:pPr marL="0" indent="0">
              <a:buNone/>
            </a:pPr>
            <a:r>
              <a:rPr lang="en-IN" sz="2000" b="1" dirty="0"/>
              <a:t>    printf("Subtraction: %d\n", result);  // Subtraction: 10</a:t>
            </a:r>
          </a:p>
          <a:p>
            <a:pPr marL="0" indent="0">
              <a:buNone/>
            </a:pPr>
            <a:r>
              <a:rPr lang="en-IN" sz="2000" b="1" dirty="0"/>
              <a:t>    result = a * b;</a:t>
            </a:r>
          </a:p>
          <a:p>
            <a:pPr marL="0" indent="0">
              <a:buNone/>
            </a:pPr>
            <a:r>
              <a:rPr lang="en-IN" sz="2000" b="1" dirty="0"/>
              <a:t>    printf("Multiplication: %d\n", result);  // Multiplication: 200</a:t>
            </a:r>
          </a:p>
          <a:p>
            <a:pPr marL="0" indent="0">
              <a:buNone/>
            </a:pPr>
            <a:r>
              <a:rPr lang="en-IN" sz="2000" b="1" dirty="0"/>
              <a:t>    result = b / a;</a:t>
            </a:r>
          </a:p>
          <a:p>
            <a:pPr marL="0" indent="0">
              <a:buNone/>
            </a:pPr>
            <a:r>
              <a:rPr lang="en-IN" sz="2000" b="1" dirty="0"/>
              <a:t>    printf("Division: %d\n", result);  // Division: 2</a:t>
            </a:r>
          </a:p>
          <a:p>
            <a:pPr marL="0" indent="0">
              <a:buNone/>
            </a:pPr>
            <a:r>
              <a:rPr lang="en-IN" sz="2000" b="1" dirty="0"/>
              <a:t>    result = b % a;</a:t>
            </a:r>
          </a:p>
          <a:p>
            <a:pPr marL="0" indent="0">
              <a:buNone/>
            </a:pPr>
            <a:r>
              <a:rPr lang="en-IN" sz="2000" b="1" dirty="0"/>
              <a:t>    printf("Modulus: %d\n", result);  // Modulus: 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78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CA8D-6ACD-48FD-87A3-5E095920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216" y="300317"/>
            <a:ext cx="9479678" cy="625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Relational Operators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b="1" dirty="0"/>
              <a:t>printf("Equal to: %d\n", (a == b));  // Equal to: 0</a:t>
            </a:r>
          </a:p>
          <a:p>
            <a:pPr marL="0" indent="0">
              <a:buNone/>
            </a:pPr>
            <a:r>
              <a:rPr lang="en-US" sz="2000" b="1" dirty="0"/>
              <a:t>    printf("Not equal to: %d\n", (a != b));  // Not equal to: 1</a:t>
            </a:r>
          </a:p>
          <a:p>
            <a:pPr marL="0" indent="0">
              <a:buNone/>
            </a:pPr>
            <a:r>
              <a:rPr lang="en-US" sz="2000" b="1" dirty="0"/>
              <a:t>    printf("Greater than: %d\n", (a &gt; b));  // Greater than: 0</a:t>
            </a:r>
          </a:p>
          <a:p>
            <a:pPr marL="0" indent="0">
              <a:buNone/>
            </a:pPr>
            <a:r>
              <a:rPr lang="en-US" sz="2000" b="1" dirty="0"/>
              <a:t>    printf("Less than: %d\n", (a &lt; b));  // Less than: 1</a:t>
            </a:r>
          </a:p>
          <a:p>
            <a:pPr marL="0" indent="0">
              <a:buNone/>
            </a:pPr>
            <a:r>
              <a:rPr lang="en-US" sz="2000" b="1" dirty="0"/>
              <a:t>    printf("Greater than or equal to: %d\n", (a &gt;= b));  // Greater than or equal to: 0</a:t>
            </a:r>
          </a:p>
          <a:p>
            <a:pPr marL="0" indent="0">
              <a:buNone/>
            </a:pPr>
            <a:r>
              <a:rPr lang="en-US" sz="2000" b="1" dirty="0"/>
              <a:t>    printf("Less than or equal to: %d\n", (a &lt;= b));  // Less than or equal to: 1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// Logical Operators</a:t>
            </a:r>
          </a:p>
          <a:p>
            <a:pPr marL="0" indent="0">
              <a:buNone/>
            </a:pPr>
            <a:r>
              <a:rPr lang="en-US" sz="2000" b="1" dirty="0"/>
              <a:t>    printf("Logical AND: %d\n", (a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000" b="1" dirty="0"/>
              <a:t> b));  // Logical AND: 1</a:t>
            </a:r>
          </a:p>
          <a:p>
            <a:pPr marL="0" indent="0">
              <a:buNone/>
            </a:pPr>
            <a:r>
              <a:rPr lang="en-US" sz="2000" b="1" dirty="0"/>
              <a:t>    printf("Logical OR: %d\n", (a || b));  // Logical OR: 1</a:t>
            </a:r>
          </a:p>
          <a:p>
            <a:pPr marL="0" indent="0">
              <a:buNone/>
            </a:pPr>
            <a:r>
              <a:rPr lang="en-US" sz="2000" b="1" dirty="0"/>
              <a:t>    printf("Logical NOT: %d\n", (!a));  // Logical NOT: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72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6812-B811-4EE1-A48B-5A9D02AE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122" y="259978"/>
            <a:ext cx="9892054" cy="6598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// Bitwise Operators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result = a &amp; b;</a:t>
            </a:r>
          </a:p>
          <a:p>
            <a:pPr marL="0" indent="0">
              <a:buNone/>
            </a:pPr>
            <a:r>
              <a:rPr lang="en-IN" sz="2000" b="1" dirty="0"/>
              <a:t>    printf("Bitwise AND: %d\n", result);  // Bitwise AND: 0</a:t>
            </a:r>
          </a:p>
          <a:p>
            <a:pPr marL="0" indent="0">
              <a:buNone/>
            </a:pPr>
            <a:r>
              <a:rPr lang="en-IN" sz="2000" b="1" dirty="0"/>
              <a:t>    result = a | b;</a:t>
            </a:r>
          </a:p>
          <a:p>
            <a:pPr marL="0" indent="0">
              <a:buNone/>
            </a:pPr>
            <a:r>
              <a:rPr lang="en-IN" sz="2000" b="1" dirty="0"/>
              <a:t>    printf("Bitwise OR: %d\n", result);  // Bitwise OR: 30</a:t>
            </a:r>
          </a:p>
          <a:p>
            <a:pPr marL="0" indent="0">
              <a:buNone/>
            </a:pPr>
            <a:r>
              <a:rPr lang="en-IN" sz="2000" b="1" dirty="0"/>
              <a:t>    result = a ^ b;</a:t>
            </a:r>
          </a:p>
          <a:p>
            <a:pPr marL="0" indent="0">
              <a:buNone/>
            </a:pPr>
            <a:r>
              <a:rPr lang="en-IN" sz="2000" b="1" dirty="0"/>
              <a:t>    printf("Bitwise XOR: %d\n", result);  // Bitwise XOR: 30</a:t>
            </a:r>
          </a:p>
          <a:p>
            <a:pPr marL="0" indent="0">
              <a:buNone/>
            </a:pPr>
            <a:r>
              <a:rPr lang="en-IN" sz="2000" b="1" dirty="0"/>
              <a:t>    result = ~a;</a:t>
            </a:r>
          </a:p>
          <a:p>
            <a:pPr marL="0" indent="0">
              <a:buNone/>
            </a:pPr>
            <a:r>
              <a:rPr lang="en-IN" sz="2000" b="1" dirty="0"/>
              <a:t>    printf("Bitwise NOT: %d\n", result);  // Bitwise NOT: -11</a:t>
            </a:r>
          </a:p>
          <a:p>
            <a:pPr marL="0" indent="0">
              <a:buNone/>
            </a:pPr>
            <a:r>
              <a:rPr lang="en-IN" sz="2000" b="1" dirty="0"/>
              <a:t>    result = a &lt;&lt; 1;</a:t>
            </a:r>
          </a:p>
          <a:p>
            <a:pPr marL="0" indent="0">
              <a:buNone/>
            </a:pPr>
            <a:r>
              <a:rPr lang="en-IN" sz="2000" b="1" dirty="0"/>
              <a:t>    printf("Left shift: %d\n", result);  // Left shift: 20</a:t>
            </a:r>
          </a:p>
          <a:p>
            <a:pPr marL="0" indent="0">
              <a:buNone/>
            </a:pPr>
            <a:r>
              <a:rPr lang="en-IN" sz="2000" b="1" dirty="0"/>
              <a:t>    result = a &gt;&gt; 1;</a:t>
            </a:r>
          </a:p>
          <a:p>
            <a:pPr marL="0" indent="0">
              <a:buNone/>
            </a:pPr>
            <a:r>
              <a:rPr lang="en-IN" sz="2000" b="1" dirty="0"/>
              <a:t>    printf("Right shift: %d\n", result);  // Right shift: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53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BAC-8FD3-4E03-86D8-7E471566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519953"/>
            <a:ext cx="9300384" cy="6338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// Assignment Operators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/>
              <a:t>    a += 5;</a:t>
            </a:r>
          </a:p>
          <a:p>
            <a:pPr marL="0" indent="0">
              <a:buNone/>
            </a:pPr>
            <a:r>
              <a:rPr lang="en-US" sz="2000" b="1" dirty="0"/>
              <a:t>    printf("Add and assign: %d\n", a);  // Add and assign: 15</a:t>
            </a:r>
          </a:p>
          <a:p>
            <a:pPr marL="0" indent="0">
              <a:buNone/>
            </a:pPr>
            <a:r>
              <a:rPr lang="en-US" sz="2000" b="1" dirty="0"/>
              <a:t>    a -= 3;</a:t>
            </a:r>
          </a:p>
          <a:p>
            <a:pPr marL="0" indent="0">
              <a:buNone/>
            </a:pPr>
            <a:r>
              <a:rPr lang="en-US" sz="2000" b="1" dirty="0"/>
              <a:t>    printf("Subtract and assign: %d\n", a);  // Subtract and assign: 12</a:t>
            </a:r>
          </a:p>
          <a:p>
            <a:pPr marL="0" indent="0">
              <a:buNone/>
            </a:pPr>
            <a:r>
              <a:rPr lang="en-US" sz="2000" b="1" dirty="0"/>
              <a:t>    a *= 2;</a:t>
            </a:r>
          </a:p>
          <a:p>
            <a:pPr marL="0" indent="0">
              <a:buNone/>
            </a:pPr>
            <a:r>
              <a:rPr lang="en-US" sz="2000" b="1" dirty="0"/>
              <a:t>    printf("Multiply and assign: %d\n", a);  // Multiply and assign: 24</a:t>
            </a:r>
          </a:p>
          <a:p>
            <a:pPr marL="0" indent="0">
              <a:buNone/>
            </a:pPr>
            <a:r>
              <a:rPr lang="en-US" sz="2000" b="1" dirty="0"/>
              <a:t>    a /= 4;</a:t>
            </a:r>
          </a:p>
          <a:p>
            <a:pPr marL="0" indent="0">
              <a:buNone/>
            </a:pPr>
            <a:r>
              <a:rPr lang="en-US" sz="2000" b="1" dirty="0"/>
              <a:t>    printf("Divide and assign: %d\n", a);  // Divide and assign: 6</a:t>
            </a:r>
          </a:p>
          <a:p>
            <a:pPr marL="0" indent="0">
              <a:buNone/>
            </a:pPr>
            <a:r>
              <a:rPr lang="en-US" sz="2000" b="1" dirty="0"/>
              <a:t>    a %= 3;</a:t>
            </a:r>
          </a:p>
          <a:p>
            <a:pPr marL="0" indent="0">
              <a:buNone/>
            </a:pPr>
            <a:r>
              <a:rPr lang="en-US" sz="2000" b="1" dirty="0"/>
              <a:t>    printf("Modulus and assign: %d\n", a);  // Modulus and assign: 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81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6858-01AE-4289-ACD3-59655219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627" y="439272"/>
            <a:ext cx="9363137" cy="616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// Unary Operators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b="1" dirty="0"/>
              <a:t>    a = -a;</a:t>
            </a:r>
          </a:p>
          <a:p>
            <a:pPr marL="0" indent="0">
              <a:buNone/>
            </a:pPr>
            <a:r>
              <a:rPr lang="en-IN" sz="2000" b="1" dirty="0"/>
              <a:t>    printf("Unary minus: %d\n", a);  // Unary minus: 0</a:t>
            </a:r>
          </a:p>
          <a:p>
            <a:pPr marL="0" indent="0">
              <a:buNone/>
            </a:pPr>
            <a:r>
              <a:rPr lang="en-IN" sz="2000" b="1" dirty="0"/>
              <a:t>    a++;</a:t>
            </a:r>
          </a:p>
          <a:p>
            <a:pPr marL="0" indent="0">
              <a:buNone/>
            </a:pPr>
            <a:r>
              <a:rPr lang="en-IN" sz="2000" b="1" dirty="0"/>
              <a:t>    printf("Increment: %d\n", a);  // Increment: 1</a:t>
            </a:r>
          </a:p>
          <a:p>
            <a:pPr marL="0" indent="0">
              <a:buNone/>
            </a:pPr>
            <a:r>
              <a:rPr lang="en-IN" sz="2000" b="1" dirty="0"/>
              <a:t>    a--;</a:t>
            </a:r>
          </a:p>
          <a:p>
            <a:pPr marL="0" indent="0">
              <a:buNone/>
            </a:pPr>
            <a:r>
              <a:rPr lang="en-IN" sz="2000" b="1" dirty="0"/>
              <a:t>    printf("Decrement: %d\n", a);  // Decrement: 0</a:t>
            </a:r>
          </a:p>
          <a:p>
            <a:pPr marL="0" indent="0">
              <a:buNone/>
            </a:pPr>
            <a:r>
              <a:rPr lang="en-IN" sz="2000" b="1" dirty="0"/>
              <a:t>    int *ptr = &amp;a;</a:t>
            </a:r>
          </a:p>
          <a:p>
            <a:pPr marL="0" indent="0">
              <a:buNone/>
            </a:pPr>
            <a:r>
              <a:rPr lang="en-IN" sz="2000" b="1" dirty="0"/>
              <a:t>    printf("Address-of: %p\n", ptr);  // Address-of: (address of a)</a:t>
            </a:r>
          </a:p>
          <a:p>
            <a:pPr marL="0" indent="0">
              <a:buNone/>
            </a:pPr>
            <a:r>
              <a:rPr lang="en-IN" sz="2000" b="1" dirty="0"/>
              <a:t>    int value = *ptr;</a:t>
            </a:r>
          </a:p>
          <a:p>
            <a:pPr marL="0" indent="0">
              <a:buNone/>
            </a:pPr>
            <a:r>
              <a:rPr lang="en-IN" sz="2000" b="1" dirty="0"/>
              <a:t>    printf("Dereference: %d\n", value);  // Dereference: 0</a:t>
            </a:r>
          </a:p>
          <a:p>
            <a:pPr marL="0" indent="0">
              <a:buNone/>
            </a:pPr>
            <a:r>
              <a:rPr lang="en-IN" sz="2000" b="1" dirty="0"/>
              <a:t>    int size = sizeof(a);</a:t>
            </a:r>
          </a:p>
          <a:p>
            <a:pPr marL="0" indent="0">
              <a:buNone/>
            </a:pPr>
            <a:r>
              <a:rPr lang="en-IN" sz="2000" b="1" dirty="0"/>
              <a:t>    printf("Sizeof: %d\n", size);  // Sizeof: 4 (on most systems)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95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D135-6BCA-44E5-9CED-008EBCF5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969" y="636494"/>
            <a:ext cx="8596668" cy="5979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// Ternary Operator</a:t>
            </a:r>
          </a:p>
          <a:p>
            <a:pPr marL="0" indent="0">
              <a:buNone/>
            </a:pPr>
            <a:r>
              <a:rPr lang="en-IN" sz="2000" b="1" dirty="0"/>
              <a:t>    result = (a &gt; b) ? a : b;</a:t>
            </a:r>
          </a:p>
          <a:p>
            <a:pPr marL="0" indent="0">
              <a:buNone/>
            </a:pPr>
            <a:r>
              <a:rPr lang="en-IN" sz="2000" b="1" dirty="0"/>
              <a:t>    printf("Ternary operator: %d\n", result);  // Ternary operator: 20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// Comma Operator</a:t>
            </a:r>
          </a:p>
          <a:p>
            <a:pPr marL="0" indent="0">
              <a:buNone/>
            </a:pPr>
            <a:r>
              <a:rPr lang="en-IN" sz="2000" b="1" dirty="0"/>
              <a:t>    result = (a = 1, b = 2, a + b);</a:t>
            </a:r>
          </a:p>
          <a:p>
            <a:pPr marL="0" indent="0">
              <a:buNone/>
            </a:pPr>
            <a:r>
              <a:rPr lang="en-IN" sz="2000" b="1" dirty="0"/>
              <a:t>    printf("Comma operator: %d\n", result);  // Comma operator: 3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// Typecast Operator</a:t>
            </a:r>
          </a:p>
          <a:p>
            <a:pPr marL="0" indent="0">
              <a:buNone/>
            </a:pPr>
            <a:r>
              <a:rPr lang="en-IN" sz="2000" b="1" dirty="0"/>
              <a:t>    float f = (float)a;</a:t>
            </a:r>
          </a:p>
          <a:p>
            <a:pPr marL="0" indent="0">
              <a:buNone/>
            </a:pPr>
            <a:r>
              <a:rPr lang="en-IN" sz="2000" b="1" dirty="0"/>
              <a:t>    printf("Typecast operator: %f\n", f);  // Typecast operator: 1.000000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29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DDB8-117C-4C5D-9232-C8454D34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3860"/>
            <a:ext cx="8596668" cy="878541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Class Specifiers in C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A5C1-048D-4691-8A0F-837802B8C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2401"/>
            <a:ext cx="9461748" cy="554905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Storage class specifiers in C are keywords that define the scope (visibility), lifetime, and linkage of variables and/or functions.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They are crucial in determining where variables are stored, how they are initialized, and how they can be accessed within a program.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primary storage class specifiers in C are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 dirty="0"/>
              <a:t>auto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 dirty="0"/>
              <a:t>register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 dirty="0"/>
              <a:t>static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 dirty="0"/>
              <a:t>extern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400" dirty="0"/>
              <a:t>typedef.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36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DD45-C803-46D0-802C-F2A69617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870"/>
            <a:ext cx="8596668" cy="1021977"/>
          </a:xfrm>
        </p:spPr>
        <p:txBody>
          <a:bodyPr/>
          <a:lstStyle/>
          <a:p>
            <a:r>
              <a:rPr lang="en-IN" b="1" dirty="0"/>
              <a:t>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5AAA-74A5-4A1F-9ABD-48507051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28165"/>
            <a:ext cx="9667937" cy="543261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Scope: Local to the block in which it is defined.</a:t>
            </a:r>
          </a:p>
          <a:p>
            <a:pPr algn="just"/>
            <a:r>
              <a:rPr lang="en-US" sz="2400" dirty="0"/>
              <a:t>Lifetime: From entry into the block until exit from the block.</a:t>
            </a:r>
          </a:p>
          <a:p>
            <a:pPr algn="just"/>
            <a:r>
              <a:rPr lang="en-US" sz="2400" dirty="0"/>
              <a:t>Linkage: None (local).</a:t>
            </a:r>
          </a:p>
          <a:p>
            <a:pPr algn="just"/>
            <a:r>
              <a:rPr lang="en-US" sz="2400" dirty="0"/>
              <a:t>Default Storage Class for Local Variables: Local variables inside functions have auto storage class by default, so the auto keyword is rarely used explicitly.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void function() {</a:t>
            </a:r>
          </a:p>
          <a:p>
            <a:pPr marL="0" indent="0">
              <a:buNone/>
            </a:pPr>
            <a:r>
              <a:rPr lang="en-US" sz="2400" b="1" dirty="0"/>
              <a:t>			auto int x = 10;  // Same as "int x = 10;"</a:t>
            </a:r>
          </a:p>
          <a:p>
            <a:pPr marL="0" indent="0">
              <a:buNone/>
            </a:pPr>
            <a:r>
              <a:rPr lang="en-US" sz="2400" b="1" dirty="0"/>
              <a:t>			printf("%d\n", x);</a:t>
            </a:r>
          </a:p>
          <a:p>
            <a:pPr marL="0" indent="0">
              <a:buNone/>
            </a:pPr>
            <a:r>
              <a:rPr lang="en-US" sz="2400" b="1" dirty="0"/>
              <a:t>			}</a:t>
            </a:r>
          </a:p>
        </p:txBody>
      </p:sp>
    </p:spTree>
    <p:extLst>
      <p:ext uri="{BB962C8B-B14F-4D97-AF65-F5344CB8AC3E}">
        <p14:creationId xmlns:p14="http://schemas.microsoft.com/office/powerpoint/2010/main" val="130814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F132-1FA2-4D4E-B650-24D932FE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5" y="197223"/>
            <a:ext cx="8596668" cy="1093694"/>
          </a:xfrm>
        </p:spPr>
        <p:txBody>
          <a:bodyPr/>
          <a:lstStyle/>
          <a:p>
            <a:r>
              <a:rPr lang="en-IN" b="1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B1FE-B307-460D-92FB-C2A44DEE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0259"/>
            <a:ext cx="10761631" cy="5907741"/>
          </a:xfrm>
        </p:spPr>
        <p:txBody>
          <a:bodyPr>
            <a:normAutofit/>
          </a:bodyPr>
          <a:lstStyle/>
          <a:p>
            <a:r>
              <a:rPr lang="en-US" sz="2400" dirty="0"/>
              <a:t>Scope: Local to the block in which it is defined.</a:t>
            </a:r>
          </a:p>
          <a:p>
            <a:r>
              <a:rPr lang="en-US" sz="2400" dirty="0"/>
              <a:t>Lifetime: From entry into the block until exit from the block.</a:t>
            </a:r>
          </a:p>
          <a:p>
            <a:r>
              <a:rPr lang="en-US" sz="2400" dirty="0"/>
              <a:t>Linkage: None (local).</a:t>
            </a:r>
          </a:p>
          <a:p>
            <a:r>
              <a:rPr lang="en-US" sz="2400" dirty="0"/>
              <a:t>Purpose: Suggests that the variable be stored in a CPU register instead of RAM for faster access.</a:t>
            </a:r>
          </a:p>
          <a:p>
            <a:r>
              <a:rPr lang="en-US" sz="2400" dirty="0"/>
              <a:t>The compiler may ignore this suggestion.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2400" b="1" dirty="0"/>
              <a:t>void function() {</a:t>
            </a:r>
          </a:p>
          <a:p>
            <a:pPr marL="0" indent="0">
              <a:buNone/>
            </a:pPr>
            <a:r>
              <a:rPr lang="en-US" sz="2400" b="1" dirty="0"/>
              <a:t>				register int counter = 0;</a:t>
            </a:r>
          </a:p>
          <a:p>
            <a:pPr marL="0" indent="0">
              <a:buNone/>
            </a:pPr>
            <a:r>
              <a:rPr lang="en-US" sz="2400" b="1" dirty="0"/>
              <a:t>				for (counter = 0; counter &lt; 10; counter++) {</a:t>
            </a:r>
          </a:p>
          <a:p>
            <a:pPr marL="0" indent="0">
              <a:buNone/>
            </a:pPr>
            <a:r>
              <a:rPr lang="en-US" sz="2400" b="1" dirty="0"/>
              <a:t>				printf("%d\n", counter);</a:t>
            </a:r>
          </a:p>
          <a:p>
            <a:pPr marL="0" indent="0">
              <a:buNone/>
            </a:pPr>
            <a:r>
              <a:rPr lang="en-US" sz="2400" b="1" dirty="0"/>
              <a:t>				}</a:t>
            </a:r>
          </a:p>
          <a:p>
            <a:pPr marL="0" indent="0">
              <a:buNone/>
            </a:pPr>
            <a:r>
              <a:rPr lang="en-US" sz="2400" b="1" dirty="0"/>
              <a:t>				}</a:t>
            </a:r>
          </a:p>
        </p:txBody>
      </p:sp>
    </p:spTree>
    <p:extLst>
      <p:ext uri="{BB962C8B-B14F-4D97-AF65-F5344CB8AC3E}">
        <p14:creationId xmlns:p14="http://schemas.microsoft.com/office/powerpoint/2010/main" val="209663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0E3F-D301-46FD-AAE8-5A676077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21976"/>
          </a:xfrm>
        </p:spPr>
        <p:txBody>
          <a:bodyPr/>
          <a:lstStyle/>
          <a:p>
            <a:r>
              <a:rPr lang="en-IN" b="1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15FE-9A1E-4024-817B-1A877B9F5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8918"/>
            <a:ext cx="11514666" cy="63290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Scope: </a:t>
            </a:r>
            <a:r>
              <a:rPr lang="en-US" sz="2000" b="1" dirty="0"/>
              <a:t>Local Static Variable: </a:t>
            </a:r>
            <a:r>
              <a:rPr lang="en-US" sz="2000" dirty="0"/>
              <a:t>Local to the block, but retains its value between function calls.</a:t>
            </a:r>
          </a:p>
          <a:p>
            <a:pPr marL="0" indent="0">
              <a:buNone/>
            </a:pPr>
            <a:r>
              <a:rPr lang="en-US" sz="2000" dirty="0"/>
              <a:t>		   </a:t>
            </a:r>
            <a:r>
              <a:rPr lang="en-US" sz="2000" b="1" dirty="0"/>
              <a:t>Global Static Variable: </a:t>
            </a:r>
            <a:r>
              <a:rPr lang="en-US" sz="2000" dirty="0"/>
              <a:t>Local to the file in which it is defined.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Lifetime: </a:t>
            </a:r>
            <a:r>
              <a:rPr lang="en-US" sz="2000" b="1" dirty="0"/>
              <a:t>Local Static Variable: </a:t>
            </a:r>
            <a:r>
              <a:rPr lang="en-US" sz="2000" dirty="0"/>
              <a:t>From the first time the block is entered until the end of the program.</a:t>
            </a:r>
          </a:p>
          <a:p>
            <a:pPr marL="0" indent="0">
              <a:buNone/>
            </a:pPr>
            <a:r>
              <a:rPr lang="en-US" sz="2000" dirty="0"/>
              <a:t>		       </a:t>
            </a:r>
            <a:r>
              <a:rPr lang="en-US" sz="2000" b="1" dirty="0"/>
              <a:t>Global Static Variable: </a:t>
            </a:r>
            <a:r>
              <a:rPr lang="en-US" sz="2000" dirty="0"/>
              <a:t>From the start until the end of the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Linkage: </a:t>
            </a:r>
            <a:r>
              <a:rPr lang="en-US" sz="2000" b="1" dirty="0"/>
              <a:t>Local Static Variable: </a:t>
            </a:r>
            <a:r>
              <a:rPr lang="en-US" sz="2000" dirty="0"/>
              <a:t>None (local).</a:t>
            </a:r>
          </a:p>
          <a:p>
            <a:pPr marL="0" indent="0">
              <a:buNone/>
            </a:pPr>
            <a:r>
              <a:rPr lang="en-US" sz="2000" dirty="0"/>
              <a:t>		      </a:t>
            </a:r>
            <a:r>
              <a:rPr lang="en-US" sz="2000" b="1" dirty="0"/>
              <a:t>Global Static Variable: </a:t>
            </a:r>
            <a:r>
              <a:rPr lang="en-US" sz="2000" dirty="0"/>
              <a:t>Internal (file-level linkage).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Local Static Variable: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void function() {</a:t>
            </a:r>
          </a:p>
          <a:p>
            <a:pPr marL="0" indent="0">
              <a:buNone/>
            </a:pPr>
            <a:r>
              <a:rPr lang="en-US" sz="2000" b="1" dirty="0"/>
              <a:t>    		static int count = 0;  </a:t>
            </a:r>
          </a:p>
          <a:p>
            <a:pPr marL="0" indent="0">
              <a:buNone/>
            </a:pPr>
            <a:r>
              <a:rPr lang="en-US" sz="2000" b="1" dirty="0"/>
              <a:t>  		count++;</a:t>
            </a:r>
          </a:p>
          <a:p>
            <a:pPr marL="0" indent="0">
              <a:buNone/>
            </a:pPr>
            <a:r>
              <a:rPr lang="en-US" sz="2000" b="1" dirty="0"/>
              <a:t>    		printf("%d\n", count);</a:t>
            </a:r>
          </a:p>
          <a:p>
            <a:pPr marL="0" indent="0">
              <a:buNone/>
            </a:pPr>
            <a:r>
              <a:rPr lang="en-US" sz="2000" b="1" dirty="0"/>
              <a:t>		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A5BB1-EF06-4610-A48A-79E4E267AF05}"/>
              </a:ext>
            </a:extLst>
          </p:cNvPr>
          <p:cNvSpPr txBox="1"/>
          <p:nvPr/>
        </p:nvSpPr>
        <p:spPr>
          <a:xfrm>
            <a:off x="6696136" y="3760781"/>
            <a:ext cx="54958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Global Static Variable: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b="1" dirty="0"/>
              <a:t>static int globalVar = 0;</a:t>
            </a:r>
          </a:p>
          <a:p>
            <a:pPr marL="0" indent="0">
              <a:buNone/>
            </a:pPr>
            <a:r>
              <a:rPr lang="en-US" sz="2000" b="1" dirty="0"/>
              <a:t>			void function() {</a:t>
            </a:r>
          </a:p>
          <a:p>
            <a:pPr marL="0" indent="0">
              <a:buNone/>
            </a:pPr>
            <a:r>
              <a:rPr lang="en-US" sz="2000" b="1" dirty="0"/>
              <a:t>    			globalVar++;</a:t>
            </a:r>
          </a:p>
          <a:p>
            <a:pPr marL="0" indent="0">
              <a:buNone/>
            </a:pPr>
            <a:r>
              <a:rPr lang="en-US" sz="2000" b="1" dirty="0"/>
              <a:t>    			printf("%d\n", globalVar);</a:t>
            </a:r>
          </a:p>
          <a:p>
            <a:pPr marL="0" indent="0">
              <a:buNone/>
            </a:pPr>
            <a:r>
              <a:rPr lang="en-US" sz="2000" b="1" dirty="0"/>
              <a:t>			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77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1DBC-9A2B-454A-AE18-91F0F1E9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2896"/>
            <a:ext cx="8596668" cy="95025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Operators in C 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C474-3D03-467A-9CC4-B9247308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97859"/>
            <a:ext cx="10905067" cy="613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Arithmetic Operators: </a:t>
            </a:r>
            <a:r>
              <a:rPr lang="en-IN" sz="2400" dirty="0"/>
              <a:t>Used for performing mathematical operations.</a:t>
            </a:r>
          </a:p>
          <a:p>
            <a:pPr marL="0" indent="0">
              <a:buNone/>
            </a:pPr>
            <a:r>
              <a:rPr lang="en-IN" sz="2400" b="1" dirty="0"/>
              <a:t>+  		     // Addition</a:t>
            </a:r>
          </a:p>
          <a:p>
            <a:pPr marL="0" indent="0">
              <a:buNone/>
            </a:pPr>
            <a:r>
              <a:rPr lang="en-IN" sz="2400" b="1" dirty="0"/>
              <a:t>-   		   // Subtraction</a:t>
            </a:r>
          </a:p>
          <a:p>
            <a:pPr marL="0" indent="0">
              <a:buNone/>
            </a:pPr>
            <a:r>
              <a:rPr lang="en-IN" sz="2400" b="1" dirty="0"/>
              <a:t>*   		 // Multiplication</a:t>
            </a:r>
          </a:p>
          <a:p>
            <a:pPr marL="0" indent="0">
              <a:buNone/>
            </a:pPr>
            <a:r>
              <a:rPr lang="en-IN" sz="2400" b="1" dirty="0"/>
              <a:t>/   	    // Division</a:t>
            </a:r>
          </a:p>
          <a:p>
            <a:pPr marL="0" indent="0">
              <a:buNone/>
            </a:pPr>
            <a:r>
              <a:rPr lang="en-IN" sz="2400" b="1" dirty="0"/>
              <a:t>% 	   // Modulus (remainder)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int a = 10, b = 5;</a:t>
            </a:r>
          </a:p>
          <a:p>
            <a:pPr marL="0" indent="0">
              <a:buNone/>
            </a:pPr>
            <a:r>
              <a:rPr lang="en-IN" sz="2400" dirty="0"/>
              <a:t>int sum = a + b;        // sum = 15</a:t>
            </a:r>
          </a:p>
          <a:p>
            <a:pPr marL="0" indent="0">
              <a:buNone/>
            </a:pPr>
            <a:r>
              <a:rPr lang="en-IN" sz="2400" dirty="0"/>
              <a:t>int diff = a - b;       // diff = 5</a:t>
            </a:r>
          </a:p>
          <a:p>
            <a:pPr marL="0" indent="0">
              <a:buNone/>
            </a:pPr>
            <a:r>
              <a:rPr lang="en-IN" sz="2400" dirty="0"/>
              <a:t>int product = a * b;    // product = 50</a:t>
            </a:r>
          </a:p>
          <a:p>
            <a:pPr marL="0" indent="0">
              <a:buNone/>
            </a:pPr>
            <a:r>
              <a:rPr lang="en-IN" sz="2400" dirty="0"/>
              <a:t>int quotient = a / b;   // quotient = 2</a:t>
            </a:r>
          </a:p>
          <a:p>
            <a:pPr marL="0" indent="0">
              <a:buNone/>
            </a:pPr>
            <a:r>
              <a:rPr lang="en-IN" sz="2400" dirty="0"/>
              <a:t>int remainder = a % b;  // remainder = 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0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3217-A545-460D-9910-D68B85C7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79294"/>
            <a:ext cx="8596668" cy="959224"/>
          </a:xfrm>
        </p:spPr>
        <p:txBody>
          <a:bodyPr/>
          <a:lstStyle/>
          <a:p>
            <a:r>
              <a:rPr lang="en-IN" b="1" dirty="0"/>
              <a:t>extern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AC91-8DD9-461A-9961-61EA182A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97859"/>
            <a:ext cx="10438902" cy="5943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Scope: Global (throughout the file and other files where it is declared).</a:t>
            </a:r>
          </a:p>
          <a:p>
            <a:pPr algn="just"/>
            <a:r>
              <a:rPr lang="en-US" sz="2400" dirty="0"/>
              <a:t>Lifetime: From the start until the end of the program.</a:t>
            </a:r>
          </a:p>
          <a:p>
            <a:pPr algn="just"/>
            <a:r>
              <a:rPr lang="en-US" sz="2400" dirty="0"/>
              <a:t>Linkage: External (global).</a:t>
            </a:r>
          </a:p>
          <a:p>
            <a:pPr algn="just"/>
            <a:r>
              <a:rPr lang="en-US" sz="2400" dirty="0"/>
              <a:t>Purpose: Declares a global variable or function that is defined in another file.</a:t>
            </a:r>
          </a:p>
          <a:p>
            <a:r>
              <a:rPr lang="en-US" sz="2400" dirty="0"/>
              <a:t>In file1.c: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int globalVar = 10;  // Definition of globalVar</a:t>
            </a:r>
          </a:p>
          <a:p>
            <a:pPr marL="0" indent="0">
              <a:buNone/>
            </a:pPr>
            <a:r>
              <a:rPr lang="en-US" sz="2400" b="1" dirty="0"/>
              <a:t>			In file2.c:</a:t>
            </a:r>
          </a:p>
          <a:p>
            <a:pPr marL="0" indent="0">
              <a:buNone/>
            </a:pPr>
            <a:r>
              <a:rPr lang="en-US" sz="2400" b="1" dirty="0"/>
              <a:t>			extern int globalVar;  // Declaration of globalVar</a:t>
            </a:r>
          </a:p>
          <a:p>
            <a:pPr marL="0" indent="0">
              <a:buNone/>
            </a:pPr>
            <a:r>
              <a:rPr lang="en-US" sz="2400" b="1" dirty="0"/>
              <a:t>			void function() {</a:t>
            </a:r>
          </a:p>
          <a:p>
            <a:pPr marL="0" indent="0">
              <a:buNone/>
            </a:pPr>
            <a:r>
              <a:rPr lang="en-US" sz="2400" b="1" dirty="0"/>
              <a:t>			printf("%d\n", globalVar);</a:t>
            </a:r>
          </a:p>
          <a:p>
            <a:pPr marL="0" indent="0">
              <a:buNone/>
            </a:pPr>
            <a:r>
              <a:rPr lang="en-US" sz="2400" b="1" dirty="0"/>
              <a:t>			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302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08AB-5537-4668-A06F-1F491D3E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10562"/>
          </a:xfrm>
        </p:spPr>
        <p:txBody>
          <a:bodyPr/>
          <a:lstStyle/>
          <a:p>
            <a:r>
              <a:rPr lang="en-IN" b="1" dirty="0"/>
              <a:t>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47D9-8029-4070-AD64-D362DDD4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14401"/>
            <a:ext cx="10837333" cy="5396752"/>
          </a:xfrm>
        </p:spPr>
        <p:txBody>
          <a:bodyPr/>
          <a:lstStyle/>
          <a:p>
            <a:pPr algn="just"/>
            <a:r>
              <a:rPr lang="en-US" sz="2400" dirty="0"/>
              <a:t>Purpose: Defines a new name (alias) for an existing type. It does not create a new type but provides a way to use existing types more conveniently.</a:t>
            </a:r>
          </a:p>
          <a:p>
            <a:pPr algn="just"/>
            <a:r>
              <a:rPr lang="en-US" sz="2400" dirty="0"/>
              <a:t>Scope: Local to the block in which it is defined, or global if defined outside all blocks.</a:t>
            </a:r>
          </a:p>
          <a:p>
            <a:pPr algn="just"/>
            <a:r>
              <a:rPr lang="en-US" sz="2400" dirty="0"/>
              <a:t>Lifetime: Same as the type it aliases.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typedef unsigned long ulong;</a:t>
            </a:r>
          </a:p>
          <a:p>
            <a:pPr marL="0" indent="0">
              <a:buNone/>
            </a:pPr>
            <a:r>
              <a:rPr lang="en-US" sz="2400" b="1" dirty="0"/>
              <a:t>			ulong a, b;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01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6C2D-C832-42FB-9285-2AC17FC3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204"/>
            <a:ext cx="8596668" cy="68131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 Flow Statements in C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854D98-F2D3-4A82-B0E6-25161BC60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6864" y="948690"/>
            <a:ext cx="802739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Conditional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if-else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else if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Looping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do-while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Jump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continue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goto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14450" lvl="3" indent="0" defTabSz="914400"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F45D-75E3-4CFA-BA92-24AB9F41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179296"/>
            <a:ext cx="11609293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if Statement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int x = 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if (x &gt; 0)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printf("x is positive\n");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if-else Statement</a:t>
            </a:r>
          </a:p>
          <a:p>
            <a:pPr marL="0" indent="0"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int x = -10;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if (x &gt; 0)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printf("x is positive\n");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printf("x is non-positive\n");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072E0-B6B5-4F7D-9C7A-64E86961E22E}"/>
              </a:ext>
            </a:extLst>
          </p:cNvPr>
          <p:cNvSpPr txBox="1"/>
          <p:nvPr/>
        </p:nvSpPr>
        <p:spPr>
          <a:xfrm>
            <a:off x="5284694" y="1402976"/>
            <a:ext cx="63066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else-if Statement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/>
              <a:t>int x = 0;</a:t>
            </a:r>
          </a:p>
          <a:p>
            <a:pPr marL="0" indent="0">
              <a:buNone/>
            </a:pPr>
            <a:r>
              <a:rPr lang="en-US" sz="2400" b="1" dirty="0"/>
              <a:t>if (x &gt; 0) {</a:t>
            </a:r>
          </a:p>
          <a:p>
            <a:pPr marL="0" indent="0">
              <a:buNone/>
            </a:pPr>
            <a:r>
              <a:rPr lang="en-US" sz="2400" b="1" dirty="0"/>
              <a:t>    printf("x is positive\n");</a:t>
            </a:r>
          </a:p>
          <a:p>
            <a:pPr marL="0" indent="0">
              <a:buNone/>
            </a:pPr>
            <a:r>
              <a:rPr lang="en-US" sz="2400" b="1" dirty="0"/>
              <a:t>} else if (x == 0) {</a:t>
            </a:r>
          </a:p>
          <a:p>
            <a:pPr marL="0" indent="0">
              <a:buNone/>
            </a:pPr>
            <a:r>
              <a:rPr lang="en-US" sz="2400" b="1" dirty="0"/>
              <a:t>    printf("x is zero\n");</a:t>
            </a:r>
          </a:p>
          <a:p>
            <a:pPr marL="0" indent="0">
              <a:buNone/>
            </a:pPr>
            <a:r>
              <a:rPr lang="en-US" sz="2400" b="1" dirty="0"/>
              <a:t>} else {</a:t>
            </a:r>
          </a:p>
          <a:p>
            <a:pPr marL="0" indent="0">
              <a:buNone/>
            </a:pPr>
            <a:r>
              <a:rPr lang="en-US" sz="2400" b="1" dirty="0"/>
              <a:t>    printf("x is negative\n");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44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449E-2B7C-4597-AE48-F14BE8175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0"/>
            <a:ext cx="11388437" cy="7111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chemeClr val="accent1">
                    <a:lumMod val="75000"/>
                  </a:schemeClr>
                </a:solidFill>
              </a:rPr>
              <a:t>switch Statement</a:t>
            </a:r>
          </a:p>
          <a:p>
            <a:pPr marL="0" indent="0">
              <a:buNone/>
            </a:pPr>
            <a:r>
              <a:rPr lang="en-US" sz="2900" b="1" dirty="0"/>
              <a:t>#include &lt;stdio.h&gt; </a:t>
            </a:r>
          </a:p>
          <a:p>
            <a:pPr marL="0" indent="0">
              <a:buNone/>
            </a:pPr>
            <a:r>
              <a:rPr lang="en-US" sz="2900" b="1" dirty="0"/>
              <a:t>int main() { </a:t>
            </a:r>
          </a:p>
          <a:p>
            <a:pPr marL="0" indent="0">
              <a:buNone/>
            </a:pPr>
            <a:r>
              <a:rPr lang="en-US" sz="2900" b="1" dirty="0"/>
              <a:t>	int day = 3; </a:t>
            </a:r>
          </a:p>
          <a:p>
            <a:pPr marL="0" indent="0">
              <a:buNone/>
            </a:pPr>
            <a:r>
              <a:rPr lang="en-US" sz="2900" b="1" dirty="0"/>
              <a:t>	switch (day) { </a:t>
            </a:r>
          </a:p>
          <a:p>
            <a:pPr marL="0" indent="0">
              <a:buNone/>
            </a:pPr>
            <a:r>
              <a:rPr lang="en-US" sz="2900" b="1" dirty="0"/>
              <a:t>		case 1: </a:t>
            </a:r>
          </a:p>
          <a:p>
            <a:pPr marL="0" indent="0">
              <a:buNone/>
            </a:pPr>
            <a:r>
              <a:rPr lang="en-US" sz="2900" b="1" dirty="0"/>
              <a:t>			printf("Monday\n"); </a:t>
            </a:r>
          </a:p>
          <a:p>
            <a:pPr marL="0" indent="0">
              <a:buNone/>
            </a:pPr>
            <a:r>
              <a:rPr lang="en-US" sz="2900" b="1" dirty="0"/>
              <a:t>			break; </a:t>
            </a:r>
          </a:p>
          <a:p>
            <a:pPr marL="0" indent="0">
              <a:buNone/>
            </a:pPr>
            <a:r>
              <a:rPr lang="en-US" sz="2900" b="1" dirty="0"/>
              <a:t>		case 2: </a:t>
            </a:r>
          </a:p>
          <a:p>
            <a:pPr marL="0" indent="0">
              <a:buNone/>
            </a:pPr>
            <a:r>
              <a:rPr lang="en-US" sz="2900" b="1" dirty="0"/>
              <a:t>			printf("Tuesday\n"); </a:t>
            </a:r>
          </a:p>
          <a:p>
            <a:pPr marL="0" indent="0">
              <a:buNone/>
            </a:pPr>
            <a:r>
              <a:rPr lang="en-US" sz="2900" b="1" dirty="0"/>
              <a:t>			break; </a:t>
            </a:r>
          </a:p>
          <a:p>
            <a:pPr marL="0" indent="0">
              <a:buNone/>
            </a:pPr>
            <a:r>
              <a:rPr lang="en-US" sz="2900" b="1" dirty="0"/>
              <a:t>		case 3: </a:t>
            </a:r>
          </a:p>
          <a:p>
            <a:pPr marL="0" indent="0">
              <a:buNone/>
            </a:pPr>
            <a:r>
              <a:rPr lang="en-US" sz="2900" b="1" dirty="0"/>
              <a:t>			printf("Wednesday\n"); </a:t>
            </a:r>
          </a:p>
          <a:p>
            <a:pPr marL="0" indent="0">
              <a:buNone/>
            </a:pPr>
            <a:r>
              <a:rPr lang="en-US" sz="2900" b="1" dirty="0"/>
              <a:t>			break; </a:t>
            </a:r>
          </a:p>
          <a:p>
            <a:pPr marL="0" indent="0">
              <a:buNone/>
            </a:pPr>
            <a:r>
              <a:rPr lang="en-US" sz="2900" b="1" dirty="0"/>
              <a:t>		default: </a:t>
            </a:r>
          </a:p>
          <a:p>
            <a:pPr marL="0" indent="0">
              <a:buNone/>
            </a:pPr>
            <a:r>
              <a:rPr lang="en-US" sz="2900" b="1" dirty="0"/>
              <a:t>			printf("Other day\n"); </a:t>
            </a:r>
          </a:p>
          <a:p>
            <a:pPr marL="0" indent="0">
              <a:buNone/>
            </a:pPr>
            <a:r>
              <a:rPr lang="en-US" sz="2900" b="1" dirty="0"/>
              <a:t>			break; </a:t>
            </a:r>
          </a:p>
          <a:p>
            <a:pPr marL="0" indent="0">
              <a:buNone/>
            </a:pPr>
            <a:r>
              <a:rPr lang="en-US" sz="2900" b="1" dirty="0"/>
              <a:t>	} </a:t>
            </a:r>
          </a:p>
          <a:p>
            <a:pPr marL="0" indent="0">
              <a:buNone/>
            </a:pPr>
            <a:r>
              <a:rPr lang="en-US" sz="2900" b="1" dirty="0"/>
              <a:t>return 0; </a:t>
            </a:r>
          </a:p>
          <a:p>
            <a:pPr marL="0" indent="0">
              <a:buNone/>
            </a:pPr>
            <a:r>
              <a:rPr lang="en-US" sz="29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987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36AF-D73D-46EA-B7AB-EB6983C4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45" y="0"/>
            <a:ext cx="8955257" cy="74407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for Loop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for loop is used to execute a block of code a specific number of times.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for (int i = 0; i &lt; 5; i++)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printf("%d\n", i);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while Loop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while loop executes a block of code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as long as a specified condition is true.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int i = 0;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while (i &lt; 5)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printf("%d\n", i);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i++;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450EF-5993-41B5-A4CC-9F667FD0F3B5}"/>
              </a:ext>
            </a:extLst>
          </p:cNvPr>
          <p:cNvSpPr txBox="1"/>
          <p:nvPr/>
        </p:nvSpPr>
        <p:spPr>
          <a:xfrm>
            <a:off x="6279776" y="1582340"/>
            <a:ext cx="57598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do-while Loop</a:t>
            </a:r>
          </a:p>
          <a:p>
            <a:r>
              <a:rPr lang="en-US" sz="2400" dirty="0"/>
              <a:t>The do-while loop is similar to the while loop, but it guarantees that the block of code will be executed at least once.</a:t>
            </a:r>
          </a:p>
          <a:p>
            <a:r>
              <a:rPr lang="en-US" sz="2400" b="1" dirty="0"/>
              <a:t>int i = 0;</a:t>
            </a:r>
          </a:p>
          <a:p>
            <a:r>
              <a:rPr lang="en-US" sz="2400" b="1" dirty="0"/>
              <a:t>do {</a:t>
            </a:r>
          </a:p>
          <a:p>
            <a:r>
              <a:rPr lang="en-US" sz="2400" b="1" dirty="0"/>
              <a:t>    printf("%d\n", i);</a:t>
            </a:r>
          </a:p>
          <a:p>
            <a:r>
              <a:rPr lang="en-US" sz="2400" b="1" dirty="0"/>
              <a:t>    i++;</a:t>
            </a:r>
          </a:p>
          <a:p>
            <a:r>
              <a:rPr lang="en-US" sz="2400" b="1" dirty="0"/>
              <a:t>} while (i &lt; 5);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0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9523E-0710-432A-8263-052398B1A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517" y="0"/>
            <a:ext cx="5405717" cy="685799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break Statement</a:t>
            </a:r>
          </a:p>
          <a:p>
            <a:pPr marL="0" indent="0">
              <a:buNone/>
            </a:pPr>
            <a:r>
              <a:rPr lang="en-US" sz="3400" dirty="0"/>
              <a:t>The break statement is used to exit a loop or switch statement prematurely.</a:t>
            </a:r>
          </a:p>
          <a:p>
            <a:pPr marL="0" indent="0">
              <a:buNone/>
            </a:pPr>
            <a:r>
              <a:rPr lang="en-US" sz="4200" b="1" dirty="0"/>
              <a:t>for (int i = 0; i &lt; 5; i++) {</a:t>
            </a:r>
          </a:p>
          <a:p>
            <a:pPr marL="0" indent="0">
              <a:buNone/>
            </a:pPr>
            <a:r>
              <a:rPr lang="en-US" sz="4200" b="1" dirty="0"/>
              <a:t>    if (i == 3) {</a:t>
            </a:r>
          </a:p>
          <a:p>
            <a:pPr marL="0" indent="0">
              <a:buNone/>
            </a:pPr>
            <a:r>
              <a:rPr lang="en-US" sz="4200" b="1" dirty="0"/>
              <a:t>        break;  // Exit the loop when i is 3</a:t>
            </a:r>
          </a:p>
          <a:p>
            <a:pPr marL="0" indent="0">
              <a:buNone/>
            </a:pPr>
            <a:r>
              <a:rPr lang="en-US" sz="4200" b="1" dirty="0"/>
              <a:t>    }</a:t>
            </a:r>
          </a:p>
          <a:p>
            <a:pPr marL="0" indent="0">
              <a:buNone/>
            </a:pPr>
            <a:r>
              <a:rPr lang="en-US" sz="4200" b="1" dirty="0"/>
              <a:t>    printf("%d\n", i);</a:t>
            </a:r>
          </a:p>
          <a:p>
            <a:pPr marL="0" indent="0">
              <a:buNone/>
            </a:pPr>
            <a:r>
              <a:rPr lang="en-US" sz="4200" b="1" dirty="0"/>
              <a:t>}</a:t>
            </a:r>
          </a:p>
          <a:p>
            <a:pPr marL="0" indent="0">
              <a:buNone/>
            </a:pP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continue Statement</a:t>
            </a:r>
          </a:p>
          <a:p>
            <a:pPr marL="0" indent="0">
              <a:buNone/>
            </a:pPr>
            <a:r>
              <a:rPr lang="en-US" sz="3400" dirty="0"/>
              <a:t>The continue statement skips the current iteration of a loop and proceeds with the next iteration.</a:t>
            </a:r>
          </a:p>
          <a:p>
            <a:pPr marL="0" indent="0">
              <a:buNone/>
            </a:pPr>
            <a:r>
              <a:rPr lang="en-US" sz="4200" b="1" dirty="0"/>
              <a:t>for (int i = 0; i &lt; 5; i++) {</a:t>
            </a:r>
          </a:p>
          <a:p>
            <a:pPr marL="0" indent="0">
              <a:buNone/>
            </a:pPr>
            <a:r>
              <a:rPr lang="en-US" sz="4200" b="1" dirty="0"/>
              <a:t>    if (i == 3) {</a:t>
            </a:r>
          </a:p>
          <a:p>
            <a:pPr marL="0" indent="0">
              <a:buNone/>
            </a:pPr>
            <a:r>
              <a:rPr lang="en-US" sz="4200" b="1" dirty="0"/>
              <a:t>        continue;  // Skip the rest of the loop when i is 3</a:t>
            </a:r>
          </a:p>
          <a:p>
            <a:pPr marL="0" indent="0">
              <a:buNone/>
            </a:pPr>
            <a:r>
              <a:rPr lang="en-US" sz="4200" b="1" dirty="0"/>
              <a:t>    }</a:t>
            </a:r>
          </a:p>
          <a:p>
            <a:pPr marL="0" indent="0">
              <a:buNone/>
            </a:pPr>
            <a:r>
              <a:rPr lang="en-US" sz="4200" b="1" dirty="0"/>
              <a:t>    printf("%d\n", i);</a:t>
            </a:r>
          </a:p>
          <a:p>
            <a:pPr marL="0" indent="0">
              <a:buNone/>
            </a:pPr>
            <a:r>
              <a:rPr lang="en-US" sz="4200" b="1" dirty="0"/>
              <a:t>}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D39A1-DC4F-4569-869D-5EC07E0B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9811" y="0"/>
            <a:ext cx="6131859" cy="6858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goto Statement</a:t>
            </a:r>
          </a:p>
          <a:p>
            <a:pPr marL="0" indent="0" algn="just">
              <a:buNone/>
            </a:pPr>
            <a:r>
              <a:rPr lang="en-US" sz="3400" dirty="0"/>
              <a:t>The goto statement transfers control to the labeled statement. It is generally avoided due to its potential to make code less readable and maintainable.</a:t>
            </a:r>
          </a:p>
          <a:p>
            <a:pPr marL="0" indent="0">
              <a:buNone/>
            </a:pPr>
            <a:r>
              <a:rPr lang="en-US" sz="4200" b="1" dirty="0"/>
              <a:t>int x = 10;</a:t>
            </a:r>
          </a:p>
          <a:p>
            <a:pPr marL="0" indent="0">
              <a:buNone/>
            </a:pPr>
            <a:r>
              <a:rPr lang="en-US" sz="4200" b="1" dirty="0"/>
              <a:t>if (x &gt; 0) {</a:t>
            </a:r>
          </a:p>
          <a:p>
            <a:pPr marL="0" indent="0">
              <a:buNone/>
            </a:pPr>
            <a:r>
              <a:rPr lang="en-US" sz="4200" b="1" dirty="0"/>
              <a:t>    goto positive;</a:t>
            </a:r>
          </a:p>
          <a:p>
            <a:pPr marL="0" indent="0">
              <a:buNone/>
            </a:pPr>
            <a:r>
              <a:rPr lang="en-US" sz="4200" b="1" dirty="0"/>
              <a:t>}</a:t>
            </a:r>
          </a:p>
          <a:p>
            <a:pPr marL="0" indent="0">
              <a:buNone/>
            </a:pPr>
            <a:r>
              <a:rPr lang="en-US" sz="4200" b="1" dirty="0"/>
              <a:t>positive:</a:t>
            </a:r>
          </a:p>
          <a:p>
            <a:pPr marL="0" indent="0">
              <a:buNone/>
            </a:pPr>
            <a:r>
              <a:rPr lang="en-US" sz="4200" b="1" dirty="0"/>
              <a:t>printf("x is positive\n");</a:t>
            </a:r>
          </a:p>
          <a:p>
            <a:pPr marL="0" indent="0">
              <a:buNone/>
            </a:pP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</a:rPr>
              <a:t>return Statement</a:t>
            </a:r>
          </a:p>
          <a:p>
            <a:pPr marL="0" indent="0">
              <a:buNone/>
            </a:pPr>
            <a:r>
              <a:rPr lang="en-US" sz="3400" dirty="0"/>
              <a:t>The return statement is used to exit a function and optionally return a value to the calling function.</a:t>
            </a:r>
          </a:p>
          <a:p>
            <a:pPr marL="0" indent="0">
              <a:buNone/>
            </a:pPr>
            <a:r>
              <a:rPr lang="en-US" sz="4200" b="1" dirty="0"/>
              <a:t>int add(int a, int b) {</a:t>
            </a:r>
          </a:p>
          <a:p>
            <a:pPr marL="0" indent="0">
              <a:buNone/>
            </a:pPr>
            <a:r>
              <a:rPr lang="en-US" sz="4200" b="1" dirty="0"/>
              <a:t>    return a + b;</a:t>
            </a:r>
          </a:p>
          <a:p>
            <a:pPr marL="0" indent="0">
              <a:buNone/>
            </a:pPr>
            <a:r>
              <a:rPr lang="en-US" sz="4200" b="1" dirty="0"/>
              <a:t>}</a:t>
            </a:r>
          </a:p>
          <a:p>
            <a:pPr marL="0" indent="0">
              <a:buNone/>
            </a:pPr>
            <a:r>
              <a:rPr lang="en-US" sz="4200" b="1" dirty="0"/>
              <a:t>int main() {</a:t>
            </a:r>
          </a:p>
          <a:p>
            <a:pPr marL="0" indent="0">
              <a:buNone/>
            </a:pPr>
            <a:r>
              <a:rPr lang="en-US" sz="4200" b="1" dirty="0"/>
              <a:t>    int sum = add(5, 3);</a:t>
            </a:r>
          </a:p>
          <a:p>
            <a:pPr marL="0" indent="0">
              <a:buNone/>
            </a:pPr>
            <a:r>
              <a:rPr lang="en-US" sz="4200" b="1" dirty="0"/>
              <a:t>    printf("Sum is %d\n", sum);</a:t>
            </a:r>
          </a:p>
          <a:p>
            <a:pPr marL="0" indent="0">
              <a:buNone/>
            </a:pPr>
            <a:r>
              <a:rPr lang="en-US" sz="4200" b="1" dirty="0"/>
              <a:t>    return 0;</a:t>
            </a:r>
          </a:p>
          <a:p>
            <a:pPr marL="0" indent="0">
              <a:buNone/>
            </a:pPr>
            <a:r>
              <a:rPr lang="en-US" sz="42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71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8777-6232-4ADE-8333-53EAF5E55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17" y="0"/>
            <a:ext cx="4997325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int num = 10;</a:t>
            </a:r>
          </a:p>
          <a:p>
            <a:pPr marL="0" indent="0">
              <a:buNone/>
            </a:pPr>
            <a:r>
              <a:rPr lang="en-IN" sz="2400" b="1" dirty="0"/>
              <a:t>    // if-else statement</a:t>
            </a:r>
          </a:p>
          <a:p>
            <a:pPr marL="0" indent="0">
              <a:buNone/>
            </a:pPr>
            <a:r>
              <a:rPr lang="en-IN" sz="2400" b="1" dirty="0"/>
              <a:t>    if (num &gt; 0) {</a:t>
            </a:r>
          </a:p>
          <a:p>
            <a:pPr marL="0" indent="0">
              <a:buNone/>
            </a:pPr>
            <a:r>
              <a:rPr lang="en-IN" sz="2400" b="1" dirty="0"/>
              <a:t>        printf("Number is positive\n");</a:t>
            </a:r>
          </a:p>
          <a:p>
            <a:pPr marL="0" indent="0">
              <a:buNone/>
            </a:pPr>
            <a:r>
              <a:rPr lang="en-IN" sz="2400" b="1" dirty="0"/>
              <a:t>    } else {</a:t>
            </a:r>
          </a:p>
          <a:p>
            <a:pPr marL="0" indent="0">
              <a:buNone/>
            </a:pPr>
            <a:r>
              <a:rPr lang="en-IN" sz="2400" b="1" dirty="0"/>
              <a:t>        printf("Number is non-positive\n");</a:t>
            </a:r>
          </a:p>
          <a:p>
            <a:pPr marL="0" indent="0">
              <a:buNone/>
            </a:pPr>
            <a:r>
              <a:rPr lang="en-IN" sz="2400" b="1" dirty="0"/>
              <a:t>    }</a:t>
            </a:r>
          </a:p>
          <a:p>
            <a:pPr marL="0" indent="0">
              <a:buNone/>
            </a:pPr>
            <a:r>
              <a:rPr lang="en-IN" sz="2400" b="1" dirty="0"/>
              <a:t>    // for loop</a:t>
            </a:r>
          </a:p>
          <a:p>
            <a:pPr marL="0" indent="0">
              <a:buNone/>
            </a:pPr>
            <a:r>
              <a:rPr lang="en-IN" sz="2400" b="1" dirty="0"/>
              <a:t>    printf("For loop:\n");</a:t>
            </a:r>
          </a:p>
          <a:p>
            <a:pPr marL="0" indent="0">
              <a:buNone/>
            </a:pPr>
            <a:r>
              <a:rPr lang="en-IN" sz="2400" b="1" dirty="0"/>
              <a:t>    for (int i = 0; i &lt; 5; i++) {</a:t>
            </a:r>
          </a:p>
          <a:p>
            <a:pPr marL="0" indent="0">
              <a:buNone/>
            </a:pPr>
            <a:r>
              <a:rPr lang="en-IN" sz="2400" b="1" dirty="0"/>
              <a:t>        printf("%d ", i);</a:t>
            </a:r>
          </a:p>
          <a:p>
            <a:pPr marL="0" indent="0">
              <a:buNone/>
            </a:pPr>
            <a:r>
              <a:rPr lang="en-IN" sz="2400" b="1" dirty="0"/>
              <a:t>    }</a:t>
            </a:r>
          </a:p>
          <a:p>
            <a:pPr marL="0" indent="0">
              <a:buNone/>
            </a:pPr>
            <a:r>
              <a:rPr lang="en-IN" sz="2400" b="1" dirty="0"/>
              <a:t>    printf("\n");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13CFF-FE73-480F-AC89-127550A5D3BD}"/>
              </a:ext>
            </a:extLst>
          </p:cNvPr>
          <p:cNvSpPr txBox="1"/>
          <p:nvPr/>
        </p:nvSpPr>
        <p:spPr>
          <a:xfrm>
            <a:off x="5759823" y="153864"/>
            <a:ext cx="63554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</a:t>
            </a:r>
            <a:r>
              <a:rPr lang="en-IN" sz="2400" b="1" dirty="0"/>
              <a:t>// while loop</a:t>
            </a:r>
          </a:p>
          <a:p>
            <a:r>
              <a:rPr lang="en-IN" sz="2400" b="1" dirty="0"/>
              <a:t>    printf("While loop:\n");</a:t>
            </a:r>
          </a:p>
          <a:p>
            <a:r>
              <a:rPr lang="en-IN" sz="2400" b="1" dirty="0"/>
              <a:t>    int i = 0;</a:t>
            </a:r>
          </a:p>
          <a:p>
            <a:r>
              <a:rPr lang="en-IN" sz="2400" b="1" dirty="0"/>
              <a:t>    while (i &lt; 5) {</a:t>
            </a:r>
          </a:p>
          <a:p>
            <a:r>
              <a:rPr lang="en-IN" sz="2400" b="1" dirty="0"/>
              <a:t>        printf("%d ", i);</a:t>
            </a:r>
          </a:p>
          <a:p>
            <a:r>
              <a:rPr lang="en-IN" sz="2400" b="1" dirty="0"/>
              <a:t>        i++;</a:t>
            </a:r>
          </a:p>
          <a:p>
            <a:r>
              <a:rPr lang="en-IN" sz="2400" b="1" dirty="0"/>
              <a:t>    }</a:t>
            </a:r>
          </a:p>
          <a:p>
            <a:r>
              <a:rPr lang="en-IN" sz="2400" b="1" dirty="0"/>
              <a:t>    printf("\n");</a:t>
            </a:r>
          </a:p>
          <a:p>
            <a:endParaRPr lang="en-IN" sz="2400" b="1" dirty="0"/>
          </a:p>
          <a:p>
            <a:r>
              <a:rPr lang="en-IN" sz="2400" b="1" dirty="0"/>
              <a:t>    // do-while loop</a:t>
            </a:r>
          </a:p>
          <a:p>
            <a:r>
              <a:rPr lang="en-IN" sz="2400" b="1" dirty="0"/>
              <a:t>    printf("Do-while loop:\n");</a:t>
            </a:r>
          </a:p>
          <a:p>
            <a:r>
              <a:rPr lang="en-IN" sz="2400" b="1" dirty="0"/>
              <a:t>    i = 0;</a:t>
            </a:r>
          </a:p>
          <a:p>
            <a:r>
              <a:rPr lang="en-IN" sz="2400" b="1" dirty="0"/>
              <a:t>    do {</a:t>
            </a:r>
          </a:p>
          <a:p>
            <a:r>
              <a:rPr lang="en-IN" sz="2400" b="1" dirty="0"/>
              <a:t>        printf("%d ", i);</a:t>
            </a:r>
          </a:p>
          <a:p>
            <a:r>
              <a:rPr lang="en-IN" sz="2400" b="1" dirty="0"/>
              <a:t>        i++;</a:t>
            </a:r>
          </a:p>
          <a:p>
            <a:r>
              <a:rPr lang="en-IN" sz="2400" b="1" dirty="0"/>
              <a:t>    } while (i &lt; 5);</a:t>
            </a:r>
          </a:p>
          <a:p>
            <a:r>
              <a:rPr lang="en-IN" sz="2400" b="1" dirty="0"/>
              <a:t>    printf("\n");</a:t>
            </a:r>
          </a:p>
        </p:txBody>
      </p:sp>
    </p:spTree>
    <p:extLst>
      <p:ext uri="{BB962C8B-B14F-4D97-AF65-F5344CB8AC3E}">
        <p14:creationId xmlns:p14="http://schemas.microsoft.com/office/powerpoint/2010/main" val="341885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37587D-089D-4C25-8F14-8AD113E4B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698" y="376522"/>
            <a:ext cx="4851889" cy="6660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// switch statement</a:t>
            </a:r>
          </a:p>
          <a:p>
            <a:pPr marL="0" indent="0">
              <a:buNone/>
            </a:pPr>
            <a:r>
              <a:rPr lang="en-US" sz="2600" b="1" dirty="0"/>
              <a:t>    int day = 2;</a:t>
            </a:r>
          </a:p>
          <a:p>
            <a:pPr marL="0" indent="0">
              <a:buNone/>
            </a:pPr>
            <a:r>
              <a:rPr lang="en-US" sz="2600" b="1" dirty="0"/>
              <a:t>    switch (day) {</a:t>
            </a:r>
          </a:p>
          <a:p>
            <a:pPr marL="0" indent="0">
              <a:buNone/>
            </a:pPr>
            <a:r>
              <a:rPr lang="en-US" sz="2600" b="1" dirty="0"/>
              <a:t>        case 1:</a:t>
            </a:r>
          </a:p>
          <a:p>
            <a:pPr marL="0" indent="0">
              <a:buNone/>
            </a:pPr>
            <a:r>
              <a:rPr lang="en-US" sz="2600" b="1" dirty="0"/>
              <a:t>            printf("Monday\n");</a:t>
            </a:r>
          </a:p>
          <a:p>
            <a:pPr marL="0" indent="0">
              <a:buNone/>
            </a:pPr>
            <a:r>
              <a:rPr lang="en-US" sz="2600" b="1" dirty="0"/>
              <a:t>            break;</a:t>
            </a:r>
          </a:p>
          <a:p>
            <a:pPr marL="0" indent="0">
              <a:buNone/>
            </a:pPr>
            <a:r>
              <a:rPr lang="en-US" sz="2600" b="1" dirty="0"/>
              <a:t>        case 2:</a:t>
            </a:r>
          </a:p>
          <a:p>
            <a:pPr marL="0" indent="0">
              <a:buNone/>
            </a:pPr>
            <a:r>
              <a:rPr lang="en-US" sz="2600" b="1" dirty="0"/>
              <a:t>            printf("Tuesday\n");</a:t>
            </a:r>
          </a:p>
          <a:p>
            <a:pPr marL="0" indent="0">
              <a:buNone/>
            </a:pPr>
            <a:r>
              <a:rPr lang="en-US" sz="2600" b="1" dirty="0"/>
              <a:t>            break;</a:t>
            </a:r>
          </a:p>
          <a:p>
            <a:pPr marL="0" indent="0">
              <a:buNone/>
            </a:pPr>
            <a:r>
              <a:rPr lang="en-US" sz="2600" b="1" dirty="0"/>
              <a:t>        default:</a:t>
            </a:r>
          </a:p>
          <a:p>
            <a:pPr marL="0" indent="0">
              <a:buNone/>
            </a:pPr>
            <a:r>
              <a:rPr lang="en-US" sz="2600" b="1" dirty="0"/>
              <a:t>            printf("Other day\n");</a:t>
            </a:r>
          </a:p>
          <a:p>
            <a:pPr marL="0" indent="0">
              <a:buNone/>
            </a:pPr>
            <a:r>
              <a:rPr lang="en-US" sz="2600" b="1" dirty="0"/>
              <a:t>            break;</a:t>
            </a:r>
          </a:p>
          <a:p>
            <a:pPr marL="0" indent="0">
              <a:buNone/>
            </a:pPr>
            <a:r>
              <a:rPr lang="en-US" sz="2600" b="1" dirty="0"/>
              <a:t>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EE7C4-7715-4403-9CCF-246A63DD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5837"/>
            <a:ext cx="4851889" cy="6562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// break and continue in a loop</a:t>
            </a:r>
          </a:p>
          <a:p>
            <a:pPr marL="0" indent="0">
              <a:buNone/>
            </a:pPr>
            <a:r>
              <a:rPr lang="en-US" sz="2600" b="1" dirty="0"/>
              <a:t>    printf("Break and continue:\n");</a:t>
            </a:r>
          </a:p>
          <a:p>
            <a:pPr marL="0" indent="0">
              <a:buNone/>
            </a:pPr>
            <a:r>
              <a:rPr lang="en-US" sz="2600" b="1" dirty="0"/>
              <a:t>    for (i = 0; i &lt; 5; i++) {</a:t>
            </a:r>
          </a:p>
          <a:p>
            <a:pPr marL="0" indent="0">
              <a:buNone/>
            </a:pPr>
            <a:r>
              <a:rPr lang="en-US" sz="2600" b="1" dirty="0"/>
              <a:t>        if (i == 2) {</a:t>
            </a:r>
          </a:p>
          <a:p>
            <a:pPr marL="0" indent="0">
              <a:buNone/>
            </a:pPr>
            <a:r>
              <a:rPr lang="en-US" sz="2600" b="1" dirty="0"/>
              <a:t>            continue;  // Skip the rest of the loop when i is 2</a:t>
            </a:r>
          </a:p>
          <a:p>
            <a:pPr marL="0" indent="0">
              <a:buNone/>
            </a:pPr>
            <a:r>
              <a:rPr lang="en-US" sz="2600" b="1" dirty="0"/>
              <a:t>        }</a:t>
            </a:r>
          </a:p>
          <a:p>
            <a:pPr marL="0" indent="0">
              <a:buNone/>
            </a:pPr>
            <a:r>
              <a:rPr lang="en-US" sz="2600" b="1" dirty="0"/>
              <a:t>        if (i == 4) {</a:t>
            </a:r>
          </a:p>
          <a:p>
            <a:pPr marL="0" indent="0">
              <a:buNone/>
            </a:pPr>
            <a:r>
              <a:rPr lang="en-US" sz="2600" b="1" dirty="0"/>
              <a:t>            break;  // Exit the loop when i is 4</a:t>
            </a:r>
          </a:p>
          <a:p>
            <a:pPr marL="0" indent="0">
              <a:buNone/>
            </a:pPr>
            <a:r>
              <a:rPr lang="en-US" sz="2600" b="1" dirty="0"/>
              <a:t>        }</a:t>
            </a:r>
          </a:p>
          <a:p>
            <a:pPr marL="0" indent="0">
              <a:buNone/>
            </a:pPr>
            <a:r>
              <a:rPr lang="en-US" sz="2600" b="1" dirty="0"/>
              <a:t>        printf("%d ", i);</a:t>
            </a:r>
          </a:p>
          <a:p>
            <a:pPr marL="0" indent="0">
              <a:buNone/>
            </a:pPr>
            <a:r>
              <a:rPr lang="en-US" sz="2600" b="1" dirty="0"/>
              <a:t>    }</a:t>
            </a:r>
          </a:p>
          <a:p>
            <a:pPr marL="0" indent="0">
              <a:buNone/>
            </a:pPr>
            <a:r>
              <a:rPr lang="en-US" sz="2600" b="1" dirty="0"/>
              <a:t>    printf("\n");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    return 0;</a:t>
            </a:r>
          </a:p>
          <a:p>
            <a:pPr marL="0" indent="0">
              <a:buNone/>
            </a:pPr>
            <a:r>
              <a:rPr lang="en-US" sz="26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37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27BB-CFED-4ADB-95A7-B14AFDAF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6" y="268514"/>
            <a:ext cx="8596668" cy="83414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Arrays and Multidimensional arrays in C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0C48-D9F5-49B7-B984-021D9F248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102658"/>
            <a:ext cx="4970431" cy="53152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Single-Dimensional Arrays:</a:t>
            </a:r>
          </a:p>
          <a:p>
            <a:pPr marL="0" indent="0" algn="just">
              <a:buNone/>
            </a:pPr>
            <a:r>
              <a:rPr lang="en-US" sz="2400" dirty="0"/>
              <a:t>To declare an array, specify the type of its elements and the number of elements required by an array: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type arrayName[arraySize];</a:t>
            </a:r>
          </a:p>
          <a:p>
            <a:pPr marL="0" indent="0">
              <a:buNone/>
            </a:pPr>
            <a:r>
              <a:rPr lang="en-IN" sz="2400" b="1" dirty="0"/>
              <a:t>int numbers[5]; </a:t>
            </a:r>
          </a:p>
          <a:p>
            <a:pPr marL="0" indent="0">
              <a:buNone/>
            </a:pPr>
            <a:r>
              <a:rPr lang="en-US" sz="2400" b="1" dirty="0"/>
              <a:t>int numbers[5] = {1, 2, 3, 4, 5}; </a:t>
            </a:r>
            <a:endParaRPr lang="en-IN" sz="2400" b="1" dirty="0"/>
          </a:p>
          <a:p>
            <a:pPr marL="0" indent="0">
              <a:buNone/>
            </a:pPr>
            <a:r>
              <a:rPr lang="en-US" sz="2400" b="1" dirty="0"/>
              <a:t>int numbers[] = {1, 2, 3, 4, 5}; </a:t>
            </a:r>
            <a:endParaRPr lang="en-IN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566E6-7F94-4996-AC18-36AC2470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102658"/>
            <a:ext cx="5495365" cy="536046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Accessing Array Elements: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/>
              <a:t>int numbers[5] = {1, 2, 3, 4, 5};</a:t>
            </a:r>
          </a:p>
          <a:p>
            <a:pPr marL="0" indent="0">
              <a:buNone/>
            </a:pPr>
            <a:r>
              <a:rPr lang="en-US" sz="2400" b="1" dirty="0"/>
              <a:t>printf("%d\n", numbers[0]);  </a:t>
            </a:r>
          </a:p>
          <a:p>
            <a:pPr marL="0" indent="0">
              <a:buNone/>
            </a:pPr>
            <a:r>
              <a:rPr lang="en-US" sz="2400" dirty="0"/>
              <a:t>Output: 1</a:t>
            </a:r>
          </a:p>
          <a:p>
            <a:pPr marL="0" indent="0">
              <a:buNone/>
            </a:pPr>
            <a:r>
              <a:rPr lang="en-US" sz="2400" b="1" dirty="0"/>
              <a:t>printf("%d\n", numbers[4]);  </a:t>
            </a:r>
          </a:p>
          <a:p>
            <a:pPr marL="0" indent="0">
              <a:buNone/>
            </a:pPr>
            <a:r>
              <a:rPr lang="en-US" sz="2400" dirty="0"/>
              <a:t>Output: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2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DDAD-6CF3-4D12-9FBE-3481E365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976"/>
            <a:ext cx="10752666" cy="65980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Relational Operators: </a:t>
            </a:r>
            <a:r>
              <a:rPr lang="en-US" sz="2400" dirty="0"/>
              <a:t>Used to compare two values.</a:t>
            </a:r>
          </a:p>
          <a:p>
            <a:pPr marL="0" indent="0">
              <a:buNone/>
            </a:pPr>
            <a:r>
              <a:rPr lang="en-US" sz="2400" b="1" dirty="0"/>
              <a:t>==  		  // Equal to</a:t>
            </a:r>
          </a:p>
          <a:p>
            <a:pPr marL="0" indent="0">
              <a:buNone/>
            </a:pPr>
            <a:r>
              <a:rPr lang="en-US" sz="2400" b="1" dirty="0"/>
              <a:t>!=  		       // Not equal to</a:t>
            </a:r>
          </a:p>
          <a:p>
            <a:pPr marL="0" indent="0">
              <a:buNone/>
            </a:pPr>
            <a:r>
              <a:rPr lang="en-US" sz="2400" b="1" dirty="0"/>
              <a:t>&gt;    		 // Greater than</a:t>
            </a:r>
          </a:p>
          <a:p>
            <a:pPr marL="0" indent="0">
              <a:buNone/>
            </a:pPr>
            <a:r>
              <a:rPr lang="en-US" sz="2400" b="1" dirty="0"/>
              <a:t>&lt;    		 // Less than</a:t>
            </a:r>
          </a:p>
          <a:p>
            <a:pPr marL="0" indent="0">
              <a:buNone/>
            </a:pPr>
            <a:r>
              <a:rPr lang="en-US" sz="2400" b="1" dirty="0"/>
              <a:t>&gt;=  		 // Greater than or equal to</a:t>
            </a:r>
          </a:p>
          <a:p>
            <a:pPr marL="0" indent="0">
              <a:buNone/>
            </a:pPr>
            <a:r>
              <a:rPr lang="en-US" sz="2400" b="1" dirty="0"/>
              <a:t>&lt;=  	       // Less than or equal to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 a = 10, b = 5;</a:t>
            </a:r>
          </a:p>
          <a:p>
            <a:pPr marL="0" indent="0">
              <a:buNone/>
            </a:pPr>
            <a:r>
              <a:rPr lang="en-US" sz="2400" dirty="0"/>
              <a:t>bool isEqual = (a == b);        // isEqual = false</a:t>
            </a:r>
          </a:p>
          <a:p>
            <a:pPr marL="0" indent="0">
              <a:buNone/>
            </a:pPr>
            <a:r>
              <a:rPr lang="en-US" sz="2400" dirty="0"/>
              <a:t>bool isNotEqual = (a != b);     // isNotEqual = true</a:t>
            </a:r>
          </a:p>
          <a:p>
            <a:pPr marL="0" indent="0">
              <a:buNone/>
            </a:pPr>
            <a:r>
              <a:rPr lang="en-US" sz="2400" dirty="0"/>
              <a:t>bool isGreater = (a &gt; b);       // isGreater = true</a:t>
            </a:r>
          </a:p>
          <a:p>
            <a:pPr marL="0" indent="0">
              <a:buNone/>
            </a:pPr>
            <a:r>
              <a:rPr lang="en-US" sz="2400" dirty="0"/>
              <a:t>bool isLess = (a &lt; b);          // isLess = false</a:t>
            </a:r>
          </a:p>
          <a:p>
            <a:pPr marL="0" indent="0">
              <a:buNone/>
            </a:pPr>
            <a:r>
              <a:rPr lang="en-US" sz="2400" dirty="0"/>
              <a:t>bool isGreaterOrEqual = (a &gt;= b); // isGreaterOrEqual = true</a:t>
            </a:r>
          </a:p>
          <a:p>
            <a:pPr marL="0" indent="0">
              <a:buNone/>
            </a:pPr>
            <a:r>
              <a:rPr lang="en-US" sz="2400" dirty="0"/>
              <a:t>bool isLessOrEqual = (a &lt;= b);  // isLessOrEqual = false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770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851A3B-AE1B-432A-A6F7-840A0773C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632" y="217145"/>
            <a:ext cx="7766936" cy="742078"/>
          </a:xfrm>
        </p:spPr>
        <p:txBody>
          <a:bodyPr/>
          <a:lstStyle/>
          <a:p>
            <a:pPr algn="l"/>
            <a:r>
              <a:rPr lang="en-IN" sz="3200" dirty="0"/>
              <a:t>Array Example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0D0E4C7-7CAD-4C66-ADC5-E7967F172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32" y="1066800"/>
            <a:ext cx="8918886" cy="5430619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#include &lt;stdio.h&gt;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int main() {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    int numbers[5] = {1, 2, 3, 4, 5};</a:t>
            </a:r>
          </a:p>
          <a:p>
            <a:pPr algn="l"/>
            <a:endParaRPr lang="en-IN" sz="2400" b="1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    for (int i = 0; i &lt; 5; i++) {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        printf("Element at index %d: %d\n", i, numbers[i]);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    return 0;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}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207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F9DD69-B735-4FF8-9B14-23E78F903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369" y="533825"/>
            <a:ext cx="4184035" cy="57903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Two-Dimensional Arrays</a:t>
            </a:r>
            <a:endParaRPr lang="en-IN" sz="2400" b="1" i="1" dirty="0">
              <a:solidFill>
                <a:schemeClr val="accent1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two-dimensional array can be thought of as a matrix or a table with rows and columns.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/>
              <a:t>type </a:t>
            </a:r>
            <a:r>
              <a:rPr lang="en-IN" sz="2400" b="1" dirty="0"/>
              <a:t>arrayName[rows][columns];</a:t>
            </a:r>
          </a:p>
          <a:p>
            <a:pPr marL="0" indent="0" algn="just">
              <a:buNone/>
            </a:pPr>
            <a:r>
              <a:rPr lang="fr-FR" sz="2400" dirty="0"/>
              <a:t>Example:</a:t>
            </a:r>
          </a:p>
          <a:p>
            <a:pPr marL="0" indent="0" algn="just">
              <a:buNone/>
            </a:pPr>
            <a:r>
              <a:rPr lang="fr-FR" sz="2400" b="1" dirty="0"/>
              <a:t>int matrix[3][3]; </a:t>
            </a:r>
            <a:endParaRPr lang="en-IN" sz="2400" b="1" dirty="0"/>
          </a:p>
          <a:p>
            <a:pPr marL="0" indent="0" algn="just">
              <a:buNone/>
            </a:pPr>
            <a:r>
              <a:rPr lang="en-IN" sz="2400" b="1" dirty="0"/>
              <a:t>int matrix[3][3] = {</a:t>
            </a:r>
          </a:p>
          <a:p>
            <a:pPr marL="0" indent="0" algn="just">
              <a:buNone/>
            </a:pPr>
            <a:r>
              <a:rPr lang="en-IN" sz="2400" b="1" dirty="0"/>
              <a:t>    {1, 2, 3},</a:t>
            </a:r>
          </a:p>
          <a:p>
            <a:pPr marL="0" indent="0" algn="just">
              <a:buNone/>
            </a:pPr>
            <a:r>
              <a:rPr lang="en-IN" sz="2400" b="1" dirty="0"/>
              <a:t>    {4, 5, 6},</a:t>
            </a:r>
          </a:p>
          <a:p>
            <a:pPr marL="0" indent="0" algn="just">
              <a:buNone/>
            </a:pPr>
            <a:r>
              <a:rPr lang="en-IN" sz="2400" b="1" dirty="0"/>
              <a:t>    {7, 8, 9}</a:t>
            </a:r>
          </a:p>
          <a:p>
            <a:pPr marL="0" indent="0" algn="just">
              <a:buNone/>
            </a:pPr>
            <a:r>
              <a:rPr lang="en-IN" sz="2400" b="1" dirty="0"/>
              <a:t>};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712C4-BBA1-4C02-AABE-424C5E5D9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7523" y="533825"/>
            <a:ext cx="4762242" cy="5790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Accessing Two-Dimensional Array </a:t>
            </a:r>
          </a:p>
          <a:p>
            <a:pPr marL="0" indent="0">
              <a:buNone/>
            </a:pPr>
            <a:r>
              <a:rPr lang="en-IN" sz="2400" b="1" dirty="0"/>
              <a:t>int matrix[3][3] = {</a:t>
            </a:r>
          </a:p>
          <a:p>
            <a:pPr marL="0" indent="0">
              <a:buNone/>
            </a:pPr>
            <a:r>
              <a:rPr lang="en-IN" sz="2400" b="1" dirty="0"/>
              <a:t>    {1, 2, 3},</a:t>
            </a:r>
          </a:p>
          <a:p>
            <a:pPr marL="0" indent="0">
              <a:buNone/>
            </a:pPr>
            <a:r>
              <a:rPr lang="en-IN" sz="2400" b="1" dirty="0"/>
              <a:t>    {4, 5, 6},</a:t>
            </a:r>
          </a:p>
          <a:p>
            <a:pPr marL="0" indent="0">
              <a:buNone/>
            </a:pPr>
            <a:r>
              <a:rPr lang="en-IN" sz="2400" b="1" dirty="0"/>
              <a:t>    {7, 8, 9}</a:t>
            </a:r>
          </a:p>
          <a:p>
            <a:pPr marL="0" indent="0">
              <a:buNone/>
            </a:pPr>
            <a:r>
              <a:rPr lang="en-IN" sz="2400" b="1" dirty="0"/>
              <a:t>};</a:t>
            </a:r>
          </a:p>
          <a:p>
            <a:pPr marL="0" indent="0">
              <a:buNone/>
            </a:pPr>
            <a:r>
              <a:rPr lang="en-IN" sz="2400" dirty="0"/>
              <a:t>printf("%d\n", matrix[0][0]);   Output: 1</a:t>
            </a:r>
          </a:p>
          <a:p>
            <a:pPr marL="0" indent="0">
              <a:buNone/>
            </a:pPr>
            <a:r>
              <a:rPr lang="en-IN" sz="2400" dirty="0"/>
              <a:t>printf("%d\n", matrix[2][2]);   Output: 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31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F6A7-BF23-4210-9289-ADA718A5D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7553"/>
            <a:ext cx="4184035" cy="638287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Higher-Dimensional Arrays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allows arrays of three or more dimensions, although they are less commonly used.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arrayName[size1][size2][size3];</a:t>
            </a:r>
          </a:p>
          <a:p>
            <a:pPr marL="0" indent="0" algn="just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tensor[2][2][2] = {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{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{1, 2},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{3, 4}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},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{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{5, 6},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{7, 8}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};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F9BEA-95EB-4011-824B-F9F2F98D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2017" y="537882"/>
            <a:ext cx="4184034" cy="62125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int tensor[2][2][2] = {</a:t>
            </a:r>
          </a:p>
          <a:p>
            <a:pPr marL="0" indent="0">
              <a:buNone/>
            </a:pPr>
            <a:r>
              <a:rPr lang="en-IN" sz="2000" b="1" dirty="0"/>
              <a:t>    {</a:t>
            </a:r>
          </a:p>
          <a:p>
            <a:pPr marL="0" indent="0">
              <a:buNone/>
            </a:pPr>
            <a:r>
              <a:rPr lang="en-IN" sz="2000" b="1" dirty="0"/>
              <a:t>        {1, 2},</a:t>
            </a:r>
          </a:p>
          <a:p>
            <a:pPr marL="0" indent="0">
              <a:buNone/>
            </a:pPr>
            <a:r>
              <a:rPr lang="en-IN" sz="2000" b="1" dirty="0"/>
              <a:t>        {3, 4}</a:t>
            </a:r>
          </a:p>
          <a:p>
            <a:pPr marL="0" indent="0">
              <a:buNone/>
            </a:pPr>
            <a:r>
              <a:rPr lang="en-IN" sz="2000" b="1" dirty="0"/>
              <a:t>    },</a:t>
            </a:r>
          </a:p>
          <a:p>
            <a:pPr marL="0" indent="0">
              <a:buNone/>
            </a:pPr>
            <a:r>
              <a:rPr lang="en-IN" sz="2000" b="1" dirty="0"/>
              <a:t>    {</a:t>
            </a:r>
          </a:p>
          <a:p>
            <a:pPr marL="0" indent="0">
              <a:buNone/>
            </a:pPr>
            <a:r>
              <a:rPr lang="en-IN" sz="2000" b="1" dirty="0"/>
              <a:t>        {5, 6},</a:t>
            </a:r>
          </a:p>
          <a:p>
            <a:pPr marL="0" indent="0">
              <a:buNone/>
            </a:pPr>
            <a:r>
              <a:rPr lang="en-IN" sz="2000" b="1" dirty="0"/>
              <a:t>        {7, 8}</a:t>
            </a:r>
          </a:p>
          <a:p>
            <a:pPr marL="0" indent="0">
              <a:buNone/>
            </a:pPr>
            <a:r>
              <a:rPr lang="en-IN" sz="2000" b="1" dirty="0"/>
              <a:t>    }</a:t>
            </a:r>
          </a:p>
          <a:p>
            <a:pPr marL="0" indent="0">
              <a:buNone/>
            </a:pPr>
            <a:r>
              <a:rPr lang="en-IN" sz="2000" b="1" dirty="0"/>
              <a:t>};</a:t>
            </a:r>
          </a:p>
          <a:p>
            <a:pPr marL="0" indent="0">
              <a:buNone/>
            </a:pPr>
            <a:r>
              <a:rPr lang="en-IN" sz="2000" b="1" dirty="0"/>
              <a:t>printf("%d\n", tensor[0][0][0]);   </a:t>
            </a:r>
            <a:r>
              <a:rPr lang="en-IN" sz="2000" dirty="0"/>
              <a:t>Output: 1</a:t>
            </a:r>
          </a:p>
          <a:p>
            <a:pPr marL="0" indent="0">
              <a:buNone/>
            </a:pPr>
            <a:r>
              <a:rPr lang="en-IN" sz="2000" b="1" dirty="0"/>
              <a:t>printf("%d\n", tensor[1][1][1]);   </a:t>
            </a:r>
            <a:r>
              <a:rPr lang="en-IN" sz="2000" dirty="0"/>
              <a:t>Output: 8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990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B993-B092-4C28-846B-844CC67B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60" y="53787"/>
            <a:ext cx="5104899" cy="66338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Input &amp; Output in C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42B6-C5AD-4557-8C2B-13011F38B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654424"/>
            <a:ext cx="5006290" cy="6203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Formatted Output: </a:t>
            </a:r>
            <a:r>
              <a:rPr lang="en-IN" b="1" dirty="0"/>
              <a:t>printf</a:t>
            </a:r>
          </a:p>
          <a:p>
            <a:pPr marL="0" indent="0">
              <a:buNone/>
            </a:pPr>
            <a:r>
              <a:rPr lang="fr-FR" dirty="0"/>
              <a:t>Syntax:</a:t>
            </a:r>
          </a:p>
          <a:p>
            <a:pPr marL="0" indent="0">
              <a:buNone/>
            </a:pPr>
            <a:r>
              <a:rPr lang="fr-FR" b="1" dirty="0"/>
              <a:t>int printf(const char *format, ...);</a:t>
            </a:r>
          </a:p>
          <a:p>
            <a:pPr marL="0" indent="0">
              <a:buNone/>
            </a:pPr>
            <a:r>
              <a:rPr lang="en-IN" sz="2900" b="1" dirty="0"/>
              <a:t>#include &lt;stdio.h&gt;</a:t>
            </a:r>
          </a:p>
          <a:p>
            <a:pPr marL="0" indent="0">
              <a:buNone/>
            </a:pPr>
            <a:r>
              <a:rPr lang="en-IN" sz="2900" b="1" dirty="0"/>
              <a:t>int main() {</a:t>
            </a:r>
          </a:p>
          <a:p>
            <a:pPr marL="0" indent="0">
              <a:buNone/>
            </a:pPr>
            <a:r>
              <a:rPr lang="en-IN" sz="2900" b="1" dirty="0"/>
              <a:t>    int num = 10;</a:t>
            </a:r>
          </a:p>
          <a:p>
            <a:pPr marL="0" indent="0">
              <a:buNone/>
            </a:pPr>
            <a:r>
              <a:rPr lang="en-IN" sz="2900" b="1" dirty="0"/>
              <a:t>    float pi = 3.14;</a:t>
            </a:r>
          </a:p>
          <a:p>
            <a:pPr marL="0" indent="0">
              <a:buNone/>
            </a:pPr>
            <a:r>
              <a:rPr lang="en-IN" sz="2900" b="1" dirty="0"/>
              <a:t>    char ch = 'A';</a:t>
            </a:r>
          </a:p>
          <a:p>
            <a:pPr marL="0" indent="0">
              <a:buNone/>
            </a:pPr>
            <a:r>
              <a:rPr lang="en-IN" sz="2900" b="1" dirty="0"/>
              <a:t>    char str[] = "Hello, World!";</a:t>
            </a:r>
          </a:p>
          <a:p>
            <a:pPr marL="0" indent="0">
              <a:buNone/>
            </a:pPr>
            <a:endParaRPr lang="en-IN" sz="2900" b="1" dirty="0"/>
          </a:p>
          <a:p>
            <a:pPr marL="0" indent="0">
              <a:buNone/>
            </a:pPr>
            <a:r>
              <a:rPr lang="en-IN" sz="2900" b="1" dirty="0"/>
              <a:t>    printf("Integer: %d\n", num);</a:t>
            </a:r>
          </a:p>
          <a:p>
            <a:pPr marL="0" indent="0">
              <a:buNone/>
            </a:pPr>
            <a:r>
              <a:rPr lang="en-IN" sz="2900" b="1" dirty="0"/>
              <a:t>    printf("Float: %.2f\n", pi);</a:t>
            </a:r>
          </a:p>
          <a:p>
            <a:pPr marL="0" indent="0">
              <a:buNone/>
            </a:pPr>
            <a:r>
              <a:rPr lang="en-IN" sz="2900" b="1" dirty="0"/>
              <a:t>    printf("Character: %c\n", ch);</a:t>
            </a:r>
          </a:p>
          <a:p>
            <a:pPr marL="0" indent="0">
              <a:buNone/>
            </a:pPr>
            <a:r>
              <a:rPr lang="en-IN" sz="2900" b="1" dirty="0"/>
              <a:t>    printf("String: %s\n", str);</a:t>
            </a:r>
          </a:p>
          <a:p>
            <a:pPr marL="0" indent="0">
              <a:buNone/>
            </a:pPr>
            <a:r>
              <a:rPr lang="en-IN" sz="2900" b="1" dirty="0"/>
              <a:t>    return 0;</a:t>
            </a:r>
          </a:p>
          <a:p>
            <a:pPr marL="0" indent="0">
              <a:buNone/>
            </a:pPr>
            <a:r>
              <a:rPr lang="en-IN" sz="29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28BBB-E4B7-462F-9C52-1BB1172B3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3625" y="71717"/>
            <a:ext cx="6508376" cy="67862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Formatted Input: </a:t>
            </a:r>
            <a:r>
              <a:rPr lang="en-IN" b="1" dirty="0"/>
              <a:t>scanf</a:t>
            </a:r>
          </a:p>
          <a:p>
            <a:pPr marL="0" indent="0">
              <a:buNone/>
            </a:pPr>
            <a:r>
              <a:rPr lang="fr-FR" dirty="0"/>
              <a:t>Syntax:</a:t>
            </a:r>
          </a:p>
          <a:p>
            <a:pPr marL="0" indent="0">
              <a:buNone/>
            </a:pPr>
            <a:r>
              <a:rPr lang="fr-FR" b="1" dirty="0"/>
              <a:t>int scanf(const char *format, ...);</a:t>
            </a:r>
          </a:p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int num;</a:t>
            </a:r>
          </a:p>
          <a:p>
            <a:pPr marL="0" indent="0">
              <a:buNone/>
            </a:pPr>
            <a:r>
              <a:rPr lang="en-IN" sz="2000" b="1" dirty="0"/>
              <a:t>    float pi;</a:t>
            </a:r>
          </a:p>
          <a:p>
            <a:pPr marL="0" indent="0">
              <a:buNone/>
            </a:pPr>
            <a:r>
              <a:rPr lang="en-IN" sz="2000" b="1" dirty="0"/>
              <a:t>    char ch;</a:t>
            </a:r>
          </a:p>
          <a:p>
            <a:pPr marL="0" indent="0">
              <a:buNone/>
            </a:pPr>
            <a:r>
              <a:rPr lang="en-IN" sz="2000" b="1" dirty="0"/>
              <a:t>    char str[100];</a:t>
            </a:r>
          </a:p>
          <a:p>
            <a:pPr marL="0" indent="0">
              <a:buNone/>
            </a:pPr>
            <a:r>
              <a:rPr lang="en-IN" sz="2000" b="1" dirty="0"/>
              <a:t>    printf("Enter an integer: ");</a:t>
            </a:r>
          </a:p>
          <a:p>
            <a:pPr marL="0" indent="0">
              <a:buNone/>
            </a:pPr>
            <a:r>
              <a:rPr lang="en-IN" sz="2000" b="1" dirty="0"/>
              <a:t>    scanf("%d",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dirty="0"/>
              <a:t>num);</a:t>
            </a:r>
          </a:p>
          <a:p>
            <a:pPr marL="0" indent="0">
              <a:buNone/>
            </a:pPr>
            <a:r>
              <a:rPr lang="en-IN" sz="2000" b="1" dirty="0"/>
              <a:t>    printf("Enter a float: ");</a:t>
            </a:r>
          </a:p>
          <a:p>
            <a:pPr marL="0" indent="0">
              <a:buNone/>
            </a:pPr>
            <a:r>
              <a:rPr lang="en-IN" sz="2000" b="1" dirty="0"/>
              <a:t>    scanf("%f",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dirty="0"/>
              <a:t>pi);</a:t>
            </a:r>
          </a:p>
          <a:p>
            <a:pPr marL="0" indent="0">
              <a:buNone/>
            </a:pPr>
            <a:r>
              <a:rPr lang="en-IN" sz="2000" b="1" dirty="0"/>
              <a:t>    printf("Enter a character: ");</a:t>
            </a:r>
          </a:p>
          <a:p>
            <a:pPr marL="0" indent="0">
              <a:buNone/>
            </a:pPr>
            <a:r>
              <a:rPr lang="en-IN" sz="2000" b="1" dirty="0"/>
              <a:t>    scanf(" %c",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dirty="0"/>
              <a:t>ch);  // Note the space before %c to consume any 					leftover whitespace</a:t>
            </a:r>
          </a:p>
          <a:p>
            <a:pPr marL="0" indent="0">
              <a:buNone/>
            </a:pPr>
            <a:r>
              <a:rPr lang="en-IN" sz="2000" b="1" dirty="0"/>
              <a:t>    printf("Enter a string: ");</a:t>
            </a:r>
          </a:p>
          <a:p>
            <a:pPr marL="0" indent="0">
              <a:buNone/>
            </a:pPr>
            <a:r>
              <a:rPr lang="en-IN" sz="2000" b="1" dirty="0"/>
              <a:t>    scanf("%s", str);  // Reads a single word (up to the first 						    whitespace)</a:t>
            </a:r>
          </a:p>
          <a:p>
            <a:pPr marL="0" indent="0">
              <a:buNone/>
            </a:pPr>
            <a:r>
              <a:rPr lang="en-IN" sz="2000" b="1" dirty="0"/>
              <a:t>    printf("You entered: %d, %.2f, %c, %s\n", num, pi, ch, str);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60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2D77-74D4-4FDB-BB47-4E4CD06E6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349624"/>
            <a:ext cx="4746313" cy="6302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Character I/O:</a:t>
            </a:r>
            <a:r>
              <a:rPr lang="en-US" dirty="0"/>
              <a:t> </a:t>
            </a:r>
            <a:r>
              <a:rPr lang="en-US" b="1" dirty="0"/>
              <a:t>getchar</a:t>
            </a:r>
            <a:r>
              <a:rPr lang="en-US" dirty="0"/>
              <a:t> and </a:t>
            </a:r>
            <a:r>
              <a:rPr lang="en-US" b="1" dirty="0"/>
              <a:t>putchar</a:t>
            </a:r>
          </a:p>
          <a:p>
            <a:pPr marL="0" indent="0" algn="just">
              <a:buNone/>
            </a:pPr>
            <a:r>
              <a:rPr lang="en-US" sz="2100" dirty="0"/>
              <a:t>The getchar function reads a single character from the standard input, and the putchar function writes a single character to the standard output.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IN" sz="2800" b="1" dirty="0"/>
              <a:t>#include &lt;stdio.h&gt;</a:t>
            </a:r>
          </a:p>
          <a:p>
            <a:pPr marL="0" indent="0">
              <a:buNone/>
            </a:pPr>
            <a:r>
              <a:rPr lang="en-IN" sz="2800" b="1" dirty="0"/>
              <a:t>int main() {</a:t>
            </a:r>
          </a:p>
          <a:p>
            <a:pPr marL="0" indent="0">
              <a:buNone/>
            </a:pPr>
            <a:r>
              <a:rPr lang="en-IN" sz="2800" b="1" dirty="0"/>
              <a:t>    char ch;</a:t>
            </a:r>
          </a:p>
          <a:p>
            <a:pPr marL="0" indent="0">
              <a:buNone/>
            </a:pPr>
            <a:r>
              <a:rPr lang="en-IN" sz="2800" b="1" dirty="0"/>
              <a:t>    printf("Enter a character: ");</a:t>
            </a:r>
          </a:p>
          <a:p>
            <a:pPr marL="0" indent="0">
              <a:buNone/>
            </a:pPr>
            <a:r>
              <a:rPr lang="en-IN" sz="2800" b="1" dirty="0"/>
              <a:t>    ch = getchar();</a:t>
            </a:r>
          </a:p>
          <a:p>
            <a:pPr marL="0" indent="0">
              <a:buNone/>
            </a:pPr>
            <a:r>
              <a:rPr lang="en-IN" sz="2800" b="1" dirty="0"/>
              <a:t>    printf("You entered: ");</a:t>
            </a:r>
          </a:p>
          <a:p>
            <a:pPr marL="0" indent="0">
              <a:buNone/>
            </a:pPr>
            <a:r>
              <a:rPr lang="en-IN" sz="2800" b="1" dirty="0"/>
              <a:t>    putchar(ch);</a:t>
            </a:r>
          </a:p>
          <a:p>
            <a:pPr marL="0" indent="0">
              <a:buNone/>
            </a:pPr>
            <a:r>
              <a:rPr lang="en-IN" sz="2800" b="1" dirty="0"/>
              <a:t>    printf("\n");</a:t>
            </a:r>
          </a:p>
          <a:p>
            <a:pPr marL="0" indent="0">
              <a:buNone/>
            </a:pPr>
            <a:r>
              <a:rPr lang="en-IN" sz="2800" b="1" dirty="0"/>
              <a:t>    return 0;</a:t>
            </a:r>
          </a:p>
          <a:p>
            <a:pPr marL="0" indent="0">
              <a:buNone/>
            </a:pPr>
            <a:r>
              <a:rPr lang="en-IN" sz="28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D0BF1-0FC9-4F27-8214-8DB8F041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7851" y="349624"/>
            <a:ext cx="5389771" cy="6302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String I/O:</a:t>
            </a:r>
            <a:r>
              <a:rPr lang="en-US" dirty="0"/>
              <a:t> </a:t>
            </a:r>
            <a:r>
              <a:rPr lang="en-US" b="1" dirty="0"/>
              <a:t>gets(fgets)</a:t>
            </a:r>
            <a:r>
              <a:rPr lang="en-US" dirty="0"/>
              <a:t> and </a:t>
            </a:r>
            <a:r>
              <a:rPr lang="en-US" b="1" dirty="0"/>
              <a:t>puts</a:t>
            </a:r>
          </a:p>
          <a:p>
            <a:pPr marL="0" indent="0" algn="just">
              <a:buNone/>
            </a:pPr>
            <a:r>
              <a:rPr lang="en-US" sz="2100" dirty="0"/>
              <a:t>The gets function reads a line of text from the standard input, and the puts function writes a string to the standard output.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#include &lt;stdio.h&gt;</a:t>
            </a:r>
          </a:p>
          <a:p>
            <a:pPr marL="0" indent="0">
              <a:buNone/>
            </a:pPr>
            <a:r>
              <a:rPr lang="en-US" sz="2800" b="1" dirty="0"/>
              <a:t>int main() {</a:t>
            </a:r>
          </a:p>
          <a:p>
            <a:pPr marL="0" indent="0">
              <a:buNone/>
            </a:pPr>
            <a:r>
              <a:rPr lang="en-US" sz="2800" b="1" dirty="0"/>
              <a:t>    char str[100];</a:t>
            </a:r>
          </a:p>
          <a:p>
            <a:pPr marL="0" indent="0">
              <a:buNone/>
            </a:pPr>
            <a:r>
              <a:rPr lang="en-US" sz="2800" b="1" dirty="0"/>
              <a:t>    printf("Enter a string: ");</a:t>
            </a:r>
          </a:p>
          <a:p>
            <a:pPr marL="0" indent="0">
              <a:buNone/>
            </a:pPr>
            <a:r>
              <a:rPr lang="en-US" sz="2800" b="1" dirty="0"/>
              <a:t>    fgets(str, sizeof(str), stdin);  // Reads a line of text</a:t>
            </a:r>
          </a:p>
          <a:p>
            <a:pPr marL="0" indent="0">
              <a:buNone/>
            </a:pPr>
            <a:r>
              <a:rPr lang="en-US" sz="2800" b="1" dirty="0"/>
              <a:t>    printf("You entered: ");</a:t>
            </a:r>
          </a:p>
          <a:p>
            <a:pPr marL="0" indent="0">
              <a:buNone/>
            </a:pPr>
            <a:r>
              <a:rPr lang="en-US" sz="2800" b="1" dirty="0"/>
              <a:t>    puts(str);  // Prints the string followed by a newline</a:t>
            </a:r>
          </a:p>
          <a:p>
            <a:pPr marL="0" indent="0">
              <a:buNone/>
            </a:pPr>
            <a:r>
              <a:rPr lang="en-US" sz="2800" b="1" dirty="0"/>
              <a:t>    return 0;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156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E21F-108F-4C24-8F41-7E202A56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6518"/>
            <a:ext cx="2370666" cy="67235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29A5-4482-4266-8FE6-9D3F6D6B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48870"/>
            <a:ext cx="4791137" cy="55214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r>
              <a:rPr lang="en-US" sz="2400" b="1" dirty="0"/>
              <a:t>int main() {</a:t>
            </a:r>
          </a:p>
          <a:p>
            <a:pPr marL="0" indent="0">
              <a:buNone/>
            </a:pPr>
            <a:r>
              <a:rPr lang="en-US" sz="2400" b="1" dirty="0"/>
              <a:t>    int age;</a:t>
            </a:r>
          </a:p>
          <a:p>
            <a:pPr marL="0" indent="0">
              <a:buNone/>
            </a:pPr>
            <a:r>
              <a:rPr lang="en-US" sz="2400" b="1" dirty="0"/>
              <a:t>    float height;</a:t>
            </a:r>
          </a:p>
          <a:p>
            <a:pPr marL="0" indent="0">
              <a:buNone/>
            </a:pPr>
            <a:r>
              <a:rPr lang="en-US" sz="2400" b="1" dirty="0"/>
              <a:t>    char name[50];</a:t>
            </a:r>
          </a:p>
          <a:p>
            <a:pPr marL="0" indent="0">
              <a:buNone/>
            </a:pPr>
            <a:r>
              <a:rPr lang="en-US" sz="2400" b="1" dirty="0"/>
              <a:t>    printf("Enter your name: ");</a:t>
            </a:r>
          </a:p>
          <a:p>
            <a:pPr marL="0" indent="0">
              <a:buNone/>
            </a:pPr>
            <a:r>
              <a:rPr lang="en-US" sz="2400" b="1" dirty="0"/>
              <a:t>    fgets(name, sizeof(name), stdin);</a:t>
            </a:r>
          </a:p>
          <a:p>
            <a:pPr marL="0" indent="0">
              <a:buNone/>
            </a:pPr>
            <a:r>
              <a:rPr lang="en-US" sz="2400" b="1" dirty="0"/>
              <a:t>    // Remove newline character from the name string</a:t>
            </a:r>
          </a:p>
          <a:p>
            <a:pPr marL="0" indent="0">
              <a:buNone/>
            </a:pPr>
            <a:r>
              <a:rPr lang="en-US" sz="2400" b="1" dirty="0"/>
              <a:t>    name[strcspn(name, "\n")] = 0;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93300-DF44-4A91-BCDB-20A462AD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0035" y="519952"/>
            <a:ext cx="5721465" cy="60503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printf("Enter your age: ");</a:t>
            </a:r>
          </a:p>
          <a:p>
            <a:pPr marL="0" indent="0">
              <a:buNone/>
            </a:pPr>
            <a:r>
              <a:rPr lang="en-US" sz="2400" b="1" dirty="0"/>
              <a:t>    scanf("%d", &amp;age);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printf("Enter your height (in meters): ");</a:t>
            </a:r>
          </a:p>
          <a:p>
            <a:pPr marL="0" indent="0">
              <a:buNone/>
            </a:pPr>
            <a:r>
              <a:rPr lang="en-US" sz="2400" b="1" dirty="0"/>
              <a:t>    scanf("%f", &amp;height);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printf("Name: %s\n", name);</a:t>
            </a:r>
          </a:p>
          <a:p>
            <a:pPr marL="0" indent="0">
              <a:buNone/>
            </a:pPr>
            <a:r>
              <a:rPr lang="en-US" sz="2400" b="1" dirty="0"/>
              <a:t>    printf("Age: %d\n", age);</a:t>
            </a:r>
          </a:p>
          <a:p>
            <a:pPr marL="0" indent="0">
              <a:buNone/>
            </a:pPr>
            <a:r>
              <a:rPr lang="en-US" sz="2400" b="1" dirty="0"/>
              <a:t>    printf("Height: %.2f meters\n", height);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9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190C-2A2E-45C6-BA77-F23F7CBA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3411"/>
            <a:ext cx="3329890" cy="681318"/>
          </a:xfrm>
        </p:spPr>
        <p:txBody>
          <a:bodyPr/>
          <a:lstStyle/>
          <a:p>
            <a:r>
              <a:rPr lang="en-IN" dirty="0"/>
              <a:t>Strings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C675-6AFF-464E-97F6-30DE11272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84728"/>
            <a:ext cx="5255317" cy="5549154"/>
          </a:xfrm>
        </p:spPr>
        <p:txBody>
          <a:bodyPr/>
          <a:lstStyle/>
          <a:p>
            <a:pPr algn="just"/>
            <a:r>
              <a:rPr lang="en-US" sz="2000" dirty="0"/>
              <a:t>In C, a string is an array of characters terminated by a null character (\0). </a:t>
            </a:r>
          </a:p>
          <a:p>
            <a:pPr algn="just"/>
            <a:r>
              <a:rPr lang="en-US" sz="2000" dirty="0"/>
              <a:t>The null character signifies the end of the string. </a:t>
            </a:r>
          </a:p>
          <a:p>
            <a:pPr algn="just"/>
            <a:r>
              <a:rPr lang="en-US" sz="2000" dirty="0"/>
              <a:t>Strings are commonly used for storing and manipulating text.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/>
              <a:t>Declaration Using Character Arrays:</a:t>
            </a:r>
          </a:p>
          <a:p>
            <a:pPr marL="0" indent="0" algn="just">
              <a:buNone/>
            </a:pPr>
            <a:r>
              <a:rPr lang="en-IN" sz="2400" dirty="0"/>
              <a:t>char str1[6] = {'H', 'e', 'l', 'l', 'o', '\0'};</a:t>
            </a:r>
          </a:p>
          <a:p>
            <a:pPr marL="0" indent="0" algn="just">
              <a:buNone/>
            </a:pPr>
            <a:r>
              <a:rPr lang="en-IN" sz="2400" dirty="0"/>
              <a:t>char str2[] = "Hello";</a:t>
            </a:r>
          </a:p>
          <a:p>
            <a:pPr marL="0" indent="0" algn="just">
              <a:buNone/>
            </a:pPr>
            <a:r>
              <a:rPr lang="en-US" sz="2000" b="1" dirty="0"/>
              <a:t>Declaration Using Pointers:</a:t>
            </a:r>
          </a:p>
          <a:p>
            <a:pPr marL="0" indent="0" algn="just">
              <a:buNone/>
            </a:pPr>
            <a:r>
              <a:rPr lang="en-US" sz="2400" dirty="0"/>
              <a:t>char *str3 = "Hello";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9109-FEE7-4F66-8E1B-6080BAB46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5932" y="403411"/>
            <a:ext cx="5362877" cy="623047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We can access and modify individual characters in a string using array indexing:</a:t>
            </a:r>
          </a:p>
          <a:p>
            <a:pPr marL="0" indent="0">
              <a:buNone/>
            </a:pPr>
            <a:r>
              <a:rPr lang="en-US" sz="2400" b="1" dirty="0"/>
              <a:t>char str[] = "Hello";</a:t>
            </a:r>
          </a:p>
          <a:p>
            <a:pPr marL="0" indent="0">
              <a:buNone/>
            </a:pPr>
            <a:r>
              <a:rPr lang="en-US" sz="2400" b="1" dirty="0"/>
              <a:t>printf("%c\n", str[0]);  // Output: 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str[0] = 'h';</a:t>
            </a:r>
          </a:p>
          <a:p>
            <a:pPr marL="0" indent="0">
              <a:buNone/>
            </a:pPr>
            <a:r>
              <a:rPr lang="en-US" sz="2400" b="1" dirty="0"/>
              <a:t>printf("%s\n", str);  // Output: hello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5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5AEC4D-542A-464F-97D8-D7D76EC2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647"/>
          </a:xfrm>
        </p:spPr>
        <p:txBody>
          <a:bodyPr/>
          <a:lstStyle/>
          <a:p>
            <a:r>
              <a:rPr lang="en-IN" b="1" dirty="0"/>
              <a:t>Escape Sequences in Strings</a:t>
            </a:r>
            <a:r>
              <a:rPr lang="en-IN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05075-7DCB-4F9E-A31A-90546F0A7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1247"/>
            <a:ext cx="9927913" cy="45801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backward slash is used to introduce escape sequences in string literals.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Common escape sequences include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b="1" dirty="0"/>
              <a:t>\n for a newline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b="1" dirty="0"/>
              <a:t>\t for a tab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b="1" dirty="0"/>
              <a:t>\\ for a literal backslash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b="1" dirty="0"/>
              <a:t>\" for a double quote inside a string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b="1" dirty="0"/>
              <a:t>\' for a single quote inside a character constant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b="1" dirty="0"/>
              <a:t>\0 for the null terminator (end of a string)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5224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638D0-D2CF-4DCB-B714-F70A8B13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117"/>
            <a:ext cx="4316007" cy="806824"/>
          </a:xfrm>
        </p:spPr>
        <p:txBody>
          <a:bodyPr/>
          <a:lstStyle/>
          <a:p>
            <a:r>
              <a:rPr lang="en-IN" dirty="0"/>
              <a:t>String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706DF-7E34-4E57-B9FA-9DE541F9B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111624"/>
            <a:ext cx="4184035" cy="4929737"/>
          </a:xfrm>
        </p:spPr>
        <p:txBody>
          <a:bodyPr>
            <a:normAutofit/>
          </a:bodyPr>
          <a:lstStyle/>
          <a:p>
            <a:r>
              <a:rPr lang="en-IN" sz="3200" dirty="0"/>
              <a:t>Strlen</a:t>
            </a:r>
          </a:p>
          <a:p>
            <a:r>
              <a:rPr lang="en-IN" sz="3200" dirty="0"/>
              <a:t>Strcpy</a:t>
            </a:r>
          </a:p>
          <a:p>
            <a:r>
              <a:rPr lang="en-IN" sz="3200" dirty="0"/>
              <a:t>Strncpy</a:t>
            </a:r>
          </a:p>
          <a:p>
            <a:r>
              <a:rPr lang="en-IN" sz="3200" dirty="0"/>
              <a:t>Strcat</a:t>
            </a:r>
          </a:p>
          <a:p>
            <a:r>
              <a:rPr lang="en-IN" sz="3200" dirty="0"/>
              <a:t>Strncat</a:t>
            </a:r>
          </a:p>
          <a:p>
            <a:r>
              <a:rPr lang="en-IN" sz="3200" dirty="0"/>
              <a:t>Strcmp</a:t>
            </a:r>
          </a:p>
          <a:p>
            <a:r>
              <a:rPr lang="en-IN" sz="3200" dirty="0"/>
              <a:t>Strncmp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CB5B0-C743-49C4-ADF3-DCD5EC206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758" y="1111624"/>
            <a:ext cx="5891796" cy="4796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strlen: </a:t>
            </a:r>
            <a:r>
              <a:rPr lang="en-US" sz="2400" dirty="0"/>
              <a:t>Returns the length of a string (excluding the null character).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#include &lt;string.h&gt;</a:t>
            </a:r>
          </a:p>
          <a:p>
            <a:pPr marL="0" indent="0">
              <a:buNone/>
            </a:pPr>
            <a:r>
              <a:rPr lang="en-US" sz="3200" dirty="0"/>
              <a:t>char str[] = "Hello";</a:t>
            </a:r>
          </a:p>
          <a:p>
            <a:pPr marL="0" indent="0">
              <a:buNone/>
            </a:pPr>
            <a:r>
              <a:rPr lang="en-US" sz="3200" dirty="0"/>
              <a:t>int length = strlen(str);</a:t>
            </a:r>
          </a:p>
          <a:p>
            <a:pPr marL="0" indent="0">
              <a:buNone/>
            </a:pPr>
            <a:r>
              <a:rPr lang="en-US" sz="3200" dirty="0"/>
              <a:t>printf("Length: %d\n", length);  // Output: Length: 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78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AEA3-8D28-4A8C-AB4B-01F8B2E01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421340"/>
            <a:ext cx="4665631" cy="5853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strcpy: </a:t>
            </a:r>
            <a:r>
              <a:rPr lang="en-IN" sz="2400" dirty="0"/>
              <a:t>Copies one string to another.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#include &lt;string.h&gt;</a:t>
            </a:r>
          </a:p>
          <a:p>
            <a:pPr marL="0" indent="0">
              <a:buNone/>
            </a:pPr>
            <a:r>
              <a:rPr lang="en-IN" sz="2400" dirty="0"/>
              <a:t>char source[] = "Hello";</a:t>
            </a:r>
          </a:p>
          <a:p>
            <a:pPr marL="0" indent="0">
              <a:buNone/>
            </a:pPr>
            <a:r>
              <a:rPr lang="en-IN" sz="2400" dirty="0"/>
              <a:t>char destination[6];</a:t>
            </a:r>
          </a:p>
          <a:p>
            <a:pPr marL="0" indent="0">
              <a:buNone/>
            </a:pPr>
            <a:r>
              <a:rPr lang="en-IN" sz="2400" dirty="0"/>
              <a:t>strcpy(destination, source);</a:t>
            </a:r>
          </a:p>
          <a:p>
            <a:pPr marL="0" indent="0">
              <a:buNone/>
            </a:pPr>
            <a:r>
              <a:rPr lang="en-IN" sz="2400" dirty="0"/>
              <a:t>printf("Copied string: %s\n", destination);  // Output: Copied string: Hello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B5307-C869-4FDD-9FB4-C4567440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8534" y="421340"/>
            <a:ext cx="5631819" cy="614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strncpy: </a:t>
            </a:r>
            <a:r>
              <a:rPr lang="en-IN" sz="2400" dirty="0"/>
              <a:t>Copies up to n characters from one string to another.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#include &lt;string.h&gt;</a:t>
            </a:r>
          </a:p>
          <a:p>
            <a:pPr marL="0" indent="0">
              <a:buNone/>
            </a:pPr>
            <a:r>
              <a:rPr lang="en-IN" sz="2400" dirty="0"/>
              <a:t>char source[] = "Hello";</a:t>
            </a:r>
          </a:p>
          <a:p>
            <a:pPr marL="0" indent="0">
              <a:buNone/>
            </a:pPr>
            <a:r>
              <a:rPr lang="en-IN" sz="2400" dirty="0"/>
              <a:t>char destination[6];</a:t>
            </a:r>
          </a:p>
          <a:p>
            <a:pPr marL="0" indent="0">
              <a:buNone/>
            </a:pPr>
            <a:r>
              <a:rPr lang="en-IN" sz="2400" dirty="0"/>
              <a:t>strncpy(destination, source, 5);</a:t>
            </a:r>
          </a:p>
          <a:p>
            <a:pPr marL="0" indent="0">
              <a:buNone/>
            </a:pPr>
            <a:r>
              <a:rPr lang="en-IN" sz="2400" dirty="0"/>
              <a:t>destination[5] = '\0';  // Ensure null termination</a:t>
            </a:r>
          </a:p>
          <a:p>
            <a:pPr marL="0" indent="0">
              <a:buNone/>
            </a:pPr>
            <a:r>
              <a:rPr lang="en-IN" sz="2400" dirty="0"/>
              <a:t>printf("Copied string: %s\n", destination);  // Output: Copied string: Hello</a:t>
            </a:r>
          </a:p>
        </p:txBody>
      </p:sp>
    </p:spTree>
    <p:extLst>
      <p:ext uri="{BB962C8B-B14F-4D97-AF65-F5344CB8AC3E}">
        <p14:creationId xmlns:p14="http://schemas.microsoft.com/office/powerpoint/2010/main" val="334911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A65E-D08C-4E3E-AD4E-7C2673BE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624" y="627530"/>
            <a:ext cx="8870590" cy="61497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Logical Operators:</a:t>
            </a:r>
            <a:r>
              <a:rPr lang="en-US" sz="2400" b="1" dirty="0"/>
              <a:t> Used to combine multiple relational expressions.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&amp;&amp;</a:t>
            </a:r>
            <a:r>
              <a:rPr lang="en-US" sz="2400" b="1" dirty="0"/>
              <a:t>     // Logical AND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||</a:t>
            </a:r>
            <a:r>
              <a:rPr lang="en-US" sz="2400" b="1" dirty="0"/>
              <a:t>    	// Logical OR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!</a:t>
            </a:r>
            <a:r>
              <a:rPr lang="en-US" sz="2400" b="1" dirty="0"/>
              <a:t>        // Logical NOT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bool a = true, b = false;</a:t>
            </a:r>
          </a:p>
          <a:p>
            <a:pPr marL="0" indent="0">
              <a:buNone/>
            </a:pPr>
            <a:r>
              <a:rPr lang="en-US" sz="2400" dirty="0"/>
              <a:t>bool result =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2400" dirty="0"/>
              <a:t> b;     // result = false</a:t>
            </a:r>
          </a:p>
          <a:p>
            <a:pPr marL="0" indent="0">
              <a:buNone/>
            </a:pPr>
            <a:r>
              <a:rPr lang="en-US" sz="2400" dirty="0"/>
              <a:t>result = a || b;          // result = true</a:t>
            </a:r>
          </a:p>
          <a:p>
            <a:pPr marL="0" indent="0">
              <a:buNone/>
            </a:pPr>
            <a:r>
              <a:rPr lang="en-US" sz="2400" dirty="0"/>
              <a:t>result = !a;              // result = false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492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1AC3-73C0-48B8-A9E0-C47CA17DB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708212"/>
            <a:ext cx="4746313" cy="5333149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strcat: </a:t>
            </a:r>
            <a:r>
              <a:rPr lang="en-IN" sz="2400" dirty="0"/>
              <a:t>Concatenates two strings.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#include &lt;string.h&gt;</a:t>
            </a:r>
          </a:p>
          <a:p>
            <a:pPr marL="0" indent="0">
              <a:buNone/>
            </a:pPr>
            <a:r>
              <a:rPr lang="en-IN" sz="2400" b="1" dirty="0"/>
              <a:t>char str1[11] = "Hello";</a:t>
            </a:r>
          </a:p>
          <a:p>
            <a:pPr marL="0" indent="0">
              <a:buNone/>
            </a:pPr>
            <a:r>
              <a:rPr lang="en-IN" sz="2400" b="1" dirty="0"/>
              <a:t>char str2[] = " World";</a:t>
            </a:r>
          </a:p>
          <a:p>
            <a:pPr marL="0" indent="0">
              <a:buNone/>
            </a:pPr>
            <a:r>
              <a:rPr lang="en-IN" sz="2400" b="1" dirty="0"/>
              <a:t>strcat(str1, str2);</a:t>
            </a:r>
          </a:p>
          <a:p>
            <a:pPr marL="0" indent="0">
              <a:buNone/>
            </a:pPr>
            <a:r>
              <a:rPr lang="en-IN" sz="2400" b="1" dirty="0"/>
              <a:t>printf("Concatenated string: %s\n", str1);  // Output: Concatenated string: Hello World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7629F-3490-43B3-85F9-F3BCCEA9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8181" y="672353"/>
            <a:ext cx="4977395" cy="533315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strncat: </a:t>
            </a:r>
            <a:r>
              <a:rPr lang="en-IN" sz="2400" dirty="0"/>
              <a:t>Concatenates up to n characters from one string to another.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#include &lt;string.h&gt;</a:t>
            </a:r>
          </a:p>
          <a:p>
            <a:pPr marL="0" indent="0">
              <a:buNone/>
            </a:pPr>
            <a:r>
              <a:rPr lang="en-IN" sz="2400" b="1" dirty="0"/>
              <a:t>char str1[11] = "Hello";</a:t>
            </a:r>
          </a:p>
          <a:p>
            <a:pPr marL="0" indent="0">
              <a:buNone/>
            </a:pPr>
            <a:r>
              <a:rPr lang="en-IN" sz="2400" b="1" dirty="0"/>
              <a:t>char str2[] = " World";</a:t>
            </a:r>
          </a:p>
          <a:p>
            <a:pPr marL="0" indent="0">
              <a:buNone/>
            </a:pPr>
            <a:r>
              <a:rPr lang="en-IN" sz="2400" b="1" dirty="0"/>
              <a:t>strncat(str1, str2, 6);</a:t>
            </a:r>
          </a:p>
          <a:p>
            <a:pPr marL="0" indent="0">
              <a:buNone/>
            </a:pPr>
            <a:r>
              <a:rPr lang="en-IN" sz="2400" b="1" dirty="0"/>
              <a:t>printf("Concatenated string: %s\n", str1);  // Output: Concatenated string: Hello World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003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D748-4DC9-4AAD-9104-6E2815A13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645458"/>
            <a:ext cx="4184035" cy="6033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strcmp: </a:t>
            </a:r>
            <a:r>
              <a:rPr lang="en-IN" sz="2800" dirty="0"/>
              <a:t>Compares two strings lexicographically.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#include &lt;string.h&gt;</a:t>
            </a:r>
          </a:p>
          <a:p>
            <a:pPr marL="0" indent="0">
              <a:buNone/>
            </a:pPr>
            <a:r>
              <a:rPr lang="en-IN" sz="2800" dirty="0"/>
              <a:t>char str1[] = "Hello";</a:t>
            </a:r>
          </a:p>
          <a:p>
            <a:pPr marL="0" indent="0">
              <a:buNone/>
            </a:pPr>
            <a:r>
              <a:rPr lang="en-IN" sz="2800" dirty="0"/>
              <a:t>char str2[] = "World";</a:t>
            </a:r>
          </a:p>
          <a:p>
            <a:pPr marL="0" indent="0">
              <a:buNone/>
            </a:pPr>
            <a:r>
              <a:rPr lang="en-IN" sz="2800" dirty="0"/>
              <a:t>int result = strcmp(str1, str2);</a:t>
            </a:r>
          </a:p>
          <a:p>
            <a:pPr marL="0" indent="0">
              <a:buNone/>
            </a:pPr>
            <a:r>
              <a:rPr lang="en-IN" sz="2800" dirty="0"/>
              <a:t>printf("Comparison result: %d\n", result);  // Output: Comparison result: -15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3E7FF-63D7-43AA-85E0-846A8B16A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8888" y="645459"/>
            <a:ext cx="4184034" cy="6212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strncmp: </a:t>
            </a:r>
            <a:r>
              <a:rPr lang="en-IN" sz="2800" dirty="0"/>
              <a:t>Compares up to n characters of two strings.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#include &lt;string.h&gt;</a:t>
            </a:r>
          </a:p>
          <a:p>
            <a:pPr marL="0" indent="0">
              <a:buNone/>
            </a:pPr>
            <a:r>
              <a:rPr lang="en-IN" sz="2800" dirty="0"/>
              <a:t>char str1[] = "Hello";</a:t>
            </a:r>
          </a:p>
          <a:p>
            <a:pPr marL="0" indent="0">
              <a:buNone/>
            </a:pPr>
            <a:r>
              <a:rPr lang="en-IN" sz="2800" dirty="0"/>
              <a:t>char str2[] = "Hell";</a:t>
            </a:r>
          </a:p>
          <a:p>
            <a:pPr marL="0" indent="0">
              <a:buNone/>
            </a:pPr>
            <a:r>
              <a:rPr lang="en-IN" sz="2800" dirty="0"/>
              <a:t>int result = strncmp(str1, str2, 4);</a:t>
            </a:r>
          </a:p>
          <a:p>
            <a:pPr marL="0" indent="0">
              <a:buNone/>
            </a:pPr>
            <a:r>
              <a:rPr lang="en-IN" sz="2800" dirty="0"/>
              <a:t>printf("Comparison result: %d\n", result);  // Output: Comparison result: 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85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770366-868C-4B06-BD32-FA5BD8A1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179"/>
            <a:ext cx="8596668" cy="645459"/>
          </a:xfrm>
        </p:spPr>
        <p:txBody>
          <a:bodyPr/>
          <a:lstStyle/>
          <a:p>
            <a:r>
              <a:rPr lang="en-IN" dirty="0"/>
              <a:t>String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EFEA-F4FE-4313-9E64-6D58BDA13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816638"/>
            <a:ext cx="4782172" cy="5870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#include &lt;string.h&gt;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char str1[20] = "Hello";</a:t>
            </a:r>
          </a:p>
          <a:p>
            <a:pPr marL="0" indent="0">
              <a:buNone/>
            </a:pPr>
            <a:r>
              <a:rPr lang="en-IN" sz="2000" b="1" dirty="0"/>
              <a:t>    char str2[] = "World";</a:t>
            </a:r>
          </a:p>
          <a:p>
            <a:pPr marL="0" indent="0">
              <a:buNone/>
            </a:pPr>
            <a:r>
              <a:rPr lang="en-IN" sz="2000" b="1" dirty="0"/>
              <a:t>    char str3[20];</a:t>
            </a:r>
          </a:p>
          <a:p>
            <a:pPr marL="0" indent="0">
              <a:buNone/>
            </a:pPr>
            <a:r>
              <a:rPr lang="en-IN" sz="2000" b="1" dirty="0"/>
              <a:t>    // Copy str1 to str3</a:t>
            </a:r>
          </a:p>
          <a:p>
            <a:pPr marL="0" indent="0">
              <a:buNone/>
            </a:pPr>
            <a:r>
              <a:rPr lang="en-IN" sz="2000" b="1" dirty="0"/>
              <a:t>    strcpy(str3, str1);</a:t>
            </a:r>
          </a:p>
          <a:p>
            <a:pPr marL="0" indent="0">
              <a:buNone/>
            </a:pPr>
            <a:r>
              <a:rPr lang="en-IN" sz="2000" b="1" dirty="0"/>
              <a:t>    printf("str3: %s\n", str3);  // Output: str3: Hello</a:t>
            </a:r>
          </a:p>
          <a:p>
            <a:pPr marL="0" indent="0">
              <a:buNone/>
            </a:pPr>
            <a:r>
              <a:rPr lang="en-IN" sz="2000" b="1" dirty="0"/>
              <a:t>    // Concatenate str1 and str2</a:t>
            </a:r>
          </a:p>
          <a:p>
            <a:pPr marL="0" indent="0">
              <a:buNone/>
            </a:pPr>
            <a:r>
              <a:rPr lang="en-IN" sz="2000" b="1" dirty="0"/>
              <a:t>    strcat(str1, str2);</a:t>
            </a:r>
          </a:p>
          <a:p>
            <a:pPr marL="0" indent="0">
              <a:buNone/>
            </a:pPr>
            <a:r>
              <a:rPr lang="en-IN" sz="2000" b="1" dirty="0"/>
              <a:t>    printf("str1: %s\n", str1);  // Output: str1: HelloWorld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063E-00E8-46E9-BD98-4CF188395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1616" y="816637"/>
            <a:ext cx="5573049" cy="5870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// Get the length of str1</a:t>
            </a:r>
          </a:p>
          <a:p>
            <a:pPr marL="0" indent="0">
              <a:buNone/>
            </a:pPr>
            <a:r>
              <a:rPr lang="en-IN" sz="2000" b="1" dirty="0"/>
              <a:t>    int len = strlen(str1);</a:t>
            </a:r>
          </a:p>
          <a:p>
            <a:pPr marL="0" indent="0">
              <a:buNone/>
            </a:pPr>
            <a:r>
              <a:rPr lang="en-IN" sz="2000" b="1" dirty="0"/>
              <a:t>    printf("Length of str1: %d\n", len);  // Output: Length of str1: 10</a:t>
            </a:r>
          </a:p>
          <a:p>
            <a:pPr marL="0" indent="0">
              <a:buNone/>
            </a:pPr>
            <a:r>
              <a:rPr lang="en-IN" sz="2000" b="1" dirty="0"/>
              <a:t>    // Compare str1 and str2</a:t>
            </a:r>
          </a:p>
          <a:p>
            <a:pPr marL="0" indent="0">
              <a:buNone/>
            </a:pPr>
            <a:r>
              <a:rPr lang="en-IN" sz="2000" b="1" dirty="0"/>
              <a:t>    int cmp = strcmp(str1, str2);</a:t>
            </a:r>
          </a:p>
          <a:p>
            <a:pPr marL="0" indent="0">
              <a:buNone/>
            </a:pPr>
            <a:r>
              <a:rPr lang="en-IN" sz="2000" b="1" dirty="0"/>
              <a:t>    printf("Comparison result: %d\n", cmp);  // Output: Comparison result: positive number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152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54C2-32AF-4CE3-80EB-BED58D4B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075" y="269837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801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97C6-3C26-46AC-AFC1-6689AD202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8941"/>
            <a:ext cx="9587254" cy="6391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Bitwise Operators: </a:t>
            </a:r>
            <a:r>
              <a:rPr lang="en-US" sz="2200" b="1" dirty="0"/>
              <a:t>Used to perform bit-level operations on integer types.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&amp;</a:t>
            </a:r>
            <a:r>
              <a:rPr lang="en-US" sz="2200" b="1" dirty="0"/>
              <a:t>     // Bitwise AND</a:t>
            </a:r>
          </a:p>
          <a:p>
            <a:pPr marL="0" indent="0">
              <a:buNone/>
            </a:pPr>
            <a:r>
              <a:rPr lang="en-US" sz="2200" b="1" dirty="0"/>
              <a:t>	|     // Bitwise OR</a:t>
            </a:r>
          </a:p>
          <a:p>
            <a:pPr marL="0" indent="0">
              <a:buNone/>
            </a:pPr>
            <a:r>
              <a:rPr lang="en-US" sz="2200" b="1" dirty="0"/>
              <a:t>	^     // Bitwise XOR</a:t>
            </a:r>
          </a:p>
          <a:p>
            <a:pPr marL="0" indent="0">
              <a:buNone/>
            </a:pPr>
            <a:r>
              <a:rPr lang="en-US" sz="2200" b="1" dirty="0"/>
              <a:t>	~     // Bitwise NOT</a:t>
            </a:r>
          </a:p>
          <a:p>
            <a:pPr marL="0" indent="0">
              <a:buNone/>
            </a:pPr>
            <a:r>
              <a:rPr lang="en-US" sz="2200" b="1" dirty="0"/>
              <a:t>	&lt;&lt;    // Left shift</a:t>
            </a:r>
          </a:p>
          <a:p>
            <a:pPr marL="0" indent="0">
              <a:buNone/>
            </a:pPr>
            <a:r>
              <a:rPr lang="en-US" sz="2200" b="1" dirty="0"/>
              <a:t>	&gt;&gt;    // Right shift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int a = 5;    // 0101 in binary</a:t>
            </a:r>
          </a:p>
          <a:p>
            <a:pPr marL="0" indent="0">
              <a:buNone/>
            </a:pPr>
            <a:r>
              <a:rPr lang="en-US" sz="2200" dirty="0"/>
              <a:t>int b = 9;    // 1001 in binary</a:t>
            </a:r>
          </a:p>
          <a:p>
            <a:pPr marL="0" indent="0">
              <a:buNone/>
            </a:pPr>
            <a:r>
              <a:rPr lang="en-US" sz="2200" dirty="0"/>
              <a:t>int result =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200" dirty="0"/>
              <a:t> b;    // result = 1 (0001 in binary)</a:t>
            </a:r>
          </a:p>
          <a:p>
            <a:pPr marL="0" indent="0">
              <a:buNone/>
            </a:pPr>
            <a:r>
              <a:rPr lang="en-US" sz="2200" dirty="0"/>
              <a:t>result = a | b;        // result = 13 (1101 in binary)</a:t>
            </a:r>
          </a:p>
          <a:p>
            <a:pPr marL="0" indent="0">
              <a:buNone/>
            </a:pPr>
            <a:r>
              <a:rPr lang="en-US" sz="2200" dirty="0"/>
              <a:t>result = a ^ b;        // result = 12 (1100 in binary)</a:t>
            </a:r>
          </a:p>
          <a:p>
            <a:pPr marL="0" indent="0">
              <a:buNone/>
            </a:pPr>
            <a:r>
              <a:rPr lang="en-US" sz="2200" dirty="0"/>
              <a:t>result = ~a;           // result = -6 (two's complement)</a:t>
            </a:r>
          </a:p>
          <a:p>
            <a:pPr marL="0" indent="0">
              <a:buNone/>
            </a:pPr>
            <a:r>
              <a:rPr lang="en-US" sz="2200" dirty="0"/>
              <a:t>result = a &lt;&lt; 1;       // result = 10 (1010 in binary)</a:t>
            </a:r>
          </a:p>
          <a:p>
            <a:pPr marL="0" indent="0">
              <a:buNone/>
            </a:pPr>
            <a:r>
              <a:rPr lang="en-US" sz="2200" dirty="0"/>
              <a:t>result = a &gt;&gt; 1;       // result = 2 (0010 in binary)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1B9E-EA71-4CA2-9DF0-33476AD5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1695"/>
            <a:ext cx="9488642" cy="6391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Assignment Operators:</a:t>
            </a:r>
            <a:r>
              <a:rPr lang="en-US" sz="2400" b="1" dirty="0"/>
              <a:t> Used to assign values to variables.</a:t>
            </a:r>
          </a:p>
          <a:p>
            <a:pPr marL="0" indent="0">
              <a:buNone/>
            </a:pPr>
            <a:r>
              <a:rPr lang="en-US" sz="2400" b="1" dirty="0"/>
              <a:t>	=     // Assignment</a:t>
            </a:r>
          </a:p>
          <a:p>
            <a:pPr marL="0" indent="0">
              <a:buNone/>
            </a:pPr>
            <a:r>
              <a:rPr lang="en-US" sz="2400" b="1" dirty="0"/>
              <a:t>	+=    // Add and assign</a:t>
            </a:r>
          </a:p>
          <a:p>
            <a:pPr marL="0" indent="0">
              <a:buNone/>
            </a:pPr>
            <a:r>
              <a:rPr lang="en-US" sz="2400" b="1" dirty="0"/>
              <a:t>	-=    // Subtract and assign</a:t>
            </a:r>
          </a:p>
          <a:p>
            <a:pPr marL="0" indent="0">
              <a:buNone/>
            </a:pPr>
            <a:r>
              <a:rPr lang="en-US" sz="2400" b="1" dirty="0"/>
              <a:t>	*=    // Multiply and assign</a:t>
            </a:r>
          </a:p>
          <a:p>
            <a:pPr marL="0" indent="0">
              <a:buNone/>
            </a:pPr>
            <a:r>
              <a:rPr lang="en-US" sz="2400" b="1" dirty="0"/>
              <a:t>	/=    // Divide and assign</a:t>
            </a:r>
          </a:p>
          <a:p>
            <a:pPr marL="0" indent="0">
              <a:buNone/>
            </a:pPr>
            <a:r>
              <a:rPr lang="en-US" sz="2400" b="1" dirty="0"/>
              <a:t>	%=    // Modulus and assign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/>
              <a:t>=    // Bitwise AND assign</a:t>
            </a:r>
          </a:p>
          <a:p>
            <a:pPr marL="0" indent="0">
              <a:buNone/>
            </a:pPr>
            <a:r>
              <a:rPr lang="en-US" sz="2400" b="1" dirty="0"/>
              <a:t>	|=    // Bitwise OR and assign</a:t>
            </a:r>
          </a:p>
          <a:p>
            <a:pPr marL="0" indent="0">
              <a:buNone/>
            </a:pPr>
            <a:r>
              <a:rPr lang="en-US" sz="2400" b="1" dirty="0"/>
              <a:t>	^=    // Bitwise XOR and assign</a:t>
            </a:r>
          </a:p>
          <a:p>
            <a:pPr marL="0" indent="0">
              <a:buNone/>
            </a:pPr>
            <a:r>
              <a:rPr lang="en-US" sz="2400" b="1" dirty="0"/>
              <a:t>	&lt;&lt;=   // Left shift and assign</a:t>
            </a:r>
          </a:p>
          <a:p>
            <a:pPr marL="0" indent="0">
              <a:buNone/>
            </a:pPr>
            <a:r>
              <a:rPr lang="en-US" sz="2400" b="1" dirty="0"/>
              <a:t>	&gt;&gt;=   // Right shift and assign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296E1-7CE6-40D7-932B-21D636B6350F}"/>
              </a:ext>
            </a:extLst>
          </p:cNvPr>
          <p:cNvSpPr txBox="1"/>
          <p:nvPr/>
        </p:nvSpPr>
        <p:spPr>
          <a:xfrm>
            <a:off x="6557682" y="1757083"/>
            <a:ext cx="56343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int a = 10;</a:t>
            </a:r>
          </a:p>
          <a:p>
            <a:pPr marL="0" indent="0">
              <a:buNone/>
            </a:pPr>
            <a:r>
              <a:rPr lang="en-US" sz="2400" b="1" dirty="0"/>
              <a:t>a += 5;    // a = 15</a:t>
            </a:r>
          </a:p>
          <a:p>
            <a:pPr marL="0" indent="0">
              <a:buNone/>
            </a:pPr>
            <a:r>
              <a:rPr lang="en-US" sz="2400" b="1" dirty="0"/>
              <a:t>a -= 3;    // a = 12</a:t>
            </a:r>
          </a:p>
          <a:p>
            <a:pPr marL="0" indent="0">
              <a:buNone/>
            </a:pPr>
            <a:r>
              <a:rPr lang="en-US" sz="2400" b="1" dirty="0"/>
              <a:t>a *= 2;    // a = 24</a:t>
            </a:r>
          </a:p>
          <a:p>
            <a:pPr marL="0" indent="0">
              <a:buNone/>
            </a:pPr>
            <a:r>
              <a:rPr lang="en-US" sz="2400" b="1" dirty="0"/>
              <a:t>a /= 4;    // a = 6</a:t>
            </a:r>
          </a:p>
          <a:p>
            <a:pPr marL="0" indent="0">
              <a:buNone/>
            </a:pPr>
            <a:r>
              <a:rPr lang="en-US" sz="2400" b="1" dirty="0"/>
              <a:t>a %= 3;    // a = 0</a:t>
            </a:r>
          </a:p>
          <a:p>
            <a:pPr marL="0" indent="0">
              <a:buNone/>
            </a:pPr>
            <a:r>
              <a:rPr lang="en-US" sz="2400" b="1" dirty="0"/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/>
              <a:t>= 2;    // a = 0</a:t>
            </a:r>
          </a:p>
          <a:p>
            <a:pPr marL="0" indent="0">
              <a:buNone/>
            </a:pPr>
            <a:r>
              <a:rPr lang="en-US" sz="2400" b="1" dirty="0"/>
              <a:t>a |= 1;    // a = 1</a:t>
            </a:r>
          </a:p>
          <a:p>
            <a:pPr marL="0" indent="0">
              <a:buNone/>
            </a:pPr>
            <a:r>
              <a:rPr lang="en-US" sz="2400" b="1" dirty="0"/>
              <a:t>a ^= 1;    // a = 0</a:t>
            </a:r>
          </a:p>
          <a:p>
            <a:pPr marL="0" indent="0">
              <a:buNone/>
            </a:pPr>
            <a:r>
              <a:rPr lang="en-US" sz="2400" b="1" dirty="0"/>
              <a:t>a &lt;&lt;= 1;   // a = 0</a:t>
            </a:r>
          </a:p>
          <a:p>
            <a:pPr marL="0" indent="0">
              <a:buNone/>
            </a:pPr>
            <a:r>
              <a:rPr lang="en-US" sz="2400" b="1" dirty="0"/>
              <a:t>a &gt;&gt;= 1;   // a = 0</a:t>
            </a:r>
          </a:p>
        </p:txBody>
      </p:sp>
    </p:spTree>
    <p:extLst>
      <p:ext uri="{BB962C8B-B14F-4D97-AF65-F5344CB8AC3E}">
        <p14:creationId xmlns:p14="http://schemas.microsoft.com/office/powerpoint/2010/main" val="315119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4886-A274-4EA2-BA48-79E26D66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5152"/>
            <a:ext cx="10026525" cy="675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Unary Operators: </a:t>
            </a:r>
            <a:r>
              <a:rPr lang="en-US" sz="2000" b="1" dirty="0"/>
              <a:t>Operate on a single operand.</a:t>
            </a:r>
          </a:p>
          <a:p>
            <a:pPr marL="0" indent="0">
              <a:buNone/>
            </a:pPr>
            <a:r>
              <a:rPr lang="en-US" sz="2000" b="1" dirty="0"/>
              <a:t>	+    			     // Unary plus (not commonly used)</a:t>
            </a:r>
          </a:p>
          <a:p>
            <a:pPr marL="0" indent="0">
              <a:buNone/>
            </a:pPr>
            <a:r>
              <a:rPr lang="en-US" sz="2000" b="1" dirty="0"/>
              <a:t>	-    			   // Unary minus</a:t>
            </a:r>
          </a:p>
          <a:p>
            <a:pPr marL="0" indent="0">
              <a:buNone/>
            </a:pPr>
            <a:r>
              <a:rPr lang="en-US" sz="2000" b="1" dirty="0"/>
              <a:t>	++  			  // Increment</a:t>
            </a:r>
          </a:p>
          <a:p>
            <a:pPr marL="0" indent="0">
              <a:buNone/>
            </a:pPr>
            <a:r>
              <a:rPr lang="en-US" sz="2000" b="1" dirty="0"/>
              <a:t>	--   			 // Decrement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b="1" dirty="0"/>
              <a:t>   		      // Address-of</a:t>
            </a:r>
          </a:p>
          <a:p>
            <a:pPr marL="0" indent="0">
              <a:buNone/>
            </a:pPr>
            <a:r>
              <a:rPr lang="en-US" sz="2000" b="1" dirty="0"/>
              <a:t>	*                 // Dereference</a:t>
            </a:r>
          </a:p>
          <a:p>
            <a:pPr marL="0" indent="0">
              <a:buNone/>
            </a:pPr>
            <a:r>
              <a:rPr lang="en-US" sz="2000" b="1" dirty="0"/>
              <a:t>	!                // Logical NOT</a:t>
            </a:r>
          </a:p>
          <a:p>
            <a:pPr marL="0" indent="0">
              <a:buNone/>
            </a:pPr>
            <a:r>
              <a:rPr lang="en-US" sz="2000" b="1" dirty="0"/>
              <a:t>	sizeof       // Size of type or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a = 10;</a:t>
            </a:r>
          </a:p>
          <a:p>
            <a:pPr marL="0" indent="0">
              <a:buNone/>
            </a:pPr>
            <a:r>
              <a:rPr lang="en-US" dirty="0"/>
              <a:t>a = -a;    		 // a = -10</a:t>
            </a:r>
          </a:p>
          <a:p>
            <a:pPr marL="0" indent="0">
              <a:buNone/>
            </a:pPr>
            <a:r>
              <a:rPr lang="en-US" dirty="0"/>
              <a:t>a++;      		      // a = 11</a:t>
            </a:r>
          </a:p>
          <a:p>
            <a:pPr marL="0" indent="0">
              <a:buNone/>
            </a:pPr>
            <a:r>
              <a:rPr lang="en-US" dirty="0"/>
              <a:t>a--;                   // a = 10</a:t>
            </a:r>
          </a:p>
          <a:p>
            <a:pPr marL="0" indent="0">
              <a:buNone/>
            </a:pPr>
            <a:r>
              <a:rPr lang="en-US" dirty="0"/>
              <a:t>int *ptr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/>
              <a:t>a;   // ptr points to a</a:t>
            </a:r>
          </a:p>
          <a:p>
            <a:pPr marL="0" indent="0">
              <a:buNone/>
            </a:pPr>
            <a:r>
              <a:rPr lang="en-US" dirty="0"/>
              <a:t>int size = sizeof(a);  // size = 4 (on most systems)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00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54FE-4FE8-40CA-858A-FA8A39FF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80" y="878542"/>
            <a:ext cx="9542431" cy="56558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Ternary (Conditional) Operator: </a:t>
            </a:r>
            <a:r>
              <a:rPr lang="en-US" sz="2400" b="1" dirty="0"/>
              <a:t>The only operator that takes three operands. It is used for short conditional statements.</a:t>
            </a:r>
          </a:p>
          <a:p>
            <a:r>
              <a:rPr lang="en-US" sz="2400" dirty="0"/>
              <a:t>Syntax: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condition ? expression1 : expression2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int a = 10, b = 20;</a:t>
            </a:r>
          </a:p>
          <a:p>
            <a:pPr marL="0" indent="0">
              <a:buNone/>
            </a:pPr>
            <a:r>
              <a:rPr lang="en-US" sz="2400" dirty="0"/>
              <a:t>	int max = (a &gt; b) ? a : b;   // max = 20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0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F315-29F6-4FB5-83F8-F044A1ED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193" y="779931"/>
            <a:ext cx="9434854" cy="607806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Miscellaneous Operators: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Comma Operator (,): </a:t>
            </a:r>
            <a:r>
              <a:rPr lang="en-US" sz="2400" dirty="0"/>
              <a:t>Used to separate expressions. The value of a comma-separated list of expressions is the value of the rightmost expression.</a:t>
            </a:r>
          </a:p>
          <a:p>
            <a:pPr marL="0" indent="0">
              <a:buNone/>
            </a:pPr>
            <a:r>
              <a:rPr lang="en-US" sz="2400" dirty="0"/>
              <a:t>			int a, b, c;</a:t>
            </a:r>
          </a:p>
          <a:p>
            <a:pPr marL="0" indent="0">
              <a:buNone/>
            </a:pPr>
            <a:r>
              <a:rPr lang="en-US" sz="2400" dirty="0"/>
              <a:t>			a = (b = 3, c = 4, b + c);  // a = 7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Typecast Operator: </a:t>
            </a:r>
            <a:r>
              <a:rPr lang="en-US" sz="2400" dirty="0"/>
              <a:t>Used to convert a variable from one type to another.</a:t>
            </a:r>
          </a:p>
          <a:p>
            <a:pPr marL="0" indent="0">
              <a:buNone/>
            </a:pPr>
            <a:r>
              <a:rPr lang="en-US" sz="2400" dirty="0"/>
              <a:t>			int a = 10;</a:t>
            </a:r>
          </a:p>
          <a:p>
            <a:pPr marL="0" indent="0">
              <a:buNone/>
            </a:pPr>
            <a:r>
              <a:rPr lang="en-US" sz="2400" dirty="0"/>
              <a:t>			float b = (float)a;   // b = 10.0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569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3233</TotalTime>
  <Words>5323</Words>
  <Application>Microsoft Office PowerPoint</Application>
  <PresentationFormat>Widescreen</PresentationFormat>
  <Paragraphs>696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Embedded C</vt:lpstr>
      <vt:lpstr>Operators in 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 Class Specifiers in C</vt:lpstr>
      <vt:lpstr>auto</vt:lpstr>
      <vt:lpstr>register</vt:lpstr>
      <vt:lpstr>static</vt:lpstr>
      <vt:lpstr>extern</vt:lpstr>
      <vt:lpstr>typedef</vt:lpstr>
      <vt:lpstr>Control Flow Statements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and Multidimensional arrays in C</vt:lpstr>
      <vt:lpstr>Array Example</vt:lpstr>
      <vt:lpstr>PowerPoint Presentation</vt:lpstr>
      <vt:lpstr>PowerPoint Presentation</vt:lpstr>
      <vt:lpstr>Data Input &amp; Output in C</vt:lpstr>
      <vt:lpstr>PowerPoint Presentation</vt:lpstr>
      <vt:lpstr>Example</vt:lpstr>
      <vt:lpstr>Strings in C</vt:lpstr>
      <vt:lpstr>Escape Sequences in Strings:</vt:lpstr>
      <vt:lpstr>String Functions</vt:lpstr>
      <vt:lpstr>PowerPoint Presentation</vt:lpstr>
      <vt:lpstr>PowerPoint Presentation</vt:lpstr>
      <vt:lpstr>PowerPoint Presentation</vt:lpstr>
      <vt:lpstr>String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</dc:title>
  <dc:creator>Admin</dc:creator>
  <cp:lastModifiedBy>Bhumika Narang</cp:lastModifiedBy>
  <cp:revision>53</cp:revision>
  <dcterms:created xsi:type="dcterms:W3CDTF">2024-08-01T11:59:30Z</dcterms:created>
  <dcterms:modified xsi:type="dcterms:W3CDTF">2024-09-04T11:02:06Z</dcterms:modified>
</cp:coreProperties>
</file>