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9" r:id="rId2"/>
    <p:sldId id="256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331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3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28" r:id="rId43"/>
    <p:sldId id="32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50AB-DBBB-4E56-90B3-18FF4C41DEC5}" type="datetimeFigureOut">
              <a:rPr lang="en-IN" smtClean="0"/>
              <a:t>11-09-2024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D6F3-0762-4B58-BF0B-733EB9D1B4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673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50AB-DBBB-4E56-90B3-18FF4C41DEC5}" type="datetimeFigureOut">
              <a:rPr lang="en-IN" smtClean="0"/>
              <a:t>11-09-2024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D6F3-0762-4B58-BF0B-733EB9D1B4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81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50AB-DBBB-4E56-90B3-18FF4C41DEC5}" type="datetimeFigureOut">
              <a:rPr lang="en-IN" smtClean="0"/>
              <a:t>11-09-2024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D6F3-0762-4B58-BF0B-733EB9D1B43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8996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50AB-DBBB-4E56-90B3-18FF4C41DEC5}" type="datetimeFigureOut">
              <a:rPr lang="en-IN" smtClean="0"/>
              <a:t>11-09-2024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D6F3-0762-4B58-BF0B-733EB9D1B4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3159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50AB-DBBB-4E56-90B3-18FF4C41DEC5}" type="datetimeFigureOut">
              <a:rPr lang="en-IN" smtClean="0"/>
              <a:t>11-09-2024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D6F3-0762-4B58-BF0B-733EB9D1B43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3960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50AB-DBBB-4E56-90B3-18FF4C41DEC5}" type="datetimeFigureOut">
              <a:rPr lang="en-IN" smtClean="0"/>
              <a:t>11-09-2024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D6F3-0762-4B58-BF0B-733EB9D1B4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879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50AB-DBBB-4E56-90B3-18FF4C41DEC5}" type="datetimeFigureOut">
              <a:rPr lang="en-IN" smtClean="0"/>
              <a:t>11-09-2024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D6F3-0762-4B58-BF0B-733EB9D1B4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7026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50AB-DBBB-4E56-90B3-18FF4C41DEC5}" type="datetimeFigureOut">
              <a:rPr lang="en-IN" smtClean="0"/>
              <a:t>11-09-2024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D6F3-0762-4B58-BF0B-733EB9D1B4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390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50AB-DBBB-4E56-90B3-18FF4C41DEC5}" type="datetimeFigureOut">
              <a:rPr lang="en-IN" smtClean="0"/>
              <a:t>11-09-2024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D6F3-0762-4B58-BF0B-733EB9D1B4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371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50AB-DBBB-4E56-90B3-18FF4C41DEC5}" type="datetimeFigureOut">
              <a:rPr lang="en-IN" smtClean="0"/>
              <a:t>11-09-2024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D6F3-0762-4B58-BF0B-733EB9D1B4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6554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50AB-DBBB-4E56-90B3-18FF4C41DEC5}" type="datetimeFigureOut">
              <a:rPr lang="en-IN" smtClean="0"/>
              <a:t>11-09-2024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D6F3-0762-4B58-BF0B-733EB9D1B4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96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50AB-DBBB-4E56-90B3-18FF4C41DEC5}" type="datetimeFigureOut">
              <a:rPr lang="en-IN" smtClean="0"/>
              <a:t>11-09-2024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D6F3-0762-4B58-BF0B-733EB9D1B4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81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50AB-DBBB-4E56-90B3-18FF4C41DEC5}" type="datetimeFigureOut">
              <a:rPr lang="en-IN" smtClean="0"/>
              <a:t>11-09-2024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D6F3-0762-4B58-BF0B-733EB9D1B4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0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50AB-DBBB-4E56-90B3-18FF4C41DEC5}" type="datetimeFigureOut">
              <a:rPr lang="en-IN" smtClean="0"/>
              <a:t>11-09-2024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D6F3-0762-4B58-BF0B-733EB9D1B4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5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50AB-DBBB-4E56-90B3-18FF4C41DEC5}" type="datetimeFigureOut">
              <a:rPr lang="en-IN" smtClean="0"/>
              <a:t>11-09-2024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D6F3-0762-4B58-BF0B-733EB9D1B4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626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50AB-DBBB-4E56-90B3-18FF4C41DEC5}" type="datetimeFigureOut">
              <a:rPr lang="en-IN" smtClean="0"/>
              <a:t>11-09-2024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D6F3-0762-4B58-BF0B-733EB9D1B4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692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F50AB-DBBB-4E56-90B3-18FF4C41DEC5}" type="datetimeFigureOut">
              <a:rPr lang="en-IN" smtClean="0"/>
              <a:t>11-09-2024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B31D6F3-0762-4B58-BF0B-733EB9D1B43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064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3A0E-6F9E-4F89-A1BE-A72FFAA24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0856" y="2355054"/>
            <a:ext cx="7766936" cy="13883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9600" b="1" dirty="0"/>
              <a:t>Embedded C</a:t>
            </a:r>
            <a:endParaRPr lang="en-IN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FA0CB-D77F-4464-8FAC-DF22A047F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5655" y="3808787"/>
            <a:ext cx="7766936" cy="1874837"/>
          </a:xfrm>
        </p:spPr>
        <p:txBody>
          <a:bodyPr>
            <a:normAutofit/>
          </a:bodyPr>
          <a:lstStyle/>
          <a:p>
            <a:r>
              <a:rPr lang="en-IN" sz="2400" dirty="0"/>
              <a:t>Trainer:</a:t>
            </a:r>
          </a:p>
          <a:p>
            <a:r>
              <a:rPr lang="en-IN" sz="2400" dirty="0"/>
              <a:t>Bhumika Narang</a:t>
            </a:r>
          </a:p>
          <a:p>
            <a:r>
              <a:rPr lang="en-IN" sz="2400" dirty="0"/>
              <a:t>C-DAC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C709D-B03E-4C2E-BD32-084077E65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868" y="1238527"/>
            <a:ext cx="1622968" cy="118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13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5DA1B2-5F31-49FC-8B2B-5DDE2BA2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6824"/>
          </a:xfrm>
        </p:spPr>
        <p:txBody>
          <a:bodyPr/>
          <a:lstStyle/>
          <a:p>
            <a:r>
              <a:rPr lang="en-IN" b="1" dirty="0"/>
              <a:t>Recursion in 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6E8DF-2EF0-4D6B-8D23-E5FA92D3E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97107"/>
            <a:ext cx="9542431" cy="489472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Recursion occurs when a function calls itself directly or indirectly to solve a problem.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Recursive functions must have a base case to terminate the recursive calls.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Example: Factorial Calculation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Factorial of n (n!):</a:t>
            </a:r>
          </a:p>
          <a:p>
            <a:pPr marL="0" indent="0">
              <a:buNone/>
            </a:pPr>
            <a:r>
              <a:rPr lang="en-US" sz="2400" b="1" dirty="0"/>
              <a:t>•	Base case: 0! = 1</a:t>
            </a:r>
          </a:p>
          <a:p>
            <a:pPr marL="0" indent="0">
              <a:buNone/>
            </a:pPr>
            <a:r>
              <a:rPr lang="en-US" sz="2400" b="1" dirty="0"/>
              <a:t>•	Recursive case: n! = n * (n-1)!</a:t>
            </a:r>
          </a:p>
        </p:txBody>
      </p:sp>
    </p:spTree>
    <p:extLst>
      <p:ext uri="{BB962C8B-B14F-4D97-AF65-F5344CB8AC3E}">
        <p14:creationId xmlns:p14="http://schemas.microsoft.com/office/powerpoint/2010/main" val="65917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EABE-448C-450F-8B7B-4C31E4D1F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1365"/>
            <a:ext cx="8596668" cy="546847"/>
          </a:xfrm>
        </p:spPr>
        <p:txBody>
          <a:bodyPr>
            <a:normAutofit/>
          </a:bodyPr>
          <a:lstStyle/>
          <a:p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Factorial Calculation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C19DC-FD6C-4863-89B4-9CF8742C7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946" y="708212"/>
            <a:ext cx="9730690" cy="55401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#include &lt;stdio.h&gt;</a:t>
            </a:r>
          </a:p>
          <a:p>
            <a:pPr marL="0" indent="0">
              <a:buNone/>
            </a:pPr>
            <a:r>
              <a:rPr lang="en-IN" sz="2000" b="1" dirty="0"/>
              <a:t>int factorial(int n);</a:t>
            </a:r>
          </a:p>
          <a:p>
            <a:pPr marL="0" indent="0">
              <a:buNone/>
            </a:pPr>
            <a:r>
              <a:rPr lang="en-IN" sz="2000" b="1" dirty="0"/>
              <a:t>int main() {</a:t>
            </a:r>
          </a:p>
          <a:p>
            <a:pPr marL="0" indent="0">
              <a:buNone/>
            </a:pPr>
            <a:r>
              <a:rPr lang="en-IN" sz="2000" b="1" dirty="0"/>
              <a:t>    int number = 5;</a:t>
            </a:r>
          </a:p>
          <a:p>
            <a:pPr marL="0" indent="0">
              <a:buNone/>
            </a:pPr>
            <a:r>
              <a:rPr lang="en-IN" sz="2000" b="1" dirty="0"/>
              <a:t>    printf("Factorial of %d is %d\n", number, factorial(number));</a:t>
            </a:r>
          </a:p>
          <a:p>
            <a:pPr marL="0" indent="0">
              <a:buNone/>
            </a:pPr>
            <a:r>
              <a:rPr lang="en-IN" sz="2000" b="1" dirty="0"/>
              <a:t>    return 0;</a:t>
            </a:r>
          </a:p>
          <a:p>
            <a:pPr marL="0" indent="0">
              <a:buNone/>
            </a:pPr>
            <a:r>
              <a:rPr lang="en-IN" sz="2000" b="1" dirty="0"/>
              <a:t>}</a:t>
            </a:r>
          </a:p>
          <a:p>
            <a:pPr marL="0" indent="0">
              <a:buNone/>
            </a:pPr>
            <a:r>
              <a:rPr lang="en-IN" sz="2000" b="1" dirty="0"/>
              <a:t>int factorial(int n) {</a:t>
            </a:r>
          </a:p>
          <a:p>
            <a:pPr marL="0" indent="0">
              <a:buNone/>
            </a:pPr>
            <a:r>
              <a:rPr lang="en-IN" sz="2000" b="1" dirty="0"/>
              <a:t>    if (n == 0) {  // Base case</a:t>
            </a:r>
          </a:p>
          <a:p>
            <a:pPr marL="0" indent="0">
              <a:buNone/>
            </a:pPr>
            <a:r>
              <a:rPr lang="en-IN" sz="2000" b="1" dirty="0"/>
              <a:t>        return 1;</a:t>
            </a:r>
          </a:p>
          <a:p>
            <a:pPr marL="0" indent="0">
              <a:buNone/>
            </a:pPr>
            <a:r>
              <a:rPr lang="en-IN" sz="2000" b="1" dirty="0"/>
              <a:t>    } else {  // Recursive case</a:t>
            </a:r>
          </a:p>
          <a:p>
            <a:pPr marL="0" indent="0">
              <a:buNone/>
            </a:pPr>
            <a:r>
              <a:rPr lang="en-IN" sz="2000" b="1" dirty="0"/>
              <a:t>        return n * factorial(n - 1);</a:t>
            </a:r>
          </a:p>
          <a:p>
            <a:pPr marL="0" indent="0">
              <a:buNone/>
            </a:pPr>
            <a:r>
              <a:rPr lang="en-IN" sz="2000" b="1" dirty="0"/>
              <a:t>    }</a:t>
            </a:r>
          </a:p>
          <a:p>
            <a:pPr marL="0" indent="0">
              <a:buNone/>
            </a:pPr>
            <a:r>
              <a:rPr lang="en-IN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8413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3D1B-AE72-46D3-9006-DA3350EB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6188"/>
            <a:ext cx="8596668" cy="824753"/>
          </a:xfrm>
        </p:spPr>
        <p:txBody>
          <a:bodyPr/>
          <a:lstStyle/>
          <a:p>
            <a:r>
              <a:rPr lang="en-IN" dirty="0"/>
              <a:t>Sum of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859EC-671C-4744-8253-BD33883A1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24753"/>
            <a:ext cx="8596668" cy="60332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/>
              <a:t>#include &lt;stdio.h&gt; </a:t>
            </a:r>
          </a:p>
          <a:p>
            <a:pPr marL="0" indent="0">
              <a:buNone/>
            </a:pPr>
            <a:r>
              <a:rPr lang="en-IN" b="1" dirty="0"/>
              <a:t>// Function to calculate sum of array elements </a:t>
            </a:r>
          </a:p>
          <a:p>
            <a:pPr marL="0" indent="0">
              <a:buNone/>
            </a:pPr>
            <a:r>
              <a:rPr lang="en-IN" b="1" dirty="0"/>
              <a:t>int sumArray(int arr[], int size) { </a:t>
            </a:r>
          </a:p>
          <a:p>
            <a:pPr marL="0" indent="0">
              <a:buNone/>
            </a:pPr>
            <a:r>
              <a:rPr lang="en-IN" b="1" dirty="0"/>
              <a:t>	// Base case </a:t>
            </a:r>
          </a:p>
          <a:p>
            <a:pPr marL="0" indent="0">
              <a:buNone/>
            </a:pPr>
            <a:r>
              <a:rPr lang="en-IN" b="1" dirty="0"/>
              <a:t>	if (size &lt;= 0) { </a:t>
            </a:r>
          </a:p>
          <a:p>
            <a:pPr marL="0" indent="0">
              <a:buNone/>
            </a:pPr>
            <a:r>
              <a:rPr lang="en-IN" b="1" dirty="0"/>
              <a:t>	return 0; </a:t>
            </a:r>
          </a:p>
          <a:p>
            <a:pPr marL="0" indent="0">
              <a:buNone/>
            </a:pPr>
            <a:r>
              <a:rPr lang="en-IN" b="1" dirty="0"/>
              <a:t>	} </a:t>
            </a:r>
          </a:p>
          <a:p>
            <a:pPr marL="0" indent="0">
              <a:buNone/>
            </a:pPr>
            <a:r>
              <a:rPr lang="en-IN" b="1" dirty="0"/>
              <a:t>	// Recursive case </a:t>
            </a:r>
          </a:p>
          <a:p>
            <a:pPr marL="0" indent="0">
              <a:buNone/>
            </a:pPr>
            <a:r>
              <a:rPr lang="en-IN" b="1" dirty="0"/>
              <a:t>	return arr[size - 1] + sumArray(arr, size - 1); </a:t>
            </a:r>
          </a:p>
          <a:p>
            <a:pPr marL="0" indent="0">
              <a:buNone/>
            </a:pPr>
            <a:r>
              <a:rPr lang="en-IN" b="1" dirty="0"/>
              <a:t>} </a:t>
            </a:r>
          </a:p>
          <a:p>
            <a:pPr marL="0" indent="0">
              <a:buNone/>
            </a:pPr>
            <a:r>
              <a:rPr lang="en-IN" b="1" dirty="0"/>
              <a:t>int main() { </a:t>
            </a:r>
          </a:p>
          <a:p>
            <a:pPr marL="0" indent="0">
              <a:buNone/>
            </a:pPr>
            <a:r>
              <a:rPr lang="en-IN" b="1" dirty="0"/>
              <a:t>	int arr[] = {1, 2, 3, 4, 5}; </a:t>
            </a:r>
          </a:p>
          <a:p>
            <a:pPr marL="0" indent="0">
              <a:buNone/>
            </a:pPr>
            <a:r>
              <a:rPr lang="en-IN" b="1" dirty="0"/>
              <a:t>	int size = sizeof(arr) / sizeof(arr[0]); </a:t>
            </a:r>
          </a:p>
          <a:p>
            <a:pPr marL="0" indent="0">
              <a:buNone/>
            </a:pPr>
            <a:r>
              <a:rPr lang="en-IN" b="1" dirty="0"/>
              <a:t>	printf("Sum of array elements is %d\n", sumArray(arr, size)); </a:t>
            </a:r>
          </a:p>
          <a:p>
            <a:pPr marL="0" indent="0">
              <a:buNone/>
            </a:pPr>
            <a:r>
              <a:rPr lang="en-IN" b="1" dirty="0"/>
              <a:t>	return 0; 	}</a:t>
            </a:r>
          </a:p>
        </p:txBody>
      </p:sp>
    </p:spTree>
    <p:extLst>
      <p:ext uri="{BB962C8B-B14F-4D97-AF65-F5344CB8AC3E}">
        <p14:creationId xmlns:p14="http://schemas.microsoft.com/office/powerpoint/2010/main" val="300183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44FF-4862-4464-949C-BB6B4E4D5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0329"/>
            <a:ext cx="8596668" cy="770965"/>
          </a:xfrm>
        </p:spPr>
        <p:txBody>
          <a:bodyPr/>
          <a:lstStyle/>
          <a:p>
            <a:r>
              <a:rPr lang="en-IN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ACCE8-3DE9-489F-B4AF-AD45626A6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1294"/>
            <a:ext cx="10837332" cy="5620871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Pointers are a powerful feature of the C language that provide a way to directly access and manipulate memory. </a:t>
            </a:r>
          </a:p>
          <a:p>
            <a:pPr algn="just"/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 are variables that store memory addresses rather than data values.</a:t>
            </a:r>
          </a:p>
          <a:p>
            <a:pPr algn="just"/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ointers are essential for tasks like dynamic memory management, efficient array handling, and function parameter passing.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Pointers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Pointers store memory addresses and can be used to access and modify data indirectly.</a:t>
            </a:r>
            <a:endParaRPr lang="en-IN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Pointer Arithmetic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Involves operations on pointers that adjust their memory addresses.</a:t>
            </a:r>
            <a:endParaRPr lang="en-IN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Pointers and Arrays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Arrays and pointers are closely related, an array name acts as a pointer to its first element.</a:t>
            </a:r>
            <a:endParaRPr lang="en-IN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Pointers and Functions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Pointers can be used to pass arguments by reference and return dynamically allocated memory.</a:t>
            </a:r>
            <a:endParaRPr lang="en-IN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Pointers and Strings</a:t>
            </a: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Strings are arrays of characters, and pointers are often used for efficient string manipulation.</a:t>
            </a:r>
            <a:endParaRPr lang="en-IN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43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73D0-6352-45DE-A38E-206721514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2400"/>
            <a:ext cx="10537513" cy="63201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Syntax to declare a pointer:</a:t>
            </a:r>
          </a:p>
          <a:p>
            <a:pPr marL="0" indent="0">
              <a:buNone/>
            </a:pPr>
            <a:r>
              <a:rPr lang="en-US" sz="2400" b="1" dirty="0"/>
              <a:t>type *pointerName;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b="1" dirty="0"/>
              <a:t>int num = 10;   // Regular variable</a:t>
            </a:r>
          </a:p>
          <a:p>
            <a:pPr marL="0" indent="0">
              <a:buNone/>
            </a:pPr>
            <a:r>
              <a:rPr lang="en-US" sz="2400" b="1" dirty="0"/>
              <a:t>int *ptr;       // Pointer to an integer</a:t>
            </a:r>
          </a:p>
          <a:p>
            <a:pPr marL="0" indent="0">
              <a:buNone/>
            </a:pPr>
            <a:r>
              <a:rPr lang="en-US" sz="2400" b="1" dirty="0"/>
              <a:t>ptr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b="1" dirty="0"/>
              <a:t>num;     // Store the address of 'num' in 'ptr’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Dereferencing a Pointer: </a:t>
            </a:r>
            <a:r>
              <a:rPr lang="en-US" sz="2400" dirty="0"/>
              <a:t>Accessing the value at the address stored by the pointer.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int value = *ptr;  // 'value' will be 10</a:t>
            </a:r>
          </a:p>
          <a:p>
            <a:pPr marL="0" indent="0">
              <a:buNone/>
            </a:pPr>
            <a:r>
              <a:rPr lang="en-US" sz="2400" dirty="0"/>
              <a:t>Address-of Operator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dirty="0"/>
              <a:t>): Used to get the address of a variable.</a:t>
            </a:r>
          </a:p>
          <a:p>
            <a:pPr marL="0" indent="0">
              <a:buNone/>
            </a:pPr>
            <a:r>
              <a:rPr lang="en-US" sz="2400" b="1" dirty="0"/>
              <a:t>ptr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b="1" dirty="0"/>
              <a:t>num;  // 'ptr' now holds the address of 'num'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77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3F925-D2E5-49B1-B3B0-95B0B21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7906"/>
            <a:ext cx="9739654" cy="6347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Pointer Example:</a:t>
            </a:r>
          </a:p>
          <a:p>
            <a:pPr marL="0" indent="0">
              <a:buNone/>
            </a:pPr>
            <a:r>
              <a:rPr lang="en-IN" sz="2400" b="1" dirty="0"/>
              <a:t>#include &lt;stdio.h&gt;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int main() {</a:t>
            </a:r>
          </a:p>
          <a:p>
            <a:pPr marL="0" indent="0">
              <a:buNone/>
            </a:pPr>
            <a:r>
              <a:rPr lang="en-IN" sz="2400" b="1" dirty="0"/>
              <a:t>    int num = 42;</a:t>
            </a:r>
          </a:p>
          <a:p>
            <a:pPr marL="0" indent="0">
              <a:buNone/>
            </a:pPr>
            <a:r>
              <a:rPr lang="en-IN" sz="2400" b="1" dirty="0"/>
              <a:t>    int *ptr =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IN" sz="2400" b="1" dirty="0"/>
              <a:t>num;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    printf("Value of num: %d\n", num);</a:t>
            </a:r>
          </a:p>
          <a:p>
            <a:pPr marL="0" indent="0">
              <a:buNone/>
            </a:pPr>
            <a:r>
              <a:rPr lang="en-IN" sz="2400" b="1" dirty="0"/>
              <a:t>    printf("Address of num: %p\n", (void *)ptr);</a:t>
            </a:r>
          </a:p>
          <a:p>
            <a:pPr marL="0" indent="0">
              <a:buNone/>
            </a:pPr>
            <a:r>
              <a:rPr lang="en-IN" sz="2400" b="1" dirty="0"/>
              <a:t>    printf("Value at address stored in ptr: %d\n", *ptr);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    return 0;</a:t>
            </a:r>
          </a:p>
          <a:p>
            <a:pPr marL="0" indent="0">
              <a:buNone/>
            </a:pPr>
            <a:r>
              <a:rPr lang="en-IN" sz="2400" b="1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557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42D2A-01ED-4B88-8E80-D065F820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46" y="116541"/>
            <a:ext cx="8596668" cy="824752"/>
          </a:xfrm>
        </p:spPr>
        <p:txBody>
          <a:bodyPr/>
          <a:lstStyle/>
          <a:p>
            <a:r>
              <a:rPr lang="en-IN" dirty="0"/>
              <a:t>Pointer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6A359-AEE4-4E54-8FAB-B4A137FBD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262" y="1013012"/>
            <a:ext cx="10842314" cy="5665694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Pointer arithmetic involves operations like addition or subtraction on pointers, which changes the address they hold based on the size of the data type they point to.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Adding an integer to a pointer moves the pointer forward by that number of elements.</a:t>
            </a:r>
            <a:endParaRPr lang="en-IN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Subtracting an integer from a pointer moves the pointer backward by that number of elements.</a:t>
            </a:r>
            <a:endParaRPr lang="en-IN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Subtracting one pointer from another gives the number of elements between them.</a:t>
            </a:r>
            <a:endParaRPr lang="en-IN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Example: Incrementing a Pointer:</a:t>
            </a:r>
          </a:p>
          <a:p>
            <a:pPr marL="0" indent="0">
              <a:buNone/>
            </a:pPr>
            <a:r>
              <a:rPr lang="en-IN" sz="2400" b="1" dirty="0"/>
              <a:t>int arr[3] = {1, 2, 3};</a:t>
            </a:r>
          </a:p>
          <a:p>
            <a:pPr marL="0" indent="0">
              <a:buNone/>
            </a:pPr>
            <a:r>
              <a:rPr lang="en-IN" sz="2400" b="1" dirty="0"/>
              <a:t>int *ptr = arr;  // Points to arr[0]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printf("Value at ptr: %d\n", *ptr);  // Output: 1</a:t>
            </a:r>
          </a:p>
          <a:p>
            <a:pPr marL="0" indent="0">
              <a:buNone/>
            </a:pPr>
            <a:r>
              <a:rPr lang="en-IN" sz="2400" b="1" dirty="0"/>
              <a:t>ptr++;  // Move to the next integer (arr[1])</a:t>
            </a:r>
          </a:p>
          <a:p>
            <a:pPr marL="0" indent="0">
              <a:buNone/>
            </a:pPr>
            <a:r>
              <a:rPr lang="en-IN" sz="2400" b="1" dirty="0"/>
              <a:t>printf("Value at ptr: %d\n", *ptr);  // Output: 2</a:t>
            </a:r>
          </a:p>
        </p:txBody>
      </p:sp>
    </p:spTree>
    <p:extLst>
      <p:ext uri="{BB962C8B-B14F-4D97-AF65-F5344CB8AC3E}">
        <p14:creationId xmlns:p14="http://schemas.microsoft.com/office/powerpoint/2010/main" val="79745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F9888-52E1-487B-8436-3312CFF7B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502025"/>
            <a:ext cx="9470713" cy="5916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sz="2400" b="1" dirty="0"/>
              <a:t>#include &lt;stdio.h&gt;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int main() {</a:t>
            </a:r>
          </a:p>
          <a:p>
            <a:pPr marL="0" indent="0">
              <a:buNone/>
            </a:pPr>
            <a:r>
              <a:rPr lang="en-IN" sz="2400" b="1" dirty="0"/>
              <a:t>    int arr[] = {10, 20, 30, 40};</a:t>
            </a:r>
          </a:p>
          <a:p>
            <a:pPr marL="0" indent="0">
              <a:buNone/>
            </a:pPr>
            <a:r>
              <a:rPr lang="en-IN" sz="2400" b="1" dirty="0"/>
              <a:t>    int *ptr1 =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IN" sz="2400" b="1" dirty="0"/>
              <a:t>arr[0];</a:t>
            </a:r>
          </a:p>
          <a:p>
            <a:pPr marL="0" indent="0">
              <a:buNone/>
            </a:pPr>
            <a:r>
              <a:rPr lang="en-IN" sz="2400" b="1" dirty="0"/>
              <a:t>    int *ptr2 =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IN" sz="2400" b="1" dirty="0"/>
              <a:t>arr[3];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    printf("Difference between ptr2 and ptr1: %ld\n", ptr2 - ptr1);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    return 0;</a:t>
            </a:r>
          </a:p>
          <a:p>
            <a:pPr marL="0" indent="0">
              <a:buNone/>
            </a:pPr>
            <a:r>
              <a:rPr lang="en-IN" sz="2400" b="1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139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0F0CA-DEAA-49B6-9150-F06B0DEF8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77907"/>
            <a:ext cx="8596668" cy="762000"/>
          </a:xfrm>
        </p:spPr>
        <p:txBody>
          <a:bodyPr/>
          <a:lstStyle/>
          <a:p>
            <a:r>
              <a:rPr lang="en-IN" dirty="0"/>
              <a:t>Pointers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17B70-0AEB-4381-A471-055C47CD1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97638"/>
            <a:ext cx="10582337" cy="5382455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C, arrays and pointers are closely related. An array name is essentially a pointer to its first element.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100" dirty="0"/>
              <a:t>Accessing Array Elements Using Pointers: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b="1" dirty="0"/>
              <a:t>#include &lt;stdio.h&gt;</a:t>
            </a:r>
          </a:p>
          <a:p>
            <a:pPr marL="0" indent="0">
              <a:buNone/>
            </a:pPr>
            <a:r>
              <a:rPr lang="en-IN" sz="2400" b="1" dirty="0"/>
              <a:t>int main() {</a:t>
            </a:r>
          </a:p>
          <a:p>
            <a:pPr marL="0" indent="0">
              <a:buNone/>
            </a:pPr>
            <a:r>
              <a:rPr lang="en-IN" sz="2400" b="1" dirty="0"/>
              <a:t>    int arr[] = {10, 20, 30};</a:t>
            </a:r>
          </a:p>
          <a:p>
            <a:pPr marL="0" indent="0">
              <a:buNone/>
            </a:pPr>
            <a:r>
              <a:rPr lang="en-IN" sz="2400" b="1" dirty="0"/>
              <a:t>    int *ptr = arr;  // Equivalent to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IN" sz="2400" b="1" dirty="0"/>
              <a:t>arr[0]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    printf("First element: %d\n", *ptr);</a:t>
            </a:r>
          </a:p>
          <a:p>
            <a:pPr marL="0" indent="0">
              <a:buNone/>
            </a:pPr>
            <a:r>
              <a:rPr lang="en-IN" sz="2400" b="1" dirty="0"/>
              <a:t>    printf("Second element: %d\n", *(ptr + 1));</a:t>
            </a:r>
          </a:p>
          <a:p>
            <a:pPr marL="0" indent="0">
              <a:buNone/>
            </a:pPr>
            <a:r>
              <a:rPr lang="en-IN" sz="2400" b="1" dirty="0"/>
              <a:t>    printf("Third element: %d\n", *(ptr + 2));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    return 0;</a:t>
            </a:r>
          </a:p>
          <a:p>
            <a:pPr marL="0" indent="0">
              <a:buNone/>
            </a:pPr>
            <a:r>
              <a:rPr lang="en-IN" sz="2400" b="1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99AE4-6F3B-425F-B393-93DD67616D1E}"/>
              </a:ext>
            </a:extLst>
          </p:cNvPr>
          <p:cNvSpPr txBox="1"/>
          <p:nvPr/>
        </p:nvSpPr>
        <p:spPr>
          <a:xfrm>
            <a:off x="6423210" y="2503870"/>
            <a:ext cx="529365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Pointer vs. Array Notation:</a:t>
            </a: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400" dirty="0"/>
              <a:t>int arr[3] = {1, 2, 3};</a:t>
            </a:r>
          </a:p>
          <a:p>
            <a:r>
              <a:rPr lang="en-US" sz="2400" dirty="0"/>
              <a:t>printf("%d\n", arr[1]);   </a:t>
            </a:r>
            <a:r>
              <a:rPr lang="en-US" dirty="0"/>
              <a:t>// Access using array notation</a:t>
            </a:r>
          </a:p>
          <a:p>
            <a:r>
              <a:rPr lang="en-US" sz="2400" dirty="0"/>
              <a:t>printf("%d\n", *(arr + 1));  </a:t>
            </a:r>
            <a:r>
              <a:rPr lang="en-US" dirty="0"/>
              <a:t>// Access using pointer notation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5448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E5D61-3DC5-4D57-8254-7150B046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47379"/>
            <a:ext cx="8596668" cy="726141"/>
          </a:xfrm>
        </p:spPr>
        <p:txBody>
          <a:bodyPr/>
          <a:lstStyle/>
          <a:p>
            <a:r>
              <a:rPr lang="en-IN" dirty="0"/>
              <a:t>Pointers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FA222-B65F-4C2C-9BBF-41F09123C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869576"/>
            <a:ext cx="10582337" cy="598842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Pointers can be used to pass arguments to functions by reference, allowing functions to modify the original variable.</a:t>
            </a:r>
          </a:p>
          <a:p>
            <a:pPr marL="0" indent="0">
              <a:buNone/>
            </a:pPr>
            <a:r>
              <a:rPr lang="en-US" sz="2000" dirty="0"/>
              <a:t>Function with Pointer Parameters:</a:t>
            </a:r>
          </a:p>
          <a:p>
            <a:pPr marL="0" indent="0">
              <a:buNone/>
            </a:pPr>
            <a:r>
              <a:rPr lang="en-US" sz="2400" b="1" dirty="0"/>
              <a:t>#include &lt;stdio.h&gt;</a:t>
            </a:r>
          </a:p>
          <a:p>
            <a:pPr marL="0" indent="0">
              <a:buNone/>
            </a:pPr>
            <a:r>
              <a:rPr lang="en-US" sz="2400" b="1" dirty="0"/>
              <a:t>void increment(int *p) {</a:t>
            </a:r>
          </a:p>
          <a:p>
            <a:pPr marL="0" indent="0">
              <a:buNone/>
            </a:pPr>
            <a:r>
              <a:rPr lang="en-US" sz="2400" b="1" dirty="0"/>
              <a:t>    (*p)++;  // Increment the value pointed to by p</a:t>
            </a:r>
          </a:p>
          <a:p>
            <a:pPr marL="0" indent="0">
              <a:buNone/>
            </a:pPr>
            <a:r>
              <a:rPr lang="en-US" sz="2400" b="1" dirty="0"/>
              <a:t>}</a:t>
            </a:r>
          </a:p>
          <a:p>
            <a:pPr marL="0" indent="0">
              <a:buNone/>
            </a:pPr>
            <a:r>
              <a:rPr lang="en-US" sz="2400" b="1" dirty="0"/>
              <a:t>int main() {</a:t>
            </a:r>
          </a:p>
          <a:p>
            <a:pPr marL="0" indent="0">
              <a:buNone/>
            </a:pPr>
            <a:r>
              <a:rPr lang="en-US" sz="2400" b="1" dirty="0"/>
              <a:t>    int num = 10;</a:t>
            </a:r>
          </a:p>
          <a:p>
            <a:pPr marL="0" indent="0">
              <a:buNone/>
            </a:pPr>
            <a:r>
              <a:rPr lang="en-US" sz="2400" b="1" dirty="0"/>
              <a:t>    increment(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b="1" dirty="0"/>
              <a:t>num);  // Pass address of num to the function</a:t>
            </a:r>
          </a:p>
          <a:p>
            <a:pPr marL="0" indent="0">
              <a:buNone/>
            </a:pPr>
            <a:r>
              <a:rPr lang="en-US" sz="2400" b="1" dirty="0"/>
              <a:t>    printf("Incremented value: %d\n", num);  // Output: 11</a:t>
            </a:r>
          </a:p>
          <a:p>
            <a:pPr marL="0" indent="0">
              <a:buNone/>
            </a:pPr>
            <a:r>
              <a:rPr lang="en-US" sz="2400" b="1" dirty="0"/>
              <a:t>    return 0;</a:t>
            </a:r>
          </a:p>
          <a:p>
            <a:pPr marL="0" indent="0">
              <a:buNone/>
            </a:pPr>
            <a:r>
              <a:rPr lang="en-US" sz="2400" b="1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94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6D4A16-5F13-432E-91AC-AF7E5963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921" y="618565"/>
            <a:ext cx="8596668" cy="600635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Loops in C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1B76F8-8467-459D-84A9-9DC98AC01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921" y="1488613"/>
            <a:ext cx="9390031" cy="47508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Loops in C allow repeated execution of a block of code as long as a specified condition is true. They are essential for performing repetitive tasks without writing redundant code.</a:t>
            </a:r>
          </a:p>
          <a:p>
            <a:pPr marL="0" indent="0" algn="just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Bef>
                <a:spcPts val="200"/>
              </a:spcBef>
            </a:pPr>
            <a:r>
              <a:rPr lang="en-IN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Loops in C</a:t>
            </a:r>
            <a:endParaRPr lang="en-IN" sz="2400" i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Loop</a:t>
            </a:r>
            <a:endParaRPr lang="en-IN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do-while Loop</a:t>
            </a:r>
          </a:p>
          <a:p>
            <a:pPr lvl="2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Loop</a:t>
            </a:r>
            <a:endParaRPr lang="en-IN" sz="2400" b="1" dirty="0">
              <a:solidFill>
                <a:srgbClr val="000000"/>
              </a:solidFill>
              <a:effectLst/>
              <a:ea typeface="Calibri" panose="020F0502020204030204" pitchFamily="34" charset="0"/>
            </a:endParaRPr>
          </a:p>
          <a:p>
            <a:pPr lvl="2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dirty="0">
                <a:solidFill>
                  <a:srgbClr val="000000"/>
                </a:solidFill>
                <a:ea typeface="Calibri" panose="020F0502020204030204" pitchFamily="34" charset="0"/>
              </a:rPr>
              <a:t>Nested Loop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4402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CA46-BF88-4DB9-B086-7D4D66223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3765"/>
            <a:ext cx="8596668" cy="672353"/>
          </a:xfrm>
        </p:spPr>
        <p:txBody>
          <a:bodyPr/>
          <a:lstStyle/>
          <a:p>
            <a:r>
              <a:rPr lang="en-IN" b="1" dirty="0"/>
              <a:t>Pointers and Strings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4BF278-5CD3-4E01-886C-BC68CAF2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86118"/>
            <a:ext cx="10680949" cy="5871882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100" b="1" dirty="0"/>
              <a:t>Strings in C are arrays of characters terminated by a null character ('\0'). Pointers can be used to manipulate strings efficiently.</a:t>
            </a:r>
          </a:p>
          <a:p>
            <a:pPr marL="0" indent="0">
              <a:buNone/>
            </a:pPr>
            <a:r>
              <a:rPr lang="en-IN" sz="3100" b="1" dirty="0"/>
              <a:t>Accessing Strings Using Pointers:</a:t>
            </a:r>
          </a:p>
          <a:p>
            <a:pPr marL="0" indent="0">
              <a:buNone/>
            </a:pPr>
            <a:r>
              <a:rPr lang="en-IN" sz="3100" b="1" dirty="0"/>
              <a:t>#include &lt;stdio.h&gt;</a:t>
            </a:r>
          </a:p>
          <a:p>
            <a:pPr marL="0" indent="0">
              <a:buNone/>
            </a:pPr>
            <a:r>
              <a:rPr lang="en-IN" sz="3100" b="1" dirty="0"/>
              <a:t>int main() {</a:t>
            </a:r>
          </a:p>
          <a:p>
            <a:pPr marL="0" indent="0">
              <a:buNone/>
            </a:pPr>
            <a:r>
              <a:rPr lang="en-IN" sz="3100" b="1" dirty="0"/>
              <a:t>    char str[] = "Hello";</a:t>
            </a:r>
          </a:p>
          <a:p>
            <a:pPr marL="0" indent="0">
              <a:buNone/>
            </a:pPr>
            <a:r>
              <a:rPr lang="en-IN" sz="3100" b="1" dirty="0"/>
              <a:t>    char *ptr = str;</a:t>
            </a:r>
          </a:p>
          <a:p>
            <a:pPr marL="0" indent="0">
              <a:buNone/>
            </a:pPr>
            <a:endParaRPr lang="en-IN" sz="3100" b="1" dirty="0"/>
          </a:p>
          <a:p>
            <a:pPr marL="0" indent="0">
              <a:buNone/>
            </a:pPr>
            <a:r>
              <a:rPr lang="en-IN" sz="3100" b="1" dirty="0"/>
              <a:t>    while (*ptr != '\0') {</a:t>
            </a:r>
          </a:p>
          <a:p>
            <a:pPr marL="0" indent="0">
              <a:buNone/>
            </a:pPr>
            <a:r>
              <a:rPr lang="en-IN" sz="3100" b="1" dirty="0"/>
              <a:t>        printf("%c", *ptr);</a:t>
            </a:r>
          </a:p>
          <a:p>
            <a:pPr marL="0" indent="0">
              <a:buNone/>
            </a:pPr>
            <a:r>
              <a:rPr lang="en-IN" sz="3100" b="1" dirty="0"/>
              <a:t>        ptr++;</a:t>
            </a:r>
          </a:p>
          <a:p>
            <a:pPr marL="0" indent="0">
              <a:buNone/>
            </a:pPr>
            <a:r>
              <a:rPr lang="en-IN" sz="3100" b="1" dirty="0"/>
              <a:t>    }</a:t>
            </a:r>
          </a:p>
          <a:p>
            <a:pPr marL="0" indent="0">
              <a:buNone/>
            </a:pPr>
            <a:r>
              <a:rPr lang="en-IN" sz="3100" b="1" dirty="0"/>
              <a:t>    printf("\n");</a:t>
            </a:r>
          </a:p>
          <a:p>
            <a:pPr marL="0" indent="0">
              <a:buNone/>
            </a:pPr>
            <a:r>
              <a:rPr lang="en-IN" sz="3100" b="1" dirty="0"/>
              <a:t>    return 0;</a:t>
            </a:r>
          </a:p>
          <a:p>
            <a:pPr marL="0" indent="0">
              <a:buNone/>
            </a:pPr>
            <a:r>
              <a:rPr lang="en-IN" sz="3100" b="1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281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0CDA2-8A04-45A7-91AB-9E376DF4A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412377"/>
            <a:ext cx="9775513" cy="61766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3400" b="1" dirty="0">
                <a:solidFill>
                  <a:schemeClr val="accent1">
                    <a:lumMod val="75000"/>
                  </a:schemeClr>
                </a:solidFill>
              </a:rPr>
              <a:t>String Manipulation with Pointers:</a:t>
            </a:r>
          </a:p>
          <a:p>
            <a:pPr marL="0" indent="0">
              <a:buNone/>
            </a:pPr>
            <a:r>
              <a:rPr lang="en-IN" sz="2600" b="1" dirty="0"/>
              <a:t>#include &lt;stdio.h&gt;</a:t>
            </a:r>
          </a:p>
          <a:p>
            <a:pPr marL="0" indent="0">
              <a:buNone/>
            </a:pPr>
            <a:r>
              <a:rPr lang="en-IN" sz="2600" b="1" dirty="0"/>
              <a:t>void printString(char *str) {</a:t>
            </a:r>
          </a:p>
          <a:p>
            <a:pPr marL="0" indent="0">
              <a:buNone/>
            </a:pPr>
            <a:r>
              <a:rPr lang="en-IN" sz="2600" b="1" dirty="0"/>
              <a:t>    while (*str) {</a:t>
            </a:r>
          </a:p>
          <a:p>
            <a:pPr marL="0" indent="0">
              <a:buNone/>
            </a:pPr>
            <a:r>
              <a:rPr lang="en-IN" sz="2600" b="1" dirty="0"/>
              <a:t>        putchar(*str);</a:t>
            </a:r>
          </a:p>
          <a:p>
            <a:pPr marL="0" indent="0">
              <a:buNone/>
            </a:pPr>
            <a:r>
              <a:rPr lang="en-IN" sz="2600" b="1" dirty="0"/>
              <a:t>        str++;</a:t>
            </a:r>
          </a:p>
          <a:p>
            <a:pPr marL="0" indent="0">
              <a:buNone/>
            </a:pPr>
            <a:r>
              <a:rPr lang="en-IN" sz="2600" b="1" dirty="0"/>
              <a:t>    }</a:t>
            </a:r>
          </a:p>
          <a:p>
            <a:pPr marL="0" indent="0">
              <a:buNone/>
            </a:pPr>
            <a:r>
              <a:rPr lang="en-IN" sz="2600" b="1" dirty="0"/>
              <a:t>    putchar('\n');</a:t>
            </a:r>
          </a:p>
          <a:p>
            <a:pPr marL="0" indent="0">
              <a:buNone/>
            </a:pPr>
            <a:r>
              <a:rPr lang="en-IN" sz="2600" b="1" dirty="0"/>
              <a:t>}</a:t>
            </a:r>
          </a:p>
          <a:p>
            <a:pPr marL="0" indent="0">
              <a:buNone/>
            </a:pPr>
            <a:endParaRPr lang="en-IN" sz="2600" b="1" dirty="0"/>
          </a:p>
          <a:p>
            <a:pPr marL="0" indent="0">
              <a:buNone/>
            </a:pPr>
            <a:r>
              <a:rPr lang="en-IN" sz="2600" b="1" dirty="0"/>
              <a:t>int main() {</a:t>
            </a:r>
          </a:p>
          <a:p>
            <a:pPr marL="0" indent="0">
              <a:buNone/>
            </a:pPr>
            <a:r>
              <a:rPr lang="en-IN" sz="2600" b="1" dirty="0"/>
              <a:t>    char myStr[] = "Hello, World!";</a:t>
            </a:r>
          </a:p>
          <a:p>
            <a:pPr marL="0" indent="0">
              <a:buNone/>
            </a:pPr>
            <a:r>
              <a:rPr lang="en-IN" sz="2600" b="1" dirty="0"/>
              <a:t>    printString(myStr);  // Pass the string to the function</a:t>
            </a:r>
          </a:p>
          <a:p>
            <a:pPr marL="0" indent="0">
              <a:buNone/>
            </a:pPr>
            <a:r>
              <a:rPr lang="en-IN" sz="2600" b="1" dirty="0"/>
              <a:t>    return 0;</a:t>
            </a:r>
          </a:p>
          <a:p>
            <a:pPr marL="0" indent="0">
              <a:buNone/>
            </a:pPr>
            <a:r>
              <a:rPr lang="en-IN" sz="2600" b="1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577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27F8-7AC3-4EB3-AEF0-00346A25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7200"/>
            <a:ext cx="10931960" cy="14732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Structures and Unions in C:</a:t>
            </a:r>
            <a:br>
              <a:rPr lang="en-IN" dirty="0"/>
            </a:br>
            <a:r>
              <a:rPr lang="en-IN" sz="2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Structures and unions in C are used to group different data types into a single unit. They are essential for creating complex data types and managing related data efficiently.</a:t>
            </a:r>
            <a:b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43546-A384-4089-82B3-AE4E6C22A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961466" cy="4927600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Structures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allow you to group variables of different types under a single name. </a:t>
            </a:r>
          </a:p>
          <a:p>
            <a:pPr algn="just"/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variable within a structure is called a member or field.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#include &lt;stdio.h&gt;</a:t>
            </a:r>
          </a:p>
          <a:p>
            <a:pPr marL="0" indent="0">
              <a:buNone/>
            </a:pPr>
            <a:r>
              <a:rPr lang="en-US" sz="2000" b="1" dirty="0"/>
              <a:t>struct Person {</a:t>
            </a:r>
          </a:p>
          <a:p>
            <a:pPr marL="0" indent="0">
              <a:buNone/>
            </a:pPr>
            <a:r>
              <a:rPr lang="en-US" sz="2000" b="1" dirty="0"/>
              <a:t>    char name[20];    // 20 bytes</a:t>
            </a:r>
          </a:p>
          <a:p>
            <a:pPr marL="0" indent="0">
              <a:buNone/>
            </a:pPr>
            <a:r>
              <a:rPr lang="en-US" sz="2000" b="1" dirty="0"/>
              <a:t>    int age;                // 2 bytes</a:t>
            </a:r>
          </a:p>
          <a:p>
            <a:pPr marL="0" indent="0">
              <a:buNone/>
            </a:pPr>
            <a:r>
              <a:rPr lang="en-US" sz="2000" b="1" dirty="0"/>
              <a:t>    float height;        // 4 bytes</a:t>
            </a:r>
          </a:p>
          <a:p>
            <a:pPr marL="0" indent="0">
              <a:buNone/>
            </a:pPr>
            <a:r>
              <a:rPr lang="en-US" sz="2000" b="1" dirty="0"/>
              <a:t>};</a:t>
            </a:r>
          </a:p>
          <a:p>
            <a:pPr marL="0" indent="0">
              <a:buNone/>
            </a:pPr>
            <a:r>
              <a:rPr lang="en-US" sz="2000" dirty="0"/>
              <a:t>Total Memory Assigned = </a:t>
            </a:r>
            <a:r>
              <a:rPr lang="en-US" sz="2000" b="1" dirty="0"/>
              <a:t>26 bytes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04A138-1D26-4BC2-BD97-71CAA2513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2918" y="1930400"/>
            <a:ext cx="4728898" cy="4927600"/>
          </a:xfrm>
        </p:spPr>
        <p:txBody>
          <a:bodyPr>
            <a:noAutofit/>
          </a:bodyPr>
          <a:lstStyle/>
          <a:p>
            <a:pPr algn="just"/>
            <a:r>
              <a:rPr lang="en-IN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Unions</a:t>
            </a: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allow storing different data types in the same memory location. </a:t>
            </a:r>
          </a:p>
          <a:p>
            <a:pPr algn="just"/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Unlike structures, a union uses the same memory for all its members, so only one member can hold a value at a time.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#include &lt;stdio.h&gt;</a:t>
            </a:r>
          </a:p>
          <a:p>
            <a:pPr marL="0" indent="0">
              <a:buNone/>
            </a:pPr>
            <a:r>
              <a:rPr lang="en-US" sz="2000" b="1" dirty="0"/>
              <a:t>union Data {</a:t>
            </a:r>
          </a:p>
          <a:p>
            <a:pPr marL="0" indent="0">
              <a:buNone/>
            </a:pPr>
            <a:r>
              <a:rPr lang="en-US" sz="2000" b="1" dirty="0"/>
              <a:t>    int </a:t>
            </a:r>
            <a:r>
              <a:rPr lang="en-US" sz="2000" b="1" dirty="0" err="1"/>
              <a:t>i</a:t>
            </a:r>
            <a:r>
              <a:rPr lang="en-US" sz="2000" b="1" dirty="0"/>
              <a:t>;                   // 2 bytes</a:t>
            </a:r>
          </a:p>
          <a:p>
            <a:pPr marL="0" indent="0">
              <a:buNone/>
            </a:pPr>
            <a:r>
              <a:rPr lang="en-US" sz="2000" b="1" dirty="0"/>
              <a:t>    float f;               // 4 bytes</a:t>
            </a:r>
          </a:p>
          <a:p>
            <a:pPr marL="0" indent="0">
              <a:buNone/>
            </a:pPr>
            <a:r>
              <a:rPr lang="en-US" sz="2000" b="1" dirty="0"/>
              <a:t>    char str[20];     // 20 bytes</a:t>
            </a:r>
          </a:p>
          <a:p>
            <a:pPr marL="0" indent="0">
              <a:buNone/>
            </a:pPr>
            <a:r>
              <a:rPr lang="en-US" sz="2000" b="1" dirty="0"/>
              <a:t>}; // </a:t>
            </a:r>
            <a:r>
              <a:rPr lang="en-US" sz="2000" dirty="0"/>
              <a:t>Total Memory Assigned = </a:t>
            </a:r>
            <a:r>
              <a:rPr lang="en-US" sz="2000" b="1" dirty="0"/>
              <a:t>20 bytes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12779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49BEF-B203-40BA-A66B-B52C4D17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35638"/>
            <a:ext cx="8596668" cy="762000"/>
          </a:xfrm>
        </p:spPr>
        <p:txBody>
          <a:bodyPr/>
          <a:lstStyle/>
          <a:p>
            <a:r>
              <a:rPr lang="en-US" b="1" dirty="0"/>
              <a:t>Structures: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3D69D3-87A0-46F5-8407-AB50EDF9C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883"/>
            <a:ext cx="10837332" cy="5266341"/>
          </a:xfrm>
        </p:spPr>
        <p:txBody>
          <a:bodyPr/>
          <a:lstStyle/>
          <a:p>
            <a:r>
              <a:rPr lang="en-US" sz="2800" dirty="0"/>
              <a:t>In C programming, structures (also known as </a:t>
            </a:r>
            <a:r>
              <a:rPr lang="en-US" sz="2800" b="1" dirty="0"/>
              <a:t>structs</a:t>
            </a:r>
            <a:r>
              <a:rPr lang="en-US" sz="2800" dirty="0"/>
              <a:t>) are a way to group different types of variables under a single name.</a:t>
            </a:r>
          </a:p>
          <a:p>
            <a:r>
              <a:rPr lang="en-US" sz="2800" dirty="0"/>
              <a:t>It provides a convenient means of handling related data items as a single unit.</a:t>
            </a:r>
          </a:p>
          <a:p>
            <a:pPr marL="0" indent="0">
              <a:buNone/>
            </a:pPr>
            <a:r>
              <a:rPr lang="en-US" sz="2400" dirty="0"/>
              <a:t>Syntax:</a:t>
            </a:r>
          </a:p>
          <a:p>
            <a:pPr marL="0" indent="0">
              <a:buNone/>
            </a:pPr>
            <a:r>
              <a:rPr lang="en-US" sz="2800" b="1" dirty="0"/>
              <a:t>struct struct_name {    </a:t>
            </a:r>
          </a:p>
          <a:p>
            <a:pPr marL="0" indent="0">
              <a:buNone/>
            </a:pPr>
            <a:r>
              <a:rPr lang="en-US" sz="2800" b="1" dirty="0"/>
              <a:t>	data_type member1;    </a:t>
            </a:r>
          </a:p>
          <a:p>
            <a:pPr marL="0" indent="0">
              <a:buNone/>
            </a:pPr>
            <a:r>
              <a:rPr lang="en-US" sz="2800" b="1" dirty="0"/>
              <a:t>	data_type member2;    </a:t>
            </a:r>
          </a:p>
          <a:p>
            <a:pPr marL="0" indent="0">
              <a:buNone/>
            </a:pPr>
            <a:r>
              <a:rPr lang="en-US" sz="2800" b="1" dirty="0"/>
              <a:t>	// ... more members</a:t>
            </a:r>
          </a:p>
          <a:p>
            <a:pPr marL="0" indent="0">
              <a:buNone/>
            </a:pPr>
            <a:r>
              <a:rPr lang="en-US" sz="2800" b="1" dirty="0"/>
              <a:t>};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195190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B6EB-1A91-4268-98D5-6A4CB3AD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4447"/>
            <a:ext cx="8596668" cy="851647"/>
          </a:xfrm>
        </p:spPr>
        <p:txBody>
          <a:bodyPr/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616B20-4D77-428F-A179-13AC83FCD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851" y="1246094"/>
            <a:ext cx="4979395" cy="50829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#include &lt;stdio.h&gt;</a:t>
            </a:r>
          </a:p>
          <a:p>
            <a:pPr marL="0" indent="0">
              <a:buNone/>
            </a:pPr>
            <a:r>
              <a:rPr lang="en-US" sz="2400" dirty="0"/>
              <a:t>// Define a structure named Person</a:t>
            </a:r>
          </a:p>
          <a:p>
            <a:pPr marL="0" indent="0">
              <a:buNone/>
            </a:pPr>
            <a:r>
              <a:rPr lang="en-US" sz="2400" b="1" dirty="0"/>
              <a:t>struct Person {    </a:t>
            </a:r>
          </a:p>
          <a:p>
            <a:pPr marL="0" indent="0">
              <a:buNone/>
            </a:pPr>
            <a:r>
              <a:rPr lang="en-US" sz="2400" b="1" dirty="0"/>
              <a:t>	char name[50];    </a:t>
            </a:r>
          </a:p>
          <a:p>
            <a:pPr marL="0" indent="0">
              <a:buNone/>
            </a:pPr>
            <a:r>
              <a:rPr lang="en-US" sz="2400" b="1" dirty="0"/>
              <a:t>	int age;    </a:t>
            </a:r>
          </a:p>
          <a:p>
            <a:pPr marL="0" indent="0">
              <a:buNone/>
            </a:pPr>
            <a:r>
              <a:rPr lang="en-US" sz="2400" b="1" dirty="0"/>
              <a:t>	float height;</a:t>
            </a:r>
          </a:p>
          <a:p>
            <a:pPr marL="0" indent="0">
              <a:buNone/>
            </a:pPr>
            <a:r>
              <a:rPr lang="en-US" sz="2400" b="1" dirty="0"/>
              <a:t>};</a:t>
            </a:r>
          </a:p>
          <a:p>
            <a:pPr marL="0" indent="0">
              <a:buNone/>
            </a:pPr>
            <a:r>
              <a:rPr lang="en-US" sz="2400" b="1" dirty="0"/>
              <a:t>int main() {    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dirty="0"/>
              <a:t>// Declare a structure variable    </a:t>
            </a:r>
          </a:p>
          <a:p>
            <a:pPr marL="0" indent="0">
              <a:buNone/>
            </a:pPr>
            <a:r>
              <a:rPr lang="en-US" sz="2400" b="1" dirty="0"/>
              <a:t>	struct Person person1;</a:t>
            </a:r>
            <a:endParaRPr lang="en-IN" sz="2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0699B5-25FF-43EC-8F8C-76836F6D0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5010" y="1380566"/>
            <a:ext cx="6517343" cy="508298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// Assign values to the members of person1 </a:t>
            </a:r>
          </a:p>
          <a:p>
            <a:pPr marL="0" indent="0">
              <a:buNone/>
            </a:pPr>
            <a:r>
              <a:rPr lang="en-US" sz="2400" b="1" dirty="0"/>
              <a:t>strcpy(person1.name, "John Doe"); person1.age = 30; </a:t>
            </a:r>
          </a:p>
          <a:p>
            <a:pPr marL="0" indent="0">
              <a:buNone/>
            </a:pPr>
            <a:r>
              <a:rPr lang="en-US" sz="2400" b="1" dirty="0"/>
              <a:t>person1.height = 5.9; </a:t>
            </a:r>
          </a:p>
          <a:p>
            <a:pPr marL="0" indent="0">
              <a:buNone/>
            </a:pPr>
            <a:r>
              <a:rPr lang="en-US" sz="2400" dirty="0"/>
              <a:t>// Print the values of person1 </a:t>
            </a:r>
          </a:p>
          <a:p>
            <a:pPr marL="0" indent="0">
              <a:buNone/>
            </a:pPr>
            <a:r>
              <a:rPr lang="en-US" sz="2400" b="1" dirty="0"/>
              <a:t>printf("Name: %s\n", person1.name); printf("Age: %d\n", person1.age); printf("Height: %.1f\n", person1.height); return 0; </a:t>
            </a:r>
          </a:p>
          <a:p>
            <a:pPr marL="0" indent="0">
              <a:buNone/>
            </a:pPr>
            <a:r>
              <a:rPr lang="en-US" sz="2400" b="1" dirty="0"/>
              <a:t>}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86935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26F8-EEB3-49B6-8B33-DCFAD8273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6298" y="681742"/>
            <a:ext cx="5084971" cy="57459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Accessing Structure Members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Members of a structure are accessed using the dot operator (.):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person1.age = 30;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printf("Age: %d\n", person1.age);</a:t>
            </a: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Initializing Structures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Structures can be initialized at the time of declaration: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struct Person person2 = {"Alice", 25, 5.5};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0B085-20FD-4E59-A2CD-09889120A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681742"/>
            <a:ext cx="5084971" cy="57459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Nested Structures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Structures can contain other structures as members: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struct Date 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    int day;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    int month;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    int year;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};</a:t>
            </a: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struct Person {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    char name[50];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    int age;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    float height;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    struct Date birthdate;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};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016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97245D-CAEF-4DDF-8A75-7E94D3215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9709" y="156883"/>
            <a:ext cx="8430808" cy="65442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Arrays of Structures:</a:t>
            </a:r>
          </a:p>
          <a:p>
            <a:pPr marL="0" indent="0">
              <a:buNone/>
            </a:pPr>
            <a:r>
              <a:rPr lang="en-US" sz="2400" b="1" dirty="0"/>
              <a:t>struct Person people[3];</a:t>
            </a:r>
          </a:p>
          <a:p>
            <a:pPr marL="0" indent="0">
              <a:buNone/>
            </a:pPr>
            <a:r>
              <a:rPr lang="en-US" sz="2400" b="1" dirty="0"/>
              <a:t>people[0] = (struct Person){"John", 30, 5.9};</a:t>
            </a:r>
          </a:p>
          <a:p>
            <a:pPr marL="0" indent="0">
              <a:buNone/>
            </a:pPr>
            <a:r>
              <a:rPr lang="en-US" sz="2400" b="1" dirty="0"/>
              <a:t>people[1] = (struct Person){"Alice", 25, 5.5};</a:t>
            </a:r>
          </a:p>
          <a:p>
            <a:pPr marL="0" indent="0">
              <a:buNone/>
            </a:pPr>
            <a:r>
              <a:rPr lang="en-US" sz="2400" b="1" dirty="0"/>
              <a:t>people[2] = (struct Person){"Bob", 20, 6.0};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Pointers to Structures:</a:t>
            </a:r>
          </a:p>
          <a:p>
            <a:pPr marL="0" indent="0">
              <a:buNone/>
            </a:pPr>
            <a:r>
              <a:rPr lang="en-US" sz="2400" b="1" dirty="0"/>
              <a:t>Pointers can be used to point to structures:</a:t>
            </a:r>
          </a:p>
          <a:p>
            <a:pPr marL="0" indent="0">
              <a:buNone/>
            </a:pPr>
            <a:r>
              <a:rPr lang="en-US" sz="2400" b="1" dirty="0"/>
              <a:t>struct Person *ptr;</a:t>
            </a:r>
          </a:p>
          <a:p>
            <a:pPr marL="0" indent="0">
              <a:buNone/>
            </a:pPr>
            <a:r>
              <a:rPr lang="en-US" sz="2400" b="1" dirty="0"/>
              <a:t>ptr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b="1" dirty="0"/>
              <a:t>person1;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// Access members using the pointer</a:t>
            </a:r>
          </a:p>
          <a:p>
            <a:pPr marL="0" indent="0">
              <a:buNone/>
            </a:pPr>
            <a:r>
              <a:rPr lang="en-US" sz="2400" b="1" dirty="0"/>
              <a:t>printf("Name: %s\n", ptr-&gt;name);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1702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B9215-D86B-449A-B2F4-AC0EEA964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53098" y="251011"/>
            <a:ext cx="9676901" cy="6436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Typedef and Structures: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Using typedef, you can create an alias for a structure type.</a:t>
            </a:r>
          </a:p>
          <a:p>
            <a:pPr marL="0" indent="0">
              <a:buNone/>
            </a:pPr>
            <a:r>
              <a:rPr lang="en-US" sz="2800" b="1" dirty="0"/>
              <a:t>typedef struct {</a:t>
            </a:r>
          </a:p>
          <a:p>
            <a:pPr marL="0" indent="0">
              <a:buNone/>
            </a:pPr>
            <a:r>
              <a:rPr lang="en-US" sz="2800" b="1" dirty="0"/>
              <a:t>    char name[50];</a:t>
            </a:r>
          </a:p>
          <a:p>
            <a:pPr marL="0" indent="0">
              <a:buNone/>
            </a:pPr>
            <a:r>
              <a:rPr lang="en-US" sz="2800" b="1" dirty="0"/>
              <a:t>    int age;</a:t>
            </a:r>
          </a:p>
          <a:p>
            <a:pPr marL="0" indent="0">
              <a:buNone/>
            </a:pPr>
            <a:r>
              <a:rPr lang="en-US" sz="2800" b="1" dirty="0"/>
              <a:t>    float height;</a:t>
            </a:r>
          </a:p>
          <a:p>
            <a:pPr marL="0" indent="0">
              <a:buNone/>
            </a:pPr>
            <a:r>
              <a:rPr lang="en-US" sz="2800" b="1" dirty="0"/>
              <a:t>} Person;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Person person3;</a:t>
            </a:r>
          </a:p>
        </p:txBody>
      </p:sp>
    </p:spTree>
    <p:extLst>
      <p:ext uri="{BB962C8B-B14F-4D97-AF65-F5344CB8AC3E}">
        <p14:creationId xmlns:p14="http://schemas.microsoft.com/office/powerpoint/2010/main" val="701462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37D9-DCCE-4941-AE4C-246A111E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5483"/>
            <a:ext cx="8596668" cy="851646"/>
          </a:xfrm>
        </p:spPr>
        <p:txBody>
          <a:bodyPr/>
          <a:lstStyle/>
          <a:p>
            <a:r>
              <a:rPr lang="en-US" b="1" dirty="0"/>
              <a:t>Unions: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70A002-9C17-40CF-A761-FB53163C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56542"/>
            <a:ext cx="10837332" cy="5190471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Unions in C are similar to structures in that they allow you to store different data types in the same memory location.</a:t>
            </a: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nlike structures, which allocate separate memory for each member, a union allocates a single shared memory space for all its members. This means that at any one time, a union can store only one of its members.</a:t>
            </a:r>
          </a:p>
          <a:p>
            <a:pPr algn="just"/>
            <a:r>
              <a:rPr lang="en-IN" sz="2400" b="1" dirty="0">
                <a:latin typeface="Times New Roman" panose="02020603050405020304" pitchFamily="18" charset="0"/>
              </a:rPr>
              <a:t>Only one member of a union can be accessed at a time. </a:t>
            </a:r>
          </a:p>
          <a:p>
            <a:pPr algn="just"/>
            <a:r>
              <a:rPr lang="en-IN" sz="2400" b="1" dirty="0">
                <a:latin typeface="Times New Roman" panose="02020603050405020304" pitchFamily="18" charset="0"/>
              </a:rPr>
              <a:t>The size of a union is the size of its largest member.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US" sz="2400" b="1" dirty="0"/>
              <a:t>union union_name {data_type member1;</a:t>
            </a:r>
          </a:p>
          <a:p>
            <a:pPr marL="0" indent="0">
              <a:buNone/>
            </a:pPr>
            <a:r>
              <a:rPr lang="en-US" sz="2400" b="1" dirty="0"/>
              <a:t>    						 data_type member2;		// ... more members</a:t>
            </a:r>
          </a:p>
          <a:p>
            <a:pPr marL="0" indent="0">
              <a:buNone/>
            </a:pPr>
            <a:r>
              <a:rPr lang="en-US" sz="2400" b="1" dirty="0"/>
              <a:t>};</a:t>
            </a:r>
          </a:p>
          <a:p>
            <a:pPr marL="0" indent="0">
              <a:buNone/>
            </a:pP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29576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BF0D-BE4E-4593-AB8D-FF3B5F07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58" y="187409"/>
            <a:ext cx="3975348" cy="753035"/>
          </a:xfrm>
        </p:spPr>
        <p:txBody>
          <a:bodyPr/>
          <a:lstStyle/>
          <a:p>
            <a:r>
              <a:rPr lang="en-US" b="1" dirty="0"/>
              <a:t>Example: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4E3C6-FF9D-4DC9-A3D1-262421C9D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471" y="1067224"/>
            <a:ext cx="6347011" cy="56033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600" b="1" dirty="0"/>
              <a:t>#include &lt;stdio.h&gt;</a:t>
            </a:r>
          </a:p>
          <a:p>
            <a:pPr marL="0" indent="0">
              <a:buNone/>
            </a:pPr>
            <a:r>
              <a:rPr lang="en-IN" sz="2600" dirty="0"/>
              <a:t>// Define a union named Data</a:t>
            </a:r>
          </a:p>
          <a:p>
            <a:pPr marL="0" indent="0">
              <a:buNone/>
            </a:pPr>
            <a:r>
              <a:rPr lang="en-IN" sz="2600" b="1" dirty="0"/>
              <a:t>union Data {</a:t>
            </a:r>
          </a:p>
          <a:p>
            <a:pPr marL="0" indent="0">
              <a:buNone/>
            </a:pPr>
            <a:r>
              <a:rPr lang="en-IN" sz="2600" b="1" dirty="0"/>
              <a:t>    int i;</a:t>
            </a:r>
          </a:p>
          <a:p>
            <a:pPr marL="0" indent="0">
              <a:buNone/>
            </a:pPr>
            <a:r>
              <a:rPr lang="en-IN" sz="2600" b="1" dirty="0"/>
              <a:t>    float f;</a:t>
            </a:r>
          </a:p>
          <a:p>
            <a:pPr marL="0" indent="0">
              <a:buNone/>
            </a:pPr>
            <a:r>
              <a:rPr lang="en-IN" sz="2600" b="1" dirty="0"/>
              <a:t>    char str[20];</a:t>
            </a:r>
          </a:p>
          <a:p>
            <a:pPr marL="0" indent="0">
              <a:buNone/>
            </a:pPr>
            <a:r>
              <a:rPr lang="en-IN" sz="2600" b="1" dirty="0"/>
              <a:t>};</a:t>
            </a:r>
          </a:p>
          <a:p>
            <a:pPr marL="0" indent="0">
              <a:buNone/>
            </a:pPr>
            <a:r>
              <a:rPr lang="en-IN" sz="2600" b="1" dirty="0"/>
              <a:t>int main() {</a:t>
            </a:r>
          </a:p>
          <a:p>
            <a:pPr marL="0" indent="0">
              <a:buNone/>
            </a:pPr>
            <a:r>
              <a:rPr lang="en-IN" sz="2600" dirty="0"/>
              <a:t>    // Declare a union variable</a:t>
            </a:r>
          </a:p>
          <a:p>
            <a:pPr marL="0" indent="0">
              <a:buNone/>
            </a:pPr>
            <a:r>
              <a:rPr lang="en-IN" sz="2600" b="1" dirty="0"/>
              <a:t>    union Data data;</a:t>
            </a:r>
          </a:p>
          <a:p>
            <a:pPr marL="0" indent="0">
              <a:buNone/>
            </a:pPr>
            <a:r>
              <a:rPr lang="en-IN" sz="2600" b="1" dirty="0"/>
              <a:t>    </a:t>
            </a:r>
            <a:r>
              <a:rPr lang="en-IN" sz="2600" dirty="0"/>
              <a:t>// Assign and print an integer</a:t>
            </a:r>
          </a:p>
          <a:p>
            <a:pPr marL="0" indent="0">
              <a:buNone/>
            </a:pPr>
            <a:r>
              <a:rPr lang="en-IN" sz="2600" b="1" dirty="0"/>
              <a:t>    data.i = 10;</a:t>
            </a:r>
          </a:p>
          <a:p>
            <a:pPr marL="0" indent="0">
              <a:buNone/>
            </a:pPr>
            <a:r>
              <a:rPr lang="en-IN" sz="2600" b="1" dirty="0"/>
              <a:t>    printf("data.i: %d\n", data.i);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24C4D-A405-4DA7-9DE0-887EA70C8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0518" y="187410"/>
            <a:ext cx="6347011" cy="63564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/>
              <a:t>// Assign and print a float</a:t>
            </a:r>
          </a:p>
          <a:p>
            <a:pPr marL="0" indent="0">
              <a:buNone/>
            </a:pPr>
            <a:r>
              <a:rPr lang="en-IN" sz="2400" b="1" dirty="0"/>
              <a:t>    data.f = 220.5;</a:t>
            </a:r>
          </a:p>
          <a:p>
            <a:pPr marL="0" indent="0">
              <a:buNone/>
            </a:pPr>
            <a:r>
              <a:rPr lang="en-IN" sz="2400" b="1" dirty="0"/>
              <a:t>    printf("data.f: %.2f\n", data.f);</a:t>
            </a:r>
          </a:p>
          <a:p>
            <a:pPr marL="0" indent="0">
              <a:buNone/>
            </a:pPr>
            <a:r>
              <a:rPr lang="en-IN" sz="2400" b="1" dirty="0"/>
              <a:t>    </a:t>
            </a:r>
            <a:r>
              <a:rPr lang="en-IN" sz="2400" dirty="0"/>
              <a:t>// Assign and print a string</a:t>
            </a:r>
          </a:p>
          <a:p>
            <a:pPr marL="0" indent="0">
              <a:buNone/>
            </a:pPr>
            <a:r>
              <a:rPr lang="en-IN" sz="2400" b="1" dirty="0"/>
              <a:t>    strcpy(data.str, "C Programming");</a:t>
            </a:r>
          </a:p>
          <a:p>
            <a:pPr marL="0" indent="0">
              <a:buNone/>
            </a:pPr>
            <a:r>
              <a:rPr lang="en-IN" sz="2400" b="1" dirty="0"/>
              <a:t>    printf("data.str: %s\n", data.str);</a:t>
            </a:r>
          </a:p>
          <a:p>
            <a:pPr marL="0" indent="0">
              <a:buNone/>
            </a:pPr>
            <a:r>
              <a:rPr lang="en-IN" sz="2400" b="1" dirty="0"/>
              <a:t>    </a:t>
            </a:r>
            <a:r>
              <a:rPr lang="en-IN" sz="2400" dirty="0"/>
              <a:t>// Note that previous values are overwritten</a:t>
            </a:r>
          </a:p>
          <a:p>
            <a:pPr marL="0" indent="0">
              <a:buNone/>
            </a:pPr>
            <a:r>
              <a:rPr lang="en-IN" sz="2400" b="1" dirty="0"/>
              <a:t>    printf("data.i (after str): %d\n", data.i);  // Value might be garbage</a:t>
            </a:r>
          </a:p>
          <a:p>
            <a:pPr marL="0" indent="0">
              <a:buNone/>
            </a:pPr>
            <a:r>
              <a:rPr lang="en-IN" sz="2400" b="1" dirty="0"/>
              <a:t>    printf("data.f (after str): %.2f\n", data.f);  // Value might be garbage</a:t>
            </a:r>
          </a:p>
          <a:p>
            <a:pPr marL="0" indent="0">
              <a:buNone/>
            </a:pPr>
            <a:r>
              <a:rPr lang="en-IN" sz="2400" b="1" dirty="0"/>
              <a:t>    return 0;</a:t>
            </a:r>
          </a:p>
          <a:p>
            <a:pPr marL="0" indent="0">
              <a:buNone/>
            </a:pPr>
            <a:r>
              <a:rPr lang="en-IN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219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3161B4-E236-46DE-8C2A-21ECCD123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7553" y="206189"/>
            <a:ext cx="5002306" cy="66518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while Loop</a:t>
            </a:r>
          </a:p>
          <a:p>
            <a:pPr marL="0" indent="0">
              <a:buNone/>
            </a:pPr>
            <a:r>
              <a:rPr lang="en-US" sz="1900" dirty="0"/>
              <a:t>The while loop repeatedly executes a block of code as long as a specified condition is true.</a:t>
            </a:r>
          </a:p>
          <a:p>
            <a:pPr marL="0" indent="0">
              <a:buNone/>
            </a:pPr>
            <a:r>
              <a:rPr lang="en-US" sz="1900" dirty="0"/>
              <a:t>Syntax:</a:t>
            </a:r>
          </a:p>
          <a:p>
            <a:pPr marL="0" indent="0">
              <a:buNone/>
            </a:pPr>
            <a:r>
              <a:rPr lang="en-US" sz="1900" b="1" dirty="0"/>
              <a:t>while (condition) {</a:t>
            </a:r>
          </a:p>
          <a:p>
            <a:pPr marL="0" indent="0">
              <a:buNone/>
            </a:pPr>
            <a:r>
              <a:rPr lang="en-US" sz="1900" b="1" dirty="0"/>
              <a:t>    // Code to be executed</a:t>
            </a:r>
          </a:p>
          <a:p>
            <a:pPr marL="0" indent="0">
              <a:buNone/>
            </a:pPr>
            <a:r>
              <a:rPr lang="en-US" sz="1900" b="1" dirty="0"/>
              <a:t>}</a:t>
            </a:r>
          </a:p>
          <a:p>
            <a:pPr marL="0" indent="0">
              <a:buNone/>
            </a:pPr>
            <a:r>
              <a:rPr lang="en-US" sz="1900" dirty="0"/>
              <a:t>Example:</a:t>
            </a:r>
          </a:p>
          <a:p>
            <a:pPr marL="0" indent="0">
              <a:buNone/>
            </a:pPr>
            <a:r>
              <a:rPr lang="en-US" sz="1900" b="1" dirty="0"/>
              <a:t>#include &lt;stdio.h&gt;</a:t>
            </a:r>
          </a:p>
          <a:p>
            <a:pPr marL="0" indent="0">
              <a:buNone/>
            </a:pPr>
            <a:r>
              <a:rPr lang="en-US" sz="1900" b="1" dirty="0"/>
              <a:t>int main() {</a:t>
            </a:r>
          </a:p>
          <a:p>
            <a:pPr marL="0" indent="0">
              <a:buNone/>
            </a:pPr>
            <a:r>
              <a:rPr lang="en-US" sz="1900" b="1" dirty="0"/>
              <a:t>    int i = 0;</a:t>
            </a:r>
          </a:p>
          <a:p>
            <a:pPr marL="0" indent="0">
              <a:buNone/>
            </a:pPr>
            <a:r>
              <a:rPr lang="en-US" sz="1900" b="1" dirty="0"/>
              <a:t>    while (i &lt; 5) {</a:t>
            </a:r>
          </a:p>
          <a:p>
            <a:pPr marL="0" indent="0">
              <a:buNone/>
            </a:pPr>
            <a:r>
              <a:rPr lang="en-US" sz="1900" b="1" dirty="0"/>
              <a:t>        printf("%d\n", i);</a:t>
            </a:r>
          </a:p>
          <a:p>
            <a:pPr marL="0" indent="0">
              <a:buNone/>
            </a:pPr>
            <a:r>
              <a:rPr lang="en-US" sz="1900" b="1" dirty="0"/>
              <a:t>        i++;</a:t>
            </a:r>
          </a:p>
          <a:p>
            <a:pPr marL="0" indent="0">
              <a:buNone/>
            </a:pPr>
            <a:r>
              <a:rPr lang="en-US" sz="1900" b="1" dirty="0"/>
              <a:t>    }</a:t>
            </a:r>
          </a:p>
          <a:p>
            <a:pPr marL="0" indent="0">
              <a:buNone/>
            </a:pPr>
            <a:r>
              <a:rPr lang="en-US" sz="1900" b="1" dirty="0"/>
              <a:t>    return 0;</a:t>
            </a:r>
          </a:p>
          <a:p>
            <a:pPr marL="0" indent="0">
              <a:buNone/>
            </a:pPr>
            <a:r>
              <a:rPr lang="en-US" sz="1900" b="1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535C20-E224-4AFE-8086-966C46C77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69859" y="206188"/>
            <a:ext cx="6660776" cy="66518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do-while Loop</a:t>
            </a:r>
          </a:p>
          <a:p>
            <a:pPr marL="0" indent="0">
              <a:buNone/>
            </a:pPr>
            <a:r>
              <a:rPr lang="en-US" dirty="0"/>
              <a:t>The do-while loop is similar to the while loop, but it guarantees that the block of code is executed at least once.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b="1" dirty="0"/>
              <a:t>do {</a:t>
            </a:r>
          </a:p>
          <a:p>
            <a:pPr marL="0" indent="0">
              <a:buNone/>
            </a:pPr>
            <a:r>
              <a:rPr lang="en-US" b="1" dirty="0"/>
              <a:t>    // Code to be executed</a:t>
            </a:r>
          </a:p>
          <a:p>
            <a:pPr marL="0" indent="0">
              <a:buNone/>
            </a:pPr>
            <a:r>
              <a:rPr lang="en-US" b="1" dirty="0"/>
              <a:t>} while (condition);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/>
              <a:t>#include &lt;stdio.h&gt;</a:t>
            </a:r>
          </a:p>
          <a:p>
            <a:pPr marL="0" indent="0">
              <a:buNone/>
            </a:pPr>
            <a:r>
              <a:rPr lang="en-US" b="1" dirty="0"/>
              <a:t>int main() {</a:t>
            </a:r>
          </a:p>
          <a:p>
            <a:pPr marL="0" indent="0">
              <a:buNone/>
            </a:pPr>
            <a:r>
              <a:rPr lang="en-US" b="1" dirty="0"/>
              <a:t>    int i = 0;</a:t>
            </a:r>
          </a:p>
          <a:p>
            <a:pPr marL="0" indent="0">
              <a:buNone/>
            </a:pPr>
            <a:r>
              <a:rPr lang="en-US" b="1" dirty="0"/>
              <a:t>    do {</a:t>
            </a:r>
          </a:p>
          <a:p>
            <a:pPr marL="0" indent="0">
              <a:buNone/>
            </a:pPr>
            <a:r>
              <a:rPr lang="en-US" b="1" dirty="0"/>
              <a:t>        printf("%d\n", i);</a:t>
            </a:r>
          </a:p>
          <a:p>
            <a:pPr marL="0" indent="0">
              <a:buNone/>
            </a:pPr>
            <a:r>
              <a:rPr lang="en-US" b="1" dirty="0"/>
              <a:t>        i++;</a:t>
            </a:r>
          </a:p>
          <a:p>
            <a:pPr marL="0" indent="0">
              <a:buNone/>
            </a:pPr>
            <a:r>
              <a:rPr lang="en-US" b="1" dirty="0"/>
              <a:t>    } while (i &lt; 5);</a:t>
            </a:r>
          </a:p>
          <a:p>
            <a:pPr marL="0" indent="0">
              <a:buNone/>
            </a:pPr>
            <a:r>
              <a:rPr lang="en-US" b="1" dirty="0"/>
              <a:t>    return 0;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6601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92EDB2-FFBD-424F-B34E-BA61F14C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6518"/>
            <a:ext cx="8596668" cy="1320800"/>
          </a:xfrm>
        </p:spPr>
        <p:txBody>
          <a:bodyPr/>
          <a:lstStyle/>
          <a:p>
            <a:r>
              <a:rPr lang="en-US" dirty="0"/>
              <a:t>Key Characteristics of Union: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0BBCE-0D8D-4097-9606-853C76443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910" y="1272989"/>
            <a:ext cx="11120219" cy="498437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2800" b="1" dirty="0"/>
              <a:t>Shared Memory: </a:t>
            </a:r>
            <a:r>
              <a:rPr lang="en-US" sz="2800" dirty="0"/>
              <a:t>All members of a union share the same memory location. The size of the union is determined by the size of its largest member.</a:t>
            </a:r>
          </a:p>
          <a:p>
            <a:pPr algn="just"/>
            <a:r>
              <a:rPr lang="en-US" sz="2800" b="1" dirty="0"/>
              <a:t>Overwriting: </a:t>
            </a:r>
            <a:r>
              <a:rPr lang="en-US" sz="2800" dirty="0"/>
              <a:t>Assigning a value to one member of a union will overwrite the values of other members because they share the same memory.</a:t>
            </a:r>
          </a:p>
          <a:p>
            <a:pPr algn="just"/>
            <a:r>
              <a:rPr lang="en-US" sz="2800" b="1" dirty="0"/>
              <a:t>Accessing Members: </a:t>
            </a:r>
            <a:r>
              <a:rPr lang="en-US" sz="2800" dirty="0"/>
              <a:t>Only one member can be accessed at a time since they overlap in memory.</a:t>
            </a:r>
          </a:p>
          <a:p>
            <a:r>
              <a:rPr lang="en-IN" sz="2900" b="1" dirty="0"/>
              <a:t>Memory Allocation: </a:t>
            </a:r>
            <a:r>
              <a:rPr lang="en-US" sz="2900" dirty="0"/>
              <a:t>The memory allocated to a union is equal to the size of its largest member. For example:</a:t>
            </a:r>
          </a:p>
          <a:p>
            <a:pPr marL="0" indent="0">
              <a:buNone/>
            </a:pPr>
            <a:r>
              <a:rPr lang="en-US" sz="2900" b="1" dirty="0"/>
              <a:t>		union Data {</a:t>
            </a:r>
          </a:p>
          <a:p>
            <a:pPr marL="0" indent="0">
              <a:buNone/>
            </a:pPr>
            <a:r>
              <a:rPr lang="en-US" sz="2900" b="1" dirty="0"/>
              <a:t>			int i;       			// 4 bytes</a:t>
            </a:r>
          </a:p>
          <a:p>
            <a:pPr marL="0" indent="0">
              <a:buNone/>
            </a:pPr>
            <a:r>
              <a:rPr lang="en-US" sz="2900" b="1" dirty="0"/>
              <a:t>			float f;     			// 4 bytes</a:t>
            </a:r>
          </a:p>
          <a:p>
            <a:pPr marL="0" indent="0">
              <a:buNone/>
            </a:pPr>
            <a:r>
              <a:rPr lang="en-US" sz="2900" b="1" dirty="0"/>
              <a:t>			char str[20]; 		// 20 bytes </a:t>
            </a:r>
            <a:r>
              <a:rPr lang="en-US" sz="2900" b="1" dirty="0">
                <a:highlight>
                  <a:srgbClr val="FFFF00"/>
                </a:highlight>
              </a:rPr>
              <a:t>so 20 bytes will be allocated to union Data</a:t>
            </a:r>
          </a:p>
          <a:p>
            <a:pPr marL="0" indent="0">
              <a:buNone/>
            </a:pPr>
            <a:r>
              <a:rPr lang="en-US" sz="2900" b="1" dirty="0"/>
              <a:t>		};</a:t>
            </a:r>
          </a:p>
        </p:txBody>
      </p:sp>
    </p:spTree>
    <p:extLst>
      <p:ext uri="{BB962C8B-B14F-4D97-AF65-F5344CB8AC3E}">
        <p14:creationId xmlns:p14="http://schemas.microsoft.com/office/powerpoint/2010/main" val="3013568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75FD38-40A0-45A3-98AF-23A37A4BE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762000"/>
            <a:ext cx="4907678" cy="52793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Accessing Union Members</a:t>
            </a:r>
          </a:p>
          <a:p>
            <a:pPr marL="0" indent="0" algn="just">
              <a:buNone/>
            </a:pPr>
            <a:r>
              <a:rPr lang="en-US" sz="2400" dirty="0"/>
              <a:t>Members of a union are accessed using the dot operator (.):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union Data data;</a:t>
            </a:r>
          </a:p>
          <a:p>
            <a:pPr marL="0" indent="0">
              <a:buNone/>
            </a:pPr>
            <a:r>
              <a:rPr lang="en-US" sz="2400" b="1" dirty="0"/>
              <a:t>data.i = 10;</a:t>
            </a:r>
          </a:p>
          <a:p>
            <a:pPr marL="0" indent="0">
              <a:buNone/>
            </a:pPr>
            <a:r>
              <a:rPr lang="en-US" sz="2400" b="1" dirty="0"/>
              <a:t>printf("%d\n", data.i);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51689-7C40-4EC9-835A-35C7F11AF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1616" y="761999"/>
            <a:ext cx="4184034" cy="52793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Typedef and Unions</a:t>
            </a:r>
          </a:p>
          <a:p>
            <a:pPr marL="0" indent="0" algn="just">
              <a:buNone/>
            </a:pPr>
            <a:r>
              <a:rPr lang="en-US" sz="2400" dirty="0"/>
              <a:t>You can use typedef to create an alias for a union type:</a:t>
            </a:r>
          </a:p>
          <a:p>
            <a:pPr marL="0" indent="0">
              <a:buNone/>
            </a:pPr>
            <a:r>
              <a:rPr lang="en-US" sz="2400" b="1" dirty="0"/>
              <a:t>typedef union {</a:t>
            </a:r>
          </a:p>
          <a:p>
            <a:pPr marL="0" indent="0">
              <a:buNone/>
            </a:pPr>
            <a:r>
              <a:rPr lang="en-US" sz="2400" b="1" dirty="0"/>
              <a:t>    int i;</a:t>
            </a:r>
          </a:p>
          <a:p>
            <a:pPr marL="0" indent="0">
              <a:buNone/>
            </a:pPr>
            <a:r>
              <a:rPr lang="en-US" sz="2400" b="1" dirty="0"/>
              <a:t>    float f;</a:t>
            </a:r>
          </a:p>
          <a:p>
            <a:pPr marL="0" indent="0">
              <a:buNone/>
            </a:pPr>
            <a:r>
              <a:rPr lang="en-US" sz="2400" b="1" dirty="0"/>
              <a:t>    char str[20];</a:t>
            </a:r>
          </a:p>
          <a:p>
            <a:pPr marL="0" indent="0">
              <a:buNone/>
            </a:pPr>
            <a:r>
              <a:rPr lang="en-US" sz="2400" b="1" dirty="0"/>
              <a:t>} Data;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Data data;</a:t>
            </a:r>
          </a:p>
          <a:p>
            <a:pPr marL="0" indent="0">
              <a:buNone/>
            </a:pPr>
            <a:r>
              <a:rPr lang="en-US" sz="2400" b="1" dirty="0"/>
              <a:t>data.i = 10;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774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2F23-63D8-4233-86BA-5F06A58B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81" y="331694"/>
            <a:ext cx="4349883" cy="690281"/>
          </a:xfrm>
        </p:spPr>
        <p:txBody>
          <a:bodyPr>
            <a:noAutofit/>
          </a:bodyPr>
          <a:lstStyle/>
          <a:p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Anonymous Unions: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47025-1EFA-4305-A49A-332C8094E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021975"/>
            <a:ext cx="5355913" cy="541468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2000" dirty="0"/>
              <a:t>C allows you to define anonymous unions. Members of an anonymous union are directly accessible without using the union name: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IN" sz="2000" b="1" dirty="0"/>
              <a:t>#include &lt;stdio.h&gt;</a:t>
            </a:r>
          </a:p>
          <a:p>
            <a:pPr marL="0" indent="0" algn="just">
              <a:buNone/>
            </a:pPr>
            <a:r>
              <a:rPr lang="en-IN" sz="2000" b="1" dirty="0"/>
              <a:t>struct Example {</a:t>
            </a:r>
          </a:p>
          <a:p>
            <a:pPr marL="0" indent="0" algn="just">
              <a:buNone/>
            </a:pPr>
            <a:r>
              <a:rPr lang="en-IN" sz="2000" b="1" dirty="0"/>
              <a:t>    int x;</a:t>
            </a:r>
          </a:p>
          <a:p>
            <a:pPr marL="0" indent="0" algn="just">
              <a:buNone/>
            </a:pPr>
            <a:r>
              <a:rPr lang="en-IN" sz="2000" b="1" dirty="0"/>
              <a:t>    union {</a:t>
            </a:r>
          </a:p>
          <a:p>
            <a:pPr marL="0" indent="0" algn="just">
              <a:buNone/>
            </a:pPr>
            <a:r>
              <a:rPr lang="en-IN" sz="2000" b="1" dirty="0"/>
              <a:t>        int i;</a:t>
            </a:r>
          </a:p>
          <a:p>
            <a:pPr marL="0" indent="0" algn="just">
              <a:buNone/>
            </a:pPr>
            <a:r>
              <a:rPr lang="en-IN" sz="2000" b="1" dirty="0"/>
              <a:t>        float f;</a:t>
            </a:r>
          </a:p>
          <a:p>
            <a:pPr marL="0" indent="0" algn="just">
              <a:buNone/>
            </a:pPr>
            <a:r>
              <a:rPr lang="en-IN" sz="2000" b="1" dirty="0"/>
              <a:t>        char str[20];</a:t>
            </a:r>
          </a:p>
          <a:p>
            <a:pPr marL="0" indent="0" algn="just">
              <a:buNone/>
            </a:pPr>
            <a:r>
              <a:rPr lang="en-IN" sz="2000" b="1" dirty="0"/>
              <a:t>    }; // Anonymous union</a:t>
            </a:r>
          </a:p>
          <a:p>
            <a:pPr marL="0" indent="0" algn="just">
              <a:buNone/>
            </a:pPr>
            <a:r>
              <a:rPr lang="en-IN" sz="2000" b="1" dirty="0"/>
              <a:t>};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FF6D3-E11A-4369-A5FA-8D93D60E3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1021975"/>
            <a:ext cx="5481419" cy="541468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sz="2200" b="1" dirty="0"/>
              <a:t>int main() {</a:t>
            </a:r>
          </a:p>
          <a:p>
            <a:pPr marL="0" indent="0" algn="just">
              <a:buNone/>
            </a:pPr>
            <a:r>
              <a:rPr lang="en-IN" sz="2200" b="1" dirty="0"/>
              <a:t>    struct Example example;</a:t>
            </a:r>
          </a:p>
          <a:p>
            <a:pPr marL="0" indent="0" algn="just">
              <a:buNone/>
            </a:pPr>
            <a:endParaRPr lang="en-IN" sz="2200" b="1" dirty="0"/>
          </a:p>
          <a:p>
            <a:pPr marL="0" indent="0" algn="just">
              <a:buNone/>
            </a:pPr>
            <a:r>
              <a:rPr lang="en-IN" sz="2200" b="1" dirty="0"/>
              <a:t>    example.i = 10;</a:t>
            </a:r>
          </a:p>
          <a:p>
            <a:pPr marL="0" indent="0" algn="just">
              <a:buNone/>
            </a:pPr>
            <a:r>
              <a:rPr lang="en-IN" sz="2200" b="1" dirty="0"/>
              <a:t>    printf("example.i: %d\n", example.i);</a:t>
            </a:r>
          </a:p>
          <a:p>
            <a:pPr marL="0" indent="0" algn="just">
              <a:buNone/>
            </a:pPr>
            <a:endParaRPr lang="en-IN" sz="2200" b="1" dirty="0"/>
          </a:p>
          <a:p>
            <a:pPr marL="0" indent="0" algn="just">
              <a:buNone/>
            </a:pPr>
            <a:r>
              <a:rPr lang="en-IN" sz="2200" b="1" dirty="0"/>
              <a:t>    example.f = 220.5;</a:t>
            </a:r>
          </a:p>
          <a:p>
            <a:pPr marL="0" indent="0" algn="just">
              <a:buNone/>
            </a:pPr>
            <a:r>
              <a:rPr lang="en-IN" sz="2200" b="1" dirty="0"/>
              <a:t>    printf("example.f: %.2f\n", example.f);</a:t>
            </a:r>
          </a:p>
          <a:p>
            <a:pPr marL="0" indent="0" algn="just">
              <a:buNone/>
            </a:pPr>
            <a:endParaRPr lang="en-IN" sz="2200" b="1" dirty="0"/>
          </a:p>
          <a:p>
            <a:pPr marL="0" indent="0" algn="just">
              <a:buNone/>
            </a:pPr>
            <a:r>
              <a:rPr lang="en-IN" sz="2200" b="1" dirty="0"/>
              <a:t>    strcpy(example.str, "Anonymous");</a:t>
            </a:r>
          </a:p>
          <a:p>
            <a:pPr marL="0" indent="0" algn="just">
              <a:buNone/>
            </a:pPr>
            <a:r>
              <a:rPr lang="en-IN" sz="2200" b="1" dirty="0"/>
              <a:t>    printf("example.str:%s\n", example.str);</a:t>
            </a:r>
          </a:p>
          <a:p>
            <a:pPr marL="0" indent="0" algn="just">
              <a:buNone/>
            </a:pPr>
            <a:endParaRPr lang="en-IN" sz="2200" b="1" dirty="0"/>
          </a:p>
          <a:p>
            <a:pPr marL="0" indent="0" algn="just">
              <a:buNone/>
            </a:pPr>
            <a:r>
              <a:rPr lang="en-IN" sz="2200" b="1" dirty="0"/>
              <a:t>    return 0;</a:t>
            </a:r>
          </a:p>
          <a:p>
            <a:pPr marL="0" indent="0" algn="just">
              <a:buNone/>
            </a:pPr>
            <a:r>
              <a:rPr lang="en-IN" sz="2200" b="1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5221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ED40-5BBF-445D-BEE7-D0083857D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4" y="156238"/>
            <a:ext cx="11738784" cy="1320800"/>
          </a:xfrm>
        </p:spPr>
        <p:txBody>
          <a:bodyPr>
            <a:noAutofit/>
          </a:bodyPr>
          <a:lstStyle/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Differences Between Structures and Unions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Understanding structures and unions is crucial for organizing and managing data efficiently in C programming. They provide flexibility in handling complex data types and memory usage.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648744-7D75-4D7E-AFF8-329BB8CBF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34" y="1320800"/>
            <a:ext cx="11738784" cy="5380962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Memory Usage: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Structure: Each member has its own memory location. Total size = sum of sizes of all members.</a:t>
            </a:r>
          </a:p>
          <a:p>
            <a:pPr marL="0" indent="0">
              <a:buNone/>
            </a:pPr>
            <a:r>
              <a:rPr lang="en-US" sz="2000" dirty="0"/>
              <a:t>	Union: All members share the same memory location. Total size = size of the largest member.</a:t>
            </a:r>
          </a:p>
          <a:p>
            <a:r>
              <a:rPr lang="en-US" sz="2400" b="1" dirty="0"/>
              <a:t>Access: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Structure: All members can be accessed simultaneously.</a:t>
            </a:r>
          </a:p>
          <a:p>
            <a:pPr marL="0" indent="0">
              <a:buNone/>
            </a:pPr>
            <a:r>
              <a:rPr lang="en-US" sz="2000" dirty="0"/>
              <a:t>	Union: Only one member can be accessed at a time.</a:t>
            </a:r>
          </a:p>
          <a:p>
            <a:r>
              <a:rPr lang="en-US" sz="2400" b="1" dirty="0"/>
              <a:t>Usage: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Structure: Use when you need to store different types of data together where all members need to be accessed independently.</a:t>
            </a:r>
          </a:p>
          <a:p>
            <a:pPr marL="0" indent="0">
              <a:buNone/>
            </a:pPr>
            <a:r>
              <a:rPr lang="en-US" sz="2000" dirty="0"/>
              <a:t>	Union: Use when you need to store different types of data in the same memory location but only one type at a time.</a:t>
            </a:r>
          </a:p>
          <a:p>
            <a:r>
              <a:rPr lang="en-US" sz="2000" b="1" dirty="0"/>
              <a:t>Structures: Group different data types together; each member has its own memory.</a:t>
            </a:r>
          </a:p>
          <a:p>
            <a:r>
              <a:rPr lang="en-US" sz="2000" b="1" dirty="0"/>
              <a:t>Unions: Store different data types in the same memory location; only one member can hold a value at a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26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0BBF-7918-49A2-868C-AE9744A5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8541"/>
          </a:xfrm>
        </p:spPr>
        <p:txBody>
          <a:bodyPr/>
          <a:lstStyle/>
          <a:p>
            <a:r>
              <a:rPr lang="en-IN" b="1" dirty="0"/>
              <a:t>Dynamic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3B5BA-3100-4A97-ABE6-9F6D67102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88141"/>
            <a:ext cx="9721725" cy="525331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Dynamic memory allocation allow allocation of memory at runtime as per requirement.</a:t>
            </a:r>
          </a:p>
          <a:p>
            <a:pPr algn="just"/>
            <a:r>
              <a:rPr lang="en-US" sz="2400" dirty="0"/>
              <a:t>This memory is allocated at runtime on Heap section of process.</a:t>
            </a:r>
          </a:p>
          <a:p>
            <a:pPr algn="just"/>
            <a:r>
              <a:rPr lang="en-US" sz="2400" dirty="0"/>
              <a:t>Library functions used for Dynamic memory allocation are</a:t>
            </a:r>
          </a:p>
          <a:p>
            <a:pPr lvl="3" algn="just">
              <a:buFont typeface="Wingdings" panose="05000000000000000000" pitchFamily="2" charset="2"/>
              <a:buChar char="q"/>
            </a:pPr>
            <a:r>
              <a:rPr lang="en-US" sz="2400" b="1" dirty="0"/>
              <a:t>malloc() – allocated memory contains garbage value</a:t>
            </a:r>
          </a:p>
          <a:p>
            <a:pPr lvl="3" algn="just">
              <a:buFont typeface="Wingdings" panose="05000000000000000000" pitchFamily="2" charset="2"/>
              <a:buChar char="q"/>
            </a:pPr>
            <a:r>
              <a:rPr lang="en-US" sz="2400" b="1" dirty="0" err="1"/>
              <a:t>calloc</a:t>
            </a:r>
            <a:r>
              <a:rPr lang="en-US" sz="2400" b="1" dirty="0"/>
              <a:t>() – allocated memory contains zero value</a:t>
            </a:r>
          </a:p>
          <a:p>
            <a:pPr lvl="3" algn="just">
              <a:buFont typeface="Wingdings" panose="05000000000000000000" pitchFamily="2" charset="2"/>
              <a:buChar char="q"/>
            </a:pPr>
            <a:r>
              <a:rPr lang="en-US" sz="2400" b="1" dirty="0" err="1"/>
              <a:t>realloc</a:t>
            </a:r>
            <a:r>
              <a:rPr lang="en-US" sz="2400" b="1" dirty="0"/>
              <a:t>() – allocated memory block can be resized 				    (grow or shrink)</a:t>
            </a:r>
          </a:p>
          <a:p>
            <a:pPr algn="just"/>
            <a:r>
              <a:rPr lang="en-US" sz="2400" dirty="0"/>
              <a:t>All these function returns base address of allocated block as void*.</a:t>
            </a:r>
          </a:p>
          <a:p>
            <a:pPr algn="just"/>
            <a:r>
              <a:rPr lang="en-US" sz="2400" dirty="0"/>
              <a:t>If function fails, it returns NULL pointer.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85664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11F5B-C3F4-4A22-98C5-F6D45A86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5153"/>
            <a:ext cx="8596668" cy="788894"/>
          </a:xfrm>
        </p:spPr>
        <p:txBody>
          <a:bodyPr/>
          <a:lstStyle/>
          <a:p>
            <a:r>
              <a:rPr lang="en-US" b="1" dirty="0"/>
              <a:t>Enum in C: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49A89-830A-4F30-8A91-4E4920937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4400"/>
            <a:ext cx="11514666" cy="5827059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An enum (short for enumeration) in C is a user-defined data type that consists of a set of named integer constants. Enums are used to define variables that can hold a set of predefined values, making code more readable and easier to manage.</a:t>
            </a:r>
          </a:p>
          <a:p>
            <a:r>
              <a:rPr lang="fr-FR" dirty="0"/>
              <a:t>Syntax:	</a:t>
            </a:r>
            <a:r>
              <a:rPr lang="fr-FR" sz="2400" b="1" dirty="0"/>
              <a:t>enum EnumName {Constant1,</a:t>
            </a:r>
          </a:p>
          <a:p>
            <a:pPr marL="0" indent="0">
              <a:buNone/>
            </a:pPr>
            <a:r>
              <a:rPr lang="fr-FR" sz="2400" b="1" dirty="0"/>
              <a:t>							         Constant2,</a:t>
            </a:r>
          </a:p>
          <a:p>
            <a:pPr marL="0" indent="0">
              <a:buNone/>
            </a:pPr>
            <a:r>
              <a:rPr lang="fr-FR" sz="2400" b="1" dirty="0"/>
              <a:t>							         Constant3,</a:t>
            </a:r>
          </a:p>
          <a:p>
            <a:pPr marL="0" indent="0">
              <a:buNone/>
            </a:pPr>
            <a:r>
              <a:rPr lang="fr-FR" sz="2400" b="1" dirty="0"/>
              <a:t>							         // More constants</a:t>
            </a:r>
          </a:p>
          <a:p>
            <a:pPr marL="0" indent="0">
              <a:buNone/>
            </a:pPr>
            <a:r>
              <a:rPr lang="fr-FR" sz="2400" b="1" dirty="0"/>
              <a:t>			};</a:t>
            </a:r>
          </a:p>
          <a:p>
            <a:r>
              <a:rPr lang="en-US" sz="2400" b="1" dirty="0"/>
              <a:t>Default Values: </a:t>
            </a:r>
            <a:r>
              <a:rPr lang="en-US" sz="2400" dirty="0"/>
              <a:t>Constants start at 0 and increment by 1, but you can set explicit values.</a:t>
            </a:r>
          </a:p>
          <a:p>
            <a:r>
              <a:rPr lang="en-US" sz="2400" b="1" dirty="0"/>
              <a:t>Usage: </a:t>
            </a:r>
            <a:r>
              <a:rPr lang="en-US" sz="2400" dirty="0"/>
              <a:t>Enums are useful in switch statements and provide better type safety.</a:t>
            </a:r>
          </a:p>
          <a:p>
            <a:r>
              <a:rPr lang="en-US" sz="2400" b="1" dirty="0"/>
              <a:t>Size: </a:t>
            </a:r>
            <a:r>
              <a:rPr lang="en-US" sz="2400" dirty="0"/>
              <a:t>Enums are typically represented as integers, and their size is platform-specific.</a:t>
            </a:r>
          </a:p>
          <a:p>
            <a:r>
              <a:rPr lang="en-US" sz="2400" b="1" dirty="0"/>
              <a:t>Scope: </a:t>
            </a:r>
            <a:r>
              <a:rPr lang="en-US" sz="2400" dirty="0"/>
              <a:t>Enums are globally scoped within their file unless otherwise restricted.</a:t>
            </a:r>
          </a:p>
        </p:txBody>
      </p:sp>
    </p:spTree>
    <p:extLst>
      <p:ext uri="{BB962C8B-B14F-4D97-AF65-F5344CB8AC3E}">
        <p14:creationId xmlns:p14="http://schemas.microsoft.com/office/powerpoint/2010/main" val="1134689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BA41A-EB86-4732-9F47-06E7AA4E9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09" y="215152"/>
            <a:ext cx="8596668" cy="815788"/>
          </a:xfrm>
        </p:spPr>
        <p:txBody>
          <a:bodyPr/>
          <a:lstStyle/>
          <a:p>
            <a:r>
              <a:rPr lang="en-US" b="1" dirty="0"/>
              <a:t>Enum Basic Example: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AE94F-6ACB-4E07-A081-C16C9457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356" y="1030940"/>
            <a:ext cx="11774644" cy="58270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#include &lt;stdio.h&gt;</a:t>
            </a:r>
          </a:p>
          <a:p>
            <a:pPr marL="0" indent="0">
              <a:buNone/>
            </a:pPr>
            <a:r>
              <a:rPr lang="en-US" sz="2400" b="1" dirty="0"/>
              <a:t>enum Day { Monday, Tuesday, Wednesday, Thursday, Friday, Saturday, Sunday };</a:t>
            </a:r>
          </a:p>
          <a:p>
            <a:pPr marL="0" indent="0">
              <a:buNone/>
            </a:pPr>
            <a:r>
              <a:rPr lang="en-US" sz="2400" b="1" dirty="0"/>
              <a:t>int main() {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   enum Day today;</a:t>
            </a:r>
          </a:p>
          <a:p>
            <a:pPr marL="0" indent="0">
              <a:buNone/>
            </a:pPr>
            <a:r>
              <a:rPr lang="en-US" sz="2400" b="1" dirty="0"/>
              <a:t>    today = Wednesday;</a:t>
            </a:r>
          </a:p>
          <a:p>
            <a:pPr marL="0" indent="0">
              <a:buNone/>
            </a:pPr>
            <a:r>
              <a:rPr lang="en-US" sz="2400" b="1" dirty="0"/>
              <a:t>    printf("The value of today is %d\n", today);  // Output: The value of today is 2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   return 0;</a:t>
            </a:r>
          </a:p>
          <a:p>
            <a:pPr marL="0" indent="0">
              <a:buNone/>
            </a:pPr>
            <a:r>
              <a:rPr 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79223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1335-DC34-46BB-AA0B-9B322384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61" y="1892166"/>
            <a:ext cx="11003677" cy="49658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#include &lt;stdio.h&gt;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enum Status { Pending = 1, InProgress = 2, Completed = 3 };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int main() {</a:t>
            </a:r>
          </a:p>
          <a:p>
            <a:pPr marL="0" indent="0">
              <a:buNone/>
            </a:pPr>
            <a:r>
              <a:rPr lang="en-US" sz="2400" b="1" dirty="0"/>
              <a:t>    enum Status task = InProgress;</a:t>
            </a:r>
          </a:p>
          <a:p>
            <a:pPr marL="0" indent="0">
              <a:buNone/>
            </a:pPr>
            <a:r>
              <a:rPr lang="en-US" sz="2400" b="1" dirty="0"/>
              <a:t>    printf("The value of task is %d\n", task);  // Output: The value of task is 2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   return 0;</a:t>
            </a:r>
          </a:p>
          <a:p>
            <a:pPr marL="0" indent="0">
              <a:buNone/>
            </a:pPr>
            <a:r>
              <a:rPr lang="en-US" sz="2400" b="1" dirty="0"/>
              <a:t>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03DB29-31AB-4560-8EA7-B74FA7CED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7334" y="312255"/>
            <a:ext cx="11003678" cy="1610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 Constants and Values:</a:t>
            </a:r>
            <a:endParaRPr kumimoji="0" lang="en-US" altLang="en-US" sz="2800" b="1" i="1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default, the first constant in an enum has the value 0, and each subsequent constant is assigned a value one greater than the previous constant.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can manually assign values to enum constants.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842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A2AE54-2723-48CE-8945-5212179AB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6294" y="127267"/>
            <a:ext cx="4948035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/>
              <a:t>#include &lt;stdio.h&gt;</a:t>
            </a:r>
          </a:p>
          <a:p>
            <a:pPr marL="0" indent="0">
              <a:buNone/>
            </a:pPr>
            <a:r>
              <a:rPr lang="en-IN" b="1" dirty="0"/>
              <a:t>enum Color { Red, Green, Blue };</a:t>
            </a:r>
          </a:p>
          <a:p>
            <a:pPr marL="0" indent="0">
              <a:buNone/>
            </a:pPr>
            <a:r>
              <a:rPr lang="en-IN" b="1" dirty="0"/>
              <a:t>void printColor(enum Color c) {</a:t>
            </a:r>
          </a:p>
          <a:p>
            <a:pPr marL="0" indent="0">
              <a:buNone/>
            </a:pPr>
            <a:r>
              <a:rPr lang="en-IN" b="1" dirty="0"/>
              <a:t>    switch (c) {</a:t>
            </a:r>
          </a:p>
          <a:p>
            <a:pPr marL="0" indent="0">
              <a:buNone/>
            </a:pPr>
            <a:r>
              <a:rPr lang="en-IN" b="1" dirty="0"/>
              <a:t>        case Red:</a:t>
            </a:r>
          </a:p>
          <a:p>
            <a:pPr marL="0" indent="0">
              <a:buNone/>
            </a:pPr>
            <a:r>
              <a:rPr lang="en-IN" b="1" dirty="0"/>
              <a:t>            printf("Red\n");</a:t>
            </a:r>
          </a:p>
          <a:p>
            <a:pPr marL="0" indent="0">
              <a:buNone/>
            </a:pPr>
            <a:r>
              <a:rPr lang="en-IN" b="1" dirty="0"/>
              <a:t>            break;</a:t>
            </a:r>
          </a:p>
          <a:p>
            <a:pPr marL="0" indent="0">
              <a:buNone/>
            </a:pPr>
            <a:r>
              <a:rPr lang="en-IN" b="1" dirty="0"/>
              <a:t>        case Green:</a:t>
            </a:r>
          </a:p>
          <a:p>
            <a:pPr marL="0" indent="0">
              <a:buNone/>
            </a:pPr>
            <a:r>
              <a:rPr lang="en-IN" b="1" dirty="0"/>
              <a:t>            printf("Green\n");</a:t>
            </a:r>
          </a:p>
          <a:p>
            <a:pPr marL="0" indent="0">
              <a:buNone/>
            </a:pPr>
            <a:r>
              <a:rPr lang="en-IN" b="1" dirty="0"/>
              <a:t>            break;</a:t>
            </a:r>
          </a:p>
          <a:p>
            <a:pPr marL="0" indent="0">
              <a:buNone/>
            </a:pPr>
            <a:r>
              <a:rPr lang="en-IN" b="1" dirty="0"/>
              <a:t>        case Blue:</a:t>
            </a:r>
          </a:p>
          <a:p>
            <a:pPr marL="0" indent="0">
              <a:buNone/>
            </a:pPr>
            <a:r>
              <a:rPr lang="en-IN" b="1" dirty="0"/>
              <a:t>            printf("Blue\n");</a:t>
            </a:r>
          </a:p>
          <a:p>
            <a:pPr marL="0" indent="0">
              <a:buNone/>
            </a:pPr>
            <a:r>
              <a:rPr lang="en-IN" b="1" dirty="0"/>
              <a:t>            break;</a:t>
            </a:r>
          </a:p>
          <a:p>
            <a:pPr marL="0" indent="0">
              <a:buNone/>
            </a:pPr>
            <a:r>
              <a:rPr lang="en-IN" b="1" dirty="0"/>
              <a:t>        default:</a:t>
            </a:r>
          </a:p>
          <a:p>
            <a:pPr marL="0" indent="0">
              <a:buNone/>
            </a:pPr>
            <a:r>
              <a:rPr lang="en-IN" b="1" dirty="0"/>
              <a:t>            printf("Unknown color\n");</a:t>
            </a:r>
          </a:p>
          <a:p>
            <a:pPr marL="0" indent="0">
              <a:buNone/>
            </a:pPr>
            <a:r>
              <a:rPr lang="en-IN" b="1" dirty="0"/>
              <a:t>    }</a:t>
            </a:r>
          </a:p>
          <a:p>
            <a:pPr marL="0" indent="0">
              <a:buNone/>
            </a:pPr>
            <a:r>
              <a:rPr lang="en-IN" b="1" dirty="0"/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22164-725B-464E-8166-47294C451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38799" y="1963271"/>
            <a:ext cx="5728447" cy="4391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int main() {</a:t>
            </a:r>
          </a:p>
          <a:p>
            <a:pPr marL="0" indent="0">
              <a:buNone/>
            </a:pPr>
            <a:r>
              <a:rPr lang="en-US" b="1" dirty="0"/>
              <a:t>    enum Color myColor = Green;</a:t>
            </a:r>
          </a:p>
          <a:p>
            <a:pPr marL="0" indent="0">
              <a:buNone/>
            </a:pPr>
            <a:r>
              <a:rPr lang="en-US" b="1" dirty="0"/>
              <a:t>    printColor(myColor);  // Output: Green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return 0;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7070806-4205-4C8C-A7E8-27C08079F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89969" y="285039"/>
            <a:ext cx="7039277" cy="1179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Using Enums in Switch Statements:</a:t>
            </a:r>
            <a:endParaRPr kumimoji="0" lang="en-US" altLang="en-US" sz="2400" b="1" i="1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Enums are often used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switch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statements for better readability and maintenance.</a:t>
            </a:r>
          </a:p>
        </p:txBody>
      </p:sp>
    </p:spTree>
    <p:extLst>
      <p:ext uri="{BB962C8B-B14F-4D97-AF65-F5344CB8AC3E}">
        <p14:creationId xmlns:p14="http://schemas.microsoft.com/office/powerpoint/2010/main" val="16616813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8E221-0235-4815-B892-5814854A2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1943818"/>
            <a:ext cx="11209867" cy="4696656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/>
              <a:t>#include &lt;stdio.h&gt;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enum Size { Small = 1, Medium, Large };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int main() {</a:t>
            </a:r>
          </a:p>
          <a:p>
            <a:pPr marL="0" indent="0">
              <a:buNone/>
            </a:pPr>
            <a:r>
              <a:rPr lang="en-IN" sz="2000" b="1" dirty="0"/>
              <a:t>    enum Size s = Large;</a:t>
            </a:r>
          </a:p>
          <a:p>
            <a:pPr marL="0" indent="0">
              <a:buNone/>
            </a:pPr>
            <a:r>
              <a:rPr lang="en-IN" sz="2000" b="1" dirty="0"/>
              <a:t>    printf("Size of enum Size: %zu bytes\n", sizeof(s));  // Output: Size of enum Size: 																	     4 bytes (or platform-specific)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    return 0;</a:t>
            </a:r>
          </a:p>
          <a:p>
            <a:pPr marL="0" indent="0">
              <a:buNone/>
            </a:pPr>
            <a:r>
              <a:rPr lang="en-IN" sz="2000" b="1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BEB4032-1DD1-48C3-8EFC-4F3663086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7333" y="186749"/>
            <a:ext cx="10914031" cy="1610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 Size and Representation:</a:t>
            </a:r>
            <a:endParaRPr kumimoji="0" lang="en-US" altLang="en-US" sz="2800" b="0" i="1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size of an enum is typically the same as an int, though this can vary depending on the compiler and platform.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Enums are internally represented as integers.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830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ED0AC5-97B4-4654-B0B1-9D747B940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2404"/>
            <a:ext cx="4889748" cy="67952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for Loop</a:t>
            </a:r>
          </a:p>
          <a:p>
            <a:pPr marL="0" indent="0" algn="just">
              <a:buNone/>
            </a:pPr>
            <a:r>
              <a:rPr lang="en-US" dirty="0"/>
              <a:t>The for loop is used for iterating over a range of values. It is often used when the number of iterations is known beforehand.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sz="2000" b="1" dirty="0"/>
              <a:t>for (initialization; condition; increment/decrement) {</a:t>
            </a:r>
          </a:p>
          <a:p>
            <a:pPr marL="0" indent="0">
              <a:buNone/>
            </a:pPr>
            <a:r>
              <a:rPr lang="en-US" sz="2000" b="1" dirty="0"/>
              <a:t>    // Code to be executed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sz="2000" b="1" dirty="0"/>
              <a:t>#include &lt;stdio.h&gt;</a:t>
            </a:r>
          </a:p>
          <a:p>
            <a:pPr marL="0" indent="0">
              <a:buNone/>
            </a:pPr>
            <a:r>
              <a:rPr lang="en-US" sz="2000" b="1" dirty="0"/>
              <a:t>int main() {</a:t>
            </a:r>
          </a:p>
          <a:p>
            <a:pPr marL="0" indent="0">
              <a:buNone/>
            </a:pPr>
            <a:r>
              <a:rPr lang="en-US" sz="2000" b="1" dirty="0"/>
              <a:t>    for (int i = 0; i &lt; 5; i++) {</a:t>
            </a:r>
          </a:p>
          <a:p>
            <a:pPr marL="0" indent="0">
              <a:buNone/>
            </a:pPr>
            <a:r>
              <a:rPr lang="en-US" sz="2000" b="1" dirty="0"/>
              <a:t>        printf("%d\n", i);</a:t>
            </a:r>
          </a:p>
          <a:p>
            <a:pPr marL="0" indent="0">
              <a:buNone/>
            </a:pPr>
            <a:r>
              <a:rPr lang="en-US" sz="2000" b="1" dirty="0"/>
              <a:t>    }</a:t>
            </a:r>
          </a:p>
          <a:p>
            <a:pPr marL="0" indent="0">
              <a:buNone/>
            </a:pPr>
            <a:r>
              <a:rPr lang="en-US" sz="2000" b="1" dirty="0"/>
              <a:t>    return 0;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DD4B5-9B07-4905-B3C7-5B2F35BE4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3357" y="116543"/>
            <a:ext cx="5479419" cy="6723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Nested Loops</a:t>
            </a:r>
          </a:p>
          <a:p>
            <a:pPr marL="0" indent="0">
              <a:buNone/>
            </a:pPr>
            <a:r>
              <a:rPr lang="en-IN" dirty="0"/>
              <a:t>Loops can be nested within each other, allowing for more complex iterations.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Example:</a:t>
            </a:r>
          </a:p>
          <a:p>
            <a:pPr marL="0" indent="0">
              <a:buNone/>
            </a:pPr>
            <a:r>
              <a:rPr lang="en-IN" sz="2000" b="1" dirty="0"/>
              <a:t>#include &lt;stdio.h&gt;</a:t>
            </a:r>
          </a:p>
          <a:p>
            <a:pPr marL="0" indent="0">
              <a:buNone/>
            </a:pPr>
            <a:r>
              <a:rPr lang="en-IN" sz="2000" b="1" dirty="0"/>
              <a:t>int main() {</a:t>
            </a:r>
          </a:p>
          <a:p>
            <a:pPr marL="0" indent="0">
              <a:buNone/>
            </a:pPr>
            <a:r>
              <a:rPr lang="en-IN" sz="2000" b="1" dirty="0"/>
              <a:t>    for (int i = 0; i &lt; 3; i++) {</a:t>
            </a:r>
          </a:p>
          <a:p>
            <a:pPr marL="0" indent="0">
              <a:buNone/>
            </a:pPr>
            <a:r>
              <a:rPr lang="en-IN" sz="2000" b="1" dirty="0"/>
              <a:t>        for (int j = 0; j &lt; 2; j++) {</a:t>
            </a:r>
          </a:p>
          <a:p>
            <a:pPr marL="0" indent="0">
              <a:buNone/>
            </a:pPr>
            <a:r>
              <a:rPr lang="en-IN" sz="2000" b="1" dirty="0"/>
              <a:t>            printf("i = %d, j = %d\n", i, j);</a:t>
            </a:r>
          </a:p>
          <a:p>
            <a:pPr marL="0" indent="0">
              <a:buNone/>
            </a:pPr>
            <a:r>
              <a:rPr lang="en-IN" sz="2000" b="1" dirty="0"/>
              <a:t>        }</a:t>
            </a:r>
          </a:p>
          <a:p>
            <a:pPr marL="0" indent="0">
              <a:buNone/>
            </a:pPr>
            <a:r>
              <a:rPr lang="en-IN" sz="2000" b="1" dirty="0"/>
              <a:t>    }</a:t>
            </a:r>
          </a:p>
          <a:p>
            <a:pPr marL="0" indent="0">
              <a:buNone/>
            </a:pPr>
            <a:r>
              <a:rPr lang="en-IN" sz="2000" b="1" dirty="0"/>
              <a:t>    return 0;</a:t>
            </a:r>
          </a:p>
          <a:p>
            <a:pPr marL="0" indent="0">
              <a:buNone/>
            </a:pPr>
            <a:r>
              <a:rPr lang="en-IN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84486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914B7B-BD1F-4D37-AF5F-15E1B4C1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796" y="0"/>
            <a:ext cx="11326407" cy="99508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 and Type Safety</a:t>
            </a:r>
            <a:br>
              <a:rPr lang="en-IN" sz="1800" b="1" i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Enums provide a form of type safety compared to plain integers, reducing the risk of assigning invalid values.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8AB737-F634-4885-BB17-3CC38233D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681318"/>
            <a:ext cx="4773207" cy="62842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b="1" dirty="0"/>
              <a:t>#include &lt;stdio.h&gt;</a:t>
            </a:r>
          </a:p>
          <a:p>
            <a:pPr marL="0" indent="0">
              <a:buNone/>
            </a:pPr>
            <a:r>
              <a:rPr lang="en-IN" sz="1200" b="1" dirty="0"/>
              <a:t>enum Direction { North, East, South, West };</a:t>
            </a:r>
          </a:p>
          <a:p>
            <a:pPr marL="0" indent="0">
              <a:buNone/>
            </a:pPr>
            <a:r>
              <a:rPr lang="en-IN" sz="1200" b="1" dirty="0"/>
              <a:t>void move(enum Direction d) {</a:t>
            </a:r>
          </a:p>
          <a:p>
            <a:pPr marL="0" indent="0">
              <a:buNone/>
            </a:pPr>
            <a:r>
              <a:rPr lang="en-IN" sz="1200" b="1" dirty="0"/>
              <a:t>    switch (d) {</a:t>
            </a:r>
          </a:p>
          <a:p>
            <a:pPr marL="0" indent="0">
              <a:buNone/>
            </a:pPr>
            <a:r>
              <a:rPr lang="en-IN" sz="1200" b="1" dirty="0"/>
              <a:t>        case North:</a:t>
            </a:r>
          </a:p>
          <a:p>
            <a:pPr marL="0" indent="0">
              <a:buNone/>
            </a:pPr>
            <a:r>
              <a:rPr lang="en-IN" sz="1200" b="1" dirty="0"/>
              <a:t>            printf("Moving North\n");</a:t>
            </a:r>
          </a:p>
          <a:p>
            <a:pPr marL="0" indent="0">
              <a:buNone/>
            </a:pPr>
            <a:r>
              <a:rPr lang="en-IN" sz="1200" b="1" dirty="0"/>
              <a:t>            break;</a:t>
            </a:r>
          </a:p>
          <a:p>
            <a:pPr marL="0" indent="0">
              <a:buNone/>
            </a:pPr>
            <a:r>
              <a:rPr lang="en-IN" sz="1200" b="1" dirty="0"/>
              <a:t>        case East:</a:t>
            </a:r>
          </a:p>
          <a:p>
            <a:pPr marL="0" indent="0">
              <a:buNone/>
            </a:pPr>
            <a:r>
              <a:rPr lang="en-IN" sz="1200" b="1" dirty="0"/>
              <a:t>            printf("Moving East\n");</a:t>
            </a:r>
          </a:p>
          <a:p>
            <a:pPr marL="0" indent="0">
              <a:buNone/>
            </a:pPr>
            <a:r>
              <a:rPr lang="en-IN" sz="1200" b="1" dirty="0"/>
              <a:t>            break;</a:t>
            </a:r>
          </a:p>
          <a:p>
            <a:pPr marL="0" indent="0">
              <a:buNone/>
            </a:pPr>
            <a:r>
              <a:rPr lang="en-IN" sz="1200" b="1" dirty="0"/>
              <a:t>        case South:</a:t>
            </a:r>
          </a:p>
          <a:p>
            <a:pPr marL="0" indent="0">
              <a:buNone/>
            </a:pPr>
            <a:r>
              <a:rPr lang="en-IN" sz="1200" b="1" dirty="0"/>
              <a:t>            printf("Moving South\n");</a:t>
            </a:r>
          </a:p>
          <a:p>
            <a:pPr marL="0" indent="0">
              <a:buNone/>
            </a:pPr>
            <a:r>
              <a:rPr lang="en-IN" sz="1200" b="1" dirty="0"/>
              <a:t>            break;</a:t>
            </a:r>
          </a:p>
          <a:p>
            <a:pPr marL="0" indent="0">
              <a:buNone/>
            </a:pPr>
            <a:r>
              <a:rPr lang="en-IN" sz="1200" b="1" dirty="0"/>
              <a:t>        case West:</a:t>
            </a:r>
          </a:p>
          <a:p>
            <a:pPr marL="0" indent="0">
              <a:buNone/>
            </a:pPr>
            <a:r>
              <a:rPr lang="en-IN" sz="1200" b="1" dirty="0"/>
              <a:t>            printf("Moving West\n");</a:t>
            </a:r>
          </a:p>
          <a:p>
            <a:pPr marL="0" indent="0">
              <a:buNone/>
            </a:pPr>
            <a:r>
              <a:rPr lang="en-IN" sz="1200" b="1" dirty="0"/>
              <a:t>            break;</a:t>
            </a:r>
          </a:p>
          <a:p>
            <a:pPr marL="0" indent="0">
              <a:buNone/>
            </a:pPr>
            <a:r>
              <a:rPr lang="en-IN" sz="1200" b="1" dirty="0"/>
              <a:t>        default:</a:t>
            </a:r>
          </a:p>
          <a:p>
            <a:pPr marL="0" indent="0">
              <a:buNone/>
            </a:pPr>
            <a:r>
              <a:rPr lang="en-IN" sz="1200" b="1" dirty="0"/>
              <a:t>            printf("Invalid direction\n");</a:t>
            </a:r>
          </a:p>
          <a:p>
            <a:pPr marL="0" indent="0">
              <a:buNone/>
            </a:pPr>
            <a:r>
              <a:rPr lang="en-IN" sz="1200" b="1" dirty="0"/>
              <a:t>    }</a:t>
            </a:r>
          </a:p>
          <a:p>
            <a:pPr marL="0" indent="0">
              <a:buNone/>
            </a:pPr>
            <a:r>
              <a:rPr lang="en-IN" sz="1200" b="1" dirty="0"/>
              <a:t>}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F6F0A-2113-4C8E-A4D7-74F7C1057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6793" y="1308942"/>
            <a:ext cx="4184034" cy="44732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int main() {</a:t>
            </a:r>
          </a:p>
          <a:p>
            <a:pPr marL="0" indent="0">
              <a:buNone/>
            </a:pPr>
            <a:r>
              <a:rPr lang="en-US" b="1" dirty="0"/>
              <a:t>    enum Direction dir = North;</a:t>
            </a:r>
          </a:p>
          <a:p>
            <a:pPr marL="0" indent="0">
              <a:buNone/>
            </a:pPr>
            <a:r>
              <a:rPr lang="en-US" b="1" dirty="0"/>
              <a:t>    move(dir);  // Output: Moving North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dir = 5;  // This is allowed but may not be meaningful</a:t>
            </a:r>
          </a:p>
          <a:p>
            <a:pPr marL="0" indent="0">
              <a:buNone/>
            </a:pPr>
            <a:r>
              <a:rPr lang="en-US" b="1" dirty="0"/>
              <a:t>    move(dir);  // Output: Invalid direction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return 0;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131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C688-3A48-4E53-A2B1-0A9C594D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0716807" cy="1272988"/>
          </a:xfrm>
        </p:spPr>
        <p:txBody>
          <a:bodyPr>
            <a:normAutofit/>
          </a:bodyPr>
          <a:lstStyle/>
          <a:p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 with Explicit Values:</a:t>
            </a:r>
            <a:b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xplicit values can be specified for enum constants, and the values will be assigned accordingly.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8B17A-504A-4246-947B-835877538C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/>
              <a:t>#include &lt;stdio.h&gt;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enum ErrorCode {</a:t>
            </a:r>
          </a:p>
          <a:p>
            <a:pPr marL="0" indent="0">
              <a:buNone/>
            </a:pPr>
            <a:r>
              <a:rPr lang="en-IN" sz="2400" b="1" dirty="0"/>
              <a:t>    Success = 0,</a:t>
            </a:r>
          </a:p>
          <a:p>
            <a:pPr marL="0" indent="0">
              <a:buNone/>
            </a:pPr>
            <a:r>
              <a:rPr lang="en-IN" sz="2400" b="1" dirty="0"/>
              <a:t>    Warning = 1,</a:t>
            </a:r>
          </a:p>
          <a:p>
            <a:pPr marL="0" indent="0">
              <a:buNone/>
            </a:pPr>
            <a:r>
              <a:rPr lang="en-IN" sz="2400" b="1" dirty="0"/>
              <a:t>    Error = 2,</a:t>
            </a:r>
          </a:p>
          <a:p>
            <a:pPr marL="0" indent="0">
              <a:buNone/>
            </a:pPr>
            <a:r>
              <a:rPr lang="en-IN" sz="2400" b="1" dirty="0"/>
              <a:t>    FatalError = 10</a:t>
            </a:r>
          </a:p>
          <a:p>
            <a:pPr marL="0" indent="0">
              <a:buNone/>
            </a:pPr>
            <a:r>
              <a:rPr lang="en-IN" sz="2400" b="1" dirty="0"/>
              <a:t>};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F7CDF-95C1-4AE5-A6E0-B409112E3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8251" y="2070942"/>
            <a:ext cx="5882830" cy="42850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/>
              <a:t>int main() {</a:t>
            </a:r>
          </a:p>
          <a:p>
            <a:pPr marL="0" indent="0">
              <a:buNone/>
            </a:pPr>
            <a:r>
              <a:rPr lang="en-IN" sz="2400" b="1" dirty="0"/>
              <a:t>    enum ErrorCode code = FatalError;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    printf("Error code: %d\n", code);  // Output: Error code: 10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dirty="0"/>
              <a:t>    return 0;</a:t>
            </a:r>
          </a:p>
          <a:p>
            <a:pPr marL="0" indent="0">
              <a:buNone/>
            </a:pPr>
            <a:r>
              <a:rPr lang="en-IN" sz="2400" b="1" dirty="0"/>
              <a:t>}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711575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621C-1292-46A8-A0C0-EFD59F8EA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615" y="493059"/>
            <a:ext cx="10716807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Enum Scoping: </a:t>
            </a:r>
            <a:r>
              <a:rPr lang="en-US" sz="2200" dirty="0">
                <a:solidFill>
                  <a:schemeClr val="tx1"/>
                </a:solidFill>
              </a:rPr>
              <a:t>Enums in C are not scoped within their definition, meaning they are visible globally within their file. To avoid conflicts, especially in larger projects, consider using static enums or namespace conventions (using prefixes).</a:t>
            </a:r>
            <a:br>
              <a:rPr lang="en-US" sz="2200" dirty="0">
                <a:solidFill>
                  <a:schemeClr val="tx1"/>
                </a:solidFill>
              </a:rPr>
            </a:b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91B2CB-BE96-436A-B30C-95298FF30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76612"/>
            <a:ext cx="10645089" cy="5088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/>
              <a:t>#include &lt;stdio.h&gt;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static enum Days { Monday, Tuesday, Wednesday, Thursday, Friday, Saturday, Sunday } weekDay;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int main() {</a:t>
            </a:r>
          </a:p>
          <a:p>
            <a:pPr marL="0" indent="0">
              <a:buNone/>
            </a:pPr>
            <a:r>
              <a:rPr lang="en-US" sz="2400" b="1" dirty="0"/>
              <a:t>    weekDay = Friday;</a:t>
            </a:r>
          </a:p>
          <a:p>
            <a:pPr marL="0" indent="0">
              <a:buNone/>
            </a:pPr>
            <a:r>
              <a:rPr lang="en-US" sz="2400" b="1" dirty="0"/>
              <a:t>    printf("Weekday value: %d\n", weekDay);  // Output: Weekday value: 4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    return 0;</a:t>
            </a:r>
          </a:p>
          <a:p>
            <a:pPr marL="0" indent="0">
              <a:buNone/>
            </a:pPr>
            <a:r>
              <a:rPr lang="en-US" sz="2400" b="1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2904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CF6823-C414-479A-9D5C-3BE7A86B2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926" y="2050927"/>
            <a:ext cx="7766936" cy="1646302"/>
          </a:xfrm>
        </p:spPr>
        <p:txBody>
          <a:bodyPr/>
          <a:lstStyle/>
          <a:p>
            <a:pPr algn="ctr"/>
            <a:r>
              <a:rPr lang="en-US" sz="9600" dirty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33824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294E-4DBB-4CD6-BAE3-E59C9919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660400"/>
          </a:xfrm>
        </p:spPr>
        <p:txBody>
          <a:bodyPr/>
          <a:lstStyle/>
          <a:p>
            <a:r>
              <a:rPr lang="en-IN" b="1" dirty="0"/>
              <a:t>Control statements in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65648-C799-444E-AA54-FA7655747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3" y="816638"/>
            <a:ext cx="5203513" cy="60413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</a:rPr>
              <a:t>break Statement</a:t>
            </a:r>
          </a:p>
          <a:p>
            <a:pPr marL="0" indent="0">
              <a:buNone/>
            </a:pPr>
            <a:r>
              <a:rPr lang="en-US" sz="2000" dirty="0"/>
              <a:t>The break statement is used to exit a loop prematurely.</a:t>
            </a:r>
          </a:p>
          <a:p>
            <a:pPr marL="0" indent="0">
              <a:buNone/>
            </a:pPr>
            <a:r>
              <a:rPr lang="en-US" sz="2000" dirty="0"/>
              <a:t>Example:</a:t>
            </a:r>
          </a:p>
          <a:p>
            <a:pPr marL="0" indent="0">
              <a:buNone/>
            </a:pPr>
            <a:r>
              <a:rPr lang="en-US" sz="2000" b="1" dirty="0"/>
              <a:t>#include &lt;stdio.h&gt;</a:t>
            </a:r>
          </a:p>
          <a:p>
            <a:pPr marL="0" indent="0">
              <a:buNone/>
            </a:pPr>
            <a:r>
              <a:rPr lang="en-US" sz="2000" b="1" dirty="0"/>
              <a:t>int main() {</a:t>
            </a:r>
          </a:p>
          <a:p>
            <a:pPr marL="0" indent="0">
              <a:buNone/>
            </a:pPr>
            <a:r>
              <a:rPr lang="en-US" sz="2000" b="1" dirty="0"/>
              <a:t>    for (int i = 0; i &lt; 5; i++) {</a:t>
            </a:r>
          </a:p>
          <a:p>
            <a:pPr marL="0" indent="0">
              <a:buNone/>
            </a:pPr>
            <a:r>
              <a:rPr lang="en-US" sz="2000" b="1" dirty="0"/>
              <a:t>        if (i == 3) {</a:t>
            </a:r>
          </a:p>
          <a:p>
            <a:pPr marL="0" indent="0">
              <a:buNone/>
            </a:pPr>
            <a:r>
              <a:rPr lang="en-US" sz="2000" b="1" dirty="0"/>
              <a:t>            break;  // Exit the loop when i is 3</a:t>
            </a:r>
          </a:p>
          <a:p>
            <a:pPr marL="0" indent="0">
              <a:buNone/>
            </a:pPr>
            <a:r>
              <a:rPr lang="en-US" sz="2000" b="1" dirty="0"/>
              <a:t>        }</a:t>
            </a:r>
          </a:p>
          <a:p>
            <a:pPr marL="0" indent="0">
              <a:buNone/>
            </a:pPr>
            <a:r>
              <a:rPr lang="en-US" sz="2000" b="1" dirty="0"/>
              <a:t>        printf("%d\n", i);</a:t>
            </a:r>
          </a:p>
          <a:p>
            <a:pPr marL="0" indent="0">
              <a:buNone/>
            </a:pPr>
            <a:r>
              <a:rPr lang="en-US" sz="2000" b="1" dirty="0"/>
              <a:t>    }</a:t>
            </a:r>
          </a:p>
          <a:p>
            <a:pPr marL="0" indent="0">
              <a:buNone/>
            </a:pPr>
            <a:r>
              <a:rPr lang="en-US" sz="2000" b="1" dirty="0"/>
              <a:t>    return 0;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EC9D3-0BDB-4337-AF19-129108AE5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808523"/>
            <a:ext cx="5300124" cy="57993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chemeClr val="accent1">
                    <a:lumMod val="75000"/>
                  </a:schemeClr>
                </a:solidFill>
              </a:rPr>
              <a:t>continue Statement</a:t>
            </a:r>
          </a:p>
          <a:p>
            <a:pPr marL="0" indent="0">
              <a:buNone/>
            </a:pPr>
            <a:r>
              <a:rPr lang="en-US" dirty="0"/>
              <a:t>The continue statement skips the current iteration of a loop and proceeds with the next iteration.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b="1" dirty="0"/>
              <a:t>#include &lt;stdio.h&gt;</a:t>
            </a:r>
          </a:p>
          <a:p>
            <a:pPr marL="0" indent="0">
              <a:buNone/>
            </a:pPr>
            <a:r>
              <a:rPr lang="en-US" b="1" dirty="0"/>
              <a:t>int main() {</a:t>
            </a:r>
          </a:p>
          <a:p>
            <a:pPr marL="0" indent="0">
              <a:buNone/>
            </a:pPr>
            <a:r>
              <a:rPr lang="en-US" b="1" dirty="0"/>
              <a:t>    for (int i = 0; i &lt; 5; i++) {</a:t>
            </a:r>
          </a:p>
          <a:p>
            <a:pPr marL="0" indent="0">
              <a:buNone/>
            </a:pPr>
            <a:r>
              <a:rPr lang="en-US" b="1" dirty="0"/>
              <a:t>        if (i == 3) {</a:t>
            </a:r>
          </a:p>
          <a:p>
            <a:pPr marL="0" indent="0">
              <a:buNone/>
            </a:pPr>
            <a:r>
              <a:rPr lang="en-US" b="1" dirty="0"/>
              <a:t>            continue;  // Skip the rest of the loop when i is 3</a:t>
            </a:r>
          </a:p>
          <a:p>
            <a:pPr marL="0" indent="0">
              <a:buNone/>
            </a:pPr>
            <a:r>
              <a:rPr lang="en-US" b="1" dirty="0"/>
              <a:t>        }</a:t>
            </a:r>
          </a:p>
          <a:p>
            <a:pPr marL="0" indent="0">
              <a:buNone/>
            </a:pPr>
            <a:r>
              <a:rPr lang="en-US" b="1" dirty="0"/>
              <a:t>        printf("%d\n", i);</a:t>
            </a:r>
          </a:p>
          <a:p>
            <a:pPr marL="0" indent="0">
              <a:buNone/>
            </a:pPr>
            <a:r>
              <a:rPr lang="en-US" b="1" dirty="0"/>
              <a:t>    }</a:t>
            </a:r>
          </a:p>
          <a:p>
            <a:pPr marL="0" indent="0">
              <a:buNone/>
            </a:pPr>
            <a:r>
              <a:rPr lang="en-US" b="1" dirty="0"/>
              <a:t>    return 0;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70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8C6F1-8BD6-45C5-9598-00BA53D52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141"/>
          </a:xfrm>
        </p:spPr>
        <p:txBody>
          <a:bodyPr/>
          <a:lstStyle/>
          <a:p>
            <a:r>
              <a:rPr lang="en-IN" b="1" dirty="0"/>
              <a:t>Infinite Loop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FE30F-F808-4CDB-828C-DA197F32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3364"/>
            <a:ext cx="10680948" cy="51994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An infinite loop runs indefinitely because its condition is always true. They are useful in scenarios where a program needs to run continuously until an external condition is met.</a:t>
            </a:r>
          </a:p>
          <a:p>
            <a:pPr marL="0" indent="0" algn="just">
              <a:buNone/>
            </a:pPr>
            <a:r>
              <a:rPr lang="en-US" dirty="0"/>
              <a:t>Example:</a:t>
            </a:r>
          </a:p>
          <a:p>
            <a:pPr marL="0" indent="0" algn="just">
              <a:buNone/>
            </a:pPr>
            <a:r>
              <a:rPr lang="en-US" b="1" dirty="0"/>
              <a:t>#include &lt;stdio.h&gt;</a:t>
            </a:r>
          </a:p>
          <a:p>
            <a:pPr marL="0" indent="0" algn="just">
              <a:buNone/>
            </a:pPr>
            <a:r>
              <a:rPr lang="en-US" b="1" dirty="0"/>
              <a:t>int main() {</a:t>
            </a:r>
          </a:p>
          <a:p>
            <a:pPr marL="0" indent="0" algn="just">
              <a:buNone/>
            </a:pPr>
            <a:r>
              <a:rPr lang="en-US" b="1" dirty="0"/>
              <a:t>    while (1) {</a:t>
            </a:r>
          </a:p>
          <a:p>
            <a:pPr marL="0" indent="0" algn="just">
              <a:buNone/>
            </a:pPr>
            <a:r>
              <a:rPr lang="en-US" b="1" dirty="0"/>
              <a:t>        printf("This will run forever.\n");</a:t>
            </a:r>
          </a:p>
          <a:p>
            <a:pPr marL="0" indent="0" algn="just">
              <a:buNone/>
            </a:pPr>
            <a:r>
              <a:rPr lang="en-US" b="1" dirty="0"/>
              <a:t>        break;  // Use break to exit the loop and avoid an actual infinite loop in this example</a:t>
            </a:r>
          </a:p>
          <a:p>
            <a:pPr marL="0" indent="0" algn="just">
              <a:buNone/>
            </a:pPr>
            <a:r>
              <a:rPr lang="en-US" b="1" dirty="0"/>
              <a:t>    }</a:t>
            </a:r>
          </a:p>
          <a:p>
            <a:pPr marL="0" indent="0" algn="just">
              <a:buNone/>
            </a:pPr>
            <a:r>
              <a:rPr lang="en-US" b="1" dirty="0"/>
              <a:t>    return 0;</a:t>
            </a:r>
          </a:p>
          <a:p>
            <a:pPr marL="0" indent="0" algn="just">
              <a:buNone/>
            </a:pP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3196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84A17-6C7B-4161-A1A6-18BB089EC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90" y="708211"/>
            <a:ext cx="10815419" cy="1703389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Functions and Recursion in C</a:t>
            </a:r>
            <a:br>
              <a:rPr lang="en-US" dirty="0"/>
            </a:br>
            <a:r>
              <a:rPr lang="en-US" dirty="0"/>
              <a:t>	</a:t>
            </a:r>
            <a:r>
              <a:rPr lang="en-US" sz="2700" dirty="0">
                <a:solidFill>
                  <a:schemeClr val="tx1"/>
                </a:solidFill>
              </a:rPr>
              <a:t>Functions in C allow you to encapsulate and reuse code, making programs more modular, manageable, and readable. Recursion is a powerful technique where a function calls itself to solve a smaller instance of the same problem.</a:t>
            </a:r>
            <a:br>
              <a:rPr lang="en-US" sz="2700" dirty="0">
                <a:solidFill>
                  <a:schemeClr val="tx1"/>
                </a:solidFill>
              </a:rPr>
            </a:br>
            <a:endParaRPr lang="en-IN" sz="27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0A8F7-0284-49D0-A9CF-F0D3F08F7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0" y="2681393"/>
            <a:ext cx="10826375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Functions in C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A function is a block of code designed to perform a specific task. C functions are classified into two categories: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1.	</a:t>
            </a:r>
            <a:r>
              <a:rPr lang="en-US" sz="2400" b="1" dirty="0">
                <a:solidFill>
                  <a:schemeClr val="tx1"/>
                </a:solidFill>
              </a:rPr>
              <a:t>Library Functions: </a:t>
            </a:r>
            <a:r>
              <a:rPr lang="en-US" sz="2400" dirty="0">
                <a:solidFill>
                  <a:schemeClr val="tx1"/>
                </a:solidFill>
              </a:rPr>
              <a:t>Built-in functions provided by C standard libraries (e.g., printf, scanf).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2.	</a:t>
            </a:r>
            <a:r>
              <a:rPr lang="en-US" sz="2400" b="1" dirty="0">
                <a:solidFill>
                  <a:schemeClr val="tx1"/>
                </a:solidFill>
              </a:rPr>
              <a:t>User-defined Functions: </a:t>
            </a:r>
            <a:r>
              <a:rPr lang="en-US" sz="2400" dirty="0">
                <a:solidFill>
                  <a:schemeClr val="tx1"/>
                </a:solidFill>
              </a:rPr>
              <a:t>Functions created by the programmer.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17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0E0A-2064-4C65-977C-75CE556E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33082"/>
            <a:ext cx="8596668" cy="654424"/>
          </a:xfrm>
        </p:spPr>
        <p:txBody>
          <a:bodyPr>
            <a:normAutofit/>
          </a:bodyPr>
          <a:lstStyle/>
          <a:p>
            <a:r>
              <a:rPr lang="en-IN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Declaring and Defining and Calling a Function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35A61-BAF1-4C71-AFF1-DB271B21B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102659"/>
            <a:ext cx="5336000" cy="3756212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sz="3300" b="1" dirty="0">
                <a:solidFill>
                  <a:schemeClr val="accent1">
                    <a:lumMod val="75000"/>
                  </a:schemeClr>
                </a:solidFill>
              </a:rPr>
              <a:t>Function Declaration (Prototype): </a:t>
            </a:r>
            <a:r>
              <a:rPr lang="en-US" sz="3300" dirty="0"/>
              <a:t>Tells the compiler about the function's name, return type, and parameters. It is placed before the main function or in a header file.</a:t>
            </a: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r>
              <a:rPr lang="en-US" sz="3300" dirty="0"/>
              <a:t>Syntax:</a:t>
            </a:r>
          </a:p>
          <a:p>
            <a:pPr marL="0" indent="0">
              <a:buNone/>
            </a:pPr>
            <a:r>
              <a:rPr lang="en-US" sz="3300" b="1" dirty="0"/>
              <a:t>returnType functionName(parameterType1 parameterName1, parameterType2 parameterName2, ...);</a:t>
            </a:r>
          </a:p>
          <a:p>
            <a:pPr marL="0" indent="0">
              <a:buNone/>
            </a:pPr>
            <a:endParaRPr lang="en-US" sz="3300" b="1" dirty="0"/>
          </a:p>
          <a:p>
            <a:pPr marL="0" indent="0">
              <a:buNone/>
            </a:pPr>
            <a:r>
              <a:rPr lang="en-US" sz="3300" dirty="0"/>
              <a:t>Example:</a:t>
            </a:r>
          </a:p>
          <a:p>
            <a:pPr marL="0" indent="0">
              <a:buNone/>
            </a:pPr>
            <a:r>
              <a:rPr lang="en-US" sz="3300" b="1" dirty="0"/>
              <a:t>int add(int, int);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B77544-D70A-4B6F-A3F9-07F37D967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8668" y="1102659"/>
            <a:ext cx="5183584" cy="5001456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sz="3300" b="1" dirty="0">
                <a:solidFill>
                  <a:schemeClr val="accent1">
                    <a:lumMod val="75000"/>
                  </a:schemeClr>
                </a:solidFill>
              </a:rPr>
              <a:t>Function Definition: </a:t>
            </a:r>
            <a:r>
              <a:rPr lang="en-US" sz="3300" dirty="0"/>
              <a:t>Contains the actual body of the function.</a:t>
            </a:r>
          </a:p>
          <a:p>
            <a:pPr marL="0" indent="0">
              <a:buNone/>
            </a:pPr>
            <a:r>
              <a:rPr lang="en-US" sz="3300" dirty="0"/>
              <a:t>Syntax:</a:t>
            </a:r>
          </a:p>
          <a:p>
            <a:pPr marL="0" indent="0">
              <a:buNone/>
            </a:pPr>
            <a:r>
              <a:rPr lang="en-US" sz="3300" b="1" dirty="0"/>
              <a:t>returnType functionName(parameterType1 parameterName1, parameterType2 parameterName2, ...) {</a:t>
            </a:r>
          </a:p>
          <a:p>
            <a:pPr marL="0" indent="0">
              <a:buNone/>
            </a:pPr>
            <a:r>
              <a:rPr lang="en-US" sz="3300" b="1" dirty="0"/>
              <a:t>    // Function body</a:t>
            </a:r>
          </a:p>
          <a:p>
            <a:pPr marL="0" indent="0">
              <a:buNone/>
            </a:pPr>
            <a:r>
              <a:rPr lang="en-US" sz="3300" b="1" dirty="0"/>
              <a:t>    return value;  // (if returnType is not void)</a:t>
            </a:r>
          </a:p>
          <a:p>
            <a:pPr marL="0" indent="0">
              <a:buNone/>
            </a:pPr>
            <a:r>
              <a:rPr lang="en-US" sz="3300" b="1" dirty="0"/>
              <a:t>}</a:t>
            </a:r>
          </a:p>
          <a:p>
            <a:pPr marL="0" indent="0">
              <a:buNone/>
            </a:pPr>
            <a:endParaRPr lang="en-US" sz="3300" b="1" dirty="0"/>
          </a:p>
          <a:p>
            <a:pPr marL="0" indent="0">
              <a:buNone/>
            </a:pPr>
            <a:r>
              <a:rPr lang="en-US" sz="3300" dirty="0"/>
              <a:t>Example:</a:t>
            </a:r>
          </a:p>
          <a:p>
            <a:pPr marL="0" indent="0">
              <a:buNone/>
            </a:pPr>
            <a:r>
              <a:rPr lang="en-US" sz="3300" b="1" dirty="0"/>
              <a:t>int add(int a, int b) {</a:t>
            </a:r>
          </a:p>
          <a:p>
            <a:pPr marL="0" indent="0">
              <a:buNone/>
            </a:pPr>
            <a:r>
              <a:rPr lang="en-US" sz="3300" b="1" dirty="0"/>
              <a:t>    return a + b;</a:t>
            </a:r>
          </a:p>
          <a:p>
            <a:pPr marL="0" indent="0">
              <a:buNone/>
            </a:pPr>
            <a:r>
              <a:rPr lang="en-US" sz="3300" b="1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E9FF5-B484-40C7-BF7E-7AB4592ADEC1}"/>
              </a:ext>
            </a:extLst>
          </p:cNvPr>
          <p:cNvSpPr txBox="1"/>
          <p:nvPr/>
        </p:nvSpPr>
        <p:spPr>
          <a:xfrm>
            <a:off x="677334" y="5016677"/>
            <a:ext cx="51835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highlight>
                  <a:srgbClr val="FFFF00"/>
                </a:highlight>
              </a:rPr>
              <a:t>Function Call: </a:t>
            </a:r>
            <a:r>
              <a:rPr lang="en-US" sz="1800" dirty="0">
                <a:highlight>
                  <a:srgbClr val="FFFF00"/>
                </a:highlight>
              </a:rPr>
              <a:t>Invokes the function to perform its task.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</a:rPr>
              <a:t>Syntax:</a:t>
            </a:r>
          </a:p>
          <a:p>
            <a:pPr marL="0" indent="0">
              <a:buNone/>
            </a:pPr>
            <a:r>
              <a:rPr lang="en-US" sz="1800" b="1" dirty="0">
                <a:highlight>
                  <a:srgbClr val="FFFF00"/>
                </a:highlight>
              </a:rPr>
              <a:t>functionName(argument1, argument2, ...);</a:t>
            </a:r>
          </a:p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Int result = add(5,3);</a:t>
            </a:r>
            <a:endParaRPr lang="en-US" sz="1800" b="1" dirty="0">
              <a:highlight>
                <a:srgbClr val="FFFF00"/>
              </a:highlight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0DA32D9-FE2E-4F63-8DF6-3CF6355E4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result = add(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95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7E510F-A4A2-4AAD-99F4-8C65DA6A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3059"/>
            <a:ext cx="8596668" cy="797859"/>
          </a:xfrm>
        </p:spPr>
        <p:txBody>
          <a:bodyPr/>
          <a:lstStyle/>
          <a:p>
            <a:r>
              <a:rPr lang="en-IN" dirty="0"/>
              <a:t>Functions Basic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200DD-28B4-4E49-BD76-D287CCA35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290918"/>
            <a:ext cx="4818031" cy="518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1" dirty="0"/>
              <a:t>#include &lt;stdio.h&gt;</a:t>
            </a:r>
          </a:p>
          <a:p>
            <a:pPr marL="0" indent="0">
              <a:buNone/>
            </a:pPr>
            <a:r>
              <a:rPr lang="en-IN" sz="2400" b="1" dirty="0"/>
              <a:t>// Function declaration</a:t>
            </a:r>
          </a:p>
          <a:p>
            <a:pPr marL="0" indent="0">
              <a:buNone/>
            </a:pPr>
            <a:r>
              <a:rPr lang="en-IN" sz="2400" b="1" dirty="0"/>
              <a:t>int add(int, int);</a:t>
            </a:r>
          </a:p>
          <a:p>
            <a:pPr marL="0" indent="0">
              <a:buNone/>
            </a:pPr>
            <a:r>
              <a:rPr lang="en-IN" sz="2400" b="1" dirty="0"/>
              <a:t>void greet();</a:t>
            </a:r>
          </a:p>
          <a:p>
            <a:pPr marL="0" indent="0">
              <a:buNone/>
            </a:pPr>
            <a:r>
              <a:rPr lang="en-IN" sz="2400" b="1" dirty="0"/>
              <a:t>int main() {</a:t>
            </a:r>
          </a:p>
          <a:p>
            <a:pPr marL="0" indent="0">
              <a:buNone/>
            </a:pPr>
            <a:r>
              <a:rPr lang="en-IN" sz="2400" b="1" dirty="0"/>
              <a:t>    int x = 5, y = 3;</a:t>
            </a:r>
          </a:p>
          <a:p>
            <a:pPr marL="0" indent="0">
              <a:buNone/>
            </a:pPr>
            <a:r>
              <a:rPr lang="en-IN" sz="2400" b="1" dirty="0"/>
              <a:t>    int sum = add(x, y);  // Function call</a:t>
            </a:r>
          </a:p>
          <a:p>
            <a:pPr marL="0" indent="0">
              <a:buNone/>
            </a:pPr>
            <a:r>
              <a:rPr lang="en-IN" sz="2400" b="1" dirty="0"/>
              <a:t>    printf("Sum: %d\n", sum);</a:t>
            </a:r>
          </a:p>
          <a:p>
            <a:pPr marL="0" indent="0">
              <a:buNone/>
            </a:pPr>
            <a:r>
              <a:rPr lang="en-IN" sz="2400" b="1" dirty="0"/>
              <a:t>    greet();  // Function call</a:t>
            </a:r>
          </a:p>
          <a:p>
            <a:pPr marL="0" indent="0">
              <a:buNone/>
            </a:pPr>
            <a:r>
              <a:rPr lang="en-IN" sz="2400" b="1" dirty="0"/>
              <a:t>    return 0;</a:t>
            </a:r>
          </a:p>
          <a:p>
            <a:pPr marL="0" indent="0">
              <a:buNone/>
            </a:pPr>
            <a:r>
              <a:rPr lang="en-IN" sz="2400" b="1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0992E-0000-417B-AC4D-62FD2B8DC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3688" y="1430295"/>
            <a:ext cx="5067042" cy="49028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// Function definition</a:t>
            </a:r>
          </a:p>
          <a:p>
            <a:pPr marL="0" indent="0">
              <a:buNone/>
            </a:pPr>
            <a:r>
              <a:rPr lang="en-US" sz="2400" b="1" dirty="0"/>
              <a:t>int add(int a, int b) {</a:t>
            </a:r>
          </a:p>
          <a:p>
            <a:pPr marL="0" indent="0">
              <a:buNone/>
            </a:pPr>
            <a:r>
              <a:rPr lang="en-US" sz="2400" b="1" dirty="0"/>
              <a:t>    return a + b;</a:t>
            </a:r>
          </a:p>
          <a:p>
            <a:pPr marL="0" indent="0">
              <a:buNone/>
            </a:pPr>
            <a:r>
              <a:rPr lang="en-US" sz="2400" b="1" dirty="0"/>
              <a:t>}</a:t>
            </a:r>
          </a:p>
          <a:p>
            <a:pPr marL="0" indent="0">
              <a:buNone/>
            </a:pPr>
            <a:r>
              <a:rPr lang="en-US" sz="2400" b="1" dirty="0"/>
              <a:t>// Function definition</a:t>
            </a:r>
          </a:p>
          <a:p>
            <a:pPr marL="0" indent="0">
              <a:buNone/>
            </a:pPr>
            <a:r>
              <a:rPr lang="en-US" sz="2400" b="1" dirty="0"/>
              <a:t>void greet() {</a:t>
            </a:r>
          </a:p>
          <a:p>
            <a:pPr marL="0" indent="0">
              <a:buNone/>
            </a:pPr>
            <a:r>
              <a:rPr lang="en-US" sz="2400" b="1" dirty="0"/>
              <a:t>    printf("Hello, World!\n");</a:t>
            </a:r>
          </a:p>
          <a:p>
            <a:pPr marL="0" indent="0">
              <a:buNone/>
            </a:pPr>
            <a:r>
              <a:rPr lang="en-US" sz="24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12934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2673</TotalTime>
  <Words>4873</Words>
  <Application>Microsoft Office PowerPoint</Application>
  <PresentationFormat>Widescreen</PresentationFormat>
  <Paragraphs>650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Arial Unicode MS</vt:lpstr>
      <vt:lpstr>Calibri</vt:lpstr>
      <vt:lpstr>Calibri Light</vt:lpstr>
      <vt:lpstr>Symbol</vt:lpstr>
      <vt:lpstr>Times New Roman</vt:lpstr>
      <vt:lpstr>Trebuchet MS</vt:lpstr>
      <vt:lpstr>Wingdings</vt:lpstr>
      <vt:lpstr>Wingdings 3</vt:lpstr>
      <vt:lpstr>Facet</vt:lpstr>
      <vt:lpstr>Embedded C</vt:lpstr>
      <vt:lpstr>Loops in C</vt:lpstr>
      <vt:lpstr>PowerPoint Presentation</vt:lpstr>
      <vt:lpstr>PowerPoint Presentation</vt:lpstr>
      <vt:lpstr>Control statements in Loops</vt:lpstr>
      <vt:lpstr>Infinite Loop</vt:lpstr>
      <vt:lpstr>Functions and Recursion in C  Functions in C allow you to encapsulate and reuse code, making programs more modular, manageable, and readable. Recursion is a powerful technique where a function calls itself to solve a smaller instance of the same problem. </vt:lpstr>
      <vt:lpstr>Declaring and Defining and Calling a Function</vt:lpstr>
      <vt:lpstr>Functions Basic Example</vt:lpstr>
      <vt:lpstr>Recursion in C</vt:lpstr>
      <vt:lpstr>Example: Factorial Calculation</vt:lpstr>
      <vt:lpstr>Sum of Array Elements</vt:lpstr>
      <vt:lpstr>Pointers</vt:lpstr>
      <vt:lpstr>PowerPoint Presentation</vt:lpstr>
      <vt:lpstr>PowerPoint Presentation</vt:lpstr>
      <vt:lpstr>Pointer Arithmetic</vt:lpstr>
      <vt:lpstr>PowerPoint Presentation</vt:lpstr>
      <vt:lpstr>Pointers and Arrays</vt:lpstr>
      <vt:lpstr>Pointers and Functions</vt:lpstr>
      <vt:lpstr>Pointers and Strings</vt:lpstr>
      <vt:lpstr>PowerPoint Presentation</vt:lpstr>
      <vt:lpstr>Structures and Unions in C: Structures and unions in C are used to group different data types into a single unit. They are essential for creating complex data types and managing related data efficiently. </vt:lpstr>
      <vt:lpstr>Structures:</vt:lpstr>
      <vt:lpstr>Example:</vt:lpstr>
      <vt:lpstr>PowerPoint Presentation</vt:lpstr>
      <vt:lpstr>PowerPoint Presentation</vt:lpstr>
      <vt:lpstr>PowerPoint Presentation</vt:lpstr>
      <vt:lpstr>Unions:</vt:lpstr>
      <vt:lpstr>Example:</vt:lpstr>
      <vt:lpstr>Key Characteristics of Union:</vt:lpstr>
      <vt:lpstr>PowerPoint Presentation</vt:lpstr>
      <vt:lpstr>Anonymous Unions:</vt:lpstr>
      <vt:lpstr>Differences Between Structures and Unions: Understanding structures and unions is crucial for organizing and managing data efficiently in C programming. They provide flexibility in handling complex data types and memory usage.</vt:lpstr>
      <vt:lpstr>Dynamic memory allocation</vt:lpstr>
      <vt:lpstr>Enum in C:</vt:lpstr>
      <vt:lpstr>Enum Basic Example:</vt:lpstr>
      <vt:lpstr>Enum Constants and Values: By default, the first constant in an enum has the value 0, and each subsequent constant is assigned a value one greater than the previous constant. You can manually assign values to enum constants.</vt:lpstr>
      <vt:lpstr>Using Enums in Switch Statements: Enums are often used in switch statements for better readability and maintenance.</vt:lpstr>
      <vt:lpstr>Enum Size and Representation: The size of an enum is typically the same as an int, though this can vary depending on the compiler and platform. Enums are internally represented as integers.</vt:lpstr>
      <vt:lpstr>Enum and Type Safety Enums provide a form of type safety compared to plain integers, reducing the risk of assigning invalid values.</vt:lpstr>
      <vt:lpstr>Enum with Explicit Values: Explicit values can be specified for enum constants, and the values will be assigned accordingly.</vt:lpstr>
      <vt:lpstr>Enum Scoping: Enums in C are not scoped within their definition, meaning they are visible globally within their file. To avoid conflicts, especially in larger projects, consider using static enums or namespace conventions (using prefixes).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C</dc:title>
  <dc:creator>Admin</dc:creator>
  <cp:lastModifiedBy>Bhumika Narang</cp:lastModifiedBy>
  <cp:revision>73</cp:revision>
  <dcterms:created xsi:type="dcterms:W3CDTF">2024-08-02T09:50:27Z</dcterms:created>
  <dcterms:modified xsi:type="dcterms:W3CDTF">2024-09-11T05:39:05Z</dcterms:modified>
</cp:coreProperties>
</file>