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81" r:id="rId33"/>
    <p:sldId id="277" r:id="rId34"/>
    <p:sldId id="278" r:id="rId35"/>
    <p:sldId id="282" r:id="rId36"/>
    <p:sldId id="279" r:id="rId37"/>
    <p:sldId id="280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DC4F-86FE-4594-A55D-B586A37F84F6}" type="datetimeFigureOut">
              <a:rPr lang="en-IN" smtClean="0"/>
              <a:t>21-08-2024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73DA-4C5E-4163-8EAE-80419830CA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07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DC4F-86FE-4594-A55D-B586A37F84F6}" type="datetimeFigureOut">
              <a:rPr lang="en-IN" smtClean="0"/>
              <a:t>21-08-2024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73DA-4C5E-4163-8EAE-80419830CA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33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DC4F-86FE-4594-A55D-B586A37F84F6}" type="datetimeFigureOut">
              <a:rPr lang="en-IN" smtClean="0"/>
              <a:t>21-08-2024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73DA-4C5E-4163-8EAE-80419830CAE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5214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DC4F-86FE-4594-A55D-B586A37F84F6}" type="datetimeFigureOut">
              <a:rPr lang="en-IN" smtClean="0"/>
              <a:t>21-08-2024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73DA-4C5E-4163-8EAE-80419830CA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296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DC4F-86FE-4594-A55D-B586A37F84F6}" type="datetimeFigureOut">
              <a:rPr lang="en-IN" smtClean="0"/>
              <a:t>21-08-2024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73DA-4C5E-4163-8EAE-80419830CAE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7961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DC4F-86FE-4594-A55D-B586A37F84F6}" type="datetimeFigureOut">
              <a:rPr lang="en-IN" smtClean="0"/>
              <a:t>21-08-2024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73DA-4C5E-4163-8EAE-80419830CA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110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DC4F-86FE-4594-A55D-B586A37F84F6}" type="datetimeFigureOut">
              <a:rPr lang="en-IN" smtClean="0"/>
              <a:t>21-08-2024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73DA-4C5E-4163-8EAE-80419830CA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5855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DC4F-86FE-4594-A55D-B586A37F84F6}" type="datetimeFigureOut">
              <a:rPr lang="en-IN" smtClean="0"/>
              <a:t>21-08-2024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73DA-4C5E-4163-8EAE-80419830CA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029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DC4F-86FE-4594-A55D-B586A37F84F6}" type="datetimeFigureOut">
              <a:rPr lang="en-IN" smtClean="0"/>
              <a:t>21-08-2024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73DA-4C5E-4163-8EAE-80419830CA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54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DC4F-86FE-4594-A55D-B586A37F84F6}" type="datetimeFigureOut">
              <a:rPr lang="en-IN" smtClean="0"/>
              <a:t>21-08-2024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73DA-4C5E-4163-8EAE-80419830CA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53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DC4F-86FE-4594-A55D-B586A37F84F6}" type="datetimeFigureOut">
              <a:rPr lang="en-IN" smtClean="0"/>
              <a:t>21-08-2024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73DA-4C5E-4163-8EAE-80419830CA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62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DC4F-86FE-4594-A55D-B586A37F84F6}" type="datetimeFigureOut">
              <a:rPr lang="en-IN" smtClean="0"/>
              <a:t>21-08-2024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73DA-4C5E-4163-8EAE-80419830CA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82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DC4F-86FE-4594-A55D-B586A37F84F6}" type="datetimeFigureOut">
              <a:rPr lang="en-IN" smtClean="0"/>
              <a:t>21-08-2024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73DA-4C5E-4163-8EAE-80419830CA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725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DC4F-86FE-4594-A55D-B586A37F84F6}" type="datetimeFigureOut">
              <a:rPr lang="en-IN" smtClean="0"/>
              <a:t>21-08-2024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73DA-4C5E-4163-8EAE-80419830CA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06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DC4F-86FE-4594-A55D-B586A37F84F6}" type="datetimeFigureOut">
              <a:rPr lang="en-IN" smtClean="0"/>
              <a:t>21-08-2024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73DA-4C5E-4163-8EAE-80419830CA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67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DC4F-86FE-4594-A55D-B586A37F84F6}" type="datetimeFigureOut">
              <a:rPr lang="en-IN" smtClean="0"/>
              <a:t>21-08-2024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B73DA-4C5E-4163-8EAE-80419830CA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351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4DC4F-86FE-4594-A55D-B586A37F84F6}" type="datetimeFigureOut">
              <a:rPr lang="en-IN" smtClean="0"/>
              <a:t>21-08-2024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CB73DA-4C5E-4163-8EAE-80419830CAE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36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E925-4CCF-47B9-A912-92DB01D37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107" y="2225240"/>
            <a:ext cx="7766936" cy="1646302"/>
          </a:xfrm>
        </p:spPr>
        <p:txBody>
          <a:bodyPr/>
          <a:lstStyle/>
          <a:p>
            <a:pPr algn="ctr"/>
            <a:r>
              <a:rPr lang="en-US" sz="9600" dirty="0"/>
              <a:t>Embedded C</a:t>
            </a:r>
            <a:endParaRPr lang="en-IN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5526F-2FC6-4E9E-98D9-F7DF4616A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400" dirty="0"/>
              <a:t>Trainer:</a:t>
            </a:r>
          </a:p>
          <a:p>
            <a:r>
              <a:rPr lang="en-IN" sz="2400" dirty="0"/>
              <a:t>Bhumika Narang</a:t>
            </a:r>
          </a:p>
          <a:p>
            <a:r>
              <a:rPr lang="en-IN" sz="2400" dirty="0"/>
              <a:t>C-DAC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B7FA5-793A-4F12-9787-72A08B1A2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704" y="808036"/>
            <a:ext cx="2173743" cy="158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63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25C9-45DC-48F0-B995-1D1696E0F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b="1" dirty="0"/>
              <a:t>Example: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CFD73-4A2B-4BE1-BB33-AC9C235DA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71600"/>
            <a:ext cx="4184035" cy="50471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#include &lt;stdio.h&gt;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struct {</a:t>
            </a:r>
          </a:p>
          <a:p>
            <a:pPr marL="0" indent="0">
              <a:buNone/>
            </a:pPr>
            <a:r>
              <a:rPr lang="en-US" sz="2400" b="1" dirty="0"/>
              <a:t>    unsigned int a : 1;</a:t>
            </a:r>
          </a:p>
          <a:p>
            <a:pPr marL="0" indent="0">
              <a:buNone/>
            </a:pPr>
            <a:r>
              <a:rPr lang="en-US" sz="2400" b="1" dirty="0"/>
              <a:t>    unsigned int b : 3;</a:t>
            </a:r>
          </a:p>
          <a:p>
            <a:pPr marL="0" indent="0">
              <a:buNone/>
            </a:pPr>
            <a:r>
              <a:rPr lang="en-US" sz="2400" b="1" dirty="0"/>
              <a:t>    unsigned int c : 4;</a:t>
            </a:r>
          </a:p>
          <a:p>
            <a:pPr marL="0" indent="0">
              <a:buNone/>
            </a:pPr>
            <a:r>
              <a:rPr lang="en-US" sz="2400" b="1" dirty="0"/>
              <a:t>} bitField;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24A03A-4D5D-442E-861C-07136403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9" y="1371601"/>
            <a:ext cx="4905677" cy="51995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b="1" dirty="0"/>
              <a:t>int main() {</a:t>
            </a:r>
          </a:p>
          <a:p>
            <a:pPr marL="0" indent="0">
              <a:buNone/>
            </a:pPr>
            <a:r>
              <a:rPr lang="en-IN" sz="2400" b="1" dirty="0"/>
              <a:t>    bitField.a = 1;  // 1 bit, range: 0-1</a:t>
            </a:r>
          </a:p>
          <a:p>
            <a:pPr marL="0" indent="0">
              <a:buNone/>
            </a:pPr>
            <a:r>
              <a:rPr lang="en-IN" sz="2400" b="1" dirty="0"/>
              <a:t>    bitField.b = 5;  // 3 bits, range: 0-7</a:t>
            </a:r>
          </a:p>
          <a:p>
            <a:pPr marL="0" indent="0">
              <a:buNone/>
            </a:pPr>
            <a:r>
              <a:rPr lang="en-IN" sz="2400" b="1" dirty="0"/>
              <a:t>    bitField.c = 10; // 4 bits, range: 0-15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    printf("a: %d\n", bitField.a);</a:t>
            </a:r>
          </a:p>
          <a:p>
            <a:pPr marL="0" indent="0">
              <a:buNone/>
            </a:pPr>
            <a:r>
              <a:rPr lang="en-IN" sz="2400" b="1" dirty="0"/>
              <a:t>    printf("b: %d\n", bitField.b);</a:t>
            </a:r>
          </a:p>
          <a:p>
            <a:pPr marL="0" indent="0">
              <a:buNone/>
            </a:pPr>
            <a:r>
              <a:rPr lang="en-IN" sz="2400" b="1" dirty="0"/>
              <a:t>    printf("c: %d\n", bitField.c);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    return 0;</a:t>
            </a:r>
          </a:p>
          <a:p>
            <a:pPr marL="0" indent="0">
              <a:buNone/>
            </a:pPr>
            <a:r>
              <a:rPr lang="en-IN" sz="2400" b="1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55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319E1-019A-43CB-8266-18037531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6871"/>
            <a:ext cx="10806454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Bit Field Access and Usage:</a:t>
            </a:r>
            <a:br>
              <a:rPr lang="en-US" dirty="0"/>
            </a:br>
            <a:r>
              <a:rPr lang="en-US" sz="3100" dirty="0">
                <a:solidFill>
                  <a:schemeClr val="tx1"/>
                </a:solidFill>
              </a:rPr>
              <a:t>Accessing and manipulating bit fields is similar to regular struct members, but with the bit size constraints.</a:t>
            </a:r>
            <a:br>
              <a:rPr lang="en-US" sz="3100" dirty="0">
                <a:solidFill>
                  <a:schemeClr val="tx1"/>
                </a:solidFill>
              </a:rPr>
            </a:br>
            <a:endParaRPr lang="en-IN" sz="31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A21E0-E6E2-44CA-999A-4FC70331A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250992"/>
            <a:ext cx="4184035" cy="4185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#include &lt;stdio.h&gt;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struct {</a:t>
            </a:r>
          </a:p>
          <a:p>
            <a:pPr marL="0" indent="0">
              <a:buNone/>
            </a:pPr>
            <a:r>
              <a:rPr lang="en-US" sz="2600" b="1" dirty="0"/>
              <a:t>    unsigned int flag1 : 1;</a:t>
            </a:r>
          </a:p>
          <a:p>
            <a:pPr marL="0" indent="0">
              <a:buNone/>
            </a:pPr>
            <a:r>
              <a:rPr lang="en-US" sz="2600" b="1" dirty="0"/>
              <a:t>    unsigned int flag2 : 1;</a:t>
            </a:r>
          </a:p>
          <a:p>
            <a:pPr marL="0" indent="0">
              <a:buNone/>
            </a:pPr>
            <a:r>
              <a:rPr lang="en-US" sz="2600" b="1" dirty="0"/>
              <a:t>    unsigned int value : 6;</a:t>
            </a:r>
          </a:p>
          <a:p>
            <a:pPr marL="0" indent="0">
              <a:buNone/>
            </a:pPr>
            <a:r>
              <a:rPr lang="en-US" sz="2600" b="1" dirty="0"/>
              <a:t>} status;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1210F-8B1A-4C83-8010-C202498A2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9" y="1855694"/>
            <a:ext cx="7102031" cy="50023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/>
              <a:t>int main() {</a:t>
            </a:r>
          </a:p>
          <a:p>
            <a:pPr marL="0" indent="0">
              <a:buNone/>
            </a:pPr>
            <a:r>
              <a:rPr lang="en-IN" sz="2400" b="1" dirty="0"/>
              <a:t>    status.flag1 = 1;  // Set flag1</a:t>
            </a:r>
          </a:p>
          <a:p>
            <a:pPr marL="0" indent="0">
              <a:buNone/>
            </a:pPr>
            <a:r>
              <a:rPr lang="en-IN" sz="2400" b="1" dirty="0"/>
              <a:t>    status.flag2 = 0;  // Clear flag2</a:t>
            </a:r>
          </a:p>
          <a:p>
            <a:pPr marL="0" indent="0">
              <a:buNone/>
            </a:pPr>
            <a:r>
              <a:rPr lang="en-IN" sz="2400" b="1" dirty="0"/>
              <a:t>    status.value = 45; // Set value (6 bits, range:    	                                0-63)</a:t>
            </a:r>
          </a:p>
          <a:p>
            <a:pPr marL="0" indent="0">
              <a:buNone/>
            </a:pPr>
            <a:r>
              <a:rPr lang="en-IN" sz="2400" b="1" dirty="0"/>
              <a:t>    printf("flag1: %d\n", status.flag1);</a:t>
            </a:r>
          </a:p>
          <a:p>
            <a:pPr marL="0" indent="0">
              <a:buNone/>
            </a:pPr>
            <a:r>
              <a:rPr lang="en-IN" sz="2400" b="1" dirty="0"/>
              <a:t>    printf("flag2: %d\n", status.flag2);</a:t>
            </a:r>
          </a:p>
          <a:p>
            <a:pPr marL="0" indent="0">
              <a:buNone/>
            </a:pPr>
            <a:r>
              <a:rPr lang="en-IN" sz="2400" b="1" dirty="0"/>
              <a:t>    printf("value: %d\n", status.value);</a:t>
            </a:r>
          </a:p>
          <a:p>
            <a:pPr marL="0" indent="0">
              <a:buNone/>
            </a:pPr>
            <a:r>
              <a:rPr lang="en-IN" sz="2400" b="1" dirty="0"/>
              <a:t>    return 0;</a:t>
            </a:r>
          </a:p>
          <a:p>
            <a:pPr marL="0" indent="0">
              <a:buNone/>
            </a:pPr>
            <a:r>
              <a:rPr lang="en-IN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804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B1B06-3B16-425E-8EAA-274542D91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537882"/>
            <a:ext cx="10985749" cy="6320118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Advantages of Bit Fields:</a:t>
            </a:r>
          </a:p>
          <a:p>
            <a:pPr marL="0" indent="0" algn="just">
              <a:buNone/>
            </a:pPr>
            <a:r>
              <a:rPr lang="en-US" dirty="0"/>
              <a:t>1.</a:t>
            </a:r>
            <a:r>
              <a:rPr lang="en-US" sz="2400" dirty="0"/>
              <a:t>	</a:t>
            </a:r>
            <a:r>
              <a:rPr lang="en-US" sz="2400" b="1" dirty="0"/>
              <a:t>Memory Efficiency: </a:t>
            </a:r>
            <a:r>
              <a:rPr lang="en-US" sz="2400" dirty="0"/>
              <a:t>Bit fields allow you to use memory more efficiently by allocating only as many bits as necessary for each field.</a:t>
            </a:r>
          </a:p>
          <a:p>
            <a:pPr marL="0" indent="0" algn="just">
              <a:buNone/>
            </a:pPr>
            <a:r>
              <a:rPr lang="en-US" sz="2400" dirty="0"/>
              <a:t>2.	</a:t>
            </a:r>
            <a:r>
              <a:rPr lang="en-US" sz="2400" b="1" dirty="0"/>
              <a:t>Hardware Representation: </a:t>
            </a:r>
            <a:r>
              <a:rPr lang="en-US" sz="2400" dirty="0"/>
              <a:t>Useful for representing hardware registers and communication protocols, where each bit or group of bits has a specific meaning.</a:t>
            </a:r>
          </a:p>
          <a:p>
            <a:pPr marL="0" indent="0" algn="just">
              <a:buNone/>
            </a:pPr>
            <a:r>
              <a:rPr lang="en-US" sz="2400" dirty="0"/>
              <a:t>3.	</a:t>
            </a:r>
            <a:r>
              <a:rPr lang="en-US" sz="2400" b="1" dirty="0"/>
              <a:t>Improved Readability: </a:t>
            </a:r>
            <a:r>
              <a:rPr lang="en-US" sz="2400" dirty="0"/>
              <a:t>Provides a clear and structured way to represent flags and bit-based values.</a:t>
            </a:r>
          </a:p>
          <a:p>
            <a:pPr algn="just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Limitations of Bit Fields</a:t>
            </a:r>
          </a:p>
          <a:p>
            <a:pPr marL="0" indent="0" algn="just">
              <a:buNone/>
            </a:pPr>
            <a:r>
              <a:rPr lang="en-US" dirty="0"/>
              <a:t>1.	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Portability Issues: </a:t>
            </a:r>
            <a:r>
              <a:rPr lang="en-US" sz="2000" dirty="0"/>
              <a:t>Bit field behavior can be implementation-specific, leading to portability issues between different compilers or architectures.</a:t>
            </a:r>
          </a:p>
          <a:p>
            <a:pPr marL="0" indent="0" algn="just">
              <a:buNone/>
            </a:pPr>
            <a:r>
              <a:rPr lang="en-US" sz="2000" dirty="0"/>
              <a:t>2.	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Limited Data Types: </a:t>
            </a:r>
            <a:r>
              <a:rPr lang="en-US" sz="2000" dirty="0"/>
              <a:t>Only integer types (int, unsigned int, etc.) are allowed for bit fields.</a:t>
            </a:r>
          </a:p>
          <a:p>
            <a:pPr marL="0" indent="0" algn="just">
              <a:buNone/>
            </a:pPr>
            <a:r>
              <a:rPr lang="en-US" sz="2000" dirty="0"/>
              <a:t>3.	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Alignment and Padding: </a:t>
            </a:r>
            <a:r>
              <a:rPr lang="en-US" sz="2000" dirty="0"/>
              <a:t>Compilers may add padding bits for alignment purposes, which can affect the actual memory layout.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93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5EB1-3C75-4EED-A31E-7476B318F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734737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Bitwise Operators:</a:t>
            </a:r>
            <a:br>
              <a:rPr lang="en-US" dirty="0"/>
            </a:br>
            <a:r>
              <a:rPr lang="en-US" sz="3100" dirty="0">
                <a:solidFill>
                  <a:schemeClr val="tx1"/>
                </a:solidFill>
              </a:rPr>
              <a:t>Bitwise operators are often used with bit fields for setting, clearing, and toggling specific bits.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7A94BF-5EB5-4D6C-A290-D8D53D90EF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876722"/>
              </p:ext>
            </p:extLst>
          </p:nvPr>
        </p:nvGraphicFramePr>
        <p:xfrm>
          <a:off x="677863" y="2160588"/>
          <a:ext cx="9954278" cy="390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139">
                  <a:extLst>
                    <a:ext uri="{9D8B030D-6E8A-4147-A177-3AD203B41FA5}">
                      <a16:colId xmlns:a16="http://schemas.microsoft.com/office/drawing/2014/main" val="3176273163"/>
                    </a:ext>
                  </a:extLst>
                </a:gridCol>
                <a:gridCol w="4977139">
                  <a:extLst>
                    <a:ext uri="{9D8B030D-6E8A-4147-A177-3AD203B41FA5}">
                      <a16:colId xmlns:a16="http://schemas.microsoft.com/office/drawing/2014/main" val="609956417"/>
                    </a:ext>
                  </a:extLst>
                </a:gridCol>
              </a:tblGrid>
              <a:tr h="558360">
                <a:tc>
                  <a:txBody>
                    <a:bodyPr/>
                    <a:lstStyle/>
                    <a:p>
                      <a:r>
                        <a:rPr lang="en-US" dirty="0"/>
                        <a:t>Operation(Operator)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114574"/>
                  </a:ext>
                </a:extLst>
              </a:tr>
              <a:tr h="558360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(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Clears specific bits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794084"/>
                  </a:ext>
                </a:extLst>
              </a:tr>
              <a:tr h="558360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(|)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specific bits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193286"/>
                  </a:ext>
                </a:extLst>
              </a:tr>
              <a:tr h="558360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XOR (^)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Toggles specific bits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31515"/>
                  </a:ext>
                </a:extLst>
              </a:tr>
              <a:tr h="558360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(~)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Inverts all bits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59077"/>
                  </a:ext>
                </a:extLst>
              </a:tr>
              <a:tr h="558360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 Left (&lt;&lt;)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Shifts bits to the left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79514"/>
                  </a:ext>
                </a:extLst>
              </a:tr>
              <a:tr h="558360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 Right (&gt;&gt;)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Shifts bits to the right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283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09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D6F9-0FEB-4890-9787-D2581DA7B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333" y="598954"/>
            <a:ext cx="11853333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Bit operations in C:</a:t>
            </a:r>
            <a:br>
              <a:rPr lang="en-US" dirty="0"/>
            </a:br>
            <a:br>
              <a:rPr lang="en-US" dirty="0"/>
            </a:br>
            <a:r>
              <a:rPr lang="en-US" sz="2200" dirty="0">
                <a:solidFill>
                  <a:schemeClr val="tx1"/>
                </a:solidFill>
              </a:rPr>
              <a:t>Bit operations in C are fundamental for manipulating individual bits within data. These operations are essential in low-level programming, embedded systems, and performance-critical applications. They are used for tasks such as setting, clearing, and toggling specific bits, as well as performing bitwise calculations.</a:t>
            </a:r>
            <a:br>
              <a:rPr lang="en-US" sz="2200" dirty="0">
                <a:solidFill>
                  <a:schemeClr val="tx1"/>
                </a:solidFill>
              </a:rPr>
            </a:b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731F6-1D43-4913-BEA7-087465E19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3640" y="2837425"/>
            <a:ext cx="4184035" cy="38807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b="1" dirty="0"/>
              <a:t>Bitwise AND (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IN" sz="2400" b="1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/>
              <a:t>Bitwise OR (|)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/>
              <a:t>Bitwise XOR (^)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/>
              <a:t>Bitwise NOT (~)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/>
              <a:t>Left Shift (&lt;&lt;)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/>
              <a:t>Right Shift (&gt;&gt;)</a:t>
            </a:r>
          </a:p>
        </p:txBody>
      </p:sp>
    </p:spTree>
    <p:extLst>
      <p:ext uri="{BB962C8B-B14F-4D97-AF65-F5344CB8AC3E}">
        <p14:creationId xmlns:p14="http://schemas.microsoft.com/office/powerpoint/2010/main" val="1040344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C858-9BCF-4114-BAE7-E70931C7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5812"/>
            <a:ext cx="11021607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Bitwise AND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b="1" dirty="0"/>
              <a:t>):</a:t>
            </a:r>
            <a:br>
              <a:rPr lang="en-US" dirty="0"/>
            </a:br>
            <a:r>
              <a:rPr lang="en-US" sz="3100" dirty="0">
                <a:solidFill>
                  <a:schemeClr val="tx1"/>
                </a:solidFill>
              </a:rPr>
              <a:t>Performs a logical AND on each pair of corresponding bits of two operands.</a:t>
            </a:r>
            <a:br>
              <a:rPr lang="en-US" sz="3100" dirty="0">
                <a:solidFill>
                  <a:schemeClr val="tx1"/>
                </a:solidFill>
              </a:rPr>
            </a:br>
            <a:endParaRPr lang="en-IN" sz="31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D4472-76DE-424D-B037-2FB736762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286095"/>
            <a:ext cx="10546478" cy="3880772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unsigned int a = 0xF0F0; </a:t>
            </a:r>
            <a:r>
              <a:rPr lang="en-US" sz="2800" dirty="0"/>
              <a:t>// 1111 0000 1111 0000 in binary</a:t>
            </a:r>
          </a:p>
          <a:p>
            <a:pPr marL="0" indent="0">
              <a:buNone/>
            </a:pPr>
            <a:r>
              <a:rPr lang="en-US" sz="2800" b="1" dirty="0"/>
              <a:t>unsigned int b = 0x0F0F; </a:t>
            </a:r>
            <a:r>
              <a:rPr lang="en-US" sz="2800" dirty="0"/>
              <a:t>// 0000 1111 0000 1111 in binary</a:t>
            </a:r>
          </a:p>
          <a:p>
            <a:pPr marL="0" indent="0">
              <a:buNone/>
            </a:pPr>
            <a:r>
              <a:rPr lang="en-US" sz="2800" b="1" dirty="0"/>
              <a:t>unsigned int result = a &amp; b; </a:t>
            </a:r>
            <a:r>
              <a:rPr lang="en-US" sz="2800" dirty="0"/>
              <a:t>// 0000 0000 0000 0000 in binary</a:t>
            </a:r>
          </a:p>
          <a:p>
            <a:pPr marL="0" indent="0">
              <a:buNone/>
            </a:pPr>
            <a:r>
              <a:rPr lang="en-US" sz="2800" b="1" dirty="0"/>
              <a:t>printf("Result of AND: 0x%X\n", result); </a:t>
            </a:r>
            <a:r>
              <a:rPr lang="en-US" sz="2800" dirty="0"/>
              <a:t>// Output: 0x0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806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F9DF-7DBB-4984-AC8E-5C11F35A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707842" cy="141642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Bitwise OR (|):</a:t>
            </a:r>
            <a:br>
              <a:rPr lang="en-IN" dirty="0"/>
            </a:br>
            <a:r>
              <a:rPr lang="en-US" sz="3100" dirty="0">
                <a:solidFill>
                  <a:schemeClr val="tx1"/>
                </a:solidFill>
              </a:rPr>
              <a:t>Performs a logical OR on each pair of corresponding bits of two operands.</a:t>
            </a:r>
            <a:endParaRPr lang="en-IN" sz="31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F02D-4A60-4D21-8FDB-B1A87084E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9734" y="2295059"/>
            <a:ext cx="10403042" cy="388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unsigned int a = 0xF0F0; </a:t>
            </a:r>
            <a:r>
              <a:rPr lang="en-US" sz="2800" dirty="0"/>
              <a:t>// 1111 0000 1111 0000 in binary</a:t>
            </a:r>
          </a:p>
          <a:p>
            <a:pPr marL="0" indent="0">
              <a:buNone/>
            </a:pPr>
            <a:r>
              <a:rPr lang="en-US" sz="2800" b="1" dirty="0"/>
              <a:t>unsigned int b = 0x0F0F; </a:t>
            </a:r>
            <a:r>
              <a:rPr lang="en-US" sz="2800" dirty="0"/>
              <a:t>// 0000 1111 0000 1111 in binary</a:t>
            </a:r>
          </a:p>
          <a:p>
            <a:pPr marL="0" indent="0">
              <a:buNone/>
            </a:pPr>
            <a:r>
              <a:rPr lang="en-US" sz="2800" b="1" dirty="0"/>
              <a:t>unsigned int result = a | b; </a:t>
            </a:r>
            <a:r>
              <a:rPr lang="en-US" sz="2800" dirty="0"/>
              <a:t>// 1111 1111 1111 1111 in binary</a:t>
            </a:r>
          </a:p>
          <a:p>
            <a:pPr marL="0" indent="0">
              <a:buNone/>
            </a:pPr>
            <a:r>
              <a:rPr lang="en-US" sz="2800" b="1" dirty="0"/>
              <a:t>printf("Result of OR: 0x%X\n", result); </a:t>
            </a:r>
            <a:r>
              <a:rPr lang="en-US" sz="2800" dirty="0"/>
              <a:t>// Output: 0xFFFF</a:t>
            </a:r>
          </a:p>
        </p:txBody>
      </p:sp>
    </p:spTree>
    <p:extLst>
      <p:ext uri="{BB962C8B-B14F-4D97-AF65-F5344CB8AC3E}">
        <p14:creationId xmlns:p14="http://schemas.microsoft.com/office/powerpoint/2010/main" val="4078532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F6198-E098-40B1-8F69-97C4568DD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39" y="816638"/>
            <a:ext cx="11398125" cy="13208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Bitwise XOR (^):</a:t>
            </a:r>
            <a:br>
              <a:rPr lang="en-IN" b="1" dirty="0"/>
            </a:br>
            <a:r>
              <a:rPr lang="en-US" sz="3100" dirty="0">
                <a:solidFill>
                  <a:schemeClr val="tx1"/>
                </a:solidFill>
              </a:rPr>
              <a:t>Performs a logical XOR (exclusive OR) on each pair of corresponding bits of two operands.</a:t>
            </a:r>
            <a:endParaRPr lang="en-IN" sz="31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E22B-70AE-40DE-B072-0F4216E95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5945" y="2519178"/>
            <a:ext cx="11120219" cy="3880772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unsigned int a = 0xF0F0; </a:t>
            </a:r>
            <a:r>
              <a:rPr lang="en-US" sz="2800" dirty="0"/>
              <a:t>// 1111 0000 1111 0000 in binary</a:t>
            </a:r>
          </a:p>
          <a:p>
            <a:pPr marL="0" indent="0">
              <a:buNone/>
            </a:pPr>
            <a:r>
              <a:rPr lang="en-US" sz="2800" b="1" dirty="0"/>
              <a:t>unsigned int b = 0x0F0F; </a:t>
            </a:r>
            <a:r>
              <a:rPr lang="en-US" sz="2800" dirty="0"/>
              <a:t>// 0000 1111 0000 1111 in binary</a:t>
            </a:r>
          </a:p>
          <a:p>
            <a:pPr marL="0" indent="0">
              <a:buNone/>
            </a:pPr>
            <a:r>
              <a:rPr lang="en-US" sz="2800" b="1" dirty="0"/>
              <a:t>unsigned int result = a ^ b; </a:t>
            </a:r>
            <a:r>
              <a:rPr lang="en-US" sz="2800" dirty="0"/>
              <a:t>// 1111 1111 1111 1111 in binary</a:t>
            </a:r>
          </a:p>
          <a:p>
            <a:pPr marL="0" indent="0">
              <a:buNone/>
            </a:pPr>
            <a:r>
              <a:rPr lang="en-US" sz="2800" b="1" dirty="0"/>
              <a:t>printf("Result of XOR: 0x%X\n", result); </a:t>
            </a:r>
            <a:r>
              <a:rPr lang="en-US" sz="2800" dirty="0"/>
              <a:t>// Output: 0xFFFF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136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212E-731C-4BBD-B6FC-EE533CB44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Bitwise NOT (~):</a:t>
            </a:r>
            <a:br>
              <a:rPr lang="en-US" dirty="0"/>
            </a:br>
            <a:r>
              <a:rPr lang="en-US" sz="3100" dirty="0">
                <a:solidFill>
                  <a:schemeClr val="tx1"/>
                </a:solidFill>
              </a:rPr>
              <a:t>Flips all the bits of the operand.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963E0-232B-4170-B661-18635F78C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304024"/>
            <a:ext cx="10358219" cy="3880772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unsigned int a = 0xF0F0; </a:t>
            </a:r>
            <a:r>
              <a:rPr lang="en-US" sz="2800" dirty="0"/>
              <a:t>// 1111 0000 1111 0000 in binary</a:t>
            </a:r>
          </a:p>
          <a:p>
            <a:pPr marL="0" indent="0">
              <a:buNone/>
            </a:pPr>
            <a:r>
              <a:rPr lang="en-US" sz="2800" b="1" dirty="0"/>
              <a:t>unsigned int result = ~a; </a:t>
            </a:r>
            <a:r>
              <a:rPr lang="en-US" sz="2800" dirty="0"/>
              <a:t>// 0000 1111 0000 1111 in binary</a:t>
            </a:r>
          </a:p>
          <a:p>
            <a:pPr marL="0" indent="0">
              <a:buNone/>
            </a:pPr>
            <a:r>
              <a:rPr lang="en-US" sz="2800" b="1" dirty="0"/>
              <a:t>printf("Result of NOT: 0x%X\n", result); </a:t>
            </a:r>
            <a:r>
              <a:rPr lang="en-US" sz="2800" dirty="0"/>
              <a:t>// Output: 0x0F0F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569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AD38-6D24-4E4C-8221-CE31DD07C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860612"/>
            <a:ext cx="10922995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Left Shift (&lt;&lt;):</a:t>
            </a:r>
            <a:br>
              <a:rPr lang="en-US" dirty="0"/>
            </a:br>
            <a:r>
              <a:rPr lang="en-US" sz="3100" dirty="0">
                <a:solidFill>
                  <a:schemeClr val="tx1"/>
                </a:solidFill>
              </a:rPr>
              <a:t>Shifts the bits of the operand to the left by a specified number of positions, filling the vacated bits with zeros.</a:t>
            </a:r>
            <a:br>
              <a:rPr lang="en-US" sz="3100" dirty="0">
                <a:solidFill>
                  <a:schemeClr val="tx1"/>
                </a:solidFill>
              </a:rPr>
            </a:br>
            <a:endParaRPr lang="en-IN" sz="31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B8832-D133-420E-BA16-302994D52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3" y="2644683"/>
            <a:ext cx="10707842" cy="388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unsigned int a = 0x0F; </a:t>
            </a:r>
            <a:r>
              <a:rPr lang="en-US" sz="2800" dirty="0"/>
              <a:t>// 0000 1111 in binary</a:t>
            </a:r>
          </a:p>
          <a:p>
            <a:pPr marL="0" indent="0">
              <a:buNone/>
            </a:pPr>
            <a:r>
              <a:rPr lang="en-US" sz="2800" b="1" dirty="0"/>
              <a:t>unsigned int result = a &lt;&lt; 2; </a:t>
            </a:r>
            <a:r>
              <a:rPr lang="en-US" sz="2800" dirty="0"/>
              <a:t>// 0011 1100 in binary</a:t>
            </a:r>
          </a:p>
          <a:p>
            <a:pPr marL="0" indent="0">
              <a:buNone/>
            </a:pPr>
            <a:r>
              <a:rPr lang="en-US" sz="2800" b="1" dirty="0"/>
              <a:t>printf("Result of Left Shift: 0x%X\n", result); </a:t>
            </a:r>
            <a:r>
              <a:rPr lang="en-US" sz="2800" dirty="0"/>
              <a:t>// Output: 0x3C</a:t>
            </a:r>
          </a:p>
        </p:txBody>
      </p:sp>
    </p:spTree>
    <p:extLst>
      <p:ext uri="{BB962C8B-B14F-4D97-AF65-F5344CB8AC3E}">
        <p14:creationId xmlns:p14="http://schemas.microsoft.com/office/powerpoint/2010/main" val="125188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AEC21F-E648-4557-A0A1-2E3745778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9977"/>
            <a:ext cx="8596668" cy="681318"/>
          </a:xfrm>
        </p:spPr>
        <p:txBody>
          <a:bodyPr/>
          <a:lstStyle/>
          <a:p>
            <a:r>
              <a:rPr lang="en-US" b="1" dirty="0"/>
              <a:t>typedef in C: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CAA5D9-77EF-4566-9701-23FD8891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1295"/>
            <a:ext cx="11030572" cy="5585011"/>
          </a:xfrm>
        </p:spPr>
        <p:txBody>
          <a:bodyPr/>
          <a:lstStyle/>
          <a:p>
            <a:pPr algn="just"/>
            <a:r>
              <a:rPr lang="en-US" sz="2000" dirty="0"/>
              <a:t>typedef is a keyword in C used to create aliases for existing data types. It simplifies the code, improves readability, and can make maintenance easier by allowing you to use more descriptive names for data types.</a:t>
            </a:r>
          </a:p>
          <a:p>
            <a:pPr algn="just"/>
            <a:r>
              <a:rPr lang="en-US" sz="2000" dirty="0"/>
              <a:t>Improved Readability: Provides more meaningful names for types, making code easier to understand.</a:t>
            </a:r>
          </a:p>
          <a:p>
            <a:pPr algn="just"/>
            <a:r>
              <a:rPr lang="en-US" sz="2000" dirty="0"/>
              <a:t>Ease of Maintenance: Changes to the underlying type can be managed in one place by updating the typedef, without modifying all occurrences in the code.</a:t>
            </a:r>
          </a:p>
          <a:p>
            <a:pPr algn="just"/>
            <a:r>
              <a:rPr lang="en-US" sz="2000" dirty="0"/>
              <a:t>Simplifies Complex Declarations: Makes complex type declarations easier to manage and understand, especially for pointers and function pointers.</a:t>
            </a:r>
          </a:p>
          <a:p>
            <a:pPr marL="0" indent="0">
              <a:buNone/>
            </a:pPr>
            <a:r>
              <a:rPr lang="en-US" dirty="0"/>
              <a:t>Basic Syntax:</a:t>
            </a:r>
          </a:p>
          <a:p>
            <a:pPr marL="0" indent="0">
              <a:buNone/>
            </a:pPr>
            <a:r>
              <a:rPr lang="en-US" sz="2800" b="1" dirty="0"/>
              <a:t>typedef existing_type new_type_name;</a:t>
            </a:r>
          </a:p>
          <a:p>
            <a:pPr marL="0" indent="0">
              <a:buNone/>
            </a:pPr>
            <a:r>
              <a:rPr lang="en-US" dirty="0"/>
              <a:t>•	</a:t>
            </a:r>
            <a:r>
              <a:rPr lang="en-US" sz="2400" dirty="0"/>
              <a:t>existing_type: The existing type you want to create an alias for.</a:t>
            </a:r>
          </a:p>
          <a:p>
            <a:pPr marL="0" indent="0">
              <a:buNone/>
            </a:pPr>
            <a:r>
              <a:rPr lang="en-US" sz="2400" dirty="0"/>
              <a:t>•	new_type_name: The new name you want to use for the existing type.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625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444D-89A3-4068-9FCB-F3AE4C7D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788525" cy="13208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Right Shift (&gt;&gt;):</a:t>
            </a:r>
            <a:br>
              <a:rPr lang="en-IN" dirty="0"/>
            </a:br>
            <a:r>
              <a:rPr lang="en-I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Shifts the bits of the operand to the right by a specified number of positions. For unsigned integers, the vacated bits are filled with zeros. For signed integers, the behaviour can be implementation-defined (usually arithmetic shift).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32708-B5A6-44BE-BF0E-060EAD3C2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6980" y="2581930"/>
            <a:ext cx="10940925" cy="3880772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unsigned int a = 0x0F; </a:t>
            </a:r>
            <a:r>
              <a:rPr lang="en-US" sz="2800" dirty="0"/>
              <a:t>// 0000 1111 in binary</a:t>
            </a:r>
          </a:p>
          <a:p>
            <a:pPr marL="0" indent="0">
              <a:buNone/>
            </a:pPr>
            <a:r>
              <a:rPr lang="en-US" sz="2800" b="1" dirty="0"/>
              <a:t>unsigned int result = a &gt;&gt; 2; </a:t>
            </a:r>
            <a:r>
              <a:rPr lang="en-US" sz="2800" dirty="0"/>
              <a:t>// 0000 0011 in binary</a:t>
            </a:r>
          </a:p>
          <a:p>
            <a:pPr marL="0" indent="0">
              <a:buNone/>
            </a:pPr>
            <a:r>
              <a:rPr lang="en-US" sz="2800" b="1" dirty="0"/>
              <a:t>printf("Result of Right Shift: 0x%X\n", result); </a:t>
            </a:r>
            <a:r>
              <a:rPr lang="en-US" sz="2800" dirty="0"/>
              <a:t>// Output: 0x03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590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F6C5-5C6C-45A7-8B8B-4E24ADAA2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475" y="188259"/>
            <a:ext cx="8596668" cy="878541"/>
          </a:xfrm>
        </p:spPr>
        <p:txBody>
          <a:bodyPr/>
          <a:lstStyle/>
          <a:p>
            <a:r>
              <a:rPr lang="en-IN" b="1" dirty="0"/>
              <a:t>Bit Manipulation Techniques: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0A646-A8E3-4189-8548-C9249A55C9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0883" y="824848"/>
            <a:ext cx="10550234" cy="27789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1.	Setting a Bit:</a:t>
            </a:r>
          </a:p>
          <a:p>
            <a:pPr marL="0" indent="0">
              <a:buNone/>
            </a:pPr>
            <a:r>
              <a:rPr lang="en-US" dirty="0"/>
              <a:t>o	Description: Set a specific bit to 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unsigned int value = 0x0F; // 0000 1111 in binary</a:t>
            </a:r>
          </a:p>
          <a:p>
            <a:pPr marL="0" indent="0">
              <a:buNone/>
            </a:pPr>
            <a:r>
              <a:rPr lang="en-US" b="1" dirty="0"/>
              <a:t>unsigned int bit_position = 5; // Bit to set (0-indexed)</a:t>
            </a:r>
          </a:p>
          <a:p>
            <a:pPr marL="0" indent="0">
              <a:buNone/>
            </a:pPr>
            <a:r>
              <a:rPr lang="en-US" b="1" dirty="0"/>
              <a:t>value |= (1 &lt;&lt; bit_position); // Set the 5th bit</a:t>
            </a:r>
          </a:p>
          <a:p>
            <a:pPr marL="0" indent="0">
              <a:buNone/>
            </a:pPr>
            <a:r>
              <a:rPr lang="en-US" b="1" dirty="0"/>
              <a:t>printf("After setting bit: 0x%X\n", value); // Output: 0x3F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237E3-5058-4523-A130-2560F6DD8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0883" y="3708587"/>
            <a:ext cx="10084069" cy="32541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2.	Clearing a Bit:</a:t>
            </a:r>
          </a:p>
          <a:p>
            <a:pPr marL="0" indent="0">
              <a:buNone/>
            </a:pPr>
            <a:r>
              <a:rPr lang="en-US" dirty="0"/>
              <a:t>o	Description: Set a specific bit to 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unsigned int value = 0x3F; // 0011 1111 in binary</a:t>
            </a:r>
          </a:p>
          <a:p>
            <a:pPr marL="0" indent="0">
              <a:buNone/>
            </a:pPr>
            <a:r>
              <a:rPr lang="en-US" b="1" dirty="0"/>
              <a:t>unsigned int bit_position = 5; // Bit to clear (0-indexed)</a:t>
            </a:r>
          </a:p>
          <a:p>
            <a:pPr marL="0" indent="0">
              <a:buNone/>
            </a:pPr>
            <a:r>
              <a:rPr lang="en-US" b="1" dirty="0"/>
              <a:t>value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b="1" dirty="0"/>
              <a:t>= ~(1 &lt;&lt; bit_position); // Clear the 5th bit</a:t>
            </a:r>
          </a:p>
          <a:p>
            <a:pPr marL="0" indent="0">
              <a:buNone/>
            </a:pPr>
            <a:r>
              <a:rPr lang="en-US" b="1" dirty="0"/>
              <a:t>printf("After clearing bit: 0x%X\n", value); // Output: 0x1F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730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CB337-4E25-42AC-A210-133C5596C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978" y="313859"/>
            <a:ext cx="10469551" cy="268035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accent1">
                    <a:lumMod val="75000"/>
                  </a:schemeClr>
                </a:solidFill>
              </a:rPr>
              <a:t>3.	Toggling a Bit:</a:t>
            </a:r>
          </a:p>
          <a:p>
            <a:pPr marL="0" indent="0">
              <a:buNone/>
            </a:pPr>
            <a:r>
              <a:rPr lang="en-US" sz="2600" dirty="0"/>
              <a:t>o	Description: Flip the value of a specific bit.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unsigned int value = 0x1F; // 0001 1111 in binary</a:t>
            </a:r>
          </a:p>
          <a:p>
            <a:pPr marL="0" indent="0">
              <a:buNone/>
            </a:pPr>
            <a:r>
              <a:rPr lang="en-US" sz="2600" b="1" dirty="0"/>
              <a:t>unsigned int bit_position = 4; // Bit to toggle (0-indexed)</a:t>
            </a:r>
          </a:p>
          <a:p>
            <a:pPr marL="0" indent="0">
              <a:buNone/>
            </a:pPr>
            <a:r>
              <a:rPr lang="en-US" sz="2600" b="1" dirty="0"/>
              <a:t>value ^= (1 &lt;&lt; bit_position); // Toggle the 4th bit</a:t>
            </a:r>
          </a:p>
          <a:p>
            <a:pPr marL="0" indent="0">
              <a:buNone/>
            </a:pPr>
            <a:r>
              <a:rPr lang="en-US" sz="2600" b="1" dirty="0"/>
              <a:t>printf("After toggling bit: 0x%X\n", value); // Output: 0x1F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6FF19-A72C-4CE4-B0F2-70B53A851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978" y="3137646"/>
            <a:ext cx="10540044" cy="36217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b="1" dirty="0">
                <a:solidFill>
                  <a:schemeClr val="accent1">
                    <a:lumMod val="75000"/>
                  </a:schemeClr>
                </a:solidFill>
              </a:rPr>
              <a:t>4.	Checking a Bit:</a:t>
            </a:r>
          </a:p>
          <a:p>
            <a:pPr marL="0" indent="0">
              <a:buNone/>
            </a:pPr>
            <a:r>
              <a:rPr lang="en-US" sz="2300" dirty="0"/>
              <a:t>o	Description: Check if a specific bit is 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300" b="1" dirty="0"/>
              <a:t>unsigned int value = 0x3F; // 0011 1111 in binary</a:t>
            </a:r>
          </a:p>
          <a:p>
            <a:pPr marL="0" indent="0">
              <a:buNone/>
            </a:pPr>
            <a:r>
              <a:rPr lang="en-US" sz="2300" b="1" dirty="0"/>
              <a:t>unsigned int bit_position = 5; // Bit to check (0-indexed)</a:t>
            </a:r>
          </a:p>
          <a:p>
            <a:pPr marL="0" indent="0">
              <a:buNone/>
            </a:pPr>
            <a:r>
              <a:rPr lang="en-US" sz="2300" b="1" dirty="0"/>
              <a:t>if (value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300" b="1" dirty="0"/>
              <a:t> (1 &lt;&lt; bit_position)) {</a:t>
            </a:r>
          </a:p>
          <a:p>
            <a:pPr marL="0" indent="0">
              <a:buNone/>
            </a:pPr>
            <a:r>
              <a:rPr lang="en-US" sz="2300" b="1" dirty="0"/>
              <a:t>    printf("Bit %d is set\n", bit_position);</a:t>
            </a:r>
          </a:p>
          <a:p>
            <a:pPr marL="0" indent="0">
              <a:buNone/>
            </a:pPr>
            <a:r>
              <a:rPr lang="en-US" sz="2300" b="1" dirty="0"/>
              <a:t>} else {</a:t>
            </a:r>
          </a:p>
          <a:p>
            <a:pPr marL="0" indent="0">
              <a:buNone/>
            </a:pPr>
            <a:r>
              <a:rPr lang="en-US" sz="2300" b="1" dirty="0"/>
              <a:t>    printf("Bit %d is not set\n", bit_position);</a:t>
            </a:r>
          </a:p>
          <a:p>
            <a:pPr marL="0" indent="0">
              <a:buNone/>
            </a:pPr>
            <a:r>
              <a:rPr lang="en-US" sz="23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4353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1CE46-381B-4F14-A18A-678B403F9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229" y="197319"/>
            <a:ext cx="9730690" cy="388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5.	Extracting a Bit Field:</a:t>
            </a:r>
          </a:p>
          <a:p>
            <a:pPr marL="0" indent="0">
              <a:buNone/>
            </a:pPr>
            <a:r>
              <a:rPr lang="en-US" sz="2000" dirty="0"/>
              <a:t>o	Description: Extract a field of bits from a number.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b="1" dirty="0"/>
              <a:t>unsigned int value = 0xFF; // 1111 1111 in binary</a:t>
            </a:r>
          </a:p>
          <a:p>
            <a:pPr marL="0" indent="0">
              <a:buNone/>
            </a:pPr>
            <a:r>
              <a:rPr lang="en-US" b="1" dirty="0"/>
              <a:t>unsigned int start = 4;    // Start position of the bit field</a:t>
            </a:r>
          </a:p>
          <a:p>
            <a:pPr marL="0" indent="0">
              <a:buNone/>
            </a:pPr>
            <a:r>
              <a:rPr lang="en-US" b="1" dirty="0"/>
              <a:t>unsigned int length = 4;   // Length of the bit field</a:t>
            </a:r>
          </a:p>
          <a:p>
            <a:pPr marL="0" indent="0">
              <a:buNone/>
            </a:pPr>
            <a:r>
              <a:rPr lang="en-US" b="1" dirty="0"/>
              <a:t>unsigned int mask = ((1 &lt;&lt; length) - 1) &lt;&lt; start;</a:t>
            </a:r>
          </a:p>
          <a:p>
            <a:pPr marL="0" indent="0">
              <a:buNone/>
            </a:pPr>
            <a:r>
              <a:rPr lang="en-US" b="1" dirty="0"/>
              <a:t>unsigned int field = (value &amp; mask) &gt;&gt; start;</a:t>
            </a:r>
          </a:p>
          <a:p>
            <a:pPr marL="0" indent="0">
              <a:buNone/>
            </a:pPr>
            <a:r>
              <a:rPr lang="en-US" b="1" dirty="0"/>
              <a:t>printf("Extracted field: 0x%X\n", field); // Output: 0xF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525DB-FE5B-46E1-87AA-C8501C0043F1}"/>
              </a:ext>
            </a:extLst>
          </p:cNvPr>
          <p:cNvSpPr txBox="1"/>
          <p:nvPr/>
        </p:nvSpPr>
        <p:spPr>
          <a:xfrm>
            <a:off x="5956502" y="4250445"/>
            <a:ext cx="56701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#define LED_PIN 0x01 // Bit 0</a:t>
            </a:r>
          </a:p>
          <a:p>
            <a:r>
              <a:rPr lang="en-IN" b="1" dirty="0"/>
              <a:t>#define BUTTON_PIN 0x02 // Bit 1</a:t>
            </a:r>
          </a:p>
          <a:p>
            <a:endParaRPr lang="en-IN" b="1" dirty="0"/>
          </a:p>
          <a:p>
            <a:r>
              <a:rPr lang="en-IN" b="1" dirty="0"/>
              <a:t>void configure_pins(unsigned int *register) {</a:t>
            </a:r>
          </a:p>
          <a:p>
            <a:r>
              <a:rPr lang="en-IN" b="1" dirty="0"/>
              <a:t>    *register |= LED_PIN; // Set LED_PIN bit</a:t>
            </a:r>
          </a:p>
          <a:p>
            <a:r>
              <a:rPr lang="en-IN" b="1" dirty="0"/>
              <a:t>    *register &amp;= ~BUTTON_PIN; // Clear BUTTON_PIN bit</a:t>
            </a:r>
          </a:p>
          <a:p>
            <a:r>
              <a:rPr lang="en-IN" b="1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9BBBE7-C032-41EB-899E-152E5619CBA3}"/>
              </a:ext>
            </a:extLst>
          </p:cNvPr>
          <p:cNvSpPr/>
          <p:nvPr/>
        </p:nvSpPr>
        <p:spPr>
          <a:xfrm>
            <a:off x="1045068" y="4272677"/>
            <a:ext cx="459835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Embedded System Example</a:t>
            </a:r>
          </a:p>
        </p:txBody>
      </p:sp>
    </p:spTree>
    <p:extLst>
      <p:ext uri="{BB962C8B-B14F-4D97-AF65-F5344CB8AC3E}">
        <p14:creationId xmlns:p14="http://schemas.microsoft.com/office/powerpoint/2010/main" val="3250783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52ED-97E1-424D-8040-C384C5F29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0120"/>
            <a:ext cx="8596668" cy="753035"/>
          </a:xfrm>
        </p:spPr>
        <p:txBody>
          <a:bodyPr/>
          <a:lstStyle/>
          <a:p>
            <a:r>
              <a:rPr lang="en-US" b="1" dirty="0"/>
              <a:t>Example: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73E87-A693-4C61-9DDD-2D8CF42AF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75765"/>
            <a:ext cx="9748619" cy="54057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#include &lt;stdio.h&gt;</a:t>
            </a:r>
          </a:p>
          <a:p>
            <a:pPr marL="0" indent="0">
              <a:buNone/>
            </a:pPr>
            <a:r>
              <a:rPr lang="en-IN" sz="2000" b="1" dirty="0"/>
              <a:t>int main() {</a:t>
            </a:r>
          </a:p>
          <a:p>
            <a:pPr marL="0" indent="0">
              <a:buNone/>
            </a:pPr>
            <a:r>
              <a:rPr lang="en-IN" sz="2000" b="1" dirty="0"/>
              <a:t>    unsigned char flags = 0b10101010; // Binary representation: 10101010</a:t>
            </a:r>
          </a:p>
          <a:p>
            <a:pPr marL="0" indent="0">
              <a:buNone/>
            </a:pPr>
            <a:r>
              <a:rPr lang="en-IN" sz="2000" b="1" dirty="0"/>
              <a:t>    // Set the 2nd bit (0-based index)</a:t>
            </a:r>
          </a:p>
          <a:p>
            <a:pPr marL="0" indent="0">
              <a:buNone/>
            </a:pPr>
            <a:r>
              <a:rPr lang="en-IN" sz="2000" b="1" dirty="0"/>
              <a:t>    flags |= (1 &lt;&lt; 2); // Binary: 10101110</a:t>
            </a:r>
          </a:p>
          <a:p>
            <a:pPr marL="0" indent="0">
              <a:buNone/>
            </a:pPr>
            <a:r>
              <a:rPr lang="en-IN" sz="2000" b="1" dirty="0"/>
              <a:t>    // Clear the 4th bit</a:t>
            </a:r>
          </a:p>
          <a:p>
            <a:pPr marL="0" indent="0">
              <a:buNone/>
            </a:pPr>
            <a:r>
              <a:rPr lang="en-IN" sz="2000" b="1" dirty="0"/>
              <a:t>    flags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IN" sz="2000" b="1" dirty="0"/>
              <a:t>= ~(1 &lt;&lt; 4); // Binary: 10100110</a:t>
            </a:r>
          </a:p>
          <a:p>
            <a:pPr marL="0" indent="0">
              <a:buNone/>
            </a:pPr>
            <a:r>
              <a:rPr lang="en-IN" sz="2000" b="1" dirty="0"/>
              <a:t>    // Toggle the 6th bit</a:t>
            </a:r>
          </a:p>
          <a:p>
            <a:pPr marL="0" indent="0">
              <a:buNone/>
            </a:pPr>
            <a:r>
              <a:rPr lang="en-IN" sz="2000" b="1" dirty="0"/>
              <a:t>    flags ^= (1 &lt;&lt; 6); // Binary: 11100110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    printf("Flags: 0x%X\n", flags); // Output: Flags</a:t>
            </a:r>
            <a:r>
              <a:rPr lang="en-IN" sz="2000" b="1"/>
              <a:t>: 0xEE</a:t>
            </a: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    return 0;</a:t>
            </a:r>
          </a:p>
          <a:p>
            <a:pPr marL="0" indent="0">
              <a:buNone/>
            </a:pPr>
            <a:r>
              <a:rPr lang="en-IN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5543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14E5-45D5-40C6-ABB9-12D7774C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5812"/>
          </a:xfrm>
        </p:spPr>
        <p:txBody>
          <a:bodyPr>
            <a:noAutofit/>
          </a:bodyPr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Pointers with structures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A1932-DDD2-4AEF-942B-261DC925C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3671"/>
            <a:ext cx="10797490" cy="481319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/>
              <a:t>Pointers to structures in C are used extensively in various applications, including </a:t>
            </a:r>
            <a:r>
              <a:rPr lang="en-US" sz="2800" b="1" dirty="0"/>
              <a:t>dynamic memory allocation</a:t>
            </a:r>
            <a:r>
              <a:rPr lang="en-US" sz="2800" dirty="0"/>
              <a:t>, </a:t>
            </a:r>
            <a:r>
              <a:rPr lang="en-US" sz="2800" b="1" dirty="0"/>
              <a:t>linked lists</a:t>
            </a:r>
            <a:r>
              <a:rPr lang="en-US" sz="2800" dirty="0"/>
              <a:t>, trees, and other complex data structures. Defining and Using Pointers to Structures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Defining a Structure</a:t>
            </a:r>
          </a:p>
          <a:p>
            <a:pPr marL="0" indent="0">
              <a:buNone/>
            </a:pPr>
            <a:r>
              <a:rPr lang="en-US" sz="2800" b="1" dirty="0"/>
              <a:t>#include &lt;stdio.h&gt;</a:t>
            </a:r>
          </a:p>
          <a:p>
            <a:pPr marL="0" indent="0">
              <a:buNone/>
            </a:pPr>
            <a:r>
              <a:rPr lang="en-US" sz="2800" b="1" dirty="0"/>
              <a:t>struct Point {</a:t>
            </a:r>
          </a:p>
          <a:p>
            <a:pPr marL="0" indent="0">
              <a:buNone/>
            </a:pPr>
            <a:r>
              <a:rPr lang="en-US" sz="2800" b="1" dirty="0"/>
              <a:t>	int x;</a:t>
            </a:r>
          </a:p>
          <a:p>
            <a:pPr marL="0" indent="0">
              <a:buNone/>
            </a:pPr>
            <a:r>
              <a:rPr lang="en-US" sz="2800" b="1" dirty="0"/>
              <a:t>	int y;</a:t>
            </a:r>
          </a:p>
          <a:p>
            <a:pPr marL="0" indent="0">
              <a:buNone/>
            </a:pPr>
            <a:r>
              <a:rPr lang="en-US" sz="2800" b="1" dirty="0"/>
              <a:t>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88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476C-F300-4146-8704-96C1475E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7"/>
            <a:ext cx="8596668" cy="660400"/>
          </a:xfrm>
        </p:spPr>
        <p:txBody>
          <a:bodyPr>
            <a:normAutofit/>
          </a:bodyPr>
          <a:lstStyle/>
          <a:p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Declaring and Initializing a Pointer to a Structure:</a:t>
            </a:r>
            <a:endParaRPr lang="en-IN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CAFBD-F3B6-4B3C-936D-9D85B8A83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816637"/>
            <a:ext cx="5268250" cy="59517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#include &lt;stdio.h&gt;</a:t>
            </a:r>
          </a:p>
          <a:p>
            <a:pPr marL="0" indent="0">
              <a:buNone/>
            </a:pPr>
            <a:r>
              <a:rPr lang="en-IN" sz="2000" b="1" dirty="0"/>
              <a:t>struct Point {</a:t>
            </a:r>
          </a:p>
          <a:p>
            <a:pPr marL="0" indent="0">
              <a:buNone/>
            </a:pPr>
            <a:r>
              <a:rPr lang="en-IN" sz="2000" b="1" dirty="0"/>
              <a:t>    int x;</a:t>
            </a:r>
          </a:p>
          <a:p>
            <a:pPr marL="0" indent="0">
              <a:buNone/>
            </a:pPr>
            <a:r>
              <a:rPr lang="en-IN" sz="2000" b="1" dirty="0"/>
              <a:t>    int y;</a:t>
            </a:r>
          </a:p>
          <a:p>
            <a:pPr marL="0" indent="0">
              <a:buNone/>
            </a:pPr>
            <a:r>
              <a:rPr lang="en-IN" sz="2000" b="1" dirty="0"/>
              <a:t>};</a:t>
            </a:r>
          </a:p>
          <a:p>
            <a:pPr marL="0" indent="0">
              <a:buNone/>
            </a:pPr>
            <a:r>
              <a:rPr lang="en-IN" sz="2000" b="1" dirty="0"/>
              <a:t>int main() {</a:t>
            </a:r>
          </a:p>
          <a:p>
            <a:pPr marL="0" indent="0">
              <a:buNone/>
            </a:pPr>
            <a:r>
              <a:rPr lang="en-IN" sz="2000" b="1" dirty="0"/>
              <a:t>    struct Point p = {10, 20};</a:t>
            </a:r>
          </a:p>
          <a:p>
            <a:pPr marL="0" indent="0">
              <a:buNone/>
            </a:pPr>
            <a:r>
              <a:rPr lang="en-IN" sz="2000" b="1" dirty="0"/>
              <a:t>    struct Point *pPtr =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IN" sz="2000" b="1" dirty="0"/>
              <a:t>p; // pPtr is a pointer to struct Point</a:t>
            </a:r>
          </a:p>
          <a:p>
            <a:pPr marL="0" indent="0">
              <a:buNone/>
            </a:pPr>
            <a:r>
              <a:rPr lang="en-IN" sz="2000" b="1" dirty="0"/>
              <a:t>    // Accessing members using the pointer</a:t>
            </a:r>
          </a:p>
          <a:p>
            <a:pPr marL="0" indent="0">
              <a:buNone/>
            </a:pPr>
            <a:r>
              <a:rPr lang="en-IN" sz="2000" b="1" dirty="0"/>
              <a:t>    printf("x: %d, y: %d\n", pPtr-&gt;x, pPtr-&gt;y); // Output: x: 10, y: 20</a:t>
            </a:r>
          </a:p>
          <a:p>
            <a:pPr marL="0" indent="0">
              <a:buNone/>
            </a:pPr>
            <a:r>
              <a:rPr lang="en-IN" sz="2000" b="1" dirty="0"/>
              <a:t>    return 0;</a:t>
            </a:r>
          </a:p>
          <a:p>
            <a:pPr marL="0" indent="0">
              <a:buNone/>
            </a:pPr>
            <a:r>
              <a:rPr lang="en-IN" sz="2000" b="1" dirty="0"/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FB2412-441D-45BD-B99E-511643918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417" y="1308849"/>
            <a:ext cx="4511230" cy="47504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•</a:t>
            </a:r>
            <a:r>
              <a:rPr lang="en-US" sz="2400" b="1" dirty="0"/>
              <a:t>	</a:t>
            </a:r>
            <a:r>
              <a:rPr lang="en-US" sz="2800" dirty="0"/>
              <a:t>struct Point *pPtr =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800" dirty="0"/>
              <a:t>p; declares a pointer to a structure and initializes it with the address of p.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•	pPtr-&gt;x and pPtr-&gt;y are used to access the members of the structure via the pointer.</a:t>
            </a:r>
          </a:p>
        </p:txBody>
      </p:sp>
    </p:spTree>
    <p:extLst>
      <p:ext uri="{BB962C8B-B14F-4D97-AF65-F5344CB8AC3E}">
        <p14:creationId xmlns:p14="http://schemas.microsoft.com/office/powerpoint/2010/main" val="1675779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59E5-7908-4F59-A501-32B053F5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92" y="125505"/>
            <a:ext cx="11514667" cy="555812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Dynamic Memory Allocation with Structures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Allocating Memory Dynamically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6E38A-D5A3-4432-82BF-AC6841C16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2135" y="896470"/>
            <a:ext cx="4184035" cy="35410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4400" b="1" dirty="0"/>
              <a:t>#include &lt;stdio.h&gt;</a:t>
            </a:r>
          </a:p>
          <a:p>
            <a:pPr marL="0" indent="0">
              <a:buNone/>
            </a:pPr>
            <a:r>
              <a:rPr lang="en-IN" sz="4400" b="1" dirty="0"/>
              <a:t>#include &lt;stdlib.h&gt;</a:t>
            </a:r>
          </a:p>
          <a:p>
            <a:pPr marL="0" indent="0">
              <a:buNone/>
            </a:pPr>
            <a:endParaRPr lang="en-IN" sz="4400" b="1" dirty="0"/>
          </a:p>
          <a:p>
            <a:pPr marL="0" indent="0">
              <a:buNone/>
            </a:pPr>
            <a:r>
              <a:rPr lang="en-IN" sz="4400" b="1" dirty="0"/>
              <a:t>struct Point {</a:t>
            </a:r>
          </a:p>
          <a:p>
            <a:pPr marL="0" indent="0">
              <a:buNone/>
            </a:pPr>
            <a:r>
              <a:rPr lang="en-IN" sz="4400" b="1" dirty="0"/>
              <a:t>    int x;</a:t>
            </a:r>
          </a:p>
          <a:p>
            <a:pPr marL="0" indent="0">
              <a:buNone/>
            </a:pPr>
            <a:r>
              <a:rPr lang="en-IN" sz="4400" b="1" dirty="0"/>
              <a:t>    int y;</a:t>
            </a:r>
          </a:p>
          <a:p>
            <a:pPr marL="0" indent="0">
              <a:buNone/>
            </a:pPr>
            <a:r>
              <a:rPr lang="en-IN" sz="4400" b="1" dirty="0"/>
              <a:t>};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0DF77-29FA-404B-AEC4-A368517CC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5475" y="613656"/>
            <a:ext cx="6374390" cy="59835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/>
              <a:t>int main() {</a:t>
            </a:r>
          </a:p>
          <a:p>
            <a:pPr marL="0" indent="0">
              <a:buNone/>
            </a:pPr>
            <a:r>
              <a:rPr lang="en-IN" sz="1600" b="1" dirty="0"/>
              <a:t>    // Allocate memory for a struct Point</a:t>
            </a:r>
          </a:p>
          <a:p>
            <a:pPr marL="0" indent="0">
              <a:buNone/>
            </a:pPr>
            <a:r>
              <a:rPr lang="en-IN" sz="1600" b="1" dirty="0"/>
              <a:t>    struct Point *pPtr = (struct Point *)malloc(sizeof(struct Point));</a:t>
            </a:r>
          </a:p>
          <a:p>
            <a:pPr marL="0" indent="0">
              <a:buNone/>
            </a:pPr>
            <a:r>
              <a:rPr lang="en-IN" sz="1600" b="1" dirty="0"/>
              <a:t>    if (pPtr == NULL) {</a:t>
            </a:r>
          </a:p>
          <a:p>
            <a:pPr marL="0" indent="0">
              <a:buNone/>
            </a:pPr>
            <a:r>
              <a:rPr lang="en-IN" sz="1600" b="1" dirty="0"/>
              <a:t>        printf("Memory allocation failed\n");</a:t>
            </a:r>
          </a:p>
          <a:p>
            <a:pPr marL="0" indent="0">
              <a:buNone/>
            </a:pPr>
            <a:r>
              <a:rPr lang="en-IN" sz="1600" b="1" dirty="0"/>
              <a:t>        return 1;</a:t>
            </a:r>
          </a:p>
          <a:p>
            <a:pPr marL="0" indent="0">
              <a:buNone/>
            </a:pPr>
            <a:r>
              <a:rPr lang="en-IN" sz="1600" b="1" dirty="0"/>
              <a:t>    }</a:t>
            </a:r>
          </a:p>
          <a:p>
            <a:pPr marL="0" indent="0">
              <a:buNone/>
            </a:pPr>
            <a:r>
              <a:rPr lang="en-IN" sz="1600" b="1" dirty="0"/>
              <a:t>    // Initialize members</a:t>
            </a:r>
          </a:p>
          <a:p>
            <a:pPr marL="0" indent="0">
              <a:buNone/>
            </a:pPr>
            <a:r>
              <a:rPr lang="en-IN" sz="1600" b="1" dirty="0"/>
              <a:t>    pPtr-&gt;x = 30;</a:t>
            </a:r>
          </a:p>
          <a:p>
            <a:pPr marL="0" indent="0">
              <a:buNone/>
            </a:pPr>
            <a:r>
              <a:rPr lang="en-IN" sz="1600" b="1" dirty="0"/>
              <a:t>    pPtr-&gt;y = 40;</a:t>
            </a:r>
          </a:p>
          <a:p>
            <a:pPr marL="0" indent="0">
              <a:buNone/>
            </a:pPr>
            <a:r>
              <a:rPr lang="en-IN" sz="1600" b="1" dirty="0"/>
              <a:t>    // Access members</a:t>
            </a:r>
          </a:p>
          <a:p>
            <a:pPr marL="0" indent="0">
              <a:buNone/>
            </a:pPr>
            <a:r>
              <a:rPr lang="en-IN" sz="1600" b="1" dirty="0"/>
              <a:t>    printf("x: %d, y: %d\n", pPtr-&gt;x, pPtr-&gt;y); // Output: x: 30, y: 40</a:t>
            </a:r>
          </a:p>
          <a:p>
            <a:pPr marL="0" indent="0">
              <a:buNone/>
            </a:pPr>
            <a:r>
              <a:rPr lang="en-IN" sz="1600" b="1" dirty="0"/>
              <a:t>    // Free allocated memory</a:t>
            </a:r>
          </a:p>
          <a:p>
            <a:pPr marL="0" indent="0">
              <a:buNone/>
            </a:pPr>
            <a:r>
              <a:rPr lang="en-IN" sz="1600" b="1" dirty="0"/>
              <a:t>    free(pPtr);</a:t>
            </a:r>
          </a:p>
          <a:p>
            <a:pPr marL="0" indent="0">
              <a:buNone/>
            </a:pPr>
            <a:r>
              <a:rPr lang="en-IN" sz="1600" b="1" dirty="0"/>
              <a:t>    return 0;</a:t>
            </a:r>
          </a:p>
          <a:p>
            <a:pPr marL="0" indent="0">
              <a:buNone/>
            </a:pPr>
            <a:r>
              <a:rPr lang="en-IN" sz="1600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D8C35-D3F9-4E1A-8A9B-84146779C8B8}"/>
              </a:ext>
            </a:extLst>
          </p:cNvPr>
          <p:cNvSpPr txBox="1"/>
          <p:nvPr/>
        </p:nvSpPr>
        <p:spPr>
          <a:xfrm>
            <a:off x="298335" y="4288850"/>
            <a:ext cx="47916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•	malloc allocates memory for a struct Point, and pPtr is a pointer to this dynamically allocated memory.</a:t>
            </a:r>
          </a:p>
          <a:p>
            <a:pPr algn="just"/>
            <a:r>
              <a:rPr lang="en-US" dirty="0"/>
              <a:t>•	Always check if malloc returns NULL to ensure memory allocation was successful.</a:t>
            </a:r>
          </a:p>
          <a:p>
            <a:pPr algn="just"/>
            <a:r>
              <a:rPr lang="en-US" dirty="0"/>
              <a:t>•	Remember to free the allocated memory to avoid memory leaks.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2580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7F995-CB6D-40BB-93AD-6D4194386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9767"/>
            <a:ext cx="8596668" cy="573741"/>
          </a:xfrm>
        </p:spPr>
        <p:txBody>
          <a:bodyPr>
            <a:normAutofit/>
          </a:bodyPr>
          <a:lstStyle/>
          <a:p>
            <a:r>
              <a:rPr lang="en-IN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Arrays of Structures and Pointers: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CB8C-8CA9-4D63-8E97-B670B5E6A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300732"/>
            <a:ext cx="4184035" cy="2607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/>
              <a:t>#include &lt;stdio.h&gt;</a:t>
            </a:r>
          </a:p>
          <a:p>
            <a:pPr marL="0" indent="0">
              <a:buNone/>
            </a:pPr>
            <a:r>
              <a:rPr lang="en-IN" sz="2400" b="1" dirty="0"/>
              <a:t>struct Point {</a:t>
            </a:r>
          </a:p>
          <a:p>
            <a:pPr marL="0" indent="0">
              <a:buNone/>
            </a:pPr>
            <a:r>
              <a:rPr lang="en-IN" sz="2400" b="1" dirty="0"/>
              <a:t>    int x;</a:t>
            </a:r>
          </a:p>
          <a:p>
            <a:pPr marL="0" indent="0">
              <a:buNone/>
            </a:pPr>
            <a:r>
              <a:rPr lang="en-IN" sz="2400" b="1" dirty="0"/>
              <a:t>    int y;</a:t>
            </a:r>
          </a:p>
          <a:p>
            <a:pPr marL="0" indent="0">
              <a:buNone/>
            </a:pPr>
            <a:r>
              <a:rPr lang="en-IN" sz="2400" b="1" dirty="0"/>
              <a:t>};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4D715-A1B7-495C-9637-3177363C0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103509"/>
            <a:ext cx="7102030" cy="49378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/>
              <a:t>int main() {</a:t>
            </a:r>
          </a:p>
          <a:p>
            <a:pPr marL="0" indent="0">
              <a:buNone/>
            </a:pPr>
            <a:r>
              <a:rPr lang="en-IN" sz="2400" b="1" dirty="0"/>
              <a:t>    struct Point points[3] = {{1, 2}, {3, 4}, {5, 6}};</a:t>
            </a:r>
          </a:p>
          <a:p>
            <a:pPr marL="0" indent="0">
              <a:buNone/>
            </a:pPr>
            <a:r>
              <a:rPr lang="en-IN" sz="2400" b="1" dirty="0"/>
              <a:t>    struct Point *pPtr = points; // pPtr points to the first element of the array</a:t>
            </a:r>
          </a:p>
          <a:p>
            <a:pPr marL="0" indent="0">
              <a:buNone/>
            </a:pPr>
            <a:r>
              <a:rPr lang="en-IN" sz="2400" b="1" dirty="0"/>
              <a:t>    for (int i = 0; i &lt; 3; i++) {</a:t>
            </a:r>
          </a:p>
          <a:p>
            <a:pPr marL="0" indent="0">
              <a:buNone/>
            </a:pPr>
            <a:r>
              <a:rPr lang="en-IN" sz="2400" b="1" dirty="0"/>
              <a:t>        printf("Point %d -&gt; x: %d, y: %d\n", i, (pPtr + i)-&gt;x, (pPtr + i)-&gt;y);</a:t>
            </a:r>
          </a:p>
          <a:p>
            <a:pPr marL="0" indent="0">
              <a:buNone/>
            </a:pPr>
            <a:r>
              <a:rPr lang="en-IN" sz="2400" b="1" dirty="0"/>
              <a:t>    }</a:t>
            </a:r>
          </a:p>
          <a:p>
            <a:pPr marL="0" indent="0">
              <a:buNone/>
            </a:pPr>
            <a:r>
              <a:rPr lang="en-IN" sz="2400" b="1" dirty="0"/>
              <a:t>    return 0;</a:t>
            </a:r>
          </a:p>
          <a:p>
            <a:pPr marL="0" indent="0">
              <a:buNone/>
            </a:pPr>
            <a:r>
              <a:rPr lang="en-IN" sz="2400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00D62-8357-4ADA-9862-9BAD0440047D}"/>
              </a:ext>
            </a:extLst>
          </p:cNvPr>
          <p:cNvSpPr txBox="1"/>
          <p:nvPr/>
        </p:nvSpPr>
        <p:spPr>
          <a:xfrm>
            <a:off x="273680" y="4428564"/>
            <a:ext cx="47019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•	pPtr points to the first element of the points array.</a:t>
            </a:r>
          </a:p>
          <a:p>
            <a:r>
              <a:rPr lang="en-US" sz="2000" b="1" dirty="0"/>
              <a:t>•	(pPtr + i)-&gt;x and (pPtr + i)-&gt;y are used to access members of each structure in the array.</a:t>
            </a:r>
          </a:p>
        </p:txBody>
      </p:sp>
    </p:spTree>
    <p:extLst>
      <p:ext uri="{BB962C8B-B14F-4D97-AF65-F5344CB8AC3E}">
        <p14:creationId xmlns:p14="http://schemas.microsoft.com/office/powerpoint/2010/main" val="3015884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5628-0540-481D-AAB8-C7181B79D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63" y="251012"/>
            <a:ext cx="5840007" cy="609600"/>
          </a:xfrm>
        </p:spPr>
        <p:txBody>
          <a:bodyPr>
            <a:noAutofit/>
          </a:bodyPr>
          <a:lstStyle/>
          <a:p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Linked Lists with Structures and Pointers: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EB40A-4991-4619-926D-3CC5D8D4D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048870"/>
            <a:ext cx="5113866" cy="580912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4500" b="1" dirty="0"/>
              <a:t>#include &lt;stdio.h&gt;</a:t>
            </a:r>
          </a:p>
          <a:p>
            <a:pPr marL="0" indent="0">
              <a:buNone/>
            </a:pPr>
            <a:r>
              <a:rPr lang="en-IN" sz="4500" b="1" dirty="0"/>
              <a:t>#include &lt;stdlib.h&gt;</a:t>
            </a:r>
          </a:p>
          <a:p>
            <a:pPr marL="0" indent="0">
              <a:buNone/>
            </a:pPr>
            <a:r>
              <a:rPr lang="en-IN" sz="4500" b="1" dirty="0"/>
              <a:t>struct Node {</a:t>
            </a:r>
          </a:p>
          <a:p>
            <a:pPr marL="0" indent="0">
              <a:buNone/>
            </a:pPr>
            <a:r>
              <a:rPr lang="en-IN" sz="4500" b="1" dirty="0"/>
              <a:t>    int data;</a:t>
            </a:r>
          </a:p>
          <a:p>
            <a:pPr marL="0" indent="0">
              <a:buNone/>
            </a:pPr>
            <a:r>
              <a:rPr lang="en-IN" sz="4500" b="1" dirty="0"/>
              <a:t>    struct Node *next;</a:t>
            </a:r>
          </a:p>
          <a:p>
            <a:pPr marL="0" indent="0">
              <a:buNone/>
            </a:pPr>
            <a:r>
              <a:rPr lang="en-IN" sz="4500" b="1" dirty="0"/>
              <a:t>};</a:t>
            </a:r>
          </a:p>
          <a:p>
            <a:pPr marL="0" indent="0">
              <a:buNone/>
            </a:pPr>
            <a:r>
              <a:rPr lang="en-IN" sz="4500" b="1" dirty="0"/>
              <a:t>int main() {</a:t>
            </a:r>
          </a:p>
          <a:p>
            <a:pPr marL="0" indent="0">
              <a:buNone/>
            </a:pPr>
            <a:r>
              <a:rPr lang="en-IN" sz="4500" b="1" dirty="0"/>
              <a:t>    // Creating nodes</a:t>
            </a:r>
          </a:p>
          <a:p>
            <a:pPr marL="0" indent="0">
              <a:buNone/>
            </a:pPr>
            <a:r>
              <a:rPr lang="en-IN" sz="4500" b="1" dirty="0"/>
              <a:t>    struct Node *head = (struct Node *)malloc(sizeof(struct Node));</a:t>
            </a:r>
          </a:p>
          <a:p>
            <a:pPr marL="0" indent="0">
              <a:buNone/>
            </a:pPr>
            <a:r>
              <a:rPr lang="en-IN" sz="4500" b="1" dirty="0"/>
              <a:t>    struct Node *second = (struct Node *)malloc(sizeof(struct Node));</a:t>
            </a:r>
          </a:p>
          <a:p>
            <a:pPr marL="0" indent="0">
              <a:buNone/>
            </a:pPr>
            <a:r>
              <a:rPr lang="en-IN" sz="4500" b="1" dirty="0"/>
              <a:t>    struct Node *third = (struct Node *)malloc(sizeof(struct Node));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337CD-D67E-4043-8489-15A29EC75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-80683"/>
            <a:ext cx="6096000" cy="54953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/>
              <a:t>// Initialize nodes</a:t>
            </a:r>
          </a:p>
          <a:p>
            <a:pPr marL="0" indent="0">
              <a:buNone/>
            </a:pPr>
            <a:r>
              <a:rPr lang="en-IN" b="1" dirty="0"/>
              <a:t>    head-&gt;data = 1;</a:t>
            </a:r>
          </a:p>
          <a:p>
            <a:pPr marL="0" indent="0">
              <a:buNone/>
            </a:pPr>
            <a:r>
              <a:rPr lang="en-IN" b="1" dirty="0"/>
              <a:t>    head-&gt;next = second;</a:t>
            </a:r>
          </a:p>
          <a:p>
            <a:pPr marL="0" indent="0">
              <a:buNone/>
            </a:pPr>
            <a:r>
              <a:rPr lang="en-IN" b="1" dirty="0"/>
              <a:t>    second-&gt;data = 2;</a:t>
            </a:r>
          </a:p>
          <a:p>
            <a:pPr marL="0" indent="0">
              <a:buNone/>
            </a:pPr>
            <a:r>
              <a:rPr lang="en-IN" b="1" dirty="0"/>
              <a:t>    second-&gt;next = third;</a:t>
            </a:r>
          </a:p>
          <a:p>
            <a:pPr marL="0" indent="0">
              <a:buNone/>
            </a:pPr>
            <a:r>
              <a:rPr lang="en-IN" b="1" dirty="0"/>
              <a:t>    third-&gt;data = 3;</a:t>
            </a:r>
          </a:p>
          <a:p>
            <a:pPr marL="0" indent="0">
              <a:buNone/>
            </a:pPr>
            <a:r>
              <a:rPr lang="en-IN" b="1" dirty="0"/>
              <a:t>    third-&gt;next = NULL;</a:t>
            </a:r>
          </a:p>
          <a:p>
            <a:pPr marL="0" indent="0">
              <a:buNone/>
            </a:pPr>
            <a:r>
              <a:rPr lang="en-IN" b="1" dirty="0"/>
              <a:t>    struct Node *temp = head;	 // Traversing the list</a:t>
            </a:r>
          </a:p>
          <a:p>
            <a:pPr marL="0" indent="0">
              <a:buNone/>
            </a:pPr>
            <a:r>
              <a:rPr lang="en-IN" b="1" dirty="0"/>
              <a:t>    while (temp != NULL) {</a:t>
            </a:r>
          </a:p>
          <a:p>
            <a:pPr marL="0" indent="0">
              <a:buNone/>
            </a:pPr>
            <a:r>
              <a:rPr lang="en-IN" b="1" dirty="0"/>
              <a:t>        printf("Data: %d\n", temp-&gt;data); // Output: Data: 1, Data: 2, Data: 3</a:t>
            </a:r>
          </a:p>
          <a:p>
            <a:pPr marL="0" indent="0">
              <a:buNone/>
            </a:pPr>
            <a:r>
              <a:rPr lang="en-IN" b="1" dirty="0"/>
              <a:t>        temp = temp-&gt;next;</a:t>
            </a:r>
          </a:p>
          <a:p>
            <a:pPr marL="0" indent="0">
              <a:buNone/>
            </a:pPr>
            <a:r>
              <a:rPr lang="en-IN" b="1" dirty="0"/>
              <a:t>    }</a:t>
            </a:r>
          </a:p>
          <a:p>
            <a:pPr marL="0" indent="0">
              <a:buNone/>
            </a:pPr>
            <a:r>
              <a:rPr lang="en-IN" b="1" dirty="0"/>
              <a:t>    free(third); 		 // Free allocated memory</a:t>
            </a:r>
          </a:p>
          <a:p>
            <a:pPr marL="0" indent="0">
              <a:buNone/>
            </a:pPr>
            <a:r>
              <a:rPr lang="en-IN" b="1" dirty="0"/>
              <a:t>    free(second);</a:t>
            </a:r>
          </a:p>
          <a:p>
            <a:pPr marL="0" indent="0">
              <a:buNone/>
            </a:pPr>
            <a:r>
              <a:rPr lang="en-IN" b="1" dirty="0"/>
              <a:t>    free(head);</a:t>
            </a:r>
          </a:p>
          <a:p>
            <a:pPr marL="0" indent="0">
              <a:buNone/>
            </a:pPr>
            <a:r>
              <a:rPr lang="en-IN" b="1" dirty="0"/>
              <a:t>    return 0;</a:t>
            </a:r>
          </a:p>
          <a:p>
            <a:pPr marL="0" indent="0">
              <a:buNone/>
            </a:pPr>
            <a:r>
              <a:rPr lang="en-I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824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1013-9D1E-4EF2-88BB-05D137CB6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0988"/>
            <a:ext cx="8596668" cy="636494"/>
          </a:xfrm>
        </p:spPr>
        <p:txBody>
          <a:bodyPr>
            <a:noAutofit/>
          </a:bodyPr>
          <a:lstStyle/>
          <a:p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typedef: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B0B5B-90FF-4AAA-BD57-9E2FAC418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5741"/>
            <a:ext cx="9479678" cy="50740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#include &lt;stdio.h&gt;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typedef unsigned long ulong;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int main() {</a:t>
            </a:r>
          </a:p>
          <a:p>
            <a:pPr marL="0" indent="0">
              <a:buNone/>
            </a:pPr>
            <a:r>
              <a:rPr lang="en-US" sz="2400" b="1" dirty="0"/>
              <a:t>    ulong num = 1000000;</a:t>
            </a:r>
          </a:p>
          <a:p>
            <a:pPr marL="0" indent="0">
              <a:buNone/>
            </a:pPr>
            <a:r>
              <a:rPr lang="en-US" sz="2400" b="1" dirty="0"/>
              <a:t>    printf("Number: %lu\n", num);  // Output: Number: 1000000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   return 0;</a:t>
            </a:r>
          </a:p>
          <a:p>
            <a:pPr marL="0" indent="0">
              <a:buNone/>
            </a:pPr>
            <a:r>
              <a:rPr lang="en-US" sz="2400" b="1" dirty="0"/>
              <a:t>}</a:t>
            </a:r>
          </a:p>
          <a:p>
            <a:pPr marL="0" indent="0">
              <a:buNone/>
            </a:pPr>
            <a:r>
              <a:rPr lang="en-US" dirty="0"/>
              <a:t>Here, ulong is now an alias for unsigned long.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8753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BFF0-A384-4E8D-BDBD-097023B4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1670"/>
            <a:ext cx="5418666" cy="806824"/>
          </a:xfrm>
        </p:spPr>
        <p:txBody>
          <a:bodyPr>
            <a:normAutofit/>
          </a:bodyPr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Pre-processors in C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D25747-ED5F-46AA-A29E-64AFFF5B8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72989"/>
            <a:ext cx="10837333" cy="539675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Pre-processors in C are tools that operate on the source code before the actual compilation process begins. </a:t>
            </a:r>
          </a:p>
          <a:p>
            <a:pPr algn="just"/>
            <a:r>
              <a:rPr lang="en-US" sz="2400" dirty="0"/>
              <a:t>Pre-processors play a crucial role in making C programs more flexible and manageable by allowing conditional compilation and code abstraction through macros.</a:t>
            </a:r>
          </a:p>
          <a:p>
            <a:pPr algn="just"/>
            <a:r>
              <a:rPr lang="en-US" sz="2400" dirty="0"/>
              <a:t>They handle directives that control the compilation process, allowing for </a:t>
            </a:r>
          </a:p>
          <a:p>
            <a:pPr lvl="5" algn="just">
              <a:buFont typeface="Wingdings" panose="05000000000000000000" pitchFamily="2" charset="2"/>
              <a:buChar char="§"/>
            </a:pPr>
            <a:r>
              <a:rPr lang="en-IN" sz="2000" b="1" dirty="0"/>
              <a:t>Macro Definition(#define)</a:t>
            </a:r>
            <a:endParaRPr lang="en-US" sz="2000" b="1" dirty="0"/>
          </a:p>
          <a:p>
            <a:pPr lvl="5" algn="just">
              <a:buFont typeface="Wingdings" panose="05000000000000000000" pitchFamily="2" charset="2"/>
              <a:buChar char="§"/>
            </a:pPr>
            <a:r>
              <a:rPr lang="en-IN" sz="2000" b="1" dirty="0"/>
              <a:t>File Inclusion(#include)</a:t>
            </a:r>
            <a:endParaRPr lang="en-US" sz="2000" b="1" dirty="0"/>
          </a:p>
          <a:p>
            <a:pPr lvl="5" algn="just">
              <a:buFont typeface="Wingdings" panose="05000000000000000000" pitchFamily="2" charset="2"/>
              <a:buChar char="§"/>
            </a:pPr>
            <a:r>
              <a:rPr lang="en-IN" sz="2000" b="1" dirty="0"/>
              <a:t>Conditional Compilation</a:t>
            </a:r>
            <a:r>
              <a:rPr lang="en-US" sz="2000" b="1" dirty="0"/>
              <a:t>(#if, #ifdef, #ifndef, #else, #elif, #endif)</a:t>
            </a:r>
          </a:p>
          <a:p>
            <a:pPr lvl="5" algn="just">
              <a:buFont typeface="Wingdings" panose="05000000000000000000" pitchFamily="2" charset="2"/>
              <a:buChar char="§"/>
            </a:pPr>
            <a:r>
              <a:rPr lang="en-IN" sz="2000" b="1" dirty="0"/>
              <a:t>Macro Undefinition (#undef)</a:t>
            </a:r>
          </a:p>
          <a:p>
            <a:pPr lvl="5" algn="just">
              <a:buFont typeface="Wingdings" panose="05000000000000000000" pitchFamily="2" charset="2"/>
              <a:buChar char="§"/>
            </a:pPr>
            <a:r>
              <a:rPr lang="en-IN" sz="2000" b="1" dirty="0"/>
              <a:t>Pragma Directive (#pragma)</a:t>
            </a:r>
          </a:p>
        </p:txBody>
      </p:sp>
    </p:spTree>
    <p:extLst>
      <p:ext uri="{BB962C8B-B14F-4D97-AF65-F5344CB8AC3E}">
        <p14:creationId xmlns:p14="http://schemas.microsoft.com/office/powerpoint/2010/main" val="1665610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1E8D-782F-40CA-8427-42422C66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12375"/>
            <a:ext cx="10734737" cy="134470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Macro Definition (#define):</a:t>
            </a:r>
            <a:br>
              <a:rPr lang="en-US" dirty="0"/>
            </a:br>
            <a:r>
              <a:rPr lang="en-US" sz="2700" dirty="0">
                <a:solidFill>
                  <a:schemeClr val="tx1"/>
                </a:solidFill>
              </a:rPr>
              <a:t>Macros are used to define constant values or functions that are substituted in the code.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01A9E-0367-4624-8E12-3742E8CE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7411"/>
            <a:ext cx="10734736" cy="4284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/>
              <a:t>#define PI 3.14</a:t>
            </a:r>
          </a:p>
          <a:p>
            <a:pPr marL="0" indent="0">
              <a:buNone/>
            </a:pPr>
            <a:r>
              <a:rPr lang="en-IN" sz="2400" b="1" dirty="0"/>
              <a:t>#define CIRCLE_AREA(radius) (PI * (radius) * (radius))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int main() {</a:t>
            </a:r>
          </a:p>
          <a:p>
            <a:pPr marL="0" indent="0">
              <a:buNone/>
            </a:pPr>
            <a:r>
              <a:rPr lang="en-IN" sz="2400" b="1" dirty="0"/>
              <a:t>    double radius = 5.0;</a:t>
            </a:r>
          </a:p>
          <a:p>
            <a:pPr marL="0" indent="0">
              <a:buNone/>
            </a:pPr>
            <a:r>
              <a:rPr lang="en-IN" sz="2400" b="1" dirty="0"/>
              <a:t>    double area = CIRCLE_AREA(radius);</a:t>
            </a:r>
          </a:p>
          <a:p>
            <a:pPr marL="0" indent="0">
              <a:buNone/>
            </a:pPr>
            <a:r>
              <a:rPr lang="en-IN" sz="2400" b="1" dirty="0"/>
              <a:t>    printf("Area of circle: %f\n", area); // Output: Area of circle: 78.50</a:t>
            </a:r>
          </a:p>
          <a:p>
            <a:pPr marL="0" indent="0">
              <a:buNone/>
            </a:pPr>
            <a:r>
              <a:rPr lang="en-IN" sz="2400" b="1" dirty="0"/>
              <a:t>    return 0;</a:t>
            </a:r>
          </a:p>
          <a:p>
            <a:pPr marL="0" indent="0">
              <a:buNone/>
            </a:pPr>
            <a:r>
              <a:rPr lang="en-IN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819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813C-DD21-4CCF-9353-5704DECC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</a:t>
            </a:r>
            <a:r>
              <a:rPr lang="en-US" b="1" dirty="0"/>
              <a:t>Macro Definition 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F769E-C2B2-46FF-B073-62455F989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62635"/>
            <a:ext cx="10837333" cy="4678727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/>
              <a:t>o	Object-like Macros: Replace identifiers with code fragments.</a:t>
            </a:r>
          </a:p>
          <a:p>
            <a:pPr marL="0" indent="0">
              <a:buNone/>
            </a:pPr>
            <a:r>
              <a:rPr lang="en-IN" sz="2800" b="1" dirty="0"/>
              <a:t>#define MAX 100</a:t>
            </a:r>
          </a:p>
          <a:p>
            <a:pPr marL="0" indent="0">
              <a:buNone/>
            </a:pPr>
            <a:r>
              <a:rPr lang="en-IN" sz="2800" b="1" dirty="0"/>
              <a:t>int array[MAX]; // Expands to int array[100];</a:t>
            </a:r>
          </a:p>
          <a:p>
            <a:pPr marL="0" indent="0">
              <a:buNone/>
            </a:pPr>
            <a:endParaRPr lang="en-IN" sz="2800" b="1" dirty="0"/>
          </a:p>
          <a:p>
            <a:pPr marL="0" indent="0">
              <a:buNone/>
            </a:pPr>
            <a:r>
              <a:rPr lang="en-IN" sz="2800" b="1" dirty="0"/>
              <a:t>o	Function-like Macros: Perform parameterized substitution.</a:t>
            </a:r>
          </a:p>
          <a:p>
            <a:pPr marL="0" indent="0">
              <a:buNone/>
            </a:pPr>
            <a:r>
              <a:rPr lang="en-IN" sz="2800" b="1" dirty="0"/>
              <a:t>#define SQUARE(x) ((x) * (x))</a:t>
            </a:r>
          </a:p>
          <a:p>
            <a:pPr marL="0" indent="0">
              <a:buNone/>
            </a:pPr>
            <a:r>
              <a:rPr lang="en-IN" sz="2800" b="1" dirty="0"/>
              <a:t>int y = SQUARE(5); // Expands to int y = ((5) * (5));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0514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1749-481C-46CB-AB5E-81312665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824384" cy="115644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File Inclusion (#include)</a:t>
            </a:r>
            <a:br>
              <a:rPr lang="en-US" dirty="0"/>
            </a:br>
            <a:r>
              <a:rPr lang="en-US" sz="3100" dirty="0">
                <a:solidFill>
                  <a:schemeClr val="tx1"/>
                </a:solidFill>
              </a:rPr>
              <a:t>This directive is used to include the contents of another file.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DB33-356B-4E0B-9164-94A18B50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087" y="1973085"/>
            <a:ext cx="10837332" cy="4275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#include &lt;stdio.h&gt; // Standard library header file</a:t>
            </a:r>
          </a:p>
          <a:p>
            <a:pPr marL="0" indent="0">
              <a:buNone/>
            </a:pPr>
            <a:r>
              <a:rPr lang="en-IN" sz="2800" b="1" dirty="0"/>
              <a:t>#include "myheader.h" // User-defined header file</a:t>
            </a:r>
          </a:p>
          <a:p>
            <a:pPr marL="0" indent="0">
              <a:buNone/>
            </a:pPr>
            <a:endParaRPr lang="en-IN" sz="2800" b="1" dirty="0"/>
          </a:p>
          <a:p>
            <a:pPr marL="0" indent="0">
              <a:buNone/>
            </a:pPr>
            <a:r>
              <a:rPr lang="en-IN" sz="2800" b="1" dirty="0"/>
              <a:t>int main() {</a:t>
            </a:r>
          </a:p>
          <a:p>
            <a:pPr marL="0" indent="0">
              <a:buNone/>
            </a:pPr>
            <a:r>
              <a:rPr lang="en-IN" sz="2800" b="1" dirty="0"/>
              <a:t>    printf("Hello, World!\n");</a:t>
            </a:r>
          </a:p>
          <a:p>
            <a:pPr marL="0" indent="0">
              <a:buNone/>
            </a:pPr>
            <a:r>
              <a:rPr lang="en-IN" sz="2800" b="1" dirty="0"/>
              <a:t>    return 0;</a:t>
            </a:r>
          </a:p>
          <a:p>
            <a:pPr marL="0" indent="0">
              <a:buNone/>
            </a:pPr>
            <a:r>
              <a:rPr lang="en-IN" sz="2800" b="1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53E7F-576F-4D9F-9872-CC036686A63B}"/>
              </a:ext>
            </a:extLst>
          </p:cNvPr>
          <p:cNvSpPr txBox="1"/>
          <p:nvPr/>
        </p:nvSpPr>
        <p:spPr>
          <a:xfrm>
            <a:off x="5580029" y="4952762"/>
            <a:ext cx="65312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sz="2000" b="1" dirty="0"/>
              <a:t>	Standard Library Files: Use angle brackets &lt; &gt;.</a:t>
            </a:r>
          </a:p>
          <a:p>
            <a:r>
              <a:rPr lang="en-US" sz="2000" b="1" dirty="0"/>
              <a:t>#include &lt;stdio.h&gt;</a:t>
            </a:r>
          </a:p>
          <a:p>
            <a:r>
              <a:rPr lang="en-US" sz="2000" b="1" dirty="0"/>
              <a:t>o	User-defined Files: Use double quotes " ".</a:t>
            </a:r>
          </a:p>
          <a:p>
            <a:r>
              <a:rPr lang="en-US" sz="2000" b="1" dirty="0"/>
              <a:t>#include "myheader.h"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9173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C1D8-93A7-4057-8E12-B337C5BFB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7553"/>
            <a:ext cx="10896101" cy="1320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Conditional Compilation (#if, #ifdef, #ifndef, #else, #elif, #endif)</a:t>
            </a:r>
            <a:br>
              <a:rPr lang="en-US" dirty="0"/>
            </a:br>
            <a:r>
              <a:rPr lang="en-US" sz="2700" dirty="0">
                <a:solidFill>
                  <a:schemeClr val="tx1"/>
                </a:solidFill>
              </a:rPr>
              <a:t>Conditional compilation allows compiling code selectively based on certain conditions.</a:t>
            </a:r>
            <a:br>
              <a:rPr lang="en-US" sz="2700" dirty="0">
                <a:solidFill>
                  <a:schemeClr val="tx1"/>
                </a:solidFill>
              </a:rPr>
            </a:br>
            <a:endParaRPr lang="en-IN" sz="27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9628-BA54-4186-88EC-9A75CF512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499" y="2241271"/>
            <a:ext cx="10896100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/>
              <a:t>#define DEBUG</a:t>
            </a:r>
          </a:p>
          <a:p>
            <a:pPr marL="0" indent="0">
              <a:buNone/>
            </a:pPr>
            <a:r>
              <a:rPr lang="en-IN" sz="2400" b="1" dirty="0"/>
              <a:t>int main() {</a:t>
            </a:r>
          </a:p>
          <a:p>
            <a:pPr marL="0" indent="0">
              <a:buNone/>
            </a:pPr>
            <a:r>
              <a:rPr lang="en-IN" sz="2400" b="1" dirty="0"/>
              <a:t>#ifdef DEBUG</a:t>
            </a:r>
          </a:p>
          <a:p>
            <a:pPr marL="0" indent="0">
              <a:buNone/>
            </a:pPr>
            <a:r>
              <a:rPr lang="en-IN" sz="2400" b="1" dirty="0"/>
              <a:t>    printf("Debug mode is ON\n");</a:t>
            </a:r>
          </a:p>
          <a:p>
            <a:pPr marL="0" indent="0">
              <a:buNone/>
            </a:pPr>
            <a:r>
              <a:rPr lang="en-IN" sz="2400" b="1" dirty="0"/>
              <a:t>#else</a:t>
            </a:r>
          </a:p>
          <a:p>
            <a:pPr marL="0" indent="0">
              <a:buNone/>
            </a:pPr>
            <a:r>
              <a:rPr lang="en-IN" sz="2400" b="1" dirty="0"/>
              <a:t>    printf("Debug mode is OFF\n");</a:t>
            </a:r>
          </a:p>
          <a:p>
            <a:pPr marL="0" indent="0">
              <a:buNone/>
            </a:pPr>
            <a:r>
              <a:rPr lang="en-IN" sz="2400" b="1" dirty="0"/>
              <a:t>#endif</a:t>
            </a:r>
          </a:p>
          <a:p>
            <a:pPr marL="0" indent="0">
              <a:buNone/>
            </a:pPr>
            <a:r>
              <a:rPr lang="en-IN" sz="2400" b="1" dirty="0"/>
              <a:t>    return 0;</a:t>
            </a:r>
          </a:p>
          <a:p>
            <a:pPr marL="0" indent="0">
              <a:buNone/>
            </a:pPr>
            <a:r>
              <a:rPr lang="en-IN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4235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5BC572-EE3C-4E89-B4E6-7D28954C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Conditional Compilation Example: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A78C6D-9BF2-494C-827F-D348696DB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88142"/>
            <a:ext cx="5651748" cy="46697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</a:t>
            </a:r>
            <a:r>
              <a:rPr lang="en-US" sz="2000" b="1" dirty="0"/>
              <a:t>	Conditional Code Inclusion:</a:t>
            </a:r>
          </a:p>
          <a:p>
            <a:pPr marL="0" indent="0">
              <a:buNone/>
            </a:pPr>
            <a:r>
              <a:rPr lang="en-US" sz="2000" b="1" dirty="0"/>
              <a:t>#if EXPRESSION</a:t>
            </a:r>
          </a:p>
          <a:p>
            <a:pPr marL="0" indent="0">
              <a:buNone/>
            </a:pPr>
            <a:r>
              <a:rPr lang="en-US" sz="2000" b="1" dirty="0"/>
              <a:t>// Code to include if EXPRESSION is true</a:t>
            </a:r>
          </a:p>
          <a:p>
            <a:pPr marL="0" indent="0">
              <a:buNone/>
            </a:pPr>
            <a:r>
              <a:rPr lang="en-US" sz="2000" b="1" dirty="0"/>
              <a:t>#endif</a:t>
            </a:r>
          </a:p>
          <a:p>
            <a:pPr marL="0" indent="0">
              <a:buNone/>
            </a:pPr>
            <a:r>
              <a:rPr lang="en-US" sz="2000" b="1" dirty="0"/>
              <a:t>o	Check if Macro is Defined:</a:t>
            </a:r>
          </a:p>
          <a:p>
            <a:pPr marL="0" indent="0">
              <a:buNone/>
            </a:pPr>
            <a:r>
              <a:rPr lang="en-US" sz="2000" b="1" dirty="0"/>
              <a:t>#ifdef MACRO</a:t>
            </a:r>
          </a:p>
          <a:p>
            <a:pPr marL="0" indent="0">
              <a:buNone/>
            </a:pPr>
            <a:r>
              <a:rPr lang="en-US" sz="2000" b="1" dirty="0"/>
              <a:t>// Code to include if MACRO is defined</a:t>
            </a:r>
          </a:p>
          <a:p>
            <a:pPr marL="0" indent="0">
              <a:buNone/>
            </a:pPr>
            <a:r>
              <a:rPr lang="en-US" sz="2000" b="1" dirty="0"/>
              <a:t>#endif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D8ED3-05A8-4AD0-93FD-A350A4EEF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2543" y="1488142"/>
            <a:ext cx="5862918" cy="52981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</a:t>
            </a:r>
            <a:r>
              <a:rPr lang="en-US" sz="2000" b="1" dirty="0"/>
              <a:t>	Check if Macro is Not Defined:</a:t>
            </a:r>
          </a:p>
          <a:p>
            <a:pPr marL="0" indent="0">
              <a:buNone/>
            </a:pPr>
            <a:r>
              <a:rPr lang="en-US" sz="2000" b="1" dirty="0"/>
              <a:t>#ifndef MACRO</a:t>
            </a:r>
          </a:p>
          <a:p>
            <a:pPr marL="0" indent="0">
              <a:buNone/>
            </a:pPr>
            <a:r>
              <a:rPr lang="en-US" sz="2000" b="1" dirty="0"/>
              <a:t>// Code to include if MACRO is not defined</a:t>
            </a:r>
          </a:p>
          <a:p>
            <a:pPr marL="0" indent="0">
              <a:buNone/>
            </a:pPr>
            <a:r>
              <a:rPr lang="en-US" sz="2000" b="1" dirty="0"/>
              <a:t>#endif</a:t>
            </a:r>
          </a:p>
          <a:p>
            <a:pPr marL="0" indent="0">
              <a:buNone/>
            </a:pPr>
            <a:r>
              <a:rPr lang="en-US" sz="2000" b="1" dirty="0"/>
              <a:t>o	Alternative Conditions:</a:t>
            </a:r>
          </a:p>
          <a:p>
            <a:pPr marL="0" indent="0">
              <a:buNone/>
            </a:pPr>
            <a:r>
              <a:rPr lang="en-US" sz="2000" b="1" dirty="0"/>
              <a:t>#if EXPRESSION</a:t>
            </a:r>
          </a:p>
          <a:p>
            <a:pPr marL="0" indent="0">
              <a:buNone/>
            </a:pPr>
            <a:r>
              <a:rPr lang="en-US" sz="2000" b="1" dirty="0"/>
              <a:t>// Code if EXPRESSION is true</a:t>
            </a:r>
          </a:p>
          <a:p>
            <a:pPr marL="0" indent="0">
              <a:buNone/>
            </a:pPr>
            <a:r>
              <a:rPr lang="en-US" sz="2000" b="1" dirty="0"/>
              <a:t>#elif ANOTHER_EXPRESSION</a:t>
            </a:r>
          </a:p>
          <a:p>
            <a:pPr marL="0" indent="0">
              <a:buNone/>
            </a:pPr>
            <a:r>
              <a:rPr lang="en-US" sz="2000" b="1" dirty="0"/>
              <a:t>// Code if ANOTHER_EXPRESSION is true</a:t>
            </a:r>
          </a:p>
          <a:p>
            <a:pPr marL="0" indent="0">
              <a:buNone/>
            </a:pPr>
            <a:r>
              <a:rPr lang="en-US" sz="2000" b="1" dirty="0"/>
              <a:t>#else</a:t>
            </a:r>
          </a:p>
          <a:p>
            <a:pPr marL="0" indent="0">
              <a:buNone/>
            </a:pPr>
            <a:r>
              <a:rPr lang="en-US" sz="2000" b="1" dirty="0"/>
              <a:t>// Code if none of the above expressions are true</a:t>
            </a:r>
          </a:p>
          <a:p>
            <a:pPr marL="0" indent="0">
              <a:buNone/>
            </a:pPr>
            <a:r>
              <a:rPr lang="en-US" sz="2000" b="1" dirty="0"/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1186489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AF43-11D8-41F8-B1F0-61811A1A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474760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Macro Undefinition (#undef)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This directive is used to undefine a macro.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94716-F6E4-416C-BB92-FA91A7B54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322" y="1930400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/>
              <a:t>#define TEMP 100</a:t>
            </a:r>
          </a:p>
          <a:p>
            <a:pPr marL="0" indent="0">
              <a:buNone/>
            </a:pPr>
            <a:r>
              <a:rPr lang="en-IN" sz="2800" b="1" dirty="0"/>
              <a:t>#undef TEMP</a:t>
            </a:r>
          </a:p>
          <a:p>
            <a:pPr marL="0" indent="0">
              <a:buNone/>
            </a:pPr>
            <a:r>
              <a:rPr lang="en-IN" sz="2800" b="1" dirty="0"/>
              <a:t>#define TEMP 200</a:t>
            </a:r>
          </a:p>
          <a:p>
            <a:pPr marL="0" indent="0">
              <a:buNone/>
            </a:pPr>
            <a:endParaRPr lang="en-IN" sz="2800" b="1" dirty="0"/>
          </a:p>
          <a:p>
            <a:pPr marL="0" indent="0">
              <a:buNone/>
            </a:pPr>
            <a:r>
              <a:rPr lang="en-IN" sz="2800" b="1" dirty="0"/>
              <a:t>int main() {</a:t>
            </a:r>
          </a:p>
          <a:p>
            <a:pPr marL="0" indent="0">
              <a:buNone/>
            </a:pPr>
            <a:r>
              <a:rPr lang="en-IN" sz="2800" b="1" dirty="0"/>
              <a:t>    printf("TEMP: %d\n", TEMP); // Output: TEMP: 200</a:t>
            </a:r>
          </a:p>
          <a:p>
            <a:pPr marL="0" indent="0">
              <a:buNone/>
            </a:pPr>
            <a:r>
              <a:rPr lang="en-IN" sz="2800" b="1" dirty="0"/>
              <a:t>    return 0;</a:t>
            </a:r>
          </a:p>
          <a:p>
            <a:pPr marL="0" indent="0">
              <a:buNone/>
            </a:pPr>
            <a:r>
              <a:rPr lang="en-IN" sz="2800" b="1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A1426-A2F4-4207-84EC-48275C060F57}"/>
              </a:ext>
            </a:extLst>
          </p:cNvPr>
          <p:cNvSpPr txBox="1"/>
          <p:nvPr/>
        </p:nvSpPr>
        <p:spPr>
          <a:xfrm>
            <a:off x="6350982" y="1930400"/>
            <a:ext cx="46526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Remove Macro Definition:</a:t>
            </a:r>
          </a:p>
          <a:p>
            <a:endParaRPr lang="en-US" sz="2400" b="1" dirty="0"/>
          </a:p>
          <a:p>
            <a:r>
              <a:rPr lang="en-US" sz="2400" dirty="0"/>
              <a:t>#define BUFFER_SIZE 1024</a:t>
            </a:r>
          </a:p>
          <a:p>
            <a:r>
              <a:rPr lang="en-US" sz="2400" dirty="0"/>
              <a:t>#undef BUFFER_SIZE</a:t>
            </a:r>
          </a:p>
          <a:p>
            <a:r>
              <a:rPr lang="en-US" sz="2400" dirty="0"/>
              <a:t>#define BUFFER_SIZE 2048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2566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3F82-CD57-442E-B2DF-2ED3F5DF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125" y="582706"/>
            <a:ext cx="10985749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Pragma Directive (#pragma):</a:t>
            </a:r>
            <a:br>
              <a:rPr lang="en-US" b="1" dirty="0"/>
            </a:br>
            <a:r>
              <a:rPr lang="en-US" sz="3100" b="1" dirty="0">
                <a:solidFill>
                  <a:schemeClr val="tx1"/>
                </a:solidFill>
              </a:rPr>
              <a:t>The #pragma directive is used to provide additional information to the compiler.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8AD8-6897-459E-BBB8-05E16EC34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b="1" dirty="0"/>
              <a:t>#pragma message("Compiling this code")</a:t>
            </a:r>
          </a:p>
          <a:p>
            <a:pPr marL="0" indent="0">
              <a:buNone/>
            </a:pPr>
            <a:endParaRPr lang="en-IN" sz="2800" b="1" dirty="0"/>
          </a:p>
          <a:p>
            <a:pPr marL="0" indent="0">
              <a:buNone/>
            </a:pPr>
            <a:r>
              <a:rPr lang="en-IN" sz="2800" b="1" dirty="0"/>
              <a:t>int main() {</a:t>
            </a:r>
          </a:p>
          <a:p>
            <a:pPr marL="0" indent="0">
              <a:buNone/>
            </a:pPr>
            <a:r>
              <a:rPr lang="en-IN" sz="2800" b="1" dirty="0"/>
              <a:t>    printf("Pragma directive demo\n");</a:t>
            </a:r>
          </a:p>
          <a:p>
            <a:pPr marL="0" indent="0">
              <a:buNone/>
            </a:pPr>
            <a:r>
              <a:rPr lang="en-IN" sz="2800" b="1" dirty="0"/>
              <a:t>    return 0;</a:t>
            </a:r>
          </a:p>
          <a:p>
            <a:pPr marL="0" indent="0">
              <a:buNone/>
            </a:pPr>
            <a:r>
              <a:rPr lang="en-IN" sz="2800" b="1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E64A01-5BBB-4E6C-A43F-B6D333B54AFC}"/>
              </a:ext>
            </a:extLst>
          </p:cNvPr>
          <p:cNvSpPr txBox="1"/>
          <p:nvPr/>
        </p:nvSpPr>
        <p:spPr>
          <a:xfrm>
            <a:off x="5849470" y="5065151"/>
            <a:ext cx="5530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Compiler-specific Instructions:</a:t>
            </a:r>
          </a:p>
          <a:p>
            <a:r>
              <a:rPr lang="en-US" sz="2400" dirty="0"/>
              <a:t>#pragma warning(disable: 4996) // Disable a specific warning in MSVC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8548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0DBA-531B-4520-9393-7D3F20E9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99" y="170330"/>
            <a:ext cx="9918948" cy="555812"/>
          </a:xfrm>
        </p:spPr>
        <p:txBody>
          <a:bodyPr>
            <a:noAutofit/>
          </a:bodyPr>
          <a:lstStyle/>
          <a:p>
            <a:r>
              <a:rPr lang="en-IN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of a Combined Use of Pre-processor Directives:</a:t>
            </a:r>
            <a:endParaRPr lang="en-IN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2A1C6-A9F6-4A7E-84FC-BE3983A4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840" y="726142"/>
            <a:ext cx="8596668" cy="58449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#include &lt;stdio.h&gt;</a:t>
            </a:r>
          </a:p>
          <a:p>
            <a:pPr marL="0" indent="0">
              <a:buNone/>
            </a:pPr>
            <a:r>
              <a:rPr lang="en-IN" sz="2000" b="1" dirty="0"/>
              <a:t>#define PI 3.14159</a:t>
            </a:r>
          </a:p>
          <a:p>
            <a:pPr marL="0" indent="0">
              <a:buNone/>
            </a:pPr>
            <a:r>
              <a:rPr lang="en-IN" sz="2000" b="1" dirty="0"/>
              <a:t>#define AREA(radius) (PI * (radius) * (radius))</a:t>
            </a:r>
          </a:p>
          <a:p>
            <a:pPr marL="0" indent="0">
              <a:buNone/>
            </a:pPr>
            <a:r>
              <a:rPr lang="en-IN" sz="2000" b="1" dirty="0"/>
              <a:t>#define DEBUG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int main() {</a:t>
            </a:r>
          </a:p>
          <a:p>
            <a:pPr marL="0" indent="0">
              <a:buNone/>
            </a:pPr>
            <a:r>
              <a:rPr lang="en-IN" sz="2000" b="1" dirty="0"/>
              <a:t>    double r = 5.0;</a:t>
            </a:r>
          </a:p>
          <a:p>
            <a:pPr marL="0" indent="0">
              <a:buNone/>
            </a:pPr>
            <a:r>
              <a:rPr lang="en-IN" sz="2000" b="1" dirty="0"/>
              <a:t>    double area = AREA(r);</a:t>
            </a:r>
          </a:p>
          <a:p>
            <a:pPr marL="0" indent="0">
              <a:buNone/>
            </a:pPr>
            <a:r>
              <a:rPr lang="en-IN" sz="2000" b="1" dirty="0"/>
              <a:t>    printf("Area of circle: %f\n", area);</a:t>
            </a:r>
          </a:p>
          <a:p>
            <a:pPr marL="0" indent="0">
              <a:buNone/>
            </a:pPr>
            <a:r>
              <a:rPr lang="en-IN" sz="2000" b="1" dirty="0"/>
              <a:t>    #ifdef DEBUG</a:t>
            </a:r>
          </a:p>
          <a:p>
            <a:pPr marL="0" indent="0">
              <a:buNone/>
            </a:pPr>
            <a:r>
              <a:rPr lang="en-IN" sz="2000" b="1" dirty="0"/>
              <a:t>    printf("Debug mode: Radius = %f, Area = %f\n", r, area);</a:t>
            </a:r>
          </a:p>
          <a:p>
            <a:pPr marL="0" indent="0">
              <a:buNone/>
            </a:pPr>
            <a:r>
              <a:rPr lang="en-IN" sz="2000" b="1" dirty="0"/>
              <a:t>    #endif</a:t>
            </a:r>
          </a:p>
          <a:p>
            <a:pPr marL="0" indent="0">
              <a:buNone/>
            </a:pPr>
            <a:r>
              <a:rPr lang="en-IN" sz="2000" b="1" dirty="0"/>
              <a:t>    return 0;</a:t>
            </a:r>
          </a:p>
          <a:p>
            <a:pPr marL="0" indent="0">
              <a:buNone/>
            </a:pPr>
            <a:r>
              <a:rPr lang="en-IN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5118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0551-C90C-4034-9EA4-35F232D8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43" y="376518"/>
            <a:ext cx="11147113" cy="20349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Interfacing C with Assembly Language:</a:t>
            </a:r>
            <a:br>
              <a:rPr lang="en-US" dirty="0"/>
            </a:br>
            <a:r>
              <a:rPr lang="en-US" sz="2700" dirty="0">
                <a:solidFill>
                  <a:schemeClr val="tx1"/>
                </a:solidFill>
              </a:rPr>
              <a:t>Interfacing C with Assembly language can be crucial for embedded systems and performance-critical applications. It allows developers to optimize specific parts of the code for speed or size, and to interact directly with hardware.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6F42B-321C-4544-9D32-584F5A00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77035"/>
            <a:ext cx="10992222" cy="25997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b="1" dirty="0"/>
              <a:t>Advantages: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Performance Optimization: Assembly code can be written for performance-critical sections to optimize speed.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Hardware Access: Direct interaction with hardware components that require precise control not possible with high-level languages.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Legacy Code Integration: Incorporating existing assembly routines into new C codebases.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F9A87-3CDE-41FD-9682-8CA90695485A}"/>
              </a:ext>
            </a:extLst>
          </p:cNvPr>
          <p:cNvSpPr txBox="1"/>
          <p:nvPr/>
        </p:nvSpPr>
        <p:spPr>
          <a:xfrm>
            <a:off x="522442" y="4876800"/>
            <a:ext cx="76533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Methods to Interface C with Assembly: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Inline Assembly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Separate Assembly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Compiler Intrinsic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05949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C4E0-C12F-4FB4-B19D-B03C4519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63" y="98612"/>
            <a:ext cx="8596668" cy="61856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ypedef for Structs: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C6690-4BBB-4276-9F3D-882CDF811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17176"/>
            <a:ext cx="10501654" cy="61408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600" b="1" dirty="0"/>
              <a:t>#include &lt;stdio.h&gt;</a:t>
            </a:r>
          </a:p>
          <a:p>
            <a:pPr marL="0" indent="0">
              <a:buNone/>
            </a:pPr>
            <a:r>
              <a:rPr lang="en-IN" sz="2600" b="1" dirty="0"/>
              <a:t>typedef struct {</a:t>
            </a:r>
          </a:p>
          <a:p>
            <a:pPr marL="0" indent="0">
              <a:buNone/>
            </a:pPr>
            <a:r>
              <a:rPr lang="en-IN" sz="2600" b="1" dirty="0"/>
              <a:t>    int x;</a:t>
            </a:r>
          </a:p>
          <a:p>
            <a:pPr marL="0" indent="0">
              <a:buNone/>
            </a:pPr>
            <a:r>
              <a:rPr lang="en-IN" sz="2600" b="1" dirty="0"/>
              <a:t>    int y;</a:t>
            </a:r>
          </a:p>
          <a:p>
            <a:pPr marL="0" indent="0">
              <a:buNone/>
            </a:pPr>
            <a:r>
              <a:rPr lang="en-IN" sz="2600" b="1" dirty="0"/>
              <a:t>} Point;</a:t>
            </a:r>
          </a:p>
          <a:p>
            <a:pPr marL="0" indent="0">
              <a:buNone/>
            </a:pPr>
            <a:endParaRPr lang="en-IN" sz="2600" b="1" dirty="0"/>
          </a:p>
          <a:p>
            <a:pPr marL="0" indent="0">
              <a:buNone/>
            </a:pPr>
            <a:r>
              <a:rPr lang="en-IN" sz="2600" b="1" dirty="0"/>
              <a:t>int main() {</a:t>
            </a:r>
          </a:p>
          <a:p>
            <a:pPr marL="0" indent="0">
              <a:buNone/>
            </a:pPr>
            <a:r>
              <a:rPr lang="en-IN" sz="2600" b="1" dirty="0"/>
              <a:t>    Point p1;</a:t>
            </a:r>
          </a:p>
          <a:p>
            <a:pPr marL="0" indent="0">
              <a:buNone/>
            </a:pPr>
            <a:r>
              <a:rPr lang="en-IN" sz="2600" b="1" dirty="0"/>
              <a:t>    p1.x = 10;</a:t>
            </a:r>
          </a:p>
          <a:p>
            <a:pPr marL="0" indent="0">
              <a:buNone/>
            </a:pPr>
            <a:r>
              <a:rPr lang="en-IN" sz="2600" b="1" dirty="0"/>
              <a:t>    p1.y = 20;</a:t>
            </a:r>
          </a:p>
          <a:p>
            <a:pPr marL="0" indent="0">
              <a:buNone/>
            </a:pPr>
            <a:endParaRPr lang="en-IN" sz="2600" b="1" dirty="0"/>
          </a:p>
          <a:p>
            <a:pPr marL="0" indent="0">
              <a:buNone/>
            </a:pPr>
            <a:r>
              <a:rPr lang="en-IN" sz="2600" b="1" dirty="0"/>
              <a:t>    printf("Point coordinates: (%d, %d)\n", p1.x, p1.y);  // Output: Point coordinates: (10, 20)</a:t>
            </a:r>
          </a:p>
          <a:p>
            <a:pPr marL="0" indent="0">
              <a:buNone/>
            </a:pPr>
            <a:r>
              <a:rPr lang="en-IN" sz="2600" b="1" dirty="0"/>
              <a:t>    return 0;</a:t>
            </a:r>
          </a:p>
          <a:p>
            <a:pPr marL="0" indent="0">
              <a:buNone/>
            </a:pPr>
            <a:r>
              <a:rPr lang="en-IN" sz="2600" b="1" dirty="0"/>
              <a:t>}</a:t>
            </a:r>
          </a:p>
          <a:p>
            <a:pPr marL="0" indent="0">
              <a:buNone/>
            </a:pPr>
            <a:r>
              <a:rPr lang="en-IN" sz="2300" dirty="0"/>
              <a:t>//Here, Point is an alias for the struct type, making it easier to declare variables of this type.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0393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B145-32E9-45C6-8FAA-557ED795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57" y="295834"/>
            <a:ext cx="11514667" cy="151503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Inline Assembly: </a:t>
            </a:r>
            <a:r>
              <a:rPr lang="en-US" sz="3100" dirty="0">
                <a:solidFill>
                  <a:schemeClr val="tx1"/>
                </a:solidFill>
              </a:rPr>
              <a:t>Inline assembly allows embedding assembly instructions directly within C code using compiler-specific syntax. This method is compiler-dependent.</a:t>
            </a:r>
            <a:endParaRPr lang="en-IN" sz="31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20343-C98B-469E-9D07-C1ED3DAC5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264" y="1810871"/>
            <a:ext cx="8596668" cy="52443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200" b="1" dirty="0"/>
              <a:t>#include &lt;stdio.h&gt;</a:t>
            </a:r>
          </a:p>
          <a:p>
            <a:pPr marL="0" indent="0">
              <a:buNone/>
            </a:pPr>
            <a:r>
              <a:rPr lang="en-IN" sz="2200" b="1" dirty="0"/>
              <a:t>int main() {</a:t>
            </a:r>
          </a:p>
          <a:p>
            <a:pPr marL="0" indent="0">
              <a:buNone/>
            </a:pPr>
            <a:r>
              <a:rPr lang="en-IN" sz="2200" b="1" dirty="0"/>
              <a:t>    int result;</a:t>
            </a:r>
          </a:p>
          <a:p>
            <a:pPr marL="0" indent="0">
              <a:buNone/>
            </a:pPr>
            <a:r>
              <a:rPr lang="en-IN" sz="2200" b="1" dirty="0"/>
              <a:t>    asm("movl $5, %%eax;"</a:t>
            </a:r>
          </a:p>
          <a:p>
            <a:pPr marL="0" indent="0">
              <a:buNone/>
            </a:pPr>
            <a:r>
              <a:rPr lang="en-IN" sz="2200" b="1" dirty="0"/>
              <a:t>        "movl $3, %%ebx;"</a:t>
            </a:r>
          </a:p>
          <a:p>
            <a:pPr marL="0" indent="0">
              <a:buNone/>
            </a:pPr>
            <a:r>
              <a:rPr lang="en-IN" sz="2200" b="1" dirty="0"/>
              <a:t>        "addl %%ebx, %%eax;"</a:t>
            </a:r>
          </a:p>
          <a:p>
            <a:pPr marL="0" indent="0">
              <a:buNone/>
            </a:pPr>
            <a:r>
              <a:rPr lang="en-IN" sz="2200" b="1" dirty="0"/>
              <a:t>        "movl %%eax, %0;"</a:t>
            </a:r>
          </a:p>
          <a:p>
            <a:pPr marL="0" indent="0">
              <a:buNone/>
            </a:pPr>
            <a:r>
              <a:rPr lang="en-IN" sz="2200" b="1" dirty="0"/>
              <a:t>        : "=r" (result)       // Output operand</a:t>
            </a:r>
          </a:p>
          <a:p>
            <a:pPr marL="0" indent="0">
              <a:buNone/>
            </a:pPr>
            <a:r>
              <a:rPr lang="en-IN" sz="2200" b="1" dirty="0"/>
              <a:t>        :                     // Input operands (none)</a:t>
            </a:r>
          </a:p>
          <a:p>
            <a:pPr marL="0" indent="0">
              <a:buNone/>
            </a:pPr>
            <a:r>
              <a:rPr lang="en-IN" sz="2200" b="1" dirty="0"/>
              <a:t>        : "%eax", "%ebx"      // Clobbered registers</a:t>
            </a:r>
          </a:p>
          <a:p>
            <a:pPr marL="0" indent="0">
              <a:buNone/>
            </a:pPr>
            <a:r>
              <a:rPr lang="en-IN" sz="2200" b="1" dirty="0"/>
              <a:t>    );</a:t>
            </a:r>
          </a:p>
          <a:p>
            <a:pPr marL="0" indent="0">
              <a:buNone/>
            </a:pPr>
            <a:r>
              <a:rPr lang="en-IN" sz="2200" b="1" dirty="0"/>
              <a:t>    printf("Result: %d\n", result); // Output: Result: 8</a:t>
            </a:r>
          </a:p>
          <a:p>
            <a:pPr marL="0" indent="0">
              <a:buNone/>
            </a:pPr>
            <a:r>
              <a:rPr lang="en-IN" sz="2200" b="1" dirty="0"/>
              <a:t>    return 0;</a:t>
            </a:r>
          </a:p>
          <a:p>
            <a:pPr marL="0" indent="0">
              <a:buNone/>
            </a:pPr>
            <a:r>
              <a:rPr lang="en-IN" sz="2200" b="1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766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A621-BC1F-4E42-BC87-33E33E3D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25" y="242047"/>
            <a:ext cx="11830921" cy="155089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Separate Assembly Files: </a:t>
            </a:r>
            <a:r>
              <a:rPr lang="en-US" sz="3100" dirty="0">
                <a:solidFill>
                  <a:schemeClr val="tx1"/>
                </a:solidFill>
              </a:rPr>
              <a:t>Assembly code is written in separate files, assembled with an assembler, and linked with C code. This method is more portable across different compilers.</a:t>
            </a:r>
            <a:endParaRPr lang="en-IN" sz="31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12053-743E-4B8F-A421-3891A7545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2134" y="1945342"/>
            <a:ext cx="4184035" cy="40960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Assembly File (add.asm):</a:t>
            </a:r>
          </a:p>
          <a:p>
            <a:pPr marL="0" indent="0">
              <a:buNone/>
            </a:pPr>
            <a:r>
              <a:rPr lang="en-US" sz="2000" b="1" dirty="0"/>
              <a:t>section .text</a:t>
            </a:r>
          </a:p>
          <a:p>
            <a:pPr marL="0" indent="0">
              <a:buNone/>
            </a:pPr>
            <a:r>
              <a:rPr lang="en-US" sz="2000" b="1" dirty="0"/>
              <a:t>global add_numbers</a:t>
            </a:r>
          </a:p>
          <a:p>
            <a:pPr marL="0" indent="0">
              <a:buNone/>
            </a:pPr>
            <a:r>
              <a:rPr lang="en-US" sz="2000" b="1" dirty="0"/>
              <a:t>add_numbers:</a:t>
            </a:r>
          </a:p>
          <a:p>
            <a:pPr marL="0" indent="0">
              <a:buNone/>
            </a:pPr>
            <a:r>
              <a:rPr lang="en-US" sz="2000" b="1" dirty="0"/>
              <a:t>    mov eax, [esp+4]  ; Get the first argument</a:t>
            </a:r>
          </a:p>
          <a:p>
            <a:pPr marL="0" indent="0">
              <a:buNone/>
            </a:pPr>
            <a:r>
              <a:rPr lang="en-US" sz="2000" b="1" dirty="0"/>
              <a:t>    mov ebx, [esp+8]  ; Get the second argument</a:t>
            </a:r>
          </a:p>
          <a:p>
            <a:pPr marL="0" indent="0">
              <a:buNone/>
            </a:pPr>
            <a:r>
              <a:rPr lang="en-US" sz="2000" b="1" dirty="0"/>
              <a:t>    add eax, ebx      ; Add them</a:t>
            </a:r>
          </a:p>
          <a:p>
            <a:pPr marL="0" indent="0">
              <a:buNone/>
            </a:pPr>
            <a:r>
              <a:rPr lang="en-US" sz="2000" b="1" dirty="0"/>
              <a:t>    ret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A84E4-3368-456E-8E65-36FCDC93C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3334" y="1945341"/>
            <a:ext cx="4184034" cy="40960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C File(main.c):</a:t>
            </a:r>
          </a:p>
          <a:p>
            <a:pPr marL="0" indent="0">
              <a:buNone/>
            </a:pPr>
            <a:r>
              <a:rPr lang="en-US" sz="2000" b="1" dirty="0"/>
              <a:t>#include &lt;stdio.h&gt;</a:t>
            </a:r>
          </a:p>
          <a:p>
            <a:pPr marL="0" indent="0">
              <a:buNone/>
            </a:pPr>
            <a:r>
              <a:rPr lang="en-US" sz="2000" b="1" dirty="0"/>
              <a:t>extern int add_numbers(int a, int b);</a:t>
            </a:r>
          </a:p>
          <a:p>
            <a:pPr marL="0" indent="0">
              <a:buNone/>
            </a:pPr>
            <a:r>
              <a:rPr lang="en-US" sz="2000" b="1" dirty="0"/>
              <a:t>int main() {</a:t>
            </a:r>
          </a:p>
          <a:p>
            <a:pPr marL="0" indent="0">
              <a:buNone/>
            </a:pPr>
            <a:r>
              <a:rPr lang="en-US" sz="2000" b="1" dirty="0"/>
              <a:t>    int result = add_numbers(5, 3);</a:t>
            </a:r>
          </a:p>
          <a:p>
            <a:pPr marL="0" indent="0">
              <a:buNone/>
            </a:pPr>
            <a:r>
              <a:rPr lang="en-US" sz="2000" b="1" dirty="0"/>
              <a:t>    printf("Result: %d\n", result); // Output: Result: 8</a:t>
            </a:r>
          </a:p>
          <a:p>
            <a:pPr marL="0" indent="0">
              <a:buNone/>
            </a:pPr>
            <a:r>
              <a:rPr lang="en-US" sz="2000" b="1" dirty="0"/>
              <a:t>    return 0;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82414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9873-B61A-43FD-AB8F-EF26152F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50" y="331694"/>
            <a:ext cx="11156079" cy="1649506"/>
          </a:xfrm>
        </p:spPr>
        <p:txBody>
          <a:bodyPr>
            <a:normAutofit fontScale="90000"/>
          </a:bodyPr>
          <a:lstStyle/>
          <a:p>
            <a:r>
              <a:rPr lang="en-US" dirty="0"/>
              <a:t>Compiler Intrinsic:</a:t>
            </a:r>
            <a:br>
              <a:rPr lang="en-US" dirty="0"/>
            </a:br>
            <a:r>
              <a:rPr lang="en-US" sz="3100" dirty="0">
                <a:solidFill>
                  <a:schemeClr val="tx1"/>
                </a:solidFill>
              </a:rPr>
              <a:t>For some operations, compilers provide intrinsic, which are built-in functions that generate specific assembly instructions.</a:t>
            </a:r>
            <a:br>
              <a:rPr lang="en-US" sz="3100" dirty="0">
                <a:solidFill>
                  <a:schemeClr val="tx1"/>
                </a:solidFill>
              </a:rPr>
            </a:br>
            <a:endParaRPr lang="en-IN" sz="31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BEDC4-9B50-4AA7-9D27-07BE22F3A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09482"/>
            <a:ext cx="11514666" cy="4679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#include &lt;stdio.h&gt;</a:t>
            </a:r>
          </a:p>
          <a:p>
            <a:pPr marL="0" indent="0">
              <a:buNone/>
            </a:pPr>
            <a:r>
              <a:rPr lang="en-US" sz="2400" b="1" dirty="0"/>
              <a:t>#include &lt;x86intrin.h&gt; // Header for GCC intrinsics</a:t>
            </a:r>
          </a:p>
          <a:p>
            <a:pPr marL="0" indent="0">
              <a:buNone/>
            </a:pPr>
            <a:r>
              <a:rPr lang="en-US" sz="2400" b="1" dirty="0"/>
              <a:t>int main() {</a:t>
            </a:r>
          </a:p>
          <a:p>
            <a:pPr marL="0" indent="0">
              <a:buNone/>
            </a:pPr>
            <a:r>
              <a:rPr lang="en-US" sz="2400" b="1" dirty="0"/>
              <a:t>    int a = 5, b = 3;</a:t>
            </a:r>
          </a:p>
          <a:p>
            <a:pPr marL="0" indent="0">
              <a:buNone/>
            </a:pPr>
            <a:r>
              <a:rPr lang="en-US" sz="2400" b="1" dirty="0"/>
              <a:t>    int result = _addcarry_u32(0, a, b, &amp;result); // Adds a and b with carry-in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   printf("Result: %d\n", result); // Output: Result: 8</a:t>
            </a:r>
          </a:p>
          <a:p>
            <a:pPr marL="0" indent="0">
              <a:buNone/>
            </a:pPr>
            <a:r>
              <a:rPr lang="en-US" sz="2400" b="1" dirty="0"/>
              <a:t>    return 0;</a:t>
            </a:r>
          </a:p>
          <a:p>
            <a:pPr marL="0" indent="0">
              <a:buNone/>
            </a:pPr>
            <a:r>
              <a:rPr lang="en-US" sz="2400" b="1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5898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D6637A-FD8B-47C4-88A6-1787F9C0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5483"/>
            <a:ext cx="8596668" cy="600635"/>
          </a:xfrm>
        </p:spPr>
        <p:txBody>
          <a:bodyPr>
            <a:normAutofit/>
          </a:bodyPr>
          <a:lstStyle/>
          <a:p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Files Input/Output in C:</a:t>
            </a:r>
            <a:endParaRPr lang="en-IN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C1939E-5B18-43D2-B912-E62A7AD78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86118"/>
            <a:ext cx="10905066" cy="5549153"/>
          </a:xfrm>
        </p:spPr>
        <p:txBody>
          <a:bodyPr/>
          <a:lstStyle/>
          <a:p>
            <a:r>
              <a:rPr lang="en-US" sz="2400" dirty="0"/>
              <a:t>File Input/Output (I/O) in C is managed through a set of standard library functions that allow for reading from and writing to files. </a:t>
            </a:r>
          </a:p>
          <a:p>
            <a:r>
              <a:rPr lang="en-US" sz="2400" dirty="0"/>
              <a:t>The C Standard Library provides a robust set of functions for file handling, which are part of the stdio.h header.</a:t>
            </a:r>
          </a:p>
          <a:p>
            <a:r>
              <a:rPr lang="en-US" dirty="0"/>
              <a:t>File Modes:</a:t>
            </a:r>
          </a:p>
          <a:p>
            <a:pPr marL="0" indent="0">
              <a:buNone/>
            </a:pPr>
            <a:r>
              <a:rPr lang="en-US" dirty="0"/>
              <a:t>		•	</a:t>
            </a:r>
            <a:r>
              <a:rPr lang="en-US" sz="2000" b="1" dirty="0"/>
              <a:t>"r": Read-only mode. The file must exist.</a:t>
            </a:r>
          </a:p>
          <a:p>
            <a:pPr marL="0" indent="0">
              <a:buNone/>
            </a:pPr>
            <a:r>
              <a:rPr lang="en-US" sz="2000" b="1" dirty="0"/>
              <a:t>		•	"w": Write-only mode. Creates a new file or truncates an existing file.</a:t>
            </a:r>
          </a:p>
          <a:p>
            <a:pPr marL="0" indent="0">
              <a:buNone/>
            </a:pPr>
            <a:r>
              <a:rPr lang="en-US" sz="2000" b="1" dirty="0"/>
              <a:t>		•	"a": Append mode. Adds data to the end of the file.</a:t>
            </a:r>
          </a:p>
          <a:p>
            <a:pPr marL="0" indent="0">
              <a:buNone/>
            </a:pPr>
            <a:r>
              <a:rPr lang="en-US" sz="2000" b="1" dirty="0"/>
              <a:t>		•	"r+": Read and write mode. The file must exist.</a:t>
            </a:r>
          </a:p>
          <a:p>
            <a:pPr marL="0" indent="0">
              <a:buNone/>
            </a:pPr>
            <a:r>
              <a:rPr lang="en-US" sz="2000" b="1" dirty="0"/>
              <a:t>		•	"w+": Read and write mode. Creates a new file or truncates an existing file.</a:t>
            </a:r>
          </a:p>
          <a:p>
            <a:pPr marL="0" indent="0">
              <a:buNone/>
            </a:pPr>
            <a:r>
              <a:rPr lang="en-US" sz="2000" b="1" dirty="0"/>
              <a:t>		•	"a+": Read and write mode. Appends data to the end of the file and creates 				the file if it does not exist.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3835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DF95-66F9-4B56-BFBE-7AF62C40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761631" cy="13536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Opening a File:</a:t>
            </a:r>
            <a:br>
              <a:rPr lang="en-US" dirty="0"/>
            </a:br>
            <a:r>
              <a:rPr lang="en-US" sz="2700" dirty="0">
                <a:solidFill>
                  <a:schemeClr val="tx1"/>
                </a:solidFill>
              </a:rPr>
              <a:t>To perform file operations, you first need to open a file using fopen(). This function returns a file pointer of type FILE*.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65194-A021-492E-9C9F-E60F746C5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999130"/>
            <a:ext cx="11039537" cy="47692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dirty="0"/>
              <a:t>Syntax:</a:t>
            </a:r>
          </a:p>
          <a:p>
            <a:pPr marL="0" indent="0">
              <a:buNone/>
            </a:pPr>
            <a:r>
              <a:rPr lang="en-IN" sz="2200" b="1" dirty="0"/>
              <a:t>FILE *fopen(const char *filename, const char *mode);</a:t>
            </a:r>
          </a:p>
          <a:p>
            <a:pPr marL="0" indent="0">
              <a:buNone/>
            </a:pPr>
            <a:r>
              <a:rPr lang="en-IN" sz="2200" dirty="0"/>
              <a:t>o	filename: The name of the file to open.</a:t>
            </a:r>
          </a:p>
          <a:p>
            <a:pPr marL="0" indent="0">
              <a:buNone/>
            </a:pPr>
            <a:r>
              <a:rPr lang="en-IN" sz="2200" dirty="0"/>
              <a:t>o	mode: The file access mode (e.g., "r" for read, "w" for write, "a" for append).</a:t>
            </a:r>
          </a:p>
          <a:p>
            <a:pPr marL="0" indent="0">
              <a:buNone/>
            </a:pPr>
            <a:r>
              <a:rPr lang="en-IN" sz="2200" dirty="0"/>
              <a:t>Example:</a:t>
            </a:r>
          </a:p>
          <a:p>
            <a:pPr marL="0" indent="0">
              <a:buNone/>
            </a:pPr>
            <a:r>
              <a:rPr lang="en-IN" sz="2200" b="1" dirty="0"/>
              <a:t>FILE *file = fopen("example.txt", "r"); // Open file for reading</a:t>
            </a:r>
          </a:p>
          <a:p>
            <a:pPr marL="0" indent="0">
              <a:buNone/>
            </a:pPr>
            <a:r>
              <a:rPr lang="en-IN" sz="2200" b="1" dirty="0"/>
              <a:t>if (file == NULL) {</a:t>
            </a:r>
          </a:p>
          <a:p>
            <a:pPr marL="0" indent="0">
              <a:buNone/>
            </a:pPr>
            <a:r>
              <a:rPr lang="en-IN" sz="2200" b="1" dirty="0"/>
              <a:t>    perror("Error opening file");</a:t>
            </a:r>
          </a:p>
          <a:p>
            <a:pPr marL="0" indent="0">
              <a:buNone/>
            </a:pPr>
            <a:r>
              <a:rPr lang="en-IN" sz="2200" b="1" dirty="0"/>
              <a:t>    return 1;</a:t>
            </a:r>
          </a:p>
          <a:p>
            <a:pPr marL="0" indent="0">
              <a:buNone/>
            </a:pPr>
            <a:r>
              <a:rPr lang="en-IN" sz="2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30053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F37563-6C0F-465F-9CC0-BC063E31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282" y="134471"/>
            <a:ext cx="10824384" cy="11474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Reading from a File:</a:t>
            </a:r>
            <a:br>
              <a:rPr lang="en-US" dirty="0"/>
            </a:br>
            <a:r>
              <a:rPr lang="en-US" sz="2700" dirty="0">
                <a:solidFill>
                  <a:schemeClr val="tx1"/>
                </a:solidFill>
              </a:rPr>
              <a:t>Use functions like fgetc(), fgets(), and fread() to read data from a file.</a:t>
            </a:r>
            <a:br>
              <a:rPr lang="en-US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A749A3-93B3-4B48-AE0F-2539B3A3A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084729"/>
            <a:ext cx="9766548" cy="57732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char buffer[100];</a:t>
            </a:r>
          </a:p>
          <a:p>
            <a:pPr marL="0" indent="0">
              <a:buNone/>
            </a:pPr>
            <a:r>
              <a:rPr lang="en-IN" sz="2000" b="1" dirty="0"/>
              <a:t>// Read a single character</a:t>
            </a:r>
          </a:p>
          <a:p>
            <a:pPr marL="0" indent="0">
              <a:buNone/>
            </a:pPr>
            <a:r>
              <a:rPr lang="en-IN" sz="2000" b="1" dirty="0"/>
              <a:t>int ch = fgetc(file);</a:t>
            </a:r>
          </a:p>
          <a:p>
            <a:pPr marL="0" indent="0">
              <a:buNone/>
            </a:pPr>
            <a:r>
              <a:rPr lang="en-IN" sz="2000" b="1" dirty="0"/>
              <a:t>if (ch != EOF) {</a:t>
            </a:r>
          </a:p>
          <a:p>
            <a:pPr marL="0" indent="0">
              <a:buNone/>
            </a:pPr>
            <a:r>
              <a:rPr lang="en-IN" sz="2000" b="1" dirty="0"/>
              <a:t>    printf("Character read: %c\n", ch);</a:t>
            </a:r>
          </a:p>
          <a:p>
            <a:pPr marL="0" indent="0">
              <a:buNone/>
            </a:pPr>
            <a:r>
              <a:rPr lang="en-IN" sz="2000" b="1" dirty="0"/>
              <a:t>}</a:t>
            </a:r>
          </a:p>
          <a:p>
            <a:pPr marL="0" indent="0">
              <a:buNone/>
            </a:pPr>
            <a:r>
              <a:rPr lang="en-IN" sz="2000" b="1" dirty="0"/>
              <a:t>// Read a line of text</a:t>
            </a:r>
          </a:p>
          <a:p>
            <a:pPr marL="0" indent="0">
              <a:buNone/>
            </a:pPr>
            <a:r>
              <a:rPr lang="en-IN" sz="2000" b="1" dirty="0"/>
              <a:t>if (fgets(buffer, sizeof(buffer), file) != NULL) {</a:t>
            </a:r>
          </a:p>
          <a:p>
            <a:pPr marL="0" indent="0">
              <a:buNone/>
            </a:pPr>
            <a:r>
              <a:rPr lang="en-IN" sz="2000" b="1" dirty="0"/>
              <a:t>    printf("Line read: %s", buffer);</a:t>
            </a:r>
          </a:p>
          <a:p>
            <a:pPr marL="0" indent="0">
              <a:buNone/>
            </a:pPr>
            <a:r>
              <a:rPr lang="en-IN" sz="2000" b="1" dirty="0"/>
              <a:t>}</a:t>
            </a:r>
          </a:p>
          <a:p>
            <a:pPr marL="0" indent="0">
              <a:buNone/>
            </a:pPr>
            <a:r>
              <a:rPr lang="en-IN" sz="2000" b="1" dirty="0"/>
              <a:t>// Read binary data</a:t>
            </a:r>
          </a:p>
          <a:p>
            <a:pPr marL="0" indent="0">
              <a:buNone/>
            </a:pPr>
            <a:r>
              <a:rPr lang="en-IN" sz="2000" b="1" dirty="0"/>
              <a:t>size_t bytesRead = fread(buffer, 1, sizeof(buffer), file);</a:t>
            </a:r>
          </a:p>
          <a:p>
            <a:pPr marL="0" indent="0">
              <a:buNone/>
            </a:pPr>
            <a:r>
              <a:rPr lang="en-IN" sz="2000" b="1" dirty="0"/>
              <a:t>printf("Bytes read: %zu\n", bytesRead);</a:t>
            </a:r>
          </a:p>
        </p:txBody>
      </p:sp>
    </p:spTree>
    <p:extLst>
      <p:ext uri="{BB962C8B-B14F-4D97-AF65-F5344CB8AC3E}">
        <p14:creationId xmlns:p14="http://schemas.microsoft.com/office/powerpoint/2010/main" val="39289781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E9B4-22E4-42C4-8641-085D2944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7200"/>
            <a:ext cx="10797490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Writing to a File:</a:t>
            </a:r>
            <a:br>
              <a:rPr lang="en-US" dirty="0"/>
            </a:br>
            <a:r>
              <a:rPr lang="en-US" sz="2700" dirty="0">
                <a:solidFill>
                  <a:schemeClr val="tx1"/>
                </a:solidFill>
              </a:rPr>
              <a:t>Use functions like fputc(), fputs(), and fwrite() to write data to a file.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33B3-433D-4589-B4AC-C492B1C70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13647"/>
            <a:ext cx="9658972" cy="4427714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// Write a single character</a:t>
            </a:r>
          </a:p>
          <a:p>
            <a:pPr marL="0" indent="0">
              <a:buNone/>
            </a:pPr>
            <a:r>
              <a:rPr lang="en-IN" sz="2400" b="1" dirty="0"/>
              <a:t>fputc('A', file);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// Write a string</a:t>
            </a:r>
          </a:p>
          <a:p>
            <a:pPr marL="0" indent="0">
              <a:buNone/>
            </a:pPr>
            <a:r>
              <a:rPr lang="en-IN" sz="2400" b="1" dirty="0"/>
              <a:t>fputs("Hello, World!\n", file);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// Write binary data</a:t>
            </a:r>
          </a:p>
          <a:p>
            <a:pPr marL="0" indent="0">
              <a:buNone/>
            </a:pPr>
            <a:r>
              <a:rPr lang="en-IN" sz="2400" b="1" dirty="0"/>
              <a:t>const char data[] = "Binary data";</a:t>
            </a:r>
          </a:p>
          <a:p>
            <a:pPr marL="0" indent="0">
              <a:buNone/>
            </a:pPr>
            <a:r>
              <a:rPr lang="en-IN" sz="2400" b="1" dirty="0"/>
              <a:t>fwrite(data, sizeof(char), sizeof(data), file);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9459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F14C-A1EC-4A99-AD71-8C0E3A3B3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63388"/>
            <a:ext cx="10734737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Closing a File:</a:t>
            </a:r>
            <a:br>
              <a:rPr lang="en-US" dirty="0"/>
            </a:br>
            <a:r>
              <a:rPr lang="en-US" sz="2700" dirty="0">
                <a:solidFill>
                  <a:schemeClr val="tx1"/>
                </a:solidFill>
              </a:rPr>
              <a:t>Always close a file when you're done with it using fclose(). This ensures that all data is properly written and resources are released.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8FEB-A034-4098-AFD4-5365F85BE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7444690" cy="388077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Syntax:</a:t>
            </a:r>
          </a:p>
          <a:p>
            <a:pPr marL="0" indent="0">
              <a:buNone/>
            </a:pPr>
            <a:r>
              <a:rPr lang="en-US" sz="2800" b="1" dirty="0"/>
              <a:t>int fclose(FILE *stream);</a:t>
            </a:r>
          </a:p>
          <a:p>
            <a:pPr marL="0" indent="0">
              <a:buNone/>
            </a:pPr>
            <a:r>
              <a:rPr lang="en-US" sz="2800" b="1" dirty="0"/>
              <a:t>Example:</a:t>
            </a:r>
          </a:p>
          <a:p>
            <a:pPr marL="0" indent="0">
              <a:buNone/>
            </a:pPr>
            <a:r>
              <a:rPr lang="en-US" sz="2800" b="1" dirty="0"/>
              <a:t>if (fclose(file) != 0) {</a:t>
            </a:r>
          </a:p>
          <a:p>
            <a:pPr marL="0" indent="0">
              <a:buNone/>
            </a:pPr>
            <a:r>
              <a:rPr lang="en-US" sz="2800" b="1" dirty="0"/>
              <a:t>    perror("Error closing file");</a:t>
            </a:r>
          </a:p>
          <a:p>
            <a:pPr marL="0" indent="0">
              <a:buNone/>
            </a:pPr>
            <a:r>
              <a:rPr lang="en-US" sz="2800" b="1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5739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DE1D-1DA5-45AA-ACCE-7E9349DD4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304431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Error Handling:</a:t>
            </a:r>
            <a:br>
              <a:rPr lang="en-US" dirty="0"/>
            </a:br>
            <a:r>
              <a:rPr lang="en-US" sz="3100" dirty="0">
                <a:solidFill>
                  <a:schemeClr val="tx1"/>
                </a:solidFill>
              </a:rPr>
              <a:t>Use ferror() and clearerr() to handle and clear file errors.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C48FC-1F3F-48EC-86C6-50A3C67DF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017" y="1930400"/>
            <a:ext cx="6368925" cy="388077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Example:</a:t>
            </a:r>
          </a:p>
          <a:p>
            <a:pPr marL="0" indent="0">
              <a:buNone/>
            </a:pPr>
            <a:r>
              <a:rPr lang="en-US" sz="2800" b="1" dirty="0"/>
              <a:t>if (ferror(file)) {</a:t>
            </a:r>
          </a:p>
          <a:p>
            <a:pPr marL="0" indent="0">
              <a:buNone/>
            </a:pPr>
            <a:r>
              <a:rPr lang="en-US" sz="2800" b="1" dirty="0"/>
              <a:t>    perror("File error");</a:t>
            </a:r>
          </a:p>
          <a:p>
            <a:pPr marL="0" indent="0">
              <a:buNone/>
            </a:pPr>
            <a:r>
              <a:rPr lang="en-US" sz="2800" b="1" dirty="0"/>
              <a:t>    clearerr(file); // Clear error indicators</a:t>
            </a:r>
          </a:p>
          <a:p>
            <a:pPr marL="0" indent="0">
              <a:buNone/>
            </a:pPr>
            <a:r>
              <a:rPr lang="en-US" sz="2800" b="1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3860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C744B-8C62-41D2-A7E9-D5BF8FAAC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5" y="116541"/>
            <a:ext cx="5205497" cy="6418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#include &lt;stdio.h&gt;</a:t>
            </a:r>
          </a:p>
          <a:p>
            <a:pPr marL="0" indent="0">
              <a:buNone/>
            </a:pPr>
            <a:r>
              <a:rPr lang="en-IN" sz="2000" b="1" dirty="0"/>
              <a:t>int main() {</a:t>
            </a:r>
          </a:p>
          <a:p>
            <a:pPr marL="0" indent="0">
              <a:buNone/>
            </a:pPr>
            <a:r>
              <a:rPr lang="en-IN" sz="2000" b="1" dirty="0"/>
              <a:t>    // Open file for writing</a:t>
            </a:r>
          </a:p>
          <a:p>
            <a:pPr marL="0" indent="0">
              <a:buNone/>
            </a:pPr>
            <a:r>
              <a:rPr lang="en-IN" sz="2000" b="1" dirty="0"/>
              <a:t>    FILE *file = fopen("example.txt", "w");</a:t>
            </a:r>
          </a:p>
          <a:p>
            <a:pPr marL="0" indent="0">
              <a:buNone/>
            </a:pPr>
            <a:r>
              <a:rPr lang="en-IN" sz="2000" b="1" dirty="0"/>
              <a:t>    if (file == NULL) {</a:t>
            </a:r>
          </a:p>
          <a:p>
            <a:pPr marL="0" indent="0">
              <a:buNone/>
            </a:pPr>
            <a:r>
              <a:rPr lang="en-IN" sz="2000" b="1" dirty="0"/>
              <a:t>        perror("Error opening file");</a:t>
            </a:r>
          </a:p>
          <a:p>
            <a:pPr marL="0" indent="0">
              <a:buNone/>
            </a:pPr>
            <a:r>
              <a:rPr lang="en-IN" sz="2000" b="1" dirty="0"/>
              <a:t>        return 1;</a:t>
            </a:r>
          </a:p>
          <a:p>
            <a:pPr marL="0" indent="0">
              <a:buNone/>
            </a:pPr>
            <a:r>
              <a:rPr lang="en-IN" sz="2000" b="1" dirty="0"/>
              <a:t>    }</a:t>
            </a:r>
          </a:p>
          <a:p>
            <a:pPr marL="0" indent="0">
              <a:buNone/>
            </a:pPr>
            <a:r>
              <a:rPr lang="en-IN" sz="2000" b="1" dirty="0"/>
              <a:t>    // Write to the file</a:t>
            </a:r>
          </a:p>
          <a:p>
            <a:pPr marL="0" indent="0">
              <a:buNone/>
            </a:pPr>
            <a:r>
              <a:rPr lang="en-IN" sz="2000" b="1" dirty="0"/>
              <a:t>    fprintf(file, "Hello, File I/O in C!\n");</a:t>
            </a:r>
          </a:p>
          <a:p>
            <a:pPr marL="0" indent="0">
              <a:buNone/>
            </a:pPr>
            <a:r>
              <a:rPr lang="en-IN" sz="2000" b="1" dirty="0"/>
              <a:t>    // Close the file</a:t>
            </a:r>
          </a:p>
          <a:p>
            <a:pPr marL="0" indent="0">
              <a:buNone/>
            </a:pPr>
            <a:r>
              <a:rPr lang="en-IN" sz="2000" b="1" dirty="0"/>
              <a:t>    if (fclose(file) != 0) {</a:t>
            </a:r>
          </a:p>
          <a:p>
            <a:pPr marL="0" indent="0">
              <a:buNone/>
            </a:pPr>
            <a:r>
              <a:rPr lang="en-IN" sz="2000" b="1" dirty="0"/>
              <a:t>        perror("Error closing file");</a:t>
            </a:r>
          </a:p>
          <a:p>
            <a:pPr marL="0" indent="0">
              <a:buNone/>
            </a:pPr>
            <a:r>
              <a:rPr lang="en-IN" sz="2000" b="1" dirty="0"/>
              <a:t>        return 1;</a:t>
            </a:r>
          </a:p>
          <a:p>
            <a:pPr marL="0" indent="0">
              <a:buNone/>
            </a:pPr>
            <a:r>
              <a:rPr lang="en-IN" sz="2000" b="1" dirty="0"/>
              <a:t>  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F19E7-0BA3-4644-B75F-2C27D908C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0557" y="0"/>
            <a:ext cx="5542171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 </a:t>
            </a:r>
            <a:r>
              <a:rPr lang="en-IN" b="1" dirty="0"/>
              <a:t>// Open file for reading</a:t>
            </a:r>
          </a:p>
          <a:p>
            <a:pPr marL="0" indent="0">
              <a:buNone/>
            </a:pPr>
            <a:r>
              <a:rPr lang="en-IN" b="1" dirty="0"/>
              <a:t>    file = fopen("example.txt", "r");</a:t>
            </a:r>
          </a:p>
          <a:p>
            <a:pPr marL="0" indent="0">
              <a:buNone/>
            </a:pPr>
            <a:r>
              <a:rPr lang="en-IN" b="1" dirty="0"/>
              <a:t>    if (file == NULL) {</a:t>
            </a:r>
          </a:p>
          <a:p>
            <a:pPr marL="0" indent="0">
              <a:buNone/>
            </a:pPr>
            <a:r>
              <a:rPr lang="en-IN" b="1" dirty="0"/>
              <a:t>        perror("Error opening file");</a:t>
            </a:r>
          </a:p>
          <a:p>
            <a:pPr marL="0" indent="0">
              <a:buNone/>
            </a:pPr>
            <a:r>
              <a:rPr lang="en-IN" b="1" dirty="0"/>
              <a:t>        return 1;</a:t>
            </a:r>
          </a:p>
          <a:p>
            <a:pPr marL="0" indent="0">
              <a:buNone/>
            </a:pPr>
            <a:r>
              <a:rPr lang="en-IN" b="1" dirty="0"/>
              <a:t>    }</a:t>
            </a:r>
          </a:p>
          <a:p>
            <a:pPr marL="0" indent="0">
              <a:buNone/>
            </a:pPr>
            <a:r>
              <a:rPr lang="en-IN" b="1" dirty="0"/>
              <a:t>    // Read from the file</a:t>
            </a:r>
          </a:p>
          <a:p>
            <a:pPr marL="0" indent="0">
              <a:buNone/>
            </a:pPr>
            <a:r>
              <a:rPr lang="en-IN" b="1" dirty="0"/>
              <a:t>    char buffer[100];</a:t>
            </a:r>
          </a:p>
          <a:p>
            <a:pPr marL="0" indent="0">
              <a:buNone/>
            </a:pPr>
            <a:r>
              <a:rPr lang="en-IN" b="1" dirty="0"/>
              <a:t>    if (fgets(buffer, sizeof(buffer), file) != NULL) {</a:t>
            </a:r>
          </a:p>
          <a:p>
            <a:pPr marL="0" indent="0">
              <a:buNone/>
            </a:pPr>
            <a:r>
              <a:rPr lang="en-IN" b="1" dirty="0"/>
              <a:t>        printf("Read from file: %s", buffer);</a:t>
            </a:r>
          </a:p>
          <a:p>
            <a:pPr marL="0" indent="0">
              <a:buNone/>
            </a:pPr>
            <a:r>
              <a:rPr lang="en-IN" b="1" dirty="0"/>
              <a:t>    }</a:t>
            </a:r>
          </a:p>
          <a:p>
            <a:pPr marL="0" indent="0">
              <a:buNone/>
            </a:pPr>
            <a:r>
              <a:rPr lang="en-IN" b="1" dirty="0"/>
              <a:t>    // Close the file</a:t>
            </a:r>
          </a:p>
          <a:p>
            <a:pPr marL="0" indent="0">
              <a:buNone/>
            </a:pPr>
            <a:r>
              <a:rPr lang="en-IN" b="1" dirty="0"/>
              <a:t>    if (fclose(file) != 0) {</a:t>
            </a:r>
          </a:p>
          <a:p>
            <a:pPr marL="0" indent="0">
              <a:buNone/>
            </a:pPr>
            <a:r>
              <a:rPr lang="en-IN" b="1" dirty="0"/>
              <a:t>        perror("Error closing file");</a:t>
            </a:r>
          </a:p>
          <a:p>
            <a:pPr marL="0" indent="0">
              <a:buNone/>
            </a:pPr>
            <a:r>
              <a:rPr lang="en-IN" b="1" dirty="0"/>
              <a:t>        return 1;</a:t>
            </a:r>
          </a:p>
          <a:p>
            <a:pPr marL="0" indent="0">
              <a:buNone/>
            </a:pPr>
            <a:r>
              <a:rPr lang="en-IN" b="1" dirty="0"/>
              <a:t>    }</a:t>
            </a:r>
          </a:p>
          <a:p>
            <a:pPr marL="0" indent="0">
              <a:buNone/>
            </a:pPr>
            <a:r>
              <a:rPr lang="en-IN" b="1" dirty="0"/>
              <a:t>    return 0;		}</a:t>
            </a:r>
          </a:p>
        </p:txBody>
      </p:sp>
    </p:spTree>
    <p:extLst>
      <p:ext uri="{BB962C8B-B14F-4D97-AF65-F5344CB8AC3E}">
        <p14:creationId xmlns:p14="http://schemas.microsoft.com/office/powerpoint/2010/main" val="42838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A4E2-F0C3-4477-976E-25E4AE1B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22190"/>
            <a:ext cx="8596668" cy="591671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ypedef for Pointers: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D37AE-AE70-42D5-8CA1-E6876A306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13861"/>
            <a:ext cx="10304432" cy="57724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#include &lt;stdio.h&gt;</a:t>
            </a:r>
          </a:p>
          <a:p>
            <a:pPr marL="0" indent="0">
              <a:buNone/>
            </a:pPr>
            <a:r>
              <a:rPr lang="en-IN" sz="2000" b="1" dirty="0"/>
              <a:t>typedef int* IntPtr;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int main() {</a:t>
            </a:r>
          </a:p>
          <a:p>
            <a:pPr marL="0" indent="0">
              <a:buNone/>
            </a:pPr>
            <a:r>
              <a:rPr lang="en-IN" sz="2000" b="1" dirty="0"/>
              <a:t>    IntPtr ptr;</a:t>
            </a:r>
          </a:p>
          <a:p>
            <a:pPr marL="0" indent="0">
              <a:buNone/>
            </a:pPr>
            <a:r>
              <a:rPr lang="en-IN" sz="2000" b="1" dirty="0"/>
              <a:t>    int value = 5;</a:t>
            </a:r>
          </a:p>
          <a:p>
            <a:pPr marL="0" indent="0">
              <a:buNone/>
            </a:pPr>
            <a:r>
              <a:rPr lang="en-IN" sz="2000" b="1" dirty="0"/>
              <a:t>    ptr =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IN" sz="2000" b="1" dirty="0"/>
              <a:t>value;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    printf("Value: %d\n", *ptr);  // Output: Value: 5</a:t>
            </a:r>
          </a:p>
          <a:p>
            <a:pPr marL="0" indent="0">
              <a:buNone/>
            </a:pPr>
            <a:r>
              <a:rPr lang="en-IN" sz="2000" b="1" dirty="0"/>
              <a:t>    return 0;</a:t>
            </a:r>
          </a:p>
          <a:p>
            <a:pPr marL="0" indent="0">
              <a:buNone/>
            </a:pPr>
            <a:r>
              <a:rPr lang="en-IN" sz="2000" b="1" dirty="0"/>
              <a:t>}</a:t>
            </a:r>
          </a:p>
          <a:p>
            <a:pPr marL="0" indent="0">
              <a:buNone/>
            </a:pPr>
            <a:r>
              <a:rPr lang="en-IN" sz="2000" dirty="0"/>
              <a:t>//here, IntPtr is an alias for int*, simplifying pointer declarations.</a:t>
            </a:r>
          </a:p>
        </p:txBody>
      </p:sp>
    </p:spTree>
    <p:extLst>
      <p:ext uri="{BB962C8B-B14F-4D97-AF65-F5344CB8AC3E}">
        <p14:creationId xmlns:p14="http://schemas.microsoft.com/office/powerpoint/2010/main" val="6852179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C08241-5DCA-403D-88C9-6889AEE1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643" y="2392219"/>
            <a:ext cx="6896484" cy="1320800"/>
          </a:xfrm>
        </p:spPr>
        <p:txBody>
          <a:bodyPr>
            <a:noAutofit/>
          </a:bodyPr>
          <a:lstStyle/>
          <a:p>
            <a:r>
              <a:rPr lang="en-IN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000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55B1-9F8D-49E0-9BD7-9A213B963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81" y="385484"/>
            <a:ext cx="8596668" cy="690282"/>
          </a:xfrm>
        </p:spPr>
        <p:txBody>
          <a:bodyPr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ypedef for Function Pointers: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A97C0-EC8F-40C0-84F7-BE8693379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75766"/>
            <a:ext cx="11003678" cy="55312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/>
              <a:t>#include &lt;stdio.h&gt;</a:t>
            </a:r>
          </a:p>
          <a:p>
            <a:pPr marL="0" indent="0">
              <a:buNone/>
            </a:pPr>
            <a:r>
              <a:rPr lang="en-IN" sz="2400" b="1" dirty="0"/>
              <a:t>typedef int (*FuncPtr)(int, int);</a:t>
            </a:r>
          </a:p>
          <a:p>
            <a:pPr marL="0" indent="0">
              <a:buNone/>
            </a:pPr>
            <a:r>
              <a:rPr lang="en-IN" sz="2400" b="1" dirty="0"/>
              <a:t>int add(int a, int b) {</a:t>
            </a:r>
          </a:p>
          <a:p>
            <a:pPr marL="0" indent="0">
              <a:buNone/>
            </a:pPr>
            <a:r>
              <a:rPr lang="en-IN" sz="2400" b="1" dirty="0"/>
              <a:t>    return a + b;</a:t>
            </a:r>
          </a:p>
          <a:p>
            <a:pPr marL="0" indent="0">
              <a:buNone/>
            </a:pPr>
            <a:r>
              <a:rPr lang="en-IN" sz="2400" b="1" dirty="0"/>
              <a:t>}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int main() {</a:t>
            </a:r>
          </a:p>
          <a:p>
            <a:pPr marL="0" indent="0">
              <a:buNone/>
            </a:pPr>
            <a:r>
              <a:rPr lang="en-IN" sz="2400" b="1" dirty="0"/>
              <a:t>    FuncPtr ptr = add;</a:t>
            </a:r>
          </a:p>
          <a:p>
            <a:pPr marL="0" indent="0">
              <a:buNone/>
            </a:pPr>
            <a:r>
              <a:rPr lang="en-IN" sz="2400" b="1" dirty="0"/>
              <a:t>    printf("Sum: %d\n", ptr(5, 3));  // Output: Sum: 8</a:t>
            </a:r>
          </a:p>
          <a:p>
            <a:pPr marL="0" indent="0">
              <a:buNone/>
            </a:pPr>
            <a:r>
              <a:rPr lang="en-IN" sz="2400" b="1" dirty="0"/>
              <a:t>    return 0;</a:t>
            </a:r>
          </a:p>
          <a:p>
            <a:pPr marL="0" indent="0">
              <a:buNone/>
            </a:pPr>
            <a:r>
              <a:rPr lang="en-IN" sz="2400" b="1" dirty="0"/>
              <a:t>}</a:t>
            </a:r>
          </a:p>
          <a:p>
            <a:pPr marL="0" indent="0">
              <a:buNone/>
            </a:pPr>
            <a:r>
              <a:rPr lang="en-IN" dirty="0"/>
              <a:t>//Here, FuncPtr is an alias for a pointer to a function that takes two int arguments and returns an int.</a:t>
            </a:r>
          </a:p>
        </p:txBody>
      </p:sp>
    </p:spTree>
    <p:extLst>
      <p:ext uri="{BB962C8B-B14F-4D97-AF65-F5344CB8AC3E}">
        <p14:creationId xmlns:p14="http://schemas.microsoft.com/office/powerpoint/2010/main" val="82096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29F2-4C3F-4037-8B33-D896DEC7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757" y="341508"/>
            <a:ext cx="8596668" cy="663388"/>
          </a:xfrm>
        </p:spPr>
        <p:txBody>
          <a:bodyPr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ypedef for Arrays: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7D1D-4768-4D93-9F2F-A92F9D26F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48333"/>
            <a:ext cx="10152031" cy="5539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200" b="1" dirty="0"/>
              <a:t>#include &lt;stdio.h&gt;</a:t>
            </a:r>
          </a:p>
          <a:p>
            <a:pPr marL="0" indent="0">
              <a:buNone/>
            </a:pPr>
            <a:r>
              <a:rPr lang="en-IN" sz="2200" b="1" dirty="0"/>
              <a:t>typedef int IntArray[5];</a:t>
            </a:r>
          </a:p>
          <a:p>
            <a:pPr marL="0" indent="0">
              <a:buNone/>
            </a:pPr>
            <a:endParaRPr lang="en-IN" sz="2200" b="1" dirty="0"/>
          </a:p>
          <a:p>
            <a:pPr marL="0" indent="0">
              <a:buNone/>
            </a:pPr>
            <a:r>
              <a:rPr lang="en-IN" sz="2200" b="1" dirty="0"/>
              <a:t>int main() {</a:t>
            </a:r>
          </a:p>
          <a:p>
            <a:pPr marL="0" indent="0">
              <a:buNone/>
            </a:pPr>
            <a:r>
              <a:rPr lang="en-IN" sz="2200" b="1" dirty="0"/>
              <a:t>    IntArray arr = {1, 2, 3, 4, 5};</a:t>
            </a:r>
          </a:p>
          <a:p>
            <a:pPr marL="0" indent="0">
              <a:buNone/>
            </a:pPr>
            <a:endParaRPr lang="en-IN" sz="2200" b="1" dirty="0"/>
          </a:p>
          <a:p>
            <a:pPr marL="0" indent="0">
              <a:buNone/>
            </a:pPr>
            <a:r>
              <a:rPr lang="en-IN" sz="2200" b="1" dirty="0"/>
              <a:t>    for (int i = 0; i &lt; 5; i++) {</a:t>
            </a:r>
          </a:p>
          <a:p>
            <a:pPr marL="0" indent="0">
              <a:buNone/>
            </a:pPr>
            <a:r>
              <a:rPr lang="en-IN" sz="2200" b="1" dirty="0"/>
              <a:t>        printf("%d ", arr[i]);</a:t>
            </a:r>
          </a:p>
          <a:p>
            <a:pPr marL="0" indent="0">
              <a:buNone/>
            </a:pPr>
            <a:r>
              <a:rPr lang="en-IN" sz="2200" b="1" dirty="0"/>
              <a:t>    }</a:t>
            </a:r>
          </a:p>
          <a:p>
            <a:pPr marL="0" indent="0">
              <a:buNone/>
            </a:pPr>
            <a:r>
              <a:rPr lang="en-IN" sz="2200" b="1" dirty="0"/>
              <a:t>    printf("\n");</a:t>
            </a:r>
          </a:p>
          <a:p>
            <a:pPr marL="0" indent="0">
              <a:buNone/>
            </a:pPr>
            <a:r>
              <a:rPr lang="en-IN" sz="2200" b="1" dirty="0"/>
              <a:t>    return 0;</a:t>
            </a:r>
          </a:p>
          <a:p>
            <a:pPr marL="0" indent="0">
              <a:buNone/>
            </a:pPr>
            <a:r>
              <a:rPr lang="en-IN" sz="2200" b="1" dirty="0"/>
              <a:t>}</a:t>
            </a:r>
          </a:p>
          <a:p>
            <a:pPr marL="0" indent="0">
              <a:buNone/>
            </a:pPr>
            <a:r>
              <a:rPr lang="en-IN" dirty="0"/>
              <a:t>//here, IntArray is an alias for an array of 5 int elements.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989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3010B5-1B47-482D-8DA6-74484208F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7529"/>
          </a:xfrm>
        </p:spPr>
        <p:txBody>
          <a:bodyPr>
            <a:no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ypedef with Enum: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CBB60D-1D0C-4D1D-BF11-11CE49676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66046"/>
            <a:ext cx="4184035" cy="4714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/>
              <a:t>#include &lt;stdio.h&gt;</a:t>
            </a:r>
          </a:p>
          <a:p>
            <a:pPr marL="0" indent="0">
              <a:buNone/>
            </a:pPr>
            <a:endParaRPr lang="en-IN" sz="2200" b="1" dirty="0"/>
          </a:p>
          <a:p>
            <a:pPr marL="0" indent="0">
              <a:buNone/>
            </a:pPr>
            <a:r>
              <a:rPr lang="en-IN" sz="2200" b="1" dirty="0"/>
              <a:t>typedef enum {</a:t>
            </a:r>
          </a:p>
          <a:p>
            <a:pPr marL="0" indent="0">
              <a:buNone/>
            </a:pPr>
            <a:r>
              <a:rPr lang="en-IN" sz="2200" b="1" dirty="0"/>
              <a:t>    RED,</a:t>
            </a:r>
          </a:p>
          <a:p>
            <a:pPr marL="0" indent="0">
              <a:buNone/>
            </a:pPr>
            <a:r>
              <a:rPr lang="en-IN" sz="2200" b="1" dirty="0"/>
              <a:t>    GREEN,</a:t>
            </a:r>
          </a:p>
          <a:p>
            <a:pPr marL="0" indent="0">
              <a:buNone/>
            </a:pPr>
            <a:r>
              <a:rPr lang="en-IN" sz="2200" b="1" dirty="0"/>
              <a:t>    BLUE</a:t>
            </a:r>
          </a:p>
          <a:p>
            <a:pPr marL="0" indent="0">
              <a:buNone/>
            </a:pPr>
            <a:r>
              <a:rPr lang="en-IN" sz="2200" b="1" dirty="0"/>
              <a:t>} Color;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909CF-4237-4164-9454-F55CC8EBC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8703" y="0"/>
            <a:ext cx="4636736" cy="65173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/>
              <a:t>int main() {</a:t>
            </a:r>
          </a:p>
          <a:p>
            <a:pPr marL="0" indent="0">
              <a:buNone/>
            </a:pPr>
            <a:r>
              <a:rPr lang="en-IN" b="1" dirty="0"/>
              <a:t>    Color myColor = GREEN;</a:t>
            </a:r>
          </a:p>
          <a:p>
            <a:pPr marL="0" indent="0">
              <a:buNone/>
            </a:pPr>
            <a:r>
              <a:rPr lang="en-IN" b="1" dirty="0"/>
              <a:t>    switch (myColor) {</a:t>
            </a:r>
          </a:p>
          <a:p>
            <a:pPr marL="0" indent="0">
              <a:buNone/>
            </a:pPr>
            <a:r>
              <a:rPr lang="en-IN" b="1" dirty="0"/>
              <a:t>        case RED:</a:t>
            </a:r>
          </a:p>
          <a:p>
            <a:pPr marL="0" indent="0">
              <a:buNone/>
            </a:pPr>
            <a:r>
              <a:rPr lang="en-IN" b="1" dirty="0"/>
              <a:t>            printf("Red\n");</a:t>
            </a:r>
          </a:p>
          <a:p>
            <a:pPr marL="0" indent="0">
              <a:buNone/>
            </a:pPr>
            <a:r>
              <a:rPr lang="en-IN" b="1" dirty="0"/>
              <a:t>            break;</a:t>
            </a:r>
          </a:p>
          <a:p>
            <a:pPr marL="0" indent="0">
              <a:buNone/>
            </a:pPr>
            <a:r>
              <a:rPr lang="en-IN" b="1" dirty="0"/>
              <a:t>        case GREEN:</a:t>
            </a:r>
          </a:p>
          <a:p>
            <a:pPr marL="0" indent="0">
              <a:buNone/>
            </a:pPr>
            <a:r>
              <a:rPr lang="en-IN" b="1" dirty="0"/>
              <a:t>            printf("Green\n");</a:t>
            </a:r>
          </a:p>
          <a:p>
            <a:pPr marL="0" indent="0">
              <a:buNone/>
            </a:pPr>
            <a:r>
              <a:rPr lang="en-IN" b="1" dirty="0"/>
              <a:t>            break;</a:t>
            </a:r>
          </a:p>
          <a:p>
            <a:pPr marL="0" indent="0">
              <a:buNone/>
            </a:pPr>
            <a:r>
              <a:rPr lang="en-IN" b="1" dirty="0"/>
              <a:t>        case BLUE:</a:t>
            </a:r>
          </a:p>
          <a:p>
            <a:pPr marL="0" indent="0">
              <a:buNone/>
            </a:pPr>
            <a:r>
              <a:rPr lang="en-IN" b="1" dirty="0"/>
              <a:t>            printf("Blue\n");</a:t>
            </a:r>
          </a:p>
          <a:p>
            <a:pPr marL="0" indent="0">
              <a:buNone/>
            </a:pPr>
            <a:r>
              <a:rPr lang="en-IN" b="1" dirty="0"/>
              <a:t>            break;</a:t>
            </a:r>
          </a:p>
          <a:p>
            <a:pPr marL="0" indent="0">
              <a:buNone/>
            </a:pPr>
            <a:r>
              <a:rPr lang="en-IN" b="1" dirty="0"/>
              <a:t>        default:</a:t>
            </a:r>
          </a:p>
          <a:p>
            <a:pPr marL="0" indent="0">
              <a:buNone/>
            </a:pPr>
            <a:r>
              <a:rPr lang="en-IN" b="1" dirty="0"/>
              <a:t>            printf("Unknown color\n");</a:t>
            </a:r>
          </a:p>
          <a:p>
            <a:pPr marL="0" indent="0">
              <a:buNone/>
            </a:pPr>
            <a:r>
              <a:rPr lang="en-IN" b="1" dirty="0"/>
              <a:t>    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17B4C-760D-493E-8E5D-90310B327352}"/>
              </a:ext>
            </a:extLst>
          </p:cNvPr>
          <p:cNvSpPr txBox="1"/>
          <p:nvPr/>
        </p:nvSpPr>
        <p:spPr>
          <a:xfrm>
            <a:off x="0" y="5717815"/>
            <a:ext cx="5710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color is an alias for the enum type, simplifying the declaration and usage of enumerated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92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AB644A-B96A-47F7-A103-F71F07FF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8259"/>
            <a:ext cx="8596668" cy="645459"/>
          </a:xfrm>
        </p:spPr>
        <p:txBody>
          <a:bodyPr>
            <a:normAutofit/>
          </a:bodyPr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Bit field operators in C: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D13D47-7510-4004-A4BF-AEB626F3B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23365"/>
            <a:ext cx="11165042" cy="5746376"/>
          </a:xfrm>
        </p:spPr>
        <p:txBody>
          <a:bodyPr>
            <a:normAutofit/>
          </a:bodyPr>
          <a:lstStyle/>
          <a:p>
            <a:r>
              <a:rPr lang="en-US" sz="2400" b="1" dirty="0"/>
              <a:t>Bit fields in C are used to allocate a specific number of bits for a variable. </a:t>
            </a:r>
          </a:p>
          <a:p>
            <a:r>
              <a:rPr lang="en-US" sz="2400" b="1" dirty="0"/>
              <a:t>It’s useful when you want to pack multiple variables into a smaller amount of memory or represent hardware registers and flags efficiently.</a:t>
            </a:r>
          </a:p>
          <a:p>
            <a:r>
              <a:rPr lang="en-US" sz="2400" b="1" dirty="0"/>
              <a:t>Bit fields are defined within a struct in C, specifying the number of bits each member should occupy.</a:t>
            </a:r>
          </a:p>
          <a:p>
            <a:pPr marL="0" indent="0">
              <a:buNone/>
            </a:pPr>
            <a:r>
              <a:rPr lang="en-US" sz="2400" dirty="0"/>
              <a:t>Syntax:</a:t>
            </a:r>
          </a:p>
          <a:p>
            <a:pPr marL="0" indent="0">
              <a:buNone/>
            </a:pPr>
            <a:r>
              <a:rPr lang="en-US" sz="2400" b="1" dirty="0"/>
              <a:t>struct StructName {</a:t>
            </a:r>
          </a:p>
          <a:p>
            <a:pPr marL="0" indent="0">
              <a:buNone/>
            </a:pPr>
            <a:r>
              <a:rPr lang="en-US" sz="2400" b="1" dirty="0"/>
              <a:t>	type memberName : numberOfBits;</a:t>
            </a:r>
          </a:p>
          <a:p>
            <a:pPr marL="0" indent="0">
              <a:buNone/>
            </a:pPr>
            <a:r>
              <a:rPr lang="en-US" sz="2400" b="1" dirty="0"/>
              <a:t>};</a:t>
            </a:r>
          </a:p>
          <a:p>
            <a:r>
              <a:rPr lang="en-US" sz="2400" dirty="0"/>
              <a:t>type: Typically an integer type (int, unsigned int, etc.).</a:t>
            </a:r>
          </a:p>
          <a:p>
            <a:r>
              <a:rPr lang="en-US" sz="2400" dirty="0"/>
              <a:t>memberName: The name of the bit field member.</a:t>
            </a:r>
          </a:p>
          <a:p>
            <a:r>
              <a:rPr lang="en-US" sz="2400" dirty="0"/>
              <a:t>numberOfBits: The number of bits allocated to this member.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2622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5719</TotalTime>
  <Words>5381</Words>
  <Application>Microsoft Office PowerPoint</Application>
  <PresentationFormat>Widescreen</PresentationFormat>
  <Paragraphs>621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Embedded C</vt:lpstr>
      <vt:lpstr>typedef in C:</vt:lpstr>
      <vt:lpstr>Basic typedef:</vt:lpstr>
      <vt:lpstr>typedef for Structs:</vt:lpstr>
      <vt:lpstr>typedef for Pointers:</vt:lpstr>
      <vt:lpstr>typedef for Function Pointers:</vt:lpstr>
      <vt:lpstr>typedef for Arrays:</vt:lpstr>
      <vt:lpstr>typedef with Enum:</vt:lpstr>
      <vt:lpstr>Bit field operators in C:</vt:lpstr>
      <vt:lpstr>Example:</vt:lpstr>
      <vt:lpstr>Bit Field Access and Usage: Accessing and manipulating bit fields is similar to regular struct members, but with the bit size constraints. </vt:lpstr>
      <vt:lpstr>PowerPoint Presentation</vt:lpstr>
      <vt:lpstr>Bitwise Operators: Bitwise operators are often used with bit fields for setting, clearing, and toggling specific bits. </vt:lpstr>
      <vt:lpstr>Bit operations in C:  Bit operations in C are fundamental for manipulating individual bits within data. These operations are essential in low-level programming, embedded systems, and performance-critical applications. They are used for tasks such as setting, clearing, and toggling specific bits, as well as performing bitwise calculations. </vt:lpstr>
      <vt:lpstr>Bitwise AND (&amp;): Performs a logical AND on each pair of corresponding bits of two operands. </vt:lpstr>
      <vt:lpstr>Bitwise OR (|): Performs a logical OR on each pair of corresponding bits of two operands.</vt:lpstr>
      <vt:lpstr>Bitwise XOR (^): Performs a logical XOR (exclusive OR) on each pair of corresponding bits of two operands.</vt:lpstr>
      <vt:lpstr>Bitwise NOT (~): Flips all the bits of the operand. </vt:lpstr>
      <vt:lpstr>Left Shift (&lt;&lt;): Shifts the bits of the operand to the left by a specified number of positions, filling the vacated bits with zeros. </vt:lpstr>
      <vt:lpstr>Right Shift (&gt;&gt;): Shifts the bits of the operand to the right by a specified number of positions. For unsigned integers, the vacated bits are filled with zeros. For signed integers, the behaviour can be implementation-defined (usually arithmetic shift).</vt:lpstr>
      <vt:lpstr>Bit Manipulation Techniques:</vt:lpstr>
      <vt:lpstr>PowerPoint Presentation</vt:lpstr>
      <vt:lpstr>PowerPoint Presentation</vt:lpstr>
      <vt:lpstr>Example:</vt:lpstr>
      <vt:lpstr>Pointers with structures </vt:lpstr>
      <vt:lpstr>Declaring and Initializing a Pointer to a Structure:</vt:lpstr>
      <vt:lpstr>Dynamic Memory Allocation with Structures (Allocating Memory Dynamically):</vt:lpstr>
      <vt:lpstr>Arrays of Structures and Pointers:</vt:lpstr>
      <vt:lpstr>Linked Lists with Structures and Pointers:</vt:lpstr>
      <vt:lpstr>Pre-processors in C</vt:lpstr>
      <vt:lpstr>Macro Definition (#define): Macros are used to define constant values or functions that are substituted in the code. </vt:lpstr>
      <vt:lpstr>Example of Macro Definition :</vt:lpstr>
      <vt:lpstr>File Inclusion (#include) This directive is used to include the contents of another file. </vt:lpstr>
      <vt:lpstr>Conditional Compilation (#if, #ifdef, #ifndef, #else, #elif, #endif) Conditional compilation allows compiling code selectively based on certain conditions. </vt:lpstr>
      <vt:lpstr>Conditional Compilation Example:</vt:lpstr>
      <vt:lpstr>Macro Undefinition (#undef) This directive is used to undefine a macro. </vt:lpstr>
      <vt:lpstr>Pragma Directive (#pragma): The #pragma directive is used to provide additional information to the compiler. </vt:lpstr>
      <vt:lpstr>Example of a Combined Use of Pre-processor Directives:</vt:lpstr>
      <vt:lpstr>Interfacing C with Assembly Language: Interfacing C with Assembly language can be crucial for embedded systems and performance-critical applications. It allows developers to optimize specific parts of the code for speed or size, and to interact directly with hardware. </vt:lpstr>
      <vt:lpstr>Inline Assembly: Inline assembly allows embedding assembly instructions directly within C code using compiler-specific syntax. This method is compiler-dependent.</vt:lpstr>
      <vt:lpstr>Separate Assembly Files: Assembly code is written in separate files, assembled with an assembler, and linked with C code. This method is more portable across different compilers.</vt:lpstr>
      <vt:lpstr>Compiler Intrinsic: For some operations, compilers provide intrinsic, which are built-in functions that generate specific assembly instructions. </vt:lpstr>
      <vt:lpstr>Files Input/Output in C:</vt:lpstr>
      <vt:lpstr>Opening a File: To perform file operations, you first need to open a file using fopen(). This function returns a file pointer of type FILE*. </vt:lpstr>
      <vt:lpstr>Reading from a File: Use functions like fgetc(), fgets(), and fread() to read data from a file. </vt:lpstr>
      <vt:lpstr>Writing to a File: Use functions like fputc(), fputs(), and fwrite() to write data to a file. </vt:lpstr>
      <vt:lpstr>Closing a File: Always close a file when you're done with it using fclose(). This ensures that all data is properly written and resources are released. </vt:lpstr>
      <vt:lpstr>Error Handling: Use ferror() and clearerr() to handle and clear file errors.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C</dc:title>
  <dc:creator>Bhumika Narang</dc:creator>
  <cp:lastModifiedBy>Bhumika Narang</cp:lastModifiedBy>
  <cp:revision>54</cp:revision>
  <dcterms:created xsi:type="dcterms:W3CDTF">2024-08-05T09:05:11Z</dcterms:created>
  <dcterms:modified xsi:type="dcterms:W3CDTF">2024-08-22T10:35:01Z</dcterms:modified>
</cp:coreProperties>
</file>