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66"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629"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89F2B51-CD88-4540-B40D-74A5A5197B34}" type="doc">
      <dgm:prSet loTypeId="urn:microsoft.com/office/officeart/2005/8/layout/target3" loCatId="relationship" qsTypeId="urn:microsoft.com/office/officeart/2005/8/quickstyle/simple1" qsCatId="simple" csTypeId="urn:microsoft.com/office/officeart/2005/8/colors/accent1_2" csCatId="accent1" phldr="1"/>
      <dgm:spPr/>
      <dgm:t>
        <a:bodyPr/>
        <a:lstStyle/>
        <a:p>
          <a:endParaRPr lang="en-IN"/>
        </a:p>
      </dgm:t>
    </dgm:pt>
    <dgm:pt modelId="{46783107-3B62-4872-BF5D-591338A83054}">
      <dgm:prSet custT="1"/>
      <dgm:spPr/>
      <dgm:t>
        <a:bodyPr/>
        <a:lstStyle/>
        <a:p>
          <a:r>
            <a:rPr lang="en-IN" sz="4400" b="1" i="0" dirty="0"/>
            <a:t>AGENDA</a:t>
          </a:r>
          <a:br>
            <a:rPr lang="en-US" sz="2500" b="1" i="0" dirty="0"/>
          </a:br>
          <a:r>
            <a:rPr lang="en-US" sz="2400" b="1" i="0" dirty="0"/>
            <a:t>1.1OUTLINE OF THE PROJECT Software Key loggers, also known as keystroke loggers, record the keys hit on a device and save them to a file,  accessed by the person who deployed the malware. A key logger can be either software or hardware. A hardware keylogger is a device that connects your keyboard to your computer. Keyloggers can be connected directly to the keyboard and the computer through manually using one of two approaches. PS/2 and the USP keylogger are two examples of this method.</a:t>
          </a:r>
          <a:endParaRPr lang="en-IN" sz="2400" dirty="0"/>
        </a:p>
      </dgm:t>
    </dgm:pt>
    <dgm:pt modelId="{869A3F57-409E-4471-B48D-30B997FDDDCC}" type="parTrans" cxnId="{4D68D041-F765-4DD5-9BE8-3C9C9034BB35}">
      <dgm:prSet/>
      <dgm:spPr/>
      <dgm:t>
        <a:bodyPr/>
        <a:lstStyle/>
        <a:p>
          <a:endParaRPr lang="en-IN"/>
        </a:p>
      </dgm:t>
    </dgm:pt>
    <dgm:pt modelId="{D5CE5E08-6B09-4B66-82A8-61711AD7EF4F}" type="sibTrans" cxnId="{4D68D041-F765-4DD5-9BE8-3C9C9034BB35}">
      <dgm:prSet/>
      <dgm:spPr/>
      <dgm:t>
        <a:bodyPr/>
        <a:lstStyle/>
        <a:p>
          <a:endParaRPr lang="en-IN"/>
        </a:p>
      </dgm:t>
    </dgm:pt>
    <dgm:pt modelId="{D08A1387-99F6-4D82-9F01-FDA827D53F29}" type="pres">
      <dgm:prSet presAssocID="{489F2B51-CD88-4540-B40D-74A5A5197B34}" presName="Name0" presStyleCnt="0">
        <dgm:presLayoutVars>
          <dgm:chMax val="7"/>
          <dgm:dir/>
          <dgm:animLvl val="lvl"/>
          <dgm:resizeHandles val="exact"/>
        </dgm:presLayoutVars>
      </dgm:prSet>
      <dgm:spPr/>
    </dgm:pt>
    <dgm:pt modelId="{F8EADCC5-609B-4280-BE1E-A1BB1168FA01}" type="pres">
      <dgm:prSet presAssocID="{46783107-3B62-4872-BF5D-591338A83054}" presName="circle1" presStyleLbl="node1" presStyleIdx="0" presStyleCnt="1" custLinFactNeighborX="-397" custLinFactNeighborY="11162"/>
      <dgm:spPr/>
    </dgm:pt>
    <dgm:pt modelId="{25ACB27B-A23D-47FA-8354-0CF9F0AFEC83}" type="pres">
      <dgm:prSet presAssocID="{46783107-3B62-4872-BF5D-591338A83054}" presName="space" presStyleCnt="0"/>
      <dgm:spPr/>
    </dgm:pt>
    <dgm:pt modelId="{1A7D9864-01DE-4AB5-87FC-60F08252E40C}" type="pres">
      <dgm:prSet presAssocID="{46783107-3B62-4872-BF5D-591338A83054}" presName="rect1" presStyleLbl="alignAcc1" presStyleIdx="0" presStyleCnt="1" custLinFactX="90192" custLinFactNeighborX="100000" custLinFactNeighborY="52428"/>
      <dgm:spPr/>
    </dgm:pt>
    <dgm:pt modelId="{C0AA5550-3784-405C-B1CA-8836146719A1}" type="pres">
      <dgm:prSet presAssocID="{46783107-3B62-4872-BF5D-591338A83054}" presName="rect1ParTxNoCh" presStyleLbl="alignAcc1" presStyleIdx="0" presStyleCnt="1">
        <dgm:presLayoutVars>
          <dgm:chMax val="1"/>
          <dgm:bulletEnabled val="1"/>
        </dgm:presLayoutVars>
      </dgm:prSet>
      <dgm:spPr/>
    </dgm:pt>
  </dgm:ptLst>
  <dgm:cxnLst>
    <dgm:cxn modelId="{4D68D041-F765-4DD5-9BE8-3C9C9034BB35}" srcId="{489F2B51-CD88-4540-B40D-74A5A5197B34}" destId="{46783107-3B62-4872-BF5D-591338A83054}" srcOrd="0" destOrd="0" parTransId="{869A3F57-409E-4471-B48D-30B997FDDDCC}" sibTransId="{D5CE5E08-6B09-4B66-82A8-61711AD7EF4F}"/>
    <dgm:cxn modelId="{24C8358B-D7B1-45BB-A9FA-6BF93AD23A99}" type="presOf" srcId="{489F2B51-CD88-4540-B40D-74A5A5197B34}" destId="{D08A1387-99F6-4D82-9F01-FDA827D53F29}" srcOrd="0" destOrd="0" presId="urn:microsoft.com/office/officeart/2005/8/layout/target3"/>
    <dgm:cxn modelId="{22D0DBD0-EF73-4F03-9CBA-B8DCD32C8834}" type="presOf" srcId="{46783107-3B62-4872-BF5D-591338A83054}" destId="{C0AA5550-3784-405C-B1CA-8836146719A1}" srcOrd="1" destOrd="0" presId="urn:microsoft.com/office/officeart/2005/8/layout/target3"/>
    <dgm:cxn modelId="{B8F2BEFF-E92A-4B22-9905-52EEB9A99A7F}" type="presOf" srcId="{46783107-3B62-4872-BF5D-591338A83054}" destId="{1A7D9864-01DE-4AB5-87FC-60F08252E40C}" srcOrd="0" destOrd="0" presId="urn:microsoft.com/office/officeart/2005/8/layout/target3"/>
    <dgm:cxn modelId="{A782C009-88F5-4F25-9CF2-CA0A49D7305F}" type="presParOf" srcId="{D08A1387-99F6-4D82-9F01-FDA827D53F29}" destId="{F8EADCC5-609B-4280-BE1E-A1BB1168FA01}" srcOrd="0" destOrd="0" presId="urn:microsoft.com/office/officeart/2005/8/layout/target3"/>
    <dgm:cxn modelId="{9C2CE205-2864-43F1-B5CA-AFCDE4F3FB5B}" type="presParOf" srcId="{D08A1387-99F6-4D82-9F01-FDA827D53F29}" destId="{25ACB27B-A23D-47FA-8354-0CF9F0AFEC83}" srcOrd="1" destOrd="0" presId="urn:microsoft.com/office/officeart/2005/8/layout/target3"/>
    <dgm:cxn modelId="{1CE35837-1AFD-48C1-BA1B-8D85E7FB7A54}" type="presParOf" srcId="{D08A1387-99F6-4D82-9F01-FDA827D53F29}" destId="{1A7D9864-01DE-4AB5-87FC-60F08252E40C}" srcOrd="2" destOrd="0" presId="urn:microsoft.com/office/officeart/2005/8/layout/target3"/>
    <dgm:cxn modelId="{DB1712BC-9E2D-491C-9554-F1E7F1136371}" type="presParOf" srcId="{D08A1387-99F6-4D82-9F01-FDA827D53F29}" destId="{C0AA5550-3784-405C-B1CA-8836146719A1}" srcOrd="3" destOrd="0" presId="urn:microsoft.com/office/officeart/2005/8/layout/target3"/>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EADCC5-609B-4280-BE1E-A1BB1168FA01}">
      <dsp:nvSpPr>
        <dsp:cNvPr id="0" name=""/>
        <dsp:cNvSpPr/>
      </dsp:nvSpPr>
      <dsp:spPr>
        <a:xfrm>
          <a:off x="-20283" y="1258989"/>
          <a:ext cx="5109100" cy="5109100"/>
        </a:xfrm>
        <a:prstGeom prst="pie">
          <a:avLst>
            <a:gd name="adj1" fmla="val 5400000"/>
            <a:gd name="adj2" fmla="val 162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A7D9864-01DE-4AB5-87FC-60F08252E40C}">
      <dsp:nvSpPr>
        <dsp:cNvPr id="0" name=""/>
        <dsp:cNvSpPr/>
      </dsp:nvSpPr>
      <dsp:spPr>
        <a:xfrm>
          <a:off x="2554550" y="1377423"/>
          <a:ext cx="5960616" cy="51091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7640" tIns="167640" rIns="167640" bIns="167640" numCol="1" spcCol="1270" anchor="ctr" anchorCtr="0">
          <a:noAutofit/>
        </a:bodyPr>
        <a:lstStyle/>
        <a:p>
          <a:pPr marL="0" lvl="0" indent="0" algn="ctr" defTabSz="1955800">
            <a:lnSpc>
              <a:spcPct val="90000"/>
            </a:lnSpc>
            <a:spcBef>
              <a:spcPct val="0"/>
            </a:spcBef>
            <a:spcAft>
              <a:spcPct val="35000"/>
            </a:spcAft>
            <a:buNone/>
          </a:pPr>
          <a:r>
            <a:rPr lang="en-IN" sz="4400" b="1" i="0" kern="1200" dirty="0"/>
            <a:t>AGENDA</a:t>
          </a:r>
          <a:br>
            <a:rPr lang="en-US" sz="2500" b="1" i="0" kern="1200" dirty="0"/>
          </a:br>
          <a:r>
            <a:rPr lang="en-US" sz="2400" b="1" i="0" kern="1200" dirty="0"/>
            <a:t>1.1OUTLINE OF THE PROJECT Software Key loggers, also known as keystroke loggers, record the keys hit on a device and save them to a file,  accessed by the person who deployed the malware. A key logger can be either software or hardware. A hardware keylogger is a device that connects your keyboard to your computer. Keyloggers can be connected directly to the keyboard and the computer through manually using one of two approaches. PS/2 and the USP keylogger are two examples of this method.</a:t>
          </a:r>
          <a:endParaRPr lang="en-IN" sz="2400" kern="1200" dirty="0"/>
        </a:p>
      </dsp:txBody>
      <dsp:txXfrm>
        <a:off x="2554550" y="1377423"/>
        <a:ext cx="5960616" cy="5109100"/>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6/11/2024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fortinet.com/resources/cyberglossary/firewall" TargetMode="Externa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2.png"/><Relationship Id="rId7" Type="http://schemas.openxmlformats.org/officeDocument/2006/relationships/diagramQuickStyle" Target="../diagrams/quickStyle1.xml"/><Relationship Id="rId2" Type="http://schemas.openxmlformats.org/officeDocument/2006/relationships/image" Target="../media/image3.png"/><Relationship Id="rId1" Type="http://schemas.openxmlformats.org/officeDocument/2006/relationships/slideLayout" Target="../slideLayouts/slideLayout4.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4.jpg"/><Relationship Id="rId9" Type="http://schemas.microsoft.com/office/2007/relationships/diagramDrawing" Target="../diagrams/drawing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hyperlink" Target="https://en.wikipedia.org/wiki/Keystroke_logging" TargetMode="External"/><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486026" y="1600200"/>
            <a:ext cx="6820026" cy="509114"/>
          </a:xfrm>
          <a:prstGeom prst="rect">
            <a:avLst/>
          </a:prstGeom>
        </p:spPr>
        <p:txBody>
          <a:bodyPr vert="horz" wrap="square" lIns="0" tIns="16510" rIns="0" bIns="0" rtlCol="0">
            <a:spAutoFit/>
          </a:bodyPr>
          <a:lstStyle/>
          <a:p>
            <a:pPr marL="3213735" algn="l">
              <a:lnSpc>
                <a:spcPct val="100000"/>
              </a:lnSpc>
              <a:spcBef>
                <a:spcPts val="130"/>
              </a:spcBef>
            </a:pPr>
            <a:r>
              <a:rPr lang="en-US" spc="15" dirty="0" err="1"/>
              <a:t>A.Yathendra</a:t>
            </a:r>
            <a:r>
              <a:rPr lang="en-US" spc="15" dirty="0"/>
              <a:t> </a:t>
            </a:r>
            <a:r>
              <a:rPr lang="en-US" spc="15"/>
              <a:t>reddy</a:t>
            </a:r>
            <a:endParaRPr spc="15" dirty="0"/>
          </a:p>
        </p:txBody>
      </p:sp>
      <p:sp>
        <p:nvSpPr>
          <p:cNvPr id="8" name="object 8"/>
          <p:cNvSpPr txBox="1"/>
          <p:nvPr/>
        </p:nvSpPr>
        <p:spPr>
          <a:xfrm>
            <a:off x="5943600" y="2362200"/>
            <a:ext cx="3362452" cy="382156"/>
          </a:xfrm>
          <a:prstGeom prst="rect">
            <a:avLst/>
          </a:prstGeom>
        </p:spPr>
        <p:txBody>
          <a:bodyPr vert="horz" wrap="square" lIns="0" tIns="12700" rIns="0" bIns="0" rtlCol="0">
            <a:spAutoFit/>
          </a:bodyPr>
          <a:lstStyle/>
          <a:p>
            <a:pPr marL="12700">
              <a:lnSpc>
                <a:spcPct val="100000"/>
              </a:lnSpc>
              <a:spcBef>
                <a:spcPts val="100"/>
              </a:spcBef>
            </a:pPr>
            <a:r>
              <a:rPr lang="en-US" sz="2400" b="1" spc="10" dirty="0">
                <a:solidFill>
                  <a:srgbClr val="2D936B"/>
                </a:solidFill>
                <a:latin typeface="Trebuchet MS"/>
                <a:cs typeface="Trebuchet MS"/>
              </a:rPr>
              <a:t>Keylogger</a:t>
            </a:r>
            <a:r>
              <a:rPr sz="2400" b="1" spc="-165" dirty="0">
                <a:solidFill>
                  <a:srgbClr val="2D936B"/>
                </a:solidFill>
                <a:latin typeface="Trebuchet MS"/>
                <a:cs typeface="Trebuchet MS"/>
              </a:rPr>
              <a:t> </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71524" y="457200"/>
            <a:ext cx="3114675"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 name="TextBox 9">
            <a:extLst>
              <a:ext uri="{FF2B5EF4-FFF2-40B4-BE49-F238E27FC236}">
                <a16:creationId xmlns:a16="http://schemas.microsoft.com/office/drawing/2014/main" id="{B63FDCDC-907E-C437-21CA-CF78305829FF}"/>
              </a:ext>
            </a:extLst>
          </p:cNvPr>
          <p:cNvSpPr txBox="1"/>
          <p:nvPr/>
        </p:nvSpPr>
        <p:spPr>
          <a:xfrm>
            <a:off x="659607" y="1787033"/>
            <a:ext cx="8693943" cy="2862322"/>
          </a:xfrm>
          <a:prstGeom prst="rect">
            <a:avLst/>
          </a:prstGeom>
          <a:noFill/>
        </p:spPr>
        <p:txBody>
          <a:bodyPr wrap="square">
            <a:spAutoFit/>
          </a:bodyPr>
          <a:lstStyle/>
          <a:p>
            <a:pPr algn="l"/>
            <a:r>
              <a:rPr lang="en-US" sz="3600" b="0" i="0" dirty="0">
                <a:solidFill>
                  <a:srgbClr val="000000"/>
                </a:solidFill>
                <a:effectLst/>
                <a:highlight>
                  <a:srgbClr val="FFFFFF"/>
                </a:highlight>
                <a:latin typeface="Inter"/>
              </a:rPr>
              <a:t>The best way to protect your devices from keylogging is to use a high-quality antivirus or</a:t>
            </a:r>
            <a:r>
              <a:rPr lang="en-US" sz="3600" i="0" dirty="0">
                <a:solidFill>
                  <a:srgbClr val="000000"/>
                </a:solidFill>
                <a:effectLst/>
                <a:highlight>
                  <a:srgbClr val="FFFFFF"/>
                </a:highlight>
                <a:latin typeface="Inter"/>
              </a:rPr>
              <a:t> </a:t>
            </a:r>
            <a:r>
              <a:rPr lang="en-US" sz="3600" i="0" u="none" strike="noStrike" dirty="0">
                <a:effectLst/>
                <a:highlight>
                  <a:srgbClr val="FFFFFF"/>
                </a:highlight>
                <a:latin typeface="Inter"/>
                <a:hlinkClick r:id="rId3">
                  <a:extLst>
                    <a:ext uri="{A12FA001-AC4F-418D-AE19-62706E023703}">
                      <ahyp:hlinkClr xmlns:ahyp="http://schemas.microsoft.com/office/drawing/2018/hyperlinkcolor" val="tx"/>
                    </a:ext>
                  </a:extLst>
                </a:hlinkClick>
              </a:rPr>
              <a:t>firewall</a:t>
            </a:r>
            <a:r>
              <a:rPr lang="en-US" sz="3600" b="0" i="0" dirty="0">
                <a:solidFill>
                  <a:srgbClr val="000000"/>
                </a:solidFill>
                <a:effectLst/>
                <a:highlight>
                  <a:srgbClr val="FFFFFF"/>
                </a:highlight>
                <a:latin typeface="Inter"/>
              </a:rPr>
              <a:t>. You can also take other precautions to make an infection less likely. </a:t>
            </a:r>
          </a:p>
          <a:p>
            <a:br>
              <a:rPr lang="en-US" dirty="0"/>
            </a:b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2632772"/>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br>
              <a:rPr lang="en-US" sz="4250" spc="25" dirty="0"/>
            </a:br>
            <a:br>
              <a:rPr lang="en-US" sz="4250" spc="25" dirty="0"/>
            </a:br>
            <a:r>
              <a:rPr lang="en-US" sz="4250" spc="25" dirty="0"/>
              <a:t>keylogger</a:t>
            </a:r>
            <a:br>
              <a:rPr lang="en-IN" sz="4250" spc="25" dirty="0"/>
            </a:b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graphicFrame>
        <p:nvGraphicFramePr>
          <p:cNvPr id="23" name="Diagram 22">
            <a:extLst>
              <a:ext uri="{FF2B5EF4-FFF2-40B4-BE49-F238E27FC236}">
                <a16:creationId xmlns:a16="http://schemas.microsoft.com/office/drawing/2014/main" id="{85C1B637-59BF-2BA8-6A25-D6ADAA82F127}"/>
              </a:ext>
            </a:extLst>
          </p:cNvPr>
          <p:cNvGraphicFramePr/>
          <p:nvPr>
            <p:extLst>
              <p:ext uri="{D42A27DB-BD31-4B8C-83A1-F6EECF244321}">
                <p14:modId xmlns:p14="http://schemas.microsoft.com/office/powerpoint/2010/main" val="193260958"/>
              </p:ext>
            </p:extLst>
          </p:nvPr>
        </p:nvGraphicFramePr>
        <p:xfrm>
          <a:off x="326676" y="-228599"/>
          <a:ext cx="8515167" cy="6486524"/>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Tree>
    <p:extLst>
      <p:ext uri="{BB962C8B-B14F-4D97-AF65-F5344CB8AC3E}">
        <p14:creationId xmlns:p14="http://schemas.microsoft.com/office/powerpoint/2010/main" val="11051511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4" name="TextBox 13">
            <a:extLst>
              <a:ext uri="{FF2B5EF4-FFF2-40B4-BE49-F238E27FC236}">
                <a16:creationId xmlns:a16="http://schemas.microsoft.com/office/drawing/2014/main" id="{29EDDE17-BDDF-0FBD-43E2-AC3E6E32FE14}"/>
              </a:ext>
            </a:extLst>
          </p:cNvPr>
          <p:cNvSpPr txBox="1"/>
          <p:nvPr/>
        </p:nvSpPr>
        <p:spPr>
          <a:xfrm>
            <a:off x="145257" y="1621965"/>
            <a:ext cx="9227343" cy="3046988"/>
          </a:xfrm>
          <a:prstGeom prst="rect">
            <a:avLst/>
          </a:prstGeom>
          <a:noFill/>
        </p:spPr>
        <p:txBody>
          <a:bodyPr wrap="square">
            <a:spAutoFit/>
          </a:bodyPr>
          <a:lstStyle/>
          <a:p>
            <a:r>
              <a:rPr lang="en-US" sz="3200" b="0" i="0" dirty="0">
                <a:solidFill>
                  <a:schemeClr val="bg1"/>
                </a:solidFill>
                <a:effectLst/>
                <a:highlight>
                  <a:srgbClr val="1F1F1F"/>
                </a:highlight>
                <a:latin typeface="Google Sans"/>
              </a:rPr>
              <a:t>The problem statement is that the keyloggers can be detected using antiviruses. Installation of hardware keyloggers is difficult without the knowledge of the owner of the system. The solution to the above existing problem is that we can build a software keyloggers instead of hardware keyloggers.</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8" name="TextBox 17">
            <a:extLst>
              <a:ext uri="{FF2B5EF4-FFF2-40B4-BE49-F238E27FC236}">
                <a16:creationId xmlns:a16="http://schemas.microsoft.com/office/drawing/2014/main" id="{1A989B6B-AAFF-A3BE-3B96-EE98E764A6BD}"/>
              </a:ext>
            </a:extLst>
          </p:cNvPr>
          <p:cNvSpPr txBox="1"/>
          <p:nvPr/>
        </p:nvSpPr>
        <p:spPr>
          <a:xfrm>
            <a:off x="304800" y="2019301"/>
            <a:ext cx="8846343" cy="2554545"/>
          </a:xfrm>
          <a:prstGeom prst="rect">
            <a:avLst/>
          </a:prstGeom>
          <a:noFill/>
        </p:spPr>
        <p:txBody>
          <a:bodyPr wrap="square">
            <a:spAutoFit/>
          </a:bodyPr>
          <a:lstStyle/>
          <a:p>
            <a:r>
              <a:rPr lang="en-US" sz="3200" b="0" i="0" dirty="0">
                <a:solidFill>
                  <a:schemeClr val="bg1"/>
                </a:solidFill>
                <a:effectLst/>
                <a:highlight>
                  <a:srgbClr val="1F1F1F"/>
                </a:highlight>
                <a:latin typeface="Google Sans"/>
              </a:rPr>
              <a:t>the keylogger monitors the keystrokes on the operating system you are using, checking the paths each keystroke goes through. In this way, a software keylogger can keep track of your keystrokes and record each one.</a:t>
            </a:r>
            <a:endParaRPr lang="en-IN" sz="3200" dirty="0">
              <a:solidFill>
                <a:schemeClr val="bg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 name="TextBox 9">
            <a:extLst>
              <a:ext uri="{FF2B5EF4-FFF2-40B4-BE49-F238E27FC236}">
                <a16:creationId xmlns:a16="http://schemas.microsoft.com/office/drawing/2014/main" id="{81F9AD6E-F2F4-B376-C1A6-A4CD7CBDE220}"/>
              </a:ext>
            </a:extLst>
          </p:cNvPr>
          <p:cNvSpPr txBox="1"/>
          <p:nvPr/>
        </p:nvSpPr>
        <p:spPr>
          <a:xfrm>
            <a:off x="533400" y="1847850"/>
            <a:ext cx="8770143" cy="2677656"/>
          </a:xfrm>
          <a:prstGeom prst="rect">
            <a:avLst/>
          </a:prstGeom>
          <a:noFill/>
        </p:spPr>
        <p:txBody>
          <a:bodyPr wrap="square">
            <a:spAutoFit/>
          </a:bodyPr>
          <a:lstStyle/>
          <a:p>
            <a:r>
              <a:rPr lang="en-US" sz="2800" b="1" i="0" dirty="0">
                <a:solidFill>
                  <a:srgbClr val="000000"/>
                </a:solidFill>
                <a:effectLst/>
                <a:highlight>
                  <a:srgbClr val="FFFFFF"/>
                </a:highlight>
                <a:latin typeface="neue-haas-grotesk-display"/>
              </a:rPr>
              <a:t>Keyloggers</a:t>
            </a:r>
            <a:r>
              <a:rPr lang="en-US" sz="2800" b="0" i="0" dirty="0">
                <a:solidFill>
                  <a:srgbClr val="000000"/>
                </a:solidFill>
                <a:effectLst/>
                <a:highlight>
                  <a:srgbClr val="FFFFFF"/>
                </a:highlight>
                <a:latin typeface="neue-haas-grotesk-display"/>
              </a:rPr>
              <a:t>, or keystroke loggers, are tools that record what a person types on a device. While there are legitimate and legal uses for keyloggers, many uses for keyloggers are malicious. In a keylogger attack, the keylogger software records every keystroke on the victim’s device and sends it to the attacker.</a:t>
            </a:r>
            <a:endParaRPr lang="en-IN"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1" name="TextBox 10">
            <a:extLst>
              <a:ext uri="{FF2B5EF4-FFF2-40B4-BE49-F238E27FC236}">
                <a16:creationId xmlns:a16="http://schemas.microsoft.com/office/drawing/2014/main" id="{884BF712-025A-6854-A11D-DC7BA96CF946}"/>
              </a:ext>
            </a:extLst>
          </p:cNvPr>
          <p:cNvSpPr txBox="1"/>
          <p:nvPr/>
        </p:nvSpPr>
        <p:spPr>
          <a:xfrm>
            <a:off x="2882900" y="1695451"/>
            <a:ext cx="6268243" cy="4524315"/>
          </a:xfrm>
          <a:prstGeom prst="rect">
            <a:avLst/>
          </a:prstGeom>
          <a:noFill/>
        </p:spPr>
        <p:txBody>
          <a:bodyPr wrap="square">
            <a:spAutoFit/>
          </a:bodyPr>
          <a:lstStyle/>
          <a:p>
            <a:r>
              <a:rPr lang="en-US" i="0" dirty="0">
                <a:solidFill>
                  <a:srgbClr val="FFFFFF"/>
                </a:solidFill>
                <a:effectLst/>
                <a:highlight>
                  <a:srgbClr val="131417"/>
                </a:highlight>
                <a:latin typeface="Nunito" panose="020F0502020204030204" pitchFamily="2" charset="0"/>
              </a:rPr>
              <a:t> </a:t>
            </a:r>
            <a:r>
              <a:rPr lang="en-US" sz="2400" i="0" dirty="0">
                <a:effectLst/>
                <a:highlight>
                  <a:srgbClr val="C0C0C0"/>
                </a:highlight>
                <a:latin typeface="Nunito" panose="020F0502020204030204" pitchFamily="2" charset="0"/>
              </a:rPr>
              <a:t>Keyloggers are many hackers and script kiddie’s favorite tools. Keylogging is a method that was first imagined back in the year 1983.  Around then, the utilization of this product was uncommon and just the top examination organizations and spies could get their hands on it, yet today, it is a typical element offered by most government operative applications like </a:t>
            </a:r>
            <a:r>
              <a:rPr lang="en-US" sz="2400" i="0" dirty="0" err="1">
                <a:effectLst/>
                <a:highlight>
                  <a:srgbClr val="C0C0C0"/>
                </a:highlight>
                <a:latin typeface="Nunito" panose="020F0502020204030204" pitchFamily="2" charset="0"/>
              </a:rPr>
              <a:t>TheOneSpy</a:t>
            </a:r>
            <a:r>
              <a:rPr lang="en-US" sz="2400" i="0" dirty="0">
                <a:effectLst/>
                <a:highlight>
                  <a:srgbClr val="C0C0C0"/>
                </a:highlight>
                <a:latin typeface="Nunito" panose="020F0502020204030204" pitchFamily="2" charset="0"/>
              </a:rPr>
              <a:t>. Individuals use it as an opportunity to guarantee the assurance of their families, organizations, and the ones they care about</a:t>
            </a:r>
            <a:r>
              <a:rPr lang="en-US" sz="2400" b="0" i="0" dirty="0">
                <a:effectLst/>
                <a:highlight>
                  <a:srgbClr val="C0C0C0"/>
                </a:highlight>
                <a:latin typeface="Nunito" panose="020F0502020204030204" pitchFamily="2" charset="0"/>
              </a:rPr>
              <a:t>.</a:t>
            </a:r>
            <a:endParaRPr lang="en-IN" sz="2400" dirty="0">
              <a:highlight>
                <a:srgbClr val="C0C0C0"/>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10" name="TextBox 9">
            <a:extLst>
              <a:ext uri="{FF2B5EF4-FFF2-40B4-BE49-F238E27FC236}">
                <a16:creationId xmlns:a16="http://schemas.microsoft.com/office/drawing/2014/main" id="{734ECB60-043F-CDB4-18FD-2867010382FA}"/>
              </a:ext>
            </a:extLst>
          </p:cNvPr>
          <p:cNvSpPr txBox="1"/>
          <p:nvPr/>
        </p:nvSpPr>
        <p:spPr>
          <a:xfrm>
            <a:off x="2362200" y="1828800"/>
            <a:ext cx="6788943" cy="3170099"/>
          </a:xfrm>
          <a:prstGeom prst="rect">
            <a:avLst/>
          </a:prstGeom>
          <a:noFill/>
        </p:spPr>
        <p:txBody>
          <a:bodyPr wrap="square">
            <a:spAutoFit/>
          </a:bodyPr>
          <a:lstStyle/>
          <a:p>
            <a:pPr algn="l"/>
            <a:r>
              <a:rPr lang="en-US" sz="2000" b="0" i="0" dirty="0">
                <a:solidFill>
                  <a:srgbClr val="212529"/>
                </a:solidFill>
                <a:effectLst/>
                <a:highlight>
                  <a:srgbClr val="FFFFFF"/>
                </a:highlight>
                <a:latin typeface="helvetica" panose="020B0604020202020204" pitchFamily="34" charset="0"/>
              </a:rPr>
              <a:t>A </a:t>
            </a:r>
            <a:r>
              <a:rPr lang="en-US" sz="2000" i="0" u="sng" strike="noStrike" dirty="0">
                <a:effectLst/>
                <a:highlight>
                  <a:srgbClr val="FFFFFF"/>
                </a:highlight>
                <a:latin typeface="helvetica" panose="020B0604020202020204" pitchFamily="34" charset="0"/>
                <a:hlinkClick r:id="rId3" tooltip="Keystroke Logging">
                  <a:extLst>
                    <a:ext uri="{A12FA001-AC4F-418D-AE19-62706E023703}">
                      <ahyp:hlinkClr xmlns:ahyp="http://schemas.microsoft.com/office/drawing/2018/hyperlinkcolor" val="tx"/>
                    </a:ext>
                  </a:extLst>
                </a:hlinkClick>
              </a:rPr>
              <a:t>keylogger</a:t>
            </a:r>
            <a:r>
              <a:rPr lang="en-US" sz="2000" b="0" i="0" dirty="0">
                <a:solidFill>
                  <a:srgbClr val="212529"/>
                </a:solidFill>
                <a:effectLst/>
                <a:highlight>
                  <a:srgbClr val="FFFFFF"/>
                </a:highlight>
                <a:latin typeface="helvetica" panose="020B0604020202020204" pitchFamily="34" charset="0"/>
              </a:rPr>
              <a:t> is a type of surveillance technology used to monitor and record each keystroke typed on a specific computer's keyboard. In this tutorial, you will learn how to write a keylogger in Python.</a:t>
            </a:r>
            <a:endParaRPr lang="en-US" sz="2000" b="0" i="0" dirty="0">
              <a:solidFill>
                <a:srgbClr val="212529"/>
              </a:solidFill>
              <a:effectLst/>
              <a:highlight>
                <a:srgbClr val="FFFFFF"/>
              </a:highlight>
              <a:latin typeface="Inter"/>
            </a:endParaRPr>
          </a:p>
          <a:p>
            <a:pPr algn="l"/>
            <a:r>
              <a:rPr lang="en-US" sz="2000" b="0" i="0" dirty="0">
                <a:solidFill>
                  <a:srgbClr val="212529"/>
                </a:solidFill>
                <a:effectLst/>
                <a:highlight>
                  <a:srgbClr val="FFFFFF"/>
                </a:highlight>
                <a:latin typeface="Inter"/>
              </a:rPr>
              <a:t>This tool has both legitimate and illegitimate uses. Legitimate uses can include monitoring employee productivity, parental control, and troubleshooting computer issues. However, when used unethically by hackers or script kiddies, a keylogger can capture sensitive information like login credentials, credit card numbers, and personal messages.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2811780" cy="300355"/>
          </a:xfrm>
          <a:prstGeom prst="rect">
            <a:avLst/>
          </a:prstGeom>
        </p:spPr>
        <p:txBody>
          <a:bodyPr vert="horz" wrap="square" lIns="0" tIns="12700" rIns="0" bIns="0" rtlCol="0">
            <a:spAutoFit/>
          </a:bodyPr>
          <a:lstStyle/>
          <a:p>
            <a:pPr marL="12700">
              <a:lnSpc>
                <a:spcPct val="100000"/>
              </a:lnSpc>
              <a:spcBef>
                <a:spcPts val="100"/>
              </a:spcBef>
            </a:pPr>
            <a:r>
              <a:rPr sz="1800" spc="-45" dirty="0">
                <a:latin typeface="Trebuchet MS"/>
                <a:cs typeface="Trebuchet MS"/>
              </a:rPr>
              <a:t>Teams</a:t>
            </a:r>
            <a:r>
              <a:rPr sz="1800" spc="-15" dirty="0">
                <a:latin typeface="Trebuchet MS"/>
                <a:cs typeface="Trebuchet MS"/>
              </a:rPr>
              <a:t> </a:t>
            </a:r>
            <a:r>
              <a:rPr sz="1800" spc="10" dirty="0">
                <a:latin typeface="Trebuchet MS"/>
                <a:cs typeface="Trebuchet MS"/>
              </a:rPr>
              <a:t>cam</a:t>
            </a:r>
            <a:r>
              <a:rPr sz="1800" spc="-105" dirty="0">
                <a:latin typeface="Trebuchet MS"/>
                <a:cs typeface="Trebuchet MS"/>
              </a:rPr>
              <a:t> </a:t>
            </a:r>
            <a:r>
              <a:rPr sz="1800" spc="-5" dirty="0">
                <a:latin typeface="Trebuchet MS"/>
                <a:cs typeface="Trebuchet MS"/>
              </a:rPr>
              <a:t>add</a:t>
            </a:r>
            <a:r>
              <a:rPr sz="1800" spc="10" dirty="0">
                <a:latin typeface="Trebuchet MS"/>
                <a:cs typeface="Trebuchet MS"/>
              </a:rPr>
              <a:t> </a:t>
            </a:r>
            <a:r>
              <a:rPr sz="1800" spc="-5" dirty="0">
                <a:latin typeface="Trebuchet MS"/>
                <a:cs typeface="Trebuchet MS"/>
              </a:rPr>
              <a:t>wireframes</a:t>
            </a:r>
            <a:endParaRPr sz="180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1" name="TextBox 10">
            <a:extLst>
              <a:ext uri="{FF2B5EF4-FFF2-40B4-BE49-F238E27FC236}">
                <a16:creationId xmlns:a16="http://schemas.microsoft.com/office/drawing/2014/main" id="{0731971E-EF7F-B1F1-8878-2626BDC5E35D}"/>
              </a:ext>
            </a:extLst>
          </p:cNvPr>
          <p:cNvSpPr txBox="1"/>
          <p:nvPr/>
        </p:nvSpPr>
        <p:spPr>
          <a:xfrm>
            <a:off x="390525" y="1350033"/>
            <a:ext cx="9144000" cy="4093428"/>
          </a:xfrm>
          <a:prstGeom prst="rect">
            <a:avLst/>
          </a:prstGeom>
          <a:noFill/>
        </p:spPr>
        <p:txBody>
          <a:bodyPr wrap="square">
            <a:spAutoFit/>
          </a:bodyPr>
          <a:lstStyle/>
          <a:p>
            <a:r>
              <a:rPr lang="en-US" sz="2000" b="0" i="0" dirty="0">
                <a:solidFill>
                  <a:srgbClr val="333333"/>
                </a:solidFill>
                <a:effectLst/>
                <a:highlight>
                  <a:srgbClr val="FFFFFF"/>
                </a:highlight>
                <a:latin typeface="HelveticaNeue Regular"/>
              </a:rPr>
              <a:t>Keylogger, a tool intended to record every keystroke made on the machine and offers the attacker the ability to steal large amounts of sensitive information without the permission of the owner of the message. The primary objective of this project is to detect keylogger applications and prevent data loss and sensitive information leakage. This project aims to identify the set of permissions and storage levels owned by each of the applications and hence differentiate applications with proper permissions and keylogger applications that can abuse permissions. The keyloggers are detected using Black-box technique. Black-box approach is based on behavioral characteristics which can be applied to all keyloggers and it does not rely on the structural characteristics of the keylogger. This project aims to develop detection system on mobile phones based on machine learning algorithm to detect keylogger applications.</a:t>
            </a:r>
            <a:endParaRPr lang="en-IN" sz="20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83</TotalTime>
  <Words>678</Words>
  <Application>Microsoft Office PowerPoint</Application>
  <PresentationFormat>Widescreen</PresentationFormat>
  <Paragraphs>41</Paragraphs>
  <Slides>10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Calibri</vt:lpstr>
      <vt:lpstr>Google Sans</vt:lpstr>
      <vt:lpstr>helvetica</vt:lpstr>
      <vt:lpstr>HelveticaNeue Regular</vt:lpstr>
      <vt:lpstr>Inter</vt:lpstr>
      <vt:lpstr>neue-haas-grotesk-display</vt:lpstr>
      <vt:lpstr>Nunito</vt:lpstr>
      <vt:lpstr>Trebuchet MS</vt:lpstr>
      <vt:lpstr>Office Theme</vt:lpstr>
      <vt:lpstr>A.Yathendra reddy</vt:lpstr>
      <vt:lpstr>PROJECT TITLE  keylogger </vt:lpstr>
      <vt:lpstr>PowerPoint Presentation</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indra</dc:creator>
  <cp:lastModifiedBy>Indrasena Reddy Ramireddy</cp:lastModifiedBy>
  <cp:revision>5</cp:revision>
  <dcterms:created xsi:type="dcterms:W3CDTF">2024-06-03T05:48:59Z</dcterms:created>
  <dcterms:modified xsi:type="dcterms:W3CDTF">2024-06-11T10:54:36Z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