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5"/>
  </p:notesMasterIdLst>
  <p:sldIdLst>
    <p:sldId id="256" r:id="rId2"/>
    <p:sldId id="257" r:id="rId3"/>
    <p:sldId id="267" r:id="rId4"/>
    <p:sldId id="279" r:id="rId5"/>
    <p:sldId id="299" r:id="rId6"/>
    <p:sldId id="293" r:id="rId7"/>
    <p:sldId id="298" r:id="rId8"/>
    <p:sldId id="292" r:id="rId9"/>
    <p:sldId id="294" r:id="rId10"/>
    <p:sldId id="295" r:id="rId11"/>
    <p:sldId id="296" r:id="rId12"/>
    <p:sldId id="297" r:id="rId13"/>
    <p:sldId id="289" r:id="rId14"/>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87621" autoAdjust="0"/>
  </p:normalViewPr>
  <p:slideViewPr>
    <p:cSldViewPr>
      <p:cViewPr varScale="1">
        <p:scale>
          <a:sx n="73" d="100"/>
          <a:sy n="73" d="100"/>
        </p:scale>
        <p:origin x="780" y="6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11/24/2024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06459192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3338387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113963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315869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80056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11/24/2024</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11/24/2024</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pPr/>
              <a:t>11/24/2024</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pPr/>
              <a:t>11/24/2024</a:t>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pPr/>
              <a:t>11/24/2024</a:t>
            </a:fld>
            <a:endParaRPr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11/24/2024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pPr/>
              <a:t>11/24/2024</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11/24/2024</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71617" y="440089"/>
            <a:ext cx="8229600" cy="2038350"/>
          </a:xfrm>
        </p:spPr>
        <p:txBody>
          <a:bodyPr>
            <a:normAutofit fontScale="90000"/>
          </a:bodyPr>
          <a:lstStyle/>
          <a:p>
            <a:pPr algn="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br>
              <a:rPr lang="en-US" dirty="0">
                <a:solidFill>
                  <a:srgbClr val="FF0000"/>
                </a:solidFill>
              </a:rPr>
            </a:br>
            <a:endParaRPr lang="en-US" dirty="0">
              <a:solidFill>
                <a:srgbClr val="FF0000"/>
              </a:solidFill>
            </a:endParaRPr>
          </a:p>
        </p:txBody>
      </p:sp>
      <p:sp>
        <p:nvSpPr>
          <p:cNvPr id="5" name="Rectangle 4"/>
          <p:cNvSpPr>
            <a:spLocks noGrp="1"/>
          </p:cNvSpPr>
          <p:nvPr>
            <p:ph type="subTitle" idx="1"/>
          </p:nvPr>
        </p:nvSpPr>
        <p:spPr>
          <a:xfrm>
            <a:off x="2374074" y="4629150"/>
            <a:ext cx="6503225" cy="422728"/>
          </a:xfrm>
        </p:spPr>
        <p:txBody>
          <a:bodyPr>
            <a:normAutofit fontScale="70000" lnSpcReduction="20000"/>
          </a:bodyPr>
          <a:lstStyle/>
          <a:p>
            <a:r>
              <a:rPr lang="en-US" dirty="0"/>
              <a:t>22AIC14 &amp; INTERNET OF THINGS AND ITS APPLICATIONS</a:t>
            </a:r>
          </a:p>
        </p:txBody>
      </p:sp>
      <p:sp>
        <p:nvSpPr>
          <p:cNvPr id="7" name="TextBox 6"/>
          <p:cNvSpPr txBox="1"/>
          <p:nvPr/>
        </p:nvSpPr>
        <p:spPr>
          <a:xfrm>
            <a:off x="71617" y="3369207"/>
            <a:ext cx="2699657" cy="1200329"/>
          </a:xfrm>
          <a:prstGeom prst="rect">
            <a:avLst/>
          </a:prstGeom>
          <a:noFill/>
        </p:spPr>
        <p:txBody>
          <a:bodyPr wrap="square" rtlCol="0">
            <a:spAutoFit/>
          </a:bodyPr>
          <a:lstStyle/>
          <a:p>
            <a:r>
              <a:rPr lang="en-US" dirty="0"/>
              <a:t>Guided By   :</a:t>
            </a:r>
          </a:p>
          <a:p>
            <a:r>
              <a:rPr lang="en-US" dirty="0"/>
              <a:t>Ms. Dr. K. Lalitha</a:t>
            </a:r>
          </a:p>
          <a:p>
            <a:r>
              <a:rPr lang="en-US" dirty="0"/>
              <a:t>                   </a:t>
            </a:r>
          </a:p>
          <a:p>
            <a:r>
              <a:rPr lang="en-US" dirty="0"/>
              <a:t>     </a:t>
            </a:r>
            <a:endParaRPr lang="en-US" dirty="0">
              <a:solidFill>
                <a:srgbClr val="FF0000"/>
              </a:solidFill>
            </a:endParaRPr>
          </a:p>
        </p:txBody>
      </p:sp>
      <p:sp>
        <p:nvSpPr>
          <p:cNvPr id="8" name="TextBox 7"/>
          <p:cNvSpPr txBox="1"/>
          <p:nvPr/>
        </p:nvSpPr>
        <p:spPr>
          <a:xfrm>
            <a:off x="6222172" y="3152165"/>
            <a:ext cx="2971801" cy="1477328"/>
          </a:xfrm>
          <a:prstGeom prst="rect">
            <a:avLst/>
          </a:prstGeom>
          <a:noFill/>
        </p:spPr>
        <p:txBody>
          <a:bodyPr wrap="square" rtlCol="0">
            <a:spAutoFit/>
          </a:bodyPr>
          <a:lstStyle/>
          <a:p>
            <a:r>
              <a:rPr lang="en-US" dirty="0"/>
              <a:t>PRESENTED By   :</a:t>
            </a:r>
          </a:p>
          <a:p>
            <a:r>
              <a:rPr lang="en-US" dirty="0"/>
              <a:t>Bhaviyashree M(22AI006)</a:t>
            </a:r>
          </a:p>
          <a:p>
            <a:r>
              <a:rPr lang="en-US" dirty="0"/>
              <a:t>Pavithra P(22AI033)</a:t>
            </a:r>
          </a:p>
          <a:p>
            <a:r>
              <a:rPr lang="en-US" dirty="0" err="1"/>
              <a:t>Yathigaa</a:t>
            </a:r>
            <a:r>
              <a:rPr lang="en-US" dirty="0"/>
              <a:t> T S(22AI058)</a:t>
            </a:r>
          </a:p>
          <a:p>
            <a:r>
              <a:rPr lang="en-US" dirty="0">
                <a:solidFill>
                  <a:srgbClr val="FF0000"/>
                </a:solidFill>
              </a:rPr>
              <a:t>      </a:t>
            </a:r>
          </a:p>
        </p:txBody>
      </p:sp>
      <p:sp>
        <p:nvSpPr>
          <p:cNvPr id="2" name="TextBox 1">
            <a:extLst>
              <a:ext uri="{FF2B5EF4-FFF2-40B4-BE49-F238E27FC236}">
                <a16:creationId xmlns:a16="http://schemas.microsoft.com/office/drawing/2014/main" id="{7817F5CA-F50F-09C9-4EC5-DD800E7E3176}"/>
              </a:ext>
            </a:extLst>
          </p:cNvPr>
          <p:cNvSpPr txBox="1"/>
          <p:nvPr/>
        </p:nvSpPr>
        <p:spPr>
          <a:xfrm>
            <a:off x="1028948" y="1370364"/>
            <a:ext cx="6503224" cy="830997"/>
          </a:xfrm>
          <a:prstGeom prst="rect">
            <a:avLst/>
          </a:prstGeom>
          <a:noFill/>
        </p:spPr>
        <p:txBody>
          <a:bodyPr wrap="square" rtlCol="0">
            <a:spAutoFit/>
          </a:bodyPr>
          <a:lstStyle/>
          <a:p>
            <a:r>
              <a:rPr lang="en-IN" sz="4800" dirty="0"/>
              <a:t>          LIFELINE DIALER</a:t>
            </a:r>
          </a:p>
        </p:txBody>
      </p:sp>
      <p:sp>
        <p:nvSpPr>
          <p:cNvPr id="3" name="TextBox 2">
            <a:extLst>
              <a:ext uri="{FF2B5EF4-FFF2-40B4-BE49-F238E27FC236}">
                <a16:creationId xmlns:a16="http://schemas.microsoft.com/office/drawing/2014/main" id="{E49854F2-0704-C52C-EF17-C049846048A1}"/>
              </a:ext>
            </a:extLst>
          </p:cNvPr>
          <p:cNvSpPr txBox="1"/>
          <p:nvPr/>
        </p:nvSpPr>
        <p:spPr>
          <a:xfrm>
            <a:off x="71617" y="4629150"/>
            <a:ext cx="1985783" cy="369332"/>
          </a:xfrm>
          <a:prstGeom prst="rect">
            <a:avLst/>
          </a:prstGeom>
          <a:noFill/>
        </p:spPr>
        <p:txBody>
          <a:bodyPr wrap="square" rtlCol="0">
            <a:spAutoFit/>
          </a:bodyPr>
          <a:lstStyle/>
          <a:p>
            <a:r>
              <a:rPr lang="en-IN" dirty="0"/>
              <a:t>TEAM NO: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976EA-4064-C067-15D2-BCC792355185}"/>
              </a:ext>
            </a:extLst>
          </p:cNvPr>
          <p:cNvSpPr>
            <a:spLocks noGrp="1"/>
          </p:cNvSpPr>
          <p:nvPr>
            <p:ph type="title"/>
          </p:nvPr>
        </p:nvSpPr>
        <p:spPr>
          <a:xfrm>
            <a:off x="414337" y="450887"/>
            <a:ext cx="8153400" cy="1005840"/>
          </a:xfrm>
        </p:spPr>
        <p:txBody>
          <a:bodyPr>
            <a:normAutofit fontScale="90000"/>
          </a:bodyPr>
          <a:lstStyle/>
          <a:p>
            <a:r>
              <a:rPr lang="en-IN" b="1" dirty="0"/>
              <a:t>Protocol</a:t>
            </a:r>
            <a:br>
              <a:rPr lang="en-IN" b="1" dirty="0"/>
            </a:br>
            <a:endParaRPr lang="en-IN" dirty="0"/>
          </a:p>
        </p:txBody>
      </p:sp>
      <p:sp>
        <p:nvSpPr>
          <p:cNvPr id="3" name="Content Placeholder 2">
            <a:extLst>
              <a:ext uri="{FF2B5EF4-FFF2-40B4-BE49-F238E27FC236}">
                <a16:creationId xmlns:a16="http://schemas.microsoft.com/office/drawing/2014/main" id="{A25365EF-F6A2-5871-C6B3-0B4360CF1E62}"/>
              </a:ext>
            </a:extLst>
          </p:cNvPr>
          <p:cNvSpPr>
            <a:spLocks noGrp="1"/>
          </p:cNvSpPr>
          <p:nvPr>
            <p:ph sz="quarter" idx="13"/>
          </p:nvPr>
        </p:nvSpPr>
        <p:spPr>
          <a:xfrm>
            <a:off x="609600" y="1352551"/>
            <a:ext cx="8153400" cy="3268624"/>
          </a:xfrm>
        </p:spPr>
        <p:txBody>
          <a:bodyPr>
            <a:normAutofit fontScale="77500" lnSpcReduction="20000"/>
          </a:bodyPr>
          <a:lstStyle/>
          <a:p>
            <a:r>
              <a:rPr lang="en-US" dirty="0"/>
              <a:t>"For this project, we chose to use the </a:t>
            </a:r>
            <a:r>
              <a:rPr lang="en-US" b="1" dirty="0"/>
              <a:t>GSM protocol</a:t>
            </a:r>
            <a:r>
              <a:rPr lang="en-US" dirty="0"/>
              <a:t>. GSM stands for Global System for Mobile Communications, and it’s a widely used mobile communication protocol. The advantage of GSM is that it allows our device to make regular phone calls, similar to how a mobile phone works.</a:t>
            </a:r>
          </a:p>
          <a:p>
            <a:r>
              <a:rPr lang="en-US" dirty="0"/>
              <a:t>One of the best aspects of using GSM is that it doesn’t rely on Wi-Fi or the internet. This is important because, in an emergency, users may not have internet access, or there may be a power outage. With GSM, as long as there’s a cellular network available, the Life Line Dialer can make a call, ensuring that help is always within reach."</a:t>
            </a:r>
          </a:p>
          <a:p>
            <a:endParaRPr lang="en-IN" dirty="0"/>
          </a:p>
        </p:txBody>
      </p:sp>
    </p:spTree>
    <p:extLst>
      <p:ext uri="{BB962C8B-B14F-4D97-AF65-F5344CB8AC3E}">
        <p14:creationId xmlns:p14="http://schemas.microsoft.com/office/powerpoint/2010/main" val="3844636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35563-C1AD-F40E-603C-84D160197213}"/>
              </a:ext>
            </a:extLst>
          </p:cNvPr>
          <p:cNvSpPr>
            <a:spLocks noGrp="1"/>
          </p:cNvSpPr>
          <p:nvPr>
            <p:ph type="title"/>
          </p:nvPr>
        </p:nvSpPr>
        <p:spPr>
          <a:xfrm>
            <a:off x="495300" y="-42863"/>
            <a:ext cx="8153400" cy="1005840"/>
          </a:xfrm>
        </p:spPr>
        <p:txBody>
          <a:bodyPr/>
          <a:lstStyle/>
          <a:p>
            <a:r>
              <a:rPr lang="en-IN" b="1" dirty="0"/>
              <a:t>Future Enhancements</a:t>
            </a:r>
            <a:endParaRPr lang="en-IN" dirty="0"/>
          </a:p>
        </p:txBody>
      </p:sp>
      <p:sp>
        <p:nvSpPr>
          <p:cNvPr id="3" name="Content Placeholder 2">
            <a:extLst>
              <a:ext uri="{FF2B5EF4-FFF2-40B4-BE49-F238E27FC236}">
                <a16:creationId xmlns:a16="http://schemas.microsoft.com/office/drawing/2014/main" id="{05BA0860-DEED-6313-2464-100B4B032381}"/>
              </a:ext>
            </a:extLst>
          </p:cNvPr>
          <p:cNvSpPr>
            <a:spLocks noGrp="1"/>
          </p:cNvSpPr>
          <p:nvPr>
            <p:ph sz="quarter" idx="13"/>
          </p:nvPr>
        </p:nvSpPr>
        <p:spPr>
          <a:xfrm>
            <a:off x="609600" y="1352551"/>
            <a:ext cx="8153400" cy="3268624"/>
          </a:xfrm>
        </p:spPr>
        <p:txBody>
          <a:bodyPr>
            <a:normAutofit fontScale="70000" lnSpcReduction="20000"/>
          </a:bodyPr>
          <a:lstStyle/>
          <a:p>
            <a:pPr>
              <a:buFont typeface="+mj-lt"/>
              <a:buAutoNum type="arabicPeriod"/>
            </a:pPr>
            <a:r>
              <a:rPr lang="en-US" b="1" dirty="0">
                <a:solidFill>
                  <a:srgbClr val="0D0D0D"/>
                </a:solidFill>
                <a:latin typeface="ui-sans-serif"/>
              </a:rPr>
              <a:t>Location Sharing</a:t>
            </a:r>
            <a:r>
              <a:rPr lang="en-US" dirty="0">
                <a:solidFill>
                  <a:srgbClr val="0D0D0D"/>
                </a:solidFill>
                <a:latin typeface="ui-sans-serif"/>
              </a:rPr>
              <a:t>: One enhancement we’d like to add is the ability to send the user’s location along with the call. This could be done through SMS, allowing the contact to know exactly where the caller is, which is especially helpful in emergencies.</a:t>
            </a:r>
          </a:p>
          <a:p>
            <a:pPr>
              <a:buFont typeface="+mj-lt"/>
              <a:buAutoNum type="arabicPeriod"/>
            </a:pPr>
            <a:r>
              <a:rPr lang="en-US" b="1" dirty="0">
                <a:solidFill>
                  <a:srgbClr val="0D0D0D"/>
                </a:solidFill>
                <a:latin typeface="ui-sans-serif"/>
              </a:rPr>
              <a:t>Pre-recorded Message</a:t>
            </a:r>
            <a:r>
              <a:rPr lang="en-US" dirty="0">
                <a:solidFill>
                  <a:srgbClr val="0D0D0D"/>
                </a:solidFill>
                <a:latin typeface="ui-sans-serif"/>
              </a:rPr>
              <a:t>: Another improvement would be to add an option to send a pre-recorded voice message. This way, if the contact picks up, they can instantly understand that it’s an emergency and take the appropriate action.</a:t>
            </a:r>
          </a:p>
          <a:p>
            <a:pPr>
              <a:buFont typeface="+mj-lt"/>
              <a:buAutoNum type="arabicPeriod"/>
            </a:pPr>
            <a:r>
              <a:rPr lang="en-US" b="1" dirty="0">
                <a:solidFill>
                  <a:srgbClr val="0D0D0D"/>
                </a:solidFill>
                <a:latin typeface="ui-sans-serif"/>
              </a:rPr>
              <a:t>Battery Backup</a:t>
            </a:r>
            <a:r>
              <a:rPr lang="en-US" dirty="0">
                <a:solidFill>
                  <a:srgbClr val="0D0D0D"/>
                </a:solidFill>
                <a:latin typeface="ui-sans-serif"/>
              </a:rPr>
              <a:t>: Right now, our device relies on a stable power supply. In the future, we’d like to integrate a battery backup, so it will continue to work even during power outages. This would make it more dependable in critical situations."</a:t>
            </a:r>
          </a:p>
          <a:p>
            <a:endParaRPr lang="en-IN" dirty="0"/>
          </a:p>
        </p:txBody>
      </p:sp>
    </p:spTree>
    <p:extLst>
      <p:ext uri="{BB962C8B-B14F-4D97-AF65-F5344CB8AC3E}">
        <p14:creationId xmlns:p14="http://schemas.microsoft.com/office/powerpoint/2010/main" val="2993453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6C25-BAA5-7ED6-F1BC-2F2A9BFCD662}"/>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1C1A5F02-983D-1DD3-9542-0153CD01FDC7}"/>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659467" y="1504950"/>
            <a:ext cx="5825066" cy="3276600"/>
          </a:xfrm>
        </p:spPr>
      </p:pic>
    </p:spTree>
    <p:extLst>
      <p:ext uri="{BB962C8B-B14F-4D97-AF65-F5344CB8AC3E}">
        <p14:creationId xmlns:p14="http://schemas.microsoft.com/office/powerpoint/2010/main" val="1755513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326ABE-350A-2EAB-8D41-1EC20212F7AF}"/>
              </a:ext>
            </a:extLst>
          </p:cNvPr>
          <p:cNvSpPr txBox="1"/>
          <p:nvPr/>
        </p:nvSpPr>
        <p:spPr>
          <a:xfrm>
            <a:off x="2971800" y="2343150"/>
            <a:ext cx="2971800" cy="707886"/>
          </a:xfrm>
          <a:prstGeom prst="rect">
            <a:avLst/>
          </a:prstGeom>
          <a:noFill/>
        </p:spPr>
        <p:txBody>
          <a:bodyPr wrap="square" rtlCol="0">
            <a:spAutoFit/>
          </a:bodyPr>
          <a:lstStyle/>
          <a:p>
            <a:r>
              <a:rPr lang="en-IN" sz="4000" dirty="0">
                <a:solidFill>
                  <a:srgbClr val="FF0000"/>
                </a:solidFill>
              </a:rPr>
              <a:t>THANK YOU</a:t>
            </a:r>
          </a:p>
        </p:txBody>
      </p:sp>
    </p:spTree>
    <p:extLst>
      <p:ext uri="{BB962C8B-B14F-4D97-AF65-F5344CB8AC3E}">
        <p14:creationId xmlns:p14="http://schemas.microsoft.com/office/powerpoint/2010/main" val="1164404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Abstract</a:t>
            </a:r>
          </a:p>
        </p:txBody>
      </p:sp>
      <p:sp>
        <p:nvSpPr>
          <p:cNvPr id="3" name="TextBox 2">
            <a:extLst>
              <a:ext uri="{FF2B5EF4-FFF2-40B4-BE49-F238E27FC236}">
                <a16:creationId xmlns:a16="http://schemas.microsoft.com/office/drawing/2014/main" id="{2E575F5F-909E-13DD-ACDF-A6C4CE22A711}"/>
              </a:ext>
            </a:extLst>
          </p:cNvPr>
          <p:cNvSpPr txBox="1"/>
          <p:nvPr/>
        </p:nvSpPr>
        <p:spPr>
          <a:xfrm>
            <a:off x="76200" y="1123950"/>
            <a:ext cx="8915400" cy="3970318"/>
          </a:xfrm>
          <a:prstGeom prst="rect">
            <a:avLst/>
          </a:prstGeom>
          <a:noFill/>
        </p:spPr>
        <p:txBody>
          <a:bodyPr wrap="square" rtlCol="0">
            <a:spAutoFit/>
          </a:bodyPr>
          <a:lstStyle/>
          <a:p>
            <a:endParaRPr lang="en-US" b="1" dirty="0"/>
          </a:p>
          <a:p>
            <a:r>
              <a:rPr lang="en-US" b="1" dirty="0"/>
              <a:t>Lifeline Dialer </a:t>
            </a:r>
            <a:r>
              <a:rPr lang="en-US" dirty="0"/>
              <a:t>is a user-friendly device designed for elderly or disabled individuals. </a:t>
            </a:r>
          </a:p>
          <a:p>
            <a:endParaRPr lang="en-US" dirty="0"/>
          </a:p>
          <a:p>
            <a:r>
              <a:rPr lang="en-US" dirty="0"/>
              <a:t>It features four large buttons, each pre-programmed to dial a specific contact or emergency number. </a:t>
            </a:r>
          </a:p>
          <a:p>
            <a:endParaRPr lang="en-US" dirty="0"/>
          </a:p>
          <a:p>
            <a:r>
              <a:rPr lang="en-US" dirty="0"/>
              <a:t>Utilizing an Node MCU microcontroller and a GSM module, the device ensures easy and immediate communication during emergencies.</a:t>
            </a:r>
          </a:p>
          <a:p>
            <a:endParaRPr lang="en-US" dirty="0"/>
          </a:p>
          <a:p>
            <a:r>
              <a:rPr lang="en-US" dirty="0"/>
              <a:t>It offers a simple interface, reliable call functionality, and is powered by a rechargeable battery, making it an accessible and essential tool for those with limited technical skills. </a:t>
            </a:r>
          </a:p>
          <a:p>
            <a:endParaRPr lang="en-US" dirty="0"/>
          </a:p>
          <a:p>
            <a:r>
              <a:rPr lang="en-US" dirty="0"/>
              <a:t>The Lifeline Dialer is built to support users who may struggle with more complex mobile phone interfaces, offering a straightforward solution for urgent communication needs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Objectives:</a:t>
            </a:r>
          </a:p>
        </p:txBody>
      </p:sp>
      <p:sp>
        <p:nvSpPr>
          <p:cNvPr id="4" name="Content Placeholder 3">
            <a:extLst>
              <a:ext uri="{FF2B5EF4-FFF2-40B4-BE49-F238E27FC236}">
                <a16:creationId xmlns:a16="http://schemas.microsoft.com/office/drawing/2014/main" id="{21DE5D90-DCD1-2902-B7D3-5BAE297FB8A5}"/>
              </a:ext>
            </a:extLst>
          </p:cNvPr>
          <p:cNvSpPr>
            <a:spLocks noGrp="1"/>
          </p:cNvSpPr>
          <p:nvPr>
            <p:ph sz="quarter" idx="14"/>
          </p:nvPr>
        </p:nvSpPr>
        <p:spPr>
          <a:xfrm>
            <a:off x="1143000" y="1504950"/>
            <a:ext cx="5410200" cy="3268625"/>
          </a:xfrm>
        </p:spPr>
        <p:txBody>
          <a:bodyPr>
            <a:normAutofit fontScale="55000" lnSpcReduction="20000"/>
          </a:bodyPr>
          <a:lstStyle/>
          <a:p>
            <a:pPr marL="0" indent="0">
              <a:buNone/>
            </a:pPr>
            <a:endParaRPr lang="en-US" b="1" dirty="0"/>
          </a:p>
          <a:p>
            <a:pPr>
              <a:buFont typeface="+mj-lt"/>
              <a:buAutoNum type="arabicPeriod"/>
            </a:pPr>
            <a:r>
              <a:rPr lang="en-US" b="1" dirty="0"/>
              <a:t>Easy Communication</a:t>
            </a:r>
            <a:r>
              <a:rPr lang="en-US" dirty="0"/>
              <a:t>: Create a simple device with four large buttons for quick dialing of important contacts.</a:t>
            </a:r>
          </a:p>
          <a:p>
            <a:pPr>
              <a:buFont typeface="+mj-lt"/>
              <a:buAutoNum type="arabicPeriod"/>
            </a:pPr>
            <a:r>
              <a:rPr lang="en-US" b="1" dirty="0"/>
              <a:t>Pre-Programmed Calls</a:t>
            </a:r>
            <a:r>
              <a:rPr lang="en-US" dirty="0"/>
              <a:t>: Set up buttons to call specific numbers: emergency services, a family member, an important person, and a customizable contact.</a:t>
            </a:r>
          </a:p>
          <a:p>
            <a:pPr>
              <a:buFont typeface="+mj-lt"/>
              <a:buAutoNum type="arabicPeriod"/>
            </a:pPr>
            <a:r>
              <a:rPr lang="en-US" b="1" dirty="0"/>
              <a:t>Reliable Calls</a:t>
            </a:r>
            <a:r>
              <a:rPr lang="en-US" dirty="0"/>
              <a:t>: Use a GSM module to ensure clear and consistent voice calls.</a:t>
            </a:r>
          </a:p>
          <a:p>
            <a:pPr>
              <a:buFont typeface="+mj-lt"/>
              <a:buAutoNum type="arabicPeriod"/>
            </a:pPr>
            <a:r>
              <a:rPr lang="en-US" b="1" dirty="0"/>
              <a:t>User-Friendly Design</a:t>
            </a:r>
            <a:r>
              <a:rPr lang="en-US" dirty="0"/>
              <a:t>: Build a durable, easy-to-use device with optional call status indicators.</a:t>
            </a:r>
          </a:p>
          <a:p>
            <a:pPr>
              <a:buFont typeface="+mj-lt"/>
              <a:buAutoNum type="arabicPeriod"/>
            </a:pPr>
            <a:r>
              <a:rPr lang="en-US" b="1" dirty="0"/>
              <a:t>Portable</a:t>
            </a:r>
            <a:r>
              <a:rPr lang="en-US" dirty="0"/>
              <a:t>: Ensure the device is battery-powered for convenience and mobility.</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dirty="0"/>
              <a:t>Components Required:</a:t>
            </a:r>
          </a:p>
        </p:txBody>
      </p:sp>
      <p:sp>
        <p:nvSpPr>
          <p:cNvPr id="3" name="Rectangle 2"/>
          <p:cNvSpPr>
            <a:spLocks noGrp="1"/>
          </p:cNvSpPr>
          <p:nvPr>
            <p:ph sz="quarter" idx="13"/>
          </p:nvPr>
        </p:nvSpPr>
        <p:spPr>
          <a:xfrm>
            <a:off x="457200" y="1809750"/>
            <a:ext cx="3886200" cy="3200400"/>
          </a:xfrm>
        </p:spPr>
        <p:txBody>
          <a:bodyPr anchor="ctr"/>
          <a:lstStyle/>
          <a:p>
            <a:pPr marL="274320" lvl="1">
              <a:buNone/>
            </a:pPr>
            <a:endParaRPr lang="en-US" altLang="x-none" dirty="0"/>
          </a:p>
          <a:p>
            <a:pPr marL="274320" lvl="1">
              <a:buNone/>
            </a:pPr>
            <a:endParaRPr lang="en-US" sz="4000" u="sng" dirty="0"/>
          </a:p>
        </p:txBody>
      </p:sp>
      <p:sp>
        <p:nvSpPr>
          <p:cNvPr id="5" name="TextBox 4">
            <a:extLst>
              <a:ext uri="{FF2B5EF4-FFF2-40B4-BE49-F238E27FC236}">
                <a16:creationId xmlns:a16="http://schemas.microsoft.com/office/drawing/2014/main" id="{94EFF3B6-E63E-C794-98CD-AE732F1000EF}"/>
              </a:ext>
            </a:extLst>
          </p:cNvPr>
          <p:cNvSpPr txBox="1"/>
          <p:nvPr/>
        </p:nvSpPr>
        <p:spPr>
          <a:xfrm>
            <a:off x="762000" y="1352550"/>
            <a:ext cx="184731" cy="646331"/>
          </a:xfrm>
          <a:prstGeom prst="rect">
            <a:avLst/>
          </a:prstGeom>
          <a:noFill/>
        </p:spPr>
        <p:txBody>
          <a:bodyPr wrap="none" rtlCol="0">
            <a:spAutoFit/>
          </a:bodyPr>
          <a:lstStyle/>
          <a:p>
            <a:endParaRPr lang="en-US" dirty="0"/>
          </a:p>
          <a:p>
            <a:endParaRPr lang="en-IN" dirty="0"/>
          </a:p>
        </p:txBody>
      </p:sp>
      <p:sp>
        <p:nvSpPr>
          <p:cNvPr id="4" name="Rectangle 1">
            <a:extLst>
              <a:ext uri="{FF2B5EF4-FFF2-40B4-BE49-F238E27FC236}">
                <a16:creationId xmlns:a16="http://schemas.microsoft.com/office/drawing/2014/main" id="{AFAB5F9D-7FA2-42D0-2101-1710450000C7}"/>
              </a:ext>
            </a:extLst>
          </p:cNvPr>
          <p:cNvSpPr>
            <a:spLocks noChangeArrowheads="1"/>
          </p:cNvSpPr>
          <p:nvPr/>
        </p:nvSpPr>
        <p:spPr bwMode="auto">
          <a:xfrm>
            <a:off x="762000" y="1258490"/>
            <a:ext cx="445506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GSM Module (SIM800/SIM900)</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ESP Microcontroller (ESP32/ESP8266)</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Push Buttons (4)</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LCD Display (16x2)</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Supply (5V DC)</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Breadboard or PCB</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Jumper Wires</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Resistors (as needed for button connections)</a:t>
            </a:r>
          </a:p>
          <a:p>
            <a:pPr marL="0" marR="0" lvl="0" indent="0" algn="l" defTabSz="914400" rtl="0" eaLnBrk="0" fontAlgn="base" latinLnBrk="0" hangingPunct="0">
              <a:lnSpc>
                <a:spcPct val="100000"/>
              </a:lnSpc>
              <a:spcBef>
                <a:spcPct val="0"/>
              </a:spcBef>
              <a:spcAft>
                <a:spcPct val="0"/>
              </a:spcAft>
              <a:buClrTx/>
              <a:buSzTx/>
              <a:buFontTx/>
              <a:buAutoNum type="arabicPeriod" startAt="9"/>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Capacitors (for power stability)</a:t>
            </a:r>
          </a:p>
          <a:p>
            <a:pPr marL="0" marR="0" lvl="0" indent="0" algn="l" defTabSz="914400" rtl="0" eaLnBrk="0" fontAlgn="base" latinLnBrk="0" hangingPunct="0">
              <a:lnSpc>
                <a:spcPct val="100000"/>
              </a:lnSpc>
              <a:spcBef>
                <a:spcPct val="0"/>
              </a:spcBef>
              <a:spcAft>
                <a:spcPct val="0"/>
              </a:spcAft>
              <a:buClrTx/>
              <a:buSzTx/>
              <a:buFontTx/>
              <a:buAutoNum type="arabicPeriod" startAt="10"/>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Antenna (for GSM module)</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11.Supporting Mounts/Connectors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622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1BD92-720C-BD77-D398-DFD98EB8B2C4}"/>
              </a:ext>
            </a:extLst>
          </p:cNvPr>
          <p:cNvSpPr>
            <a:spLocks noGrp="1"/>
          </p:cNvSpPr>
          <p:nvPr>
            <p:ph type="title"/>
          </p:nvPr>
        </p:nvSpPr>
        <p:spPr/>
        <p:txBody>
          <a:bodyPr/>
          <a:lstStyle/>
          <a:p>
            <a:r>
              <a:rPr lang="en-IN" dirty="0"/>
              <a:t>Screenshot</a:t>
            </a:r>
          </a:p>
        </p:txBody>
      </p:sp>
      <p:pic>
        <p:nvPicPr>
          <p:cNvPr id="5" name="Content Placeholder 4">
            <a:extLst>
              <a:ext uri="{FF2B5EF4-FFF2-40B4-BE49-F238E27FC236}">
                <a16:creationId xmlns:a16="http://schemas.microsoft.com/office/drawing/2014/main" id="{2305E9FF-5428-DDB9-4344-CB037788B311}"/>
              </a:ext>
            </a:extLst>
          </p:cNvPr>
          <p:cNvPicPr>
            <a:picLocks noGrp="1" noChangeAspect="1"/>
          </p:cNvPicPr>
          <p:nvPr>
            <p:ph sz="quarter" idx="13"/>
          </p:nvPr>
        </p:nvPicPr>
        <p:blipFill>
          <a:blip r:embed="rId2" cstate="print">
            <a:extLst>
              <a:ext uri="{28A0092B-C50C-407E-A947-70E740481C1C}">
                <a14:useLocalDpi xmlns:a14="http://schemas.microsoft.com/office/drawing/2010/main" val="0"/>
              </a:ext>
            </a:extLst>
          </a:blip>
          <a:stretch>
            <a:fillRect/>
          </a:stretch>
        </p:blipFill>
        <p:spPr>
          <a:xfrm>
            <a:off x="1773767" y="1581150"/>
            <a:ext cx="5825066" cy="3276600"/>
          </a:xfrm>
        </p:spPr>
      </p:pic>
    </p:spTree>
    <p:extLst>
      <p:ext uri="{BB962C8B-B14F-4D97-AF65-F5344CB8AC3E}">
        <p14:creationId xmlns:p14="http://schemas.microsoft.com/office/powerpoint/2010/main" val="3030084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A1403-5832-154A-EE1C-71A3F43D7BA5}"/>
              </a:ext>
            </a:extLst>
          </p:cNvPr>
          <p:cNvSpPr>
            <a:spLocks noGrp="1"/>
          </p:cNvSpPr>
          <p:nvPr>
            <p:ph type="title"/>
          </p:nvPr>
        </p:nvSpPr>
        <p:spPr/>
        <p:txBody>
          <a:bodyPr/>
          <a:lstStyle/>
          <a:p>
            <a:r>
              <a:rPr lang="en-US" b="1" dirty="0"/>
              <a:t>D</a:t>
            </a:r>
            <a:r>
              <a:rPr lang="en-IN" b="1" dirty="0" err="1"/>
              <a:t>escription</a:t>
            </a:r>
            <a:endParaRPr lang="en-IN" dirty="0"/>
          </a:p>
        </p:txBody>
      </p:sp>
      <p:sp>
        <p:nvSpPr>
          <p:cNvPr id="3" name="Content Placeholder 2">
            <a:extLst>
              <a:ext uri="{FF2B5EF4-FFF2-40B4-BE49-F238E27FC236}">
                <a16:creationId xmlns:a16="http://schemas.microsoft.com/office/drawing/2014/main" id="{06727B96-EB2C-D60C-415A-5AE2808F5750}"/>
              </a:ext>
            </a:extLst>
          </p:cNvPr>
          <p:cNvSpPr>
            <a:spLocks noGrp="1"/>
          </p:cNvSpPr>
          <p:nvPr>
            <p:ph sz="quarter" idx="13"/>
          </p:nvPr>
        </p:nvSpPr>
        <p:spPr>
          <a:xfrm>
            <a:off x="609600" y="1352551"/>
            <a:ext cx="8153400" cy="3268624"/>
          </a:xfrm>
        </p:spPr>
        <p:txBody>
          <a:bodyPr>
            <a:noAutofit/>
          </a:bodyPr>
          <a:lstStyle/>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GSM Module</a:t>
            </a:r>
            <a:r>
              <a:rPr lang="en-US" sz="1400" dirty="0">
                <a:latin typeface="Times New Roman" panose="02020603050405020304" pitchFamily="18" charset="0"/>
                <a:cs typeface="Times New Roman" panose="02020603050405020304" pitchFamily="18" charset="0"/>
              </a:rPr>
              <a:t>: This module is essential because it allows our device to make calls over the mobile network. Once connected, it functions like a basic phone, enabling us to place calls through programmed commands.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ESP Module</a:t>
            </a:r>
            <a:r>
              <a:rPr lang="en-US" sz="1400" dirty="0">
                <a:latin typeface="Times New Roman" panose="02020603050405020304" pitchFamily="18" charset="0"/>
                <a:cs typeface="Times New Roman" panose="02020603050405020304" pitchFamily="18" charset="0"/>
              </a:rPr>
              <a:t>: We’re using the ESP module as the 'brain' of our system. It manages the inputs from the buttons and sends commands to the GSM module to make calls.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Buttons</a:t>
            </a:r>
            <a:r>
              <a:rPr lang="en-US" sz="1400" dirty="0">
                <a:latin typeface="Times New Roman" panose="02020603050405020304" pitchFamily="18" charset="0"/>
                <a:cs typeface="Times New Roman" panose="02020603050405020304" pitchFamily="18" charset="0"/>
              </a:rPr>
              <a:t>: We have four buttons on this board, and they serve as the main control points. Buttons 1 and 3 are programmed to call one contact, while buttons 2 and 4 are programmed to call another contact. This way, there’s flexibility if you need to reach different people in various situations.</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LCD Display</a:t>
            </a:r>
            <a:r>
              <a:rPr lang="en-US" sz="1400" dirty="0">
                <a:latin typeface="Times New Roman" panose="02020603050405020304" pitchFamily="18" charset="0"/>
                <a:cs typeface="Times New Roman" panose="02020603050405020304" pitchFamily="18" charset="0"/>
              </a:rPr>
              <a:t>: The LCD display shows important information, like the current status of the call. For example, it can show messages like 'Calling Contact 1' or 'Call Ended,' so the user knows what’s happening.</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Power Supply</a:t>
            </a:r>
            <a:r>
              <a:rPr lang="en-US" sz="1400" dirty="0">
                <a:latin typeface="Times New Roman" panose="02020603050405020304" pitchFamily="18" charset="0"/>
                <a:cs typeface="Times New Roman" panose="02020603050405020304" pitchFamily="18" charset="0"/>
              </a:rPr>
              <a:t>: All these components are powered through a stable power supply. Ensuring consistent power is crucial for reliability, especially in emergencies. We may consider adding a battery backup in the future for extra dependability."</a:t>
            </a: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4662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34FE9-D84F-48EE-E7BE-CF2067903C33}"/>
              </a:ext>
            </a:extLst>
          </p:cNvPr>
          <p:cNvSpPr>
            <a:spLocks noGrp="1"/>
          </p:cNvSpPr>
          <p:nvPr>
            <p:ph type="title"/>
          </p:nvPr>
        </p:nvSpPr>
        <p:spPr/>
        <p:txBody>
          <a:bodyPr/>
          <a:lstStyle/>
          <a:p>
            <a:r>
              <a:rPr lang="en-US" dirty="0"/>
              <a:t>Flowchart</a:t>
            </a:r>
            <a:endParaRPr lang="en-IN" dirty="0"/>
          </a:p>
        </p:txBody>
      </p:sp>
      <p:grpSp>
        <p:nvGrpSpPr>
          <p:cNvPr id="7" name="Page-1">
            <a:extLst>
              <a:ext uri="{FF2B5EF4-FFF2-40B4-BE49-F238E27FC236}">
                <a16:creationId xmlns:a16="http://schemas.microsoft.com/office/drawing/2014/main" id="{4F153956-2D15-435F-9524-95D196EE37BA}"/>
              </a:ext>
            </a:extLst>
          </p:cNvPr>
          <p:cNvGrpSpPr/>
          <p:nvPr/>
        </p:nvGrpSpPr>
        <p:grpSpPr>
          <a:xfrm>
            <a:off x="1905001" y="1568634"/>
            <a:ext cx="4648199" cy="3244904"/>
            <a:chOff x="888423" y="920207"/>
            <a:chExt cx="5121025" cy="3575069"/>
          </a:xfrm>
        </p:grpSpPr>
        <p:grpSp>
          <p:nvGrpSpPr>
            <p:cNvPr id="8" name="Group 7">
              <a:extLst>
                <a:ext uri="{FF2B5EF4-FFF2-40B4-BE49-F238E27FC236}">
                  <a16:creationId xmlns:a16="http://schemas.microsoft.com/office/drawing/2014/main" id="{5F1BD747-CE7D-45D9-8A9F-A8F274AE7A74}"/>
                </a:ext>
              </a:extLst>
            </p:cNvPr>
            <p:cNvGrpSpPr/>
            <p:nvPr/>
          </p:nvGrpSpPr>
          <p:grpSpPr>
            <a:xfrm>
              <a:off x="3110491" y="920207"/>
              <a:ext cx="1489250" cy="312000"/>
              <a:chOff x="3110491" y="920207"/>
              <a:chExt cx="1489250" cy="312000"/>
            </a:xfrm>
          </p:grpSpPr>
          <p:sp>
            <p:nvSpPr>
              <p:cNvPr id="44" name="Start or Terminator">
                <a:extLst>
                  <a:ext uri="{FF2B5EF4-FFF2-40B4-BE49-F238E27FC236}">
                    <a16:creationId xmlns:a16="http://schemas.microsoft.com/office/drawing/2014/main" id="{27EBD33E-2527-418A-9CE4-D94721BF4068}"/>
                  </a:ext>
                </a:extLst>
              </p:cNvPr>
              <p:cNvSpPr/>
              <p:nvPr/>
            </p:nvSpPr>
            <p:spPr>
              <a:xfrm>
                <a:off x="3110491" y="932207"/>
                <a:ext cx="1489250" cy="300000"/>
              </a:xfrm>
              <a:custGeom>
                <a:avLst/>
                <a:gdLst>
                  <a:gd name="connsiteX0" fmla="*/ 0 w 1020472"/>
                  <a:gd name="connsiteY0" fmla="*/ 150000 h 300000"/>
                  <a:gd name="connsiteX1" fmla="*/ 510236 w 1020472"/>
                  <a:gd name="connsiteY1" fmla="*/ 0 h 300000"/>
                  <a:gd name="connsiteX2" fmla="*/ 1020472 w 1020472"/>
                  <a:gd name="connsiteY2" fmla="*/ 150000 h 300000"/>
                  <a:gd name="connsiteX3" fmla="*/ 510236 w 1020472"/>
                  <a:gd name="connsiteY3" fmla="*/ 300000 h 300000"/>
                </a:gdLst>
                <a:ahLst/>
                <a:cxnLst>
                  <a:cxn ang="10800000">
                    <a:pos x="connsiteX0" y="connsiteY0"/>
                  </a:cxn>
                  <a:cxn ang="16200000">
                    <a:pos x="connsiteX1" y="connsiteY1"/>
                  </a:cxn>
                  <a:cxn ang="0">
                    <a:pos x="connsiteX2" y="connsiteY2"/>
                  </a:cxn>
                  <a:cxn ang="5400000">
                    <a:pos x="connsiteX3" y="connsiteY3"/>
                  </a:cxn>
                </a:cxnLst>
                <a:rect l="l" t="t" r="r" b="b"/>
                <a:pathLst>
                  <a:path w="1020472" h="300000" stroke="0">
                    <a:moveTo>
                      <a:pt x="150000" y="300000"/>
                    </a:moveTo>
                    <a:lnTo>
                      <a:pt x="870472" y="300000"/>
                    </a:lnTo>
                    <a:cubicBezTo>
                      <a:pt x="953315" y="300000"/>
                      <a:pt x="1020472" y="232843"/>
                      <a:pt x="1020472" y="150000"/>
                    </a:cubicBezTo>
                    <a:cubicBezTo>
                      <a:pt x="1020472" y="67157"/>
                      <a:pt x="953315" y="0"/>
                      <a:pt x="870472" y="0"/>
                    </a:cubicBezTo>
                    <a:lnTo>
                      <a:pt x="150000" y="0"/>
                    </a:lnTo>
                    <a:cubicBezTo>
                      <a:pt x="67157" y="0"/>
                      <a:pt x="0" y="67157"/>
                      <a:pt x="0" y="150000"/>
                    </a:cubicBezTo>
                    <a:cubicBezTo>
                      <a:pt x="0" y="232843"/>
                      <a:pt x="67157" y="300000"/>
                      <a:pt x="150000" y="300000"/>
                    </a:cubicBezTo>
                    <a:close/>
                  </a:path>
                  <a:path w="1020472" h="300000" fill="none">
                    <a:moveTo>
                      <a:pt x="150000" y="300000"/>
                    </a:moveTo>
                    <a:lnTo>
                      <a:pt x="870472" y="300000"/>
                    </a:lnTo>
                    <a:cubicBezTo>
                      <a:pt x="953315" y="300000"/>
                      <a:pt x="1020472" y="232843"/>
                      <a:pt x="1020472" y="150000"/>
                    </a:cubicBezTo>
                    <a:cubicBezTo>
                      <a:pt x="1020472" y="67157"/>
                      <a:pt x="953315" y="0"/>
                      <a:pt x="870472" y="0"/>
                    </a:cubicBezTo>
                    <a:lnTo>
                      <a:pt x="150000" y="0"/>
                    </a:lnTo>
                    <a:cubicBezTo>
                      <a:pt x="67157" y="0"/>
                      <a:pt x="0" y="67157"/>
                      <a:pt x="0" y="150000"/>
                    </a:cubicBezTo>
                    <a:cubicBezTo>
                      <a:pt x="0" y="232843"/>
                      <a:pt x="67157" y="300000"/>
                      <a:pt x="150000" y="300000"/>
                    </a:cubicBezTo>
                    <a:close/>
                  </a:path>
                </a:pathLst>
              </a:custGeom>
              <a:solidFill>
                <a:srgbClr val="8DC0FF"/>
              </a:solidFill>
              <a:ln w="6000" cap="flat">
                <a:solidFill>
                  <a:srgbClr val="000000"/>
                </a:solidFill>
              </a:ln>
            </p:spPr>
            <p:txBody>
              <a:bodyPr/>
              <a:lstStyle/>
              <a:p>
                <a:endParaRPr lang="en-IN" dirty="0"/>
              </a:p>
            </p:txBody>
          </p:sp>
          <p:sp>
            <p:nvSpPr>
              <p:cNvPr id="45" name="Text 3">
                <a:extLst>
                  <a:ext uri="{FF2B5EF4-FFF2-40B4-BE49-F238E27FC236}">
                    <a16:creationId xmlns:a16="http://schemas.microsoft.com/office/drawing/2014/main" id="{9CF1FB9E-CC33-4836-86B1-432C02DBF43A}"/>
                  </a:ext>
                </a:extLst>
              </p:cNvPr>
              <p:cNvSpPr txBox="1"/>
              <p:nvPr/>
            </p:nvSpPr>
            <p:spPr>
              <a:xfrm>
                <a:off x="3234167" y="920207"/>
                <a:ext cx="1174395" cy="312000"/>
              </a:xfrm>
              <a:prstGeom prst="rect">
                <a:avLst/>
              </a:prstGeom>
              <a:noFill/>
            </p:spPr>
            <p:txBody>
              <a:bodyPr wrap="square" lIns="22860" tIns="22860" rIns="22860" bIns="22860" rtlCol="0" anchor="ctr"/>
              <a:lstStyle/>
              <a:p>
                <a:pPr marL="0" marR="0" algn="ctr">
                  <a:lnSpc>
                    <a:spcPct val="83000"/>
                  </a:lnSpc>
                  <a:spcBef>
                    <a:spcPts val="0"/>
                  </a:spcBef>
                  <a:spcAft>
                    <a:spcPts val="0"/>
                  </a:spcAft>
                </a:pPr>
                <a:r>
                  <a:rPr lang="en-US" sz="650" dirty="0">
                    <a:solidFill>
                      <a:srgbClr val="191919"/>
                    </a:solidFill>
                    <a:effectLst/>
                    <a:latin typeface="Bahnschrift" panose="020B0502040204020203" pitchFamily="34" charset="0"/>
                    <a:ea typeface="Bahnschrift" panose="020B0502040204020203" pitchFamily="34" charset="0"/>
                  </a:rPr>
                  <a:t>Start</a:t>
                </a:r>
                <a:endParaRPr lang="en-IN" sz="1100" dirty="0">
                  <a:effectLst/>
                  <a:latin typeface="Times New Roman" panose="02020603050405020304" pitchFamily="18" charset="0"/>
                  <a:ea typeface="Times New Roman" panose="02020603050405020304" pitchFamily="18" charset="0"/>
                </a:endParaRPr>
              </a:p>
              <a:p>
                <a:pPr marL="0" marR="0" algn="ctr">
                  <a:lnSpc>
                    <a:spcPct val="83000"/>
                  </a:lnSpc>
                  <a:spcBef>
                    <a:spcPts val="0"/>
                  </a:spcBef>
                  <a:spcAft>
                    <a:spcPts val="0"/>
                  </a:spcAft>
                </a:pPr>
                <a:r>
                  <a:rPr lang="en-US" sz="650" dirty="0">
                    <a:solidFill>
                      <a:srgbClr val="191919"/>
                    </a:solidFill>
                    <a:effectLst/>
                    <a:latin typeface="Bahnschrift" panose="020B0502040204020203" pitchFamily="34" charset="0"/>
                    <a:ea typeface="Bahnschrift" panose="020B0502040204020203" pitchFamily="34" charset="0"/>
                  </a:rPr>
                  <a:t>(System Initialization)</a:t>
                </a:r>
                <a:endParaRPr lang="en-IN" sz="1100" dirty="0">
                  <a:effectLst/>
                  <a:latin typeface="Times New Roman" panose="02020603050405020304" pitchFamily="18" charset="0"/>
                  <a:ea typeface="Times New Roman" panose="02020603050405020304" pitchFamily="18" charset="0"/>
                </a:endParaRPr>
              </a:p>
            </p:txBody>
          </p:sp>
        </p:grpSp>
        <p:grpSp>
          <p:nvGrpSpPr>
            <p:cNvPr id="9" name="Group 8">
              <a:extLst>
                <a:ext uri="{FF2B5EF4-FFF2-40B4-BE49-F238E27FC236}">
                  <a16:creationId xmlns:a16="http://schemas.microsoft.com/office/drawing/2014/main" id="{AA50B60D-106C-4334-9DF4-4B0E7C4278EB}"/>
                </a:ext>
              </a:extLst>
            </p:cNvPr>
            <p:cNvGrpSpPr/>
            <p:nvPr/>
          </p:nvGrpSpPr>
          <p:grpSpPr>
            <a:xfrm>
              <a:off x="1247244" y="2155446"/>
              <a:ext cx="1814173" cy="858000"/>
              <a:chOff x="1247244" y="2155446"/>
              <a:chExt cx="1814173" cy="858000"/>
            </a:xfrm>
          </p:grpSpPr>
          <p:sp>
            <p:nvSpPr>
              <p:cNvPr id="42" name="Decision">
                <a:extLst>
                  <a:ext uri="{FF2B5EF4-FFF2-40B4-BE49-F238E27FC236}">
                    <a16:creationId xmlns:a16="http://schemas.microsoft.com/office/drawing/2014/main" id="{16FDCDC3-B5F9-4412-9818-9318C2BD3AEB}"/>
                  </a:ext>
                </a:extLst>
              </p:cNvPr>
              <p:cNvSpPr/>
              <p:nvPr/>
            </p:nvSpPr>
            <p:spPr>
              <a:xfrm>
                <a:off x="1247244" y="2155446"/>
                <a:ext cx="1814173" cy="858000"/>
              </a:xfrm>
              <a:custGeom>
                <a:avLst/>
                <a:gdLst>
                  <a:gd name="connsiteX0" fmla="*/ 0 w 1814173"/>
                  <a:gd name="connsiteY0" fmla="*/ 429000 h 858000"/>
                  <a:gd name="connsiteX1" fmla="*/ 907087 w 1814173"/>
                  <a:gd name="connsiteY1" fmla="*/ 0 h 858000"/>
                  <a:gd name="connsiteX2" fmla="*/ 1814173 w 1814173"/>
                  <a:gd name="connsiteY2" fmla="*/ 429000 h 858000"/>
                  <a:gd name="connsiteX3" fmla="*/ 907087 w 1814173"/>
                  <a:gd name="connsiteY3" fmla="*/ 858000 h 858000"/>
                </a:gdLst>
                <a:ahLst/>
                <a:cxnLst>
                  <a:cxn ang="10800000">
                    <a:pos x="connsiteX0" y="connsiteY0"/>
                  </a:cxn>
                  <a:cxn ang="16200000">
                    <a:pos x="connsiteX1" y="connsiteY1"/>
                  </a:cxn>
                  <a:cxn ang="0">
                    <a:pos x="connsiteX2" y="connsiteY2"/>
                  </a:cxn>
                  <a:cxn ang="5400000">
                    <a:pos x="connsiteX3" y="connsiteY3"/>
                  </a:cxn>
                </a:cxnLst>
                <a:rect l="l" t="t" r="r" b="b"/>
                <a:pathLst>
                  <a:path w="1814173" h="858000" stroke="0">
                    <a:moveTo>
                      <a:pt x="907087" y="858000"/>
                    </a:moveTo>
                    <a:lnTo>
                      <a:pt x="1814173" y="429000"/>
                    </a:lnTo>
                    <a:lnTo>
                      <a:pt x="907087" y="0"/>
                    </a:lnTo>
                    <a:lnTo>
                      <a:pt x="0" y="429000"/>
                    </a:lnTo>
                    <a:lnTo>
                      <a:pt x="907087" y="858000"/>
                    </a:lnTo>
                    <a:close/>
                  </a:path>
                  <a:path w="1814173" h="858000" fill="none">
                    <a:moveTo>
                      <a:pt x="907087" y="858000"/>
                    </a:moveTo>
                    <a:lnTo>
                      <a:pt x="1814173" y="429000"/>
                    </a:lnTo>
                    <a:lnTo>
                      <a:pt x="907087" y="0"/>
                    </a:lnTo>
                    <a:lnTo>
                      <a:pt x="0" y="429000"/>
                    </a:lnTo>
                    <a:lnTo>
                      <a:pt x="907087" y="858000"/>
                    </a:lnTo>
                    <a:close/>
                  </a:path>
                </a:pathLst>
              </a:custGeom>
              <a:solidFill>
                <a:srgbClr val="8DC0FF"/>
              </a:solidFill>
              <a:ln w="6000" cap="flat">
                <a:solidFill>
                  <a:srgbClr val="000000"/>
                </a:solidFill>
              </a:ln>
            </p:spPr>
            <p:txBody>
              <a:bodyPr/>
              <a:lstStyle/>
              <a:p>
                <a:endParaRPr lang="en-IN"/>
              </a:p>
            </p:txBody>
          </p:sp>
          <p:sp>
            <p:nvSpPr>
              <p:cNvPr id="43" name="Text 5">
                <a:extLst>
                  <a:ext uri="{FF2B5EF4-FFF2-40B4-BE49-F238E27FC236}">
                    <a16:creationId xmlns:a16="http://schemas.microsoft.com/office/drawing/2014/main" id="{41E541E0-EC83-4377-8576-780FD97F433A}"/>
                  </a:ext>
                </a:extLst>
              </p:cNvPr>
              <p:cNvSpPr txBox="1"/>
              <p:nvPr/>
            </p:nvSpPr>
            <p:spPr>
              <a:xfrm>
                <a:off x="1537512" y="2309886"/>
                <a:ext cx="1233638" cy="549120"/>
              </a:xfrm>
              <a:prstGeom prst="rect">
                <a:avLst/>
              </a:prstGeom>
              <a:noFill/>
            </p:spPr>
            <p:txBody>
              <a:bodyPr wrap="square" lIns="22860" tIns="22860" rIns="22860" bIns="22860" rtlCol="0" anchor="ctr"/>
              <a:lstStyle/>
              <a:p>
                <a:pPr marL="0" marR="0" algn="ctr">
                  <a:lnSpc>
                    <a:spcPct val="83000"/>
                  </a:lnSpc>
                  <a:spcBef>
                    <a:spcPts val="0"/>
                  </a:spcBef>
                  <a:spcAft>
                    <a:spcPts val="0"/>
                  </a:spcAft>
                </a:pPr>
                <a:r>
                  <a:rPr lang="en-US" sz="650">
                    <a:solidFill>
                      <a:srgbClr val="191919"/>
                    </a:solidFill>
                    <a:effectLst/>
                    <a:latin typeface="Arial" panose="020B0604020202020204" pitchFamily="34" charset="0"/>
                    <a:ea typeface="Arial" panose="020B0604020202020204" pitchFamily="34" charset="0"/>
                    <a:cs typeface="Times New Roman" panose="02020603050405020304" pitchFamily="18" charset="0"/>
                  </a:rPr>
                  <a:t>Check Buttons</a:t>
                </a:r>
                <a:endParaRPr lang="en-IN" sz="1100">
                  <a:effectLst/>
                  <a:latin typeface="Times New Roman" panose="02020603050405020304" pitchFamily="18" charset="0"/>
                  <a:ea typeface="Times New Roman" panose="02020603050405020304" pitchFamily="18" charset="0"/>
                </a:endParaRPr>
              </a:p>
              <a:p>
                <a:pPr marL="0" marR="0" algn="ctr">
                  <a:lnSpc>
                    <a:spcPct val="83000"/>
                  </a:lnSpc>
                  <a:spcBef>
                    <a:spcPts val="0"/>
                  </a:spcBef>
                  <a:spcAft>
                    <a:spcPts val="0"/>
                  </a:spcAft>
                </a:pPr>
                <a:r>
                  <a:rPr lang="en-US" sz="650">
                    <a:solidFill>
                      <a:srgbClr val="191919"/>
                    </a:solidFill>
                    <a:effectLst/>
                    <a:latin typeface="Arial" panose="020B0604020202020204" pitchFamily="34" charset="0"/>
                    <a:ea typeface="Arial" panose="020B0604020202020204" pitchFamily="34" charset="0"/>
                    <a:cs typeface="Times New Roman" panose="02020603050405020304" pitchFamily="18" charset="0"/>
                  </a:rPr>
                  <a:t>(Button1,  Button2, Button3)</a:t>
                </a:r>
                <a:endParaRPr lang="en-IN" sz="1100">
                  <a:effectLst/>
                  <a:latin typeface="Times New Roman" panose="02020603050405020304" pitchFamily="18" charset="0"/>
                  <a:ea typeface="Times New Roman" panose="02020603050405020304" pitchFamily="18" charset="0"/>
                </a:endParaRPr>
              </a:p>
            </p:txBody>
          </p:sp>
        </p:grpSp>
        <p:grpSp>
          <p:nvGrpSpPr>
            <p:cNvPr id="10" name="Group 9">
              <a:extLst>
                <a:ext uri="{FF2B5EF4-FFF2-40B4-BE49-F238E27FC236}">
                  <a16:creationId xmlns:a16="http://schemas.microsoft.com/office/drawing/2014/main" id="{8302A698-273F-4F68-829D-1991B0BFAEAD}"/>
                </a:ext>
              </a:extLst>
            </p:cNvPr>
            <p:cNvGrpSpPr/>
            <p:nvPr/>
          </p:nvGrpSpPr>
          <p:grpSpPr>
            <a:xfrm>
              <a:off x="3061417" y="2311620"/>
              <a:ext cx="290267" cy="347851"/>
              <a:chOff x="3061417" y="2311620"/>
              <a:chExt cx="290267" cy="347851"/>
            </a:xfrm>
          </p:grpSpPr>
          <p:sp>
            <p:nvSpPr>
              <p:cNvPr id="40" name="ConnectLine">
                <a:extLst>
                  <a:ext uri="{FF2B5EF4-FFF2-40B4-BE49-F238E27FC236}">
                    <a16:creationId xmlns:a16="http://schemas.microsoft.com/office/drawing/2014/main" id="{F6E4A83E-4DA2-45E8-9EE1-CB9A386FD455}"/>
                  </a:ext>
                </a:extLst>
              </p:cNvPr>
              <p:cNvSpPr/>
              <p:nvPr/>
            </p:nvSpPr>
            <p:spPr>
              <a:xfrm>
                <a:off x="3061417" y="2311620"/>
                <a:ext cx="184646" cy="272826"/>
              </a:xfrm>
              <a:custGeom>
                <a:avLst/>
                <a:gdLst/>
                <a:ahLst/>
                <a:cxnLst/>
                <a:rect l="l" t="t" r="r" b="b"/>
                <a:pathLst>
                  <a:path w="184646" h="272826" fill="none">
                    <a:moveTo>
                      <a:pt x="0" y="272826"/>
                    </a:moveTo>
                    <a:lnTo>
                      <a:pt x="48000" y="272826"/>
                    </a:lnTo>
                    <a:lnTo>
                      <a:pt x="48000" y="0"/>
                    </a:lnTo>
                    <a:lnTo>
                      <a:pt x="184646" y="0"/>
                    </a:lnTo>
                  </a:path>
                </a:pathLst>
              </a:custGeom>
              <a:noFill/>
              <a:ln w="6000" cap="flat">
                <a:solidFill>
                  <a:srgbClr val="000000"/>
                </a:solidFill>
                <a:tailEnd type="triangle" w="med" len="med"/>
              </a:ln>
            </p:spPr>
            <p:txBody>
              <a:bodyPr/>
              <a:lstStyle/>
              <a:p>
                <a:endParaRPr lang="en-IN"/>
              </a:p>
            </p:txBody>
          </p:sp>
          <p:sp>
            <p:nvSpPr>
              <p:cNvPr id="41" name="Text 7">
                <a:extLst>
                  <a:ext uri="{FF2B5EF4-FFF2-40B4-BE49-F238E27FC236}">
                    <a16:creationId xmlns:a16="http://schemas.microsoft.com/office/drawing/2014/main" id="{97A17994-5AAB-4A7D-BB16-A4AA04644A20}"/>
                  </a:ext>
                </a:extLst>
              </p:cNvPr>
              <p:cNvSpPr txBox="1"/>
              <p:nvPr/>
            </p:nvSpPr>
            <p:spPr>
              <a:xfrm>
                <a:off x="3112645" y="2455323"/>
                <a:ext cx="239039" cy="204148"/>
              </a:xfrm>
              <a:prstGeom prst="rect">
                <a:avLst/>
              </a:prstGeom>
              <a:noFill/>
            </p:spPr>
            <p:txBody>
              <a:bodyPr wrap="square" lIns="22860" tIns="22860" rIns="22860" bIns="22860" rtlCol="0" anchor="ctr"/>
              <a:lstStyle/>
              <a:p>
                <a:pPr marL="0" marR="0" algn="ctr">
                  <a:lnSpc>
                    <a:spcPct val="83000"/>
                  </a:lnSpc>
                  <a:spcBef>
                    <a:spcPts val="0"/>
                  </a:spcBef>
                  <a:spcAft>
                    <a:spcPts val="0"/>
                  </a:spcAft>
                </a:pPr>
                <a:r>
                  <a:rPr lang="en-US" sz="700" dirty="0">
                    <a:solidFill>
                      <a:srgbClr val="191919"/>
                    </a:solidFill>
                    <a:effectLst/>
                    <a:latin typeface="Arial" panose="020B0604020202020204" pitchFamily="34" charset="0"/>
                    <a:ea typeface="Arial" panose="020B0604020202020204" pitchFamily="34" charset="0"/>
                    <a:cs typeface="Times New Roman" panose="02020603050405020304" pitchFamily="18" charset="0"/>
                  </a:rPr>
                  <a:t>No</a:t>
                </a:r>
                <a:endParaRPr lang="en-IN" sz="1100" dirty="0">
                  <a:effectLst/>
                  <a:latin typeface="Times New Roman" panose="02020603050405020304" pitchFamily="18" charset="0"/>
                  <a:ea typeface="Times New Roman" panose="02020603050405020304" pitchFamily="18" charset="0"/>
                </a:endParaRPr>
              </a:p>
            </p:txBody>
          </p:sp>
        </p:grpSp>
        <p:grpSp>
          <p:nvGrpSpPr>
            <p:cNvPr id="11" name="Group 10">
              <a:extLst>
                <a:ext uri="{FF2B5EF4-FFF2-40B4-BE49-F238E27FC236}">
                  <a16:creationId xmlns:a16="http://schemas.microsoft.com/office/drawing/2014/main" id="{6C860336-C8BF-4CBA-85A9-63F29581006C}"/>
                </a:ext>
              </a:extLst>
            </p:cNvPr>
            <p:cNvGrpSpPr/>
            <p:nvPr/>
          </p:nvGrpSpPr>
          <p:grpSpPr>
            <a:xfrm>
              <a:off x="3250646" y="2024660"/>
              <a:ext cx="1208944" cy="573920"/>
              <a:chOff x="3250646" y="2024660"/>
              <a:chExt cx="1208944" cy="573920"/>
            </a:xfrm>
          </p:grpSpPr>
          <p:sp>
            <p:nvSpPr>
              <p:cNvPr id="38" name="Decision">
                <a:extLst>
                  <a:ext uri="{FF2B5EF4-FFF2-40B4-BE49-F238E27FC236}">
                    <a16:creationId xmlns:a16="http://schemas.microsoft.com/office/drawing/2014/main" id="{0368B630-DC14-4493-84E4-B98B89F19B56}"/>
                  </a:ext>
                </a:extLst>
              </p:cNvPr>
              <p:cNvSpPr/>
              <p:nvPr/>
            </p:nvSpPr>
            <p:spPr>
              <a:xfrm>
                <a:off x="3250646" y="2024660"/>
                <a:ext cx="1208944" cy="573920"/>
              </a:xfrm>
              <a:custGeom>
                <a:avLst/>
                <a:gdLst>
                  <a:gd name="connsiteX0" fmla="*/ 0 w 1208944"/>
                  <a:gd name="connsiteY0" fmla="*/ 286960 h 573920"/>
                  <a:gd name="connsiteX1" fmla="*/ 604472 w 1208944"/>
                  <a:gd name="connsiteY1" fmla="*/ 0 h 573920"/>
                  <a:gd name="connsiteX2" fmla="*/ 1208944 w 1208944"/>
                  <a:gd name="connsiteY2" fmla="*/ 286960 h 573920"/>
                  <a:gd name="connsiteX3" fmla="*/ 604472 w 1208944"/>
                  <a:gd name="connsiteY3" fmla="*/ 573920 h 573920"/>
                </a:gdLst>
                <a:ahLst/>
                <a:cxnLst>
                  <a:cxn ang="10800000">
                    <a:pos x="connsiteX0" y="connsiteY0"/>
                  </a:cxn>
                  <a:cxn ang="16200000">
                    <a:pos x="connsiteX1" y="connsiteY1"/>
                  </a:cxn>
                  <a:cxn ang="0">
                    <a:pos x="connsiteX2" y="connsiteY2"/>
                  </a:cxn>
                  <a:cxn ang="5400000">
                    <a:pos x="connsiteX3" y="connsiteY3"/>
                  </a:cxn>
                </a:cxnLst>
                <a:rect l="l" t="t" r="r" b="b"/>
                <a:pathLst>
                  <a:path w="1208944" h="573920" stroke="0">
                    <a:moveTo>
                      <a:pt x="604472" y="573920"/>
                    </a:moveTo>
                    <a:lnTo>
                      <a:pt x="1208944" y="286960"/>
                    </a:lnTo>
                    <a:lnTo>
                      <a:pt x="604472" y="0"/>
                    </a:lnTo>
                    <a:lnTo>
                      <a:pt x="0" y="286960"/>
                    </a:lnTo>
                    <a:lnTo>
                      <a:pt x="604472" y="573920"/>
                    </a:lnTo>
                    <a:close/>
                  </a:path>
                  <a:path w="1208944" h="573920" fill="none">
                    <a:moveTo>
                      <a:pt x="604472" y="573920"/>
                    </a:moveTo>
                    <a:lnTo>
                      <a:pt x="1208944" y="286960"/>
                    </a:lnTo>
                    <a:lnTo>
                      <a:pt x="604472" y="0"/>
                    </a:lnTo>
                    <a:lnTo>
                      <a:pt x="0" y="286960"/>
                    </a:lnTo>
                    <a:lnTo>
                      <a:pt x="604472" y="573920"/>
                    </a:lnTo>
                    <a:close/>
                  </a:path>
                </a:pathLst>
              </a:custGeom>
              <a:solidFill>
                <a:srgbClr val="8DC0FF"/>
              </a:solidFill>
              <a:ln w="6000" cap="flat">
                <a:solidFill>
                  <a:srgbClr val="000000"/>
                </a:solidFill>
              </a:ln>
            </p:spPr>
            <p:txBody>
              <a:bodyPr/>
              <a:lstStyle/>
              <a:p>
                <a:endParaRPr lang="en-IN"/>
              </a:p>
            </p:txBody>
          </p:sp>
          <p:sp>
            <p:nvSpPr>
              <p:cNvPr id="39" name="Text 9">
                <a:extLst>
                  <a:ext uri="{FF2B5EF4-FFF2-40B4-BE49-F238E27FC236}">
                    <a16:creationId xmlns:a16="http://schemas.microsoft.com/office/drawing/2014/main" id="{52DEEA57-FB73-4764-8797-F5D80B435E4D}"/>
                  </a:ext>
                </a:extLst>
              </p:cNvPr>
              <p:cNvSpPr txBox="1"/>
              <p:nvPr/>
            </p:nvSpPr>
            <p:spPr>
              <a:xfrm>
                <a:off x="3444077" y="2127965"/>
                <a:ext cx="822082" cy="367309"/>
              </a:xfrm>
              <a:prstGeom prst="rect">
                <a:avLst/>
              </a:prstGeom>
              <a:noFill/>
            </p:spPr>
            <p:txBody>
              <a:bodyPr wrap="square" lIns="22860" tIns="22860" rIns="22860" bIns="22860" rtlCol="0" anchor="ctr"/>
              <a:lstStyle/>
              <a:p>
                <a:pPr marL="0" marR="0" algn="ctr">
                  <a:lnSpc>
                    <a:spcPct val="83000"/>
                  </a:lnSpc>
                  <a:spcBef>
                    <a:spcPts val="0"/>
                  </a:spcBef>
                  <a:spcAft>
                    <a:spcPts val="0"/>
                  </a:spcAft>
                </a:pPr>
                <a:r>
                  <a:rPr lang="en-US" sz="650">
                    <a:solidFill>
                      <a:srgbClr val="191919"/>
                    </a:solidFill>
                    <a:effectLst/>
                    <a:latin typeface="Arial" panose="020B0604020202020204" pitchFamily="34" charset="0"/>
                    <a:ea typeface="Arial" panose="020B0604020202020204" pitchFamily="34" charset="0"/>
                    <a:cs typeface="Times New Roman" panose="02020603050405020304" pitchFamily="18" charset="0"/>
                  </a:rPr>
                  <a:t>Waiting for Button press</a:t>
                </a:r>
                <a:endParaRPr lang="en-IN" sz="1100">
                  <a:effectLst/>
                  <a:latin typeface="Times New Roman" panose="02020603050405020304" pitchFamily="18" charset="0"/>
                  <a:ea typeface="Times New Roman" panose="02020603050405020304" pitchFamily="18" charset="0"/>
                </a:endParaRPr>
              </a:p>
            </p:txBody>
          </p:sp>
        </p:grpSp>
        <p:grpSp>
          <p:nvGrpSpPr>
            <p:cNvPr id="12" name="Group 11">
              <a:extLst>
                <a:ext uri="{FF2B5EF4-FFF2-40B4-BE49-F238E27FC236}">
                  <a16:creationId xmlns:a16="http://schemas.microsoft.com/office/drawing/2014/main" id="{43A26518-F880-4FB6-AF86-E6F4E275BCF4}"/>
                </a:ext>
              </a:extLst>
            </p:cNvPr>
            <p:cNvGrpSpPr/>
            <p:nvPr/>
          </p:nvGrpSpPr>
          <p:grpSpPr>
            <a:xfrm>
              <a:off x="3175346" y="1446373"/>
              <a:ext cx="1359543" cy="357600"/>
              <a:chOff x="3175346" y="1446373"/>
              <a:chExt cx="1359543" cy="357600"/>
            </a:xfrm>
          </p:grpSpPr>
          <p:sp>
            <p:nvSpPr>
              <p:cNvPr id="36" name="Process">
                <a:extLst>
                  <a:ext uri="{FF2B5EF4-FFF2-40B4-BE49-F238E27FC236}">
                    <a16:creationId xmlns:a16="http://schemas.microsoft.com/office/drawing/2014/main" id="{3E451AAB-2677-4622-B37C-6BEFD53C0F69}"/>
                  </a:ext>
                </a:extLst>
              </p:cNvPr>
              <p:cNvSpPr/>
              <p:nvPr/>
            </p:nvSpPr>
            <p:spPr>
              <a:xfrm>
                <a:off x="3175346" y="1446373"/>
                <a:ext cx="1359543" cy="357600"/>
              </a:xfrm>
              <a:custGeom>
                <a:avLst/>
                <a:gdLst>
                  <a:gd name="connsiteX0" fmla="*/ 0 w 1359543"/>
                  <a:gd name="connsiteY0" fmla="*/ 178800 h 357600"/>
                  <a:gd name="connsiteX1" fmla="*/ 679772 w 1359543"/>
                  <a:gd name="connsiteY1" fmla="*/ 0 h 357600"/>
                  <a:gd name="connsiteX2" fmla="*/ 1359543 w 1359543"/>
                  <a:gd name="connsiteY2" fmla="*/ 178800 h 357600"/>
                  <a:gd name="connsiteX3" fmla="*/ 679772 w 1359543"/>
                  <a:gd name="connsiteY3" fmla="*/ 357600 h 357600"/>
                </a:gdLst>
                <a:ahLst/>
                <a:cxnLst>
                  <a:cxn ang="10800000">
                    <a:pos x="connsiteX0" y="connsiteY0"/>
                  </a:cxn>
                  <a:cxn ang="16200000">
                    <a:pos x="connsiteX1" y="connsiteY1"/>
                  </a:cxn>
                  <a:cxn ang="0">
                    <a:pos x="connsiteX2" y="connsiteY2"/>
                  </a:cxn>
                  <a:cxn ang="5400000">
                    <a:pos x="connsiteX3" y="connsiteY3"/>
                  </a:cxn>
                </a:cxnLst>
                <a:rect l="l" t="t" r="r" b="b"/>
                <a:pathLst>
                  <a:path w="1359543" h="357600" stroke="0">
                    <a:moveTo>
                      <a:pt x="1359543" y="315600"/>
                    </a:moveTo>
                    <a:lnTo>
                      <a:pt x="1359543" y="42000"/>
                    </a:lnTo>
                    <a:cubicBezTo>
                      <a:pt x="1359543" y="18816"/>
                      <a:pt x="1340727" y="0"/>
                      <a:pt x="1317543" y="0"/>
                    </a:cubicBezTo>
                    <a:lnTo>
                      <a:pt x="42000" y="0"/>
                    </a:lnTo>
                    <a:cubicBezTo>
                      <a:pt x="18816" y="0"/>
                      <a:pt x="0" y="18816"/>
                      <a:pt x="0" y="42000"/>
                    </a:cubicBezTo>
                    <a:lnTo>
                      <a:pt x="0" y="315600"/>
                    </a:lnTo>
                    <a:cubicBezTo>
                      <a:pt x="0" y="338784"/>
                      <a:pt x="18816" y="357600"/>
                      <a:pt x="42000" y="357600"/>
                    </a:cubicBezTo>
                    <a:lnTo>
                      <a:pt x="1317543" y="357600"/>
                    </a:lnTo>
                    <a:cubicBezTo>
                      <a:pt x="1340727" y="357600"/>
                      <a:pt x="1359543" y="338784"/>
                      <a:pt x="1359543" y="315600"/>
                    </a:cubicBezTo>
                    <a:close/>
                  </a:path>
                  <a:path w="1359543" h="357600" fill="none">
                    <a:moveTo>
                      <a:pt x="1359543" y="315600"/>
                    </a:moveTo>
                    <a:lnTo>
                      <a:pt x="1359543" y="42000"/>
                    </a:lnTo>
                    <a:cubicBezTo>
                      <a:pt x="1359543" y="18816"/>
                      <a:pt x="1340727" y="0"/>
                      <a:pt x="1317543" y="0"/>
                    </a:cubicBezTo>
                    <a:lnTo>
                      <a:pt x="42000" y="0"/>
                    </a:lnTo>
                    <a:cubicBezTo>
                      <a:pt x="18816" y="0"/>
                      <a:pt x="0" y="18816"/>
                      <a:pt x="0" y="42000"/>
                    </a:cubicBezTo>
                    <a:lnTo>
                      <a:pt x="0" y="315600"/>
                    </a:lnTo>
                    <a:cubicBezTo>
                      <a:pt x="0" y="338784"/>
                      <a:pt x="18816" y="357600"/>
                      <a:pt x="42000" y="357600"/>
                    </a:cubicBezTo>
                    <a:lnTo>
                      <a:pt x="1317543" y="357600"/>
                    </a:lnTo>
                    <a:cubicBezTo>
                      <a:pt x="1340727" y="357600"/>
                      <a:pt x="1359543" y="338784"/>
                      <a:pt x="1359543" y="315600"/>
                    </a:cubicBezTo>
                    <a:close/>
                  </a:path>
                </a:pathLst>
              </a:custGeom>
              <a:solidFill>
                <a:srgbClr val="8DC0FF"/>
              </a:solidFill>
              <a:ln w="6000" cap="flat">
                <a:solidFill>
                  <a:srgbClr val="000000"/>
                </a:solidFill>
              </a:ln>
            </p:spPr>
            <p:txBody>
              <a:bodyPr/>
              <a:lstStyle/>
              <a:p>
                <a:endParaRPr lang="en-IN"/>
              </a:p>
            </p:txBody>
          </p:sp>
          <p:sp>
            <p:nvSpPr>
              <p:cNvPr id="37" name="Text 11">
                <a:extLst>
                  <a:ext uri="{FF2B5EF4-FFF2-40B4-BE49-F238E27FC236}">
                    <a16:creationId xmlns:a16="http://schemas.microsoft.com/office/drawing/2014/main" id="{56A9AF10-F22C-4FED-899B-4D01F564E7B6}"/>
                  </a:ext>
                </a:extLst>
              </p:cNvPr>
              <p:cNvSpPr txBox="1"/>
              <p:nvPr/>
            </p:nvSpPr>
            <p:spPr>
              <a:xfrm>
                <a:off x="3175346" y="1446373"/>
                <a:ext cx="1359543" cy="357600"/>
              </a:xfrm>
              <a:prstGeom prst="rect">
                <a:avLst/>
              </a:prstGeom>
              <a:noFill/>
            </p:spPr>
            <p:txBody>
              <a:bodyPr wrap="square" lIns="22860" tIns="22860" rIns="22860" bIns="22860" rtlCol="0" anchor="ctr"/>
              <a:lstStyle/>
              <a:p>
                <a:pPr marL="0" marR="0" algn="ctr">
                  <a:lnSpc>
                    <a:spcPct val="83000"/>
                  </a:lnSpc>
                  <a:spcBef>
                    <a:spcPts val="0"/>
                  </a:spcBef>
                  <a:spcAft>
                    <a:spcPts val="0"/>
                  </a:spcAft>
                </a:pPr>
                <a:r>
                  <a:rPr lang="en-US" sz="650">
                    <a:solidFill>
                      <a:srgbClr val="191919"/>
                    </a:solidFill>
                    <a:effectLst/>
                    <a:latin typeface="Arial" panose="020B0604020202020204" pitchFamily="34" charset="0"/>
                    <a:ea typeface="Arial" panose="020B0604020202020204" pitchFamily="34" charset="0"/>
                    <a:cs typeface="Times New Roman" panose="02020603050405020304" pitchFamily="18" charset="0"/>
                  </a:rPr>
                  <a:t>Initialize LCD &amp; GSM Module</a:t>
                </a:r>
                <a:endParaRPr lang="en-IN" sz="1100">
                  <a:effectLst/>
                  <a:latin typeface="Times New Roman" panose="02020603050405020304" pitchFamily="18" charset="0"/>
                  <a:ea typeface="Times New Roman" panose="02020603050405020304" pitchFamily="18" charset="0"/>
                </a:endParaRPr>
              </a:p>
            </p:txBody>
          </p:sp>
        </p:grpSp>
        <p:grpSp>
          <p:nvGrpSpPr>
            <p:cNvPr id="13" name="Group 12">
              <a:extLst>
                <a:ext uri="{FF2B5EF4-FFF2-40B4-BE49-F238E27FC236}">
                  <a16:creationId xmlns:a16="http://schemas.microsoft.com/office/drawing/2014/main" id="{E37EBFA9-6B6D-46F9-AA09-31A0A6EA3910}"/>
                </a:ext>
              </a:extLst>
            </p:cNvPr>
            <p:cNvGrpSpPr/>
            <p:nvPr/>
          </p:nvGrpSpPr>
          <p:grpSpPr>
            <a:xfrm>
              <a:off x="2297150" y="3401575"/>
              <a:ext cx="1331197" cy="528000"/>
              <a:chOff x="2297150" y="3401575"/>
              <a:chExt cx="1331197" cy="528000"/>
            </a:xfrm>
          </p:grpSpPr>
          <p:sp>
            <p:nvSpPr>
              <p:cNvPr id="34" name="Process">
                <a:extLst>
                  <a:ext uri="{FF2B5EF4-FFF2-40B4-BE49-F238E27FC236}">
                    <a16:creationId xmlns:a16="http://schemas.microsoft.com/office/drawing/2014/main" id="{744D1CD1-7CFA-4268-BA68-D0B5FEDAD1E0}"/>
                  </a:ext>
                </a:extLst>
              </p:cNvPr>
              <p:cNvSpPr/>
              <p:nvPr/>
            </p:nvSpPr>
            <p:spPr>
              <a:xfrm>
                <a:off x="2297150" y="3401575"/>
                <a:ext cx="1331197" cy="525426"/>
              </a:xfrm>
              <a:custGeom>
                <a:avLst/>
                <a:gdLst>
                  <a:gd name="connsiteX0" fmla="*/ 0 w 1331197"/>
                  <a:gd name="connsiteY0" fmla="*/ 262713 h 525426"/>
                  <a:gd name="connsiteX1" fmla="*/ 665598 w 1331197"/>
                  <a:gd name="connsiteY1" fmla="*/ 0 h 525426"/>
                  <a:gd name="connsiteX2" fmla="*/ 1331197 w 1331197"/>
                  <a:gd name="connsiteY2" fmla="*/ 262713 h 525426"/>
                  <a:gd name="connsiteX3" fmla="*/ 665598 w 1331197"/>
                  <a:gd name="connsiteY3" fmla="*/ 525426 h 525426"/>
                </a:gdLst>
                <a:ahLst/>
                <a:cxnLst>
                  <a:cxn ang="10800000">
                    <a:pos x="connsiteX0" y="connsiteY0"/>
                  </a:cxn>
                  <a:cxn ang="16200000">
                    <a:pos x="connsiteX1" y="connsiteY1"/>
                  </a:cxn>
                  <a:cxn ang="0">
                    <a:pos x="connsiteX2" y="connsiteY2"/>
                  </a:cxn>
                  <a:cxn ang="5400000">
                    <a:pos x="connsiteX3" y="connsiteY3"/>
                  </a:cxn>
                </a:cxnLst>
                <a:rect l="l" t="t" r="r" b="b"/>
                <a:pathLst>
                  <a:path w="1331197" h="525426" stroke="0">
                    <a:moveTo>
                      <a:pt x="1331197" y="483426"/>
                    </a:moveTo>
                    <a:lnTo>
                      <a:pt x="1331197" y="42000"/>
                    </a:lnTo>
                    <a:cubicBezTo>
                      <a:pt x="1331197" y="18816"/>
                      <a:pt x="1312381" y="0"/>
                      <a:pt x="1289197" y="0"/>
                    </a:cubicBezTo>
                    <a:lnTo>
                      <a:pt x="42000" y="0"/>
                    </a:lnTo>
                    <a:cubicBezTo>
                      <a:pt x="18816" y="0"/>
                      <a:pt x="0" y="18816"/>
                      <a:pt x="0" y="42000"/>
                    </a:cubicBezTo>
                    <a:lnTo>
                      <a:pt x="0" y="483426"/>
                    </a:lnTo>
                    <a:cubicBezTo>
                      <a:pt x="0" y="506610"/>
                      <a:pt x="18816" y="525426"/>
                      <a:pt x="42000" y="525426"/>
                    </a:cubicBezTo>
                    <a:lnTo>
                      <a:pt x="1289197" y="525426"/>
                    </a:lnTo>
                    <a:cubicBezTo>
                      <a:pt x="1312381" y="525426"/>
                      <a:pt x="1331197" y="506610"/>
                      <a:pt x="1331197" y="483426"/>
                    </a:cubicBezTo>
                    <a:close/>
                  </a:path>
                  <a:path w="1331197" h="525426" fill="none">
                    <a:moveTo>
                      <a:pt x="1331197" y="483426"/>
                    </a:moveTo>
                    <a:lnTo>
                      <a:pt x="1331197" y="42000"/>
                    </a:lnTo>
                    <a:cubicBezTo>
                      <a:pt x="1331197" y="18816"/>
                      <a:pt x="1312381" y="0"/>
                      <a:pt x="1289197" y="0"/>
                    </a:cubicBezTo>
                    <a:lnTo>
                      <a:pt x="42000" y="0"/>
                    </a:lnTo>
                    <a:cubicBezTo>
                      <a:pt x="18816" y="0"/>
                      <a:pt x="0" y="18816"/>
                      <a:pt x="0" y="42000"/>
                    </a:cubicBezTo>
                    <a:lnTo>
                      <a:pt x="0" y="483426"/>
                    </a:lnTo>
                    <a:cubicBezTo>
                      <a:pt x="0" y="506610"/>
                      <a:pt x="18816" y="525426"/>
                      <a:pt x="42000" y="525426"/>
                    </a:cubicBezTo>
                    <a:lnTo>
                      <a:pt x="1289197" y="525426"/>
                    </a:lnTo>
                    <a:cubicBezTo>
                      <a:pt x="1312381" y="525426"/>
                      <a:pt x="1331197" y="506610"/>
                      <a:pt x="1331197" y="483426"/>
                    </a:cubicBezTo>
                    <a:close/>
                  </a:path>
                </a:pathLst>
              </a:custGeom>
              <a:solidFill>
                <a:srgbClr val="8DC0FF"/>
              </a:solidFill>
              <a:ln w="6000" cap="flat">
                <a:solidFill>
                  <a:srgbClr val="000000"/>
                </a:solidFill>
              </a:ln>
            </p:spPr>
            <p:txBody>
              <a:bodyPr/>
              <a:lstStyle/>
              <a:p>
                <a:endParaRPr lang="en-IN"/>
              </a:p>
            </p:txBody>
          </p:sp>
          <p:sp>
            <p:nvSpPr>
              <p:cNvPr id="35" name="Text 13">
                <a:extLst>
                  <a:ext uri="{FF2B5EF4-FFF2-40B4-BE49-F238E27FC236}">
                    <a16:creationId xmlns:a16="http://schemas.microsoft.com/office/drawing/2014/main" id="{2D35080F-B074-458B-871D-22F594AAECAA}"/>
                  </a:ext>
                </a:extLst>
              </p:cNvPr>
              <p:cNvSpPr txBox="1"/>
              <p:nvPr/>
            </p:nvSpPr>
            <p:spPr>
              <a:xfrm>
                <a:off x="2297150" y="3401575"/>
                <a:ext cx="1331197" cy="528000"/>
              </a:xfrm>
              <a:prstGeom prst="rect">
                <a:avLst/>
              </a:prstGeom>
              <a:noFill/>
            </p:spPr>
            <p:txBody>
              <a:bodyPr wrap="square" lIns="22860" tIns="22860" rIns="22860" bIns="22860" rtlCol="0" anchor="ctr"/>
              <a:lstStyle/>
              <a:p>
                <a:pPr marL="0" marR="0" algn="ctr">
                  <a:lnSpc>
                    <a:spcPct val="83000"/>
                  </a:lnSpc>
                  <a:spcBef>
                    <a:spcPts val="0"/>
                  </a:spcBef>
                  <a:spcAft>
                    <a:spcPts val="0"/>
                  </a:spcAft>
                </a:pPr>
                <a:r>
                  <a:rPr lang="en-US" sz="650" dirty="0">
                    <a:solidFill>
                      <a:srgbClr val="191919"/>
                    </a:solidFill>
                    <a:effectLst/>
                    <a:latin typeface="Arial" panose="020B0604020202020204" pitchFamily="34" charset="0"/>
                    <a:ea typeface="Arial" panose="020B0604020202020204" pitchFamily="34" charset="0"/>
                    <a:cs typeface="Times New Roman" panose="02020603050405020304" pitchFamily="18" charset="0"/>
                  </a:rPr>
                  <a:t>Call Number 1</a:t>
                </a:r>
                <a:endParaRPr lang="en-IN" sz="1100" dirty="0">
                  <a:effectLst/>
                  <a:latin typeface="Times New Roman" panose="02020603050405020304" pitchFamily="18" charset="0"/>
                  <a:ea typeface="Times New Roman" panose="02020603050405020304" pitchFamily="18" charset="0"/>
                </a:endParaRPr>
              </a:p>
              <a:p>
                <a:pPr marL="0" marR="0" algn="ctr">
                  <a:lnSpc>
                    <a:spcPct val="83000"/>
                  </a:lnSpc>
                  <a:spcBef>
                    <a:spcPts val="0"/>
                  </a:spcBef>
                  <a:spcAft>
                    <a:spcPts val="0"/>
                  </a:spcAft>
                </a:pPr>
                <a:r>
                  <a:rPr lang="en-US" sz="650" dirty="0">
                    <a:solidFill>
                      <a:srgbClr val="191919"/>
                    </a:solidFill>
                    <a:effectLst/>
                    <a:latin typeface="Arial" panose="020B0604020202020204" pitchFamily="34" charset="0"/>
                    <a:ea typeface="Arial" panose="020B0604020202020204" pitchFamily="34" charset="0"/>
                    <a:cs typeface="Times New Roman" panose="02020603050405020304" pitchFamily="18" charset="0"/>
                  </a:rPr>
                  <a:t>(From Button 1 or Button 3)</a:t>
                </a:r>
                <a:endParaRPr lang="en-IN" sz="1100" dirty="0">
                  <a:effectLst/>
                  <a:latin typeface="Times New Roman" panose="02020603050405020304" pitchFamily="18" charset="0"/>
                  <a:ea typeface="Times New Roman" panose="02020603050405020304" pitchFamily="18" charset="0"/>
                </a:endParaRPr>
              </a:p>
            </p:txBody>
          </p:sp>
        </p:grpSp>
        <p:sp>
          <p:nvSpPr>
            <p:cNvPr id="14" name="ConnectLine">
              <a:extLst>
                <a:ext uri="{FF2B5EF4-FFF2-40B4-BE49-F238E27FC236}">
                  <a16:creationId xmlns:a16="http://schemas.microsoft.com/office/drawing/2014/main" id="{41AD4EF4-ACE8-4ADD-9BE0-A1CB0A8452FC}"/>
                </a:ext>
              </a:extLst>
            </p:cNvPr>
            <p:cNvSpPr/>
            <p:nvPr/>
          </p:nvSpPr>
          <p:spPr>
            <a:xfrm>
              <a:off x="3855118" y="1225687"/>
              <a:ext cx="6000" cy="220687"/>
            </a:xfrm>
            <a:custGeom>
              <a:avLst/>
              <a:gdLst/>
              <a:ahLst/>
              <a:cxnLst/>
              <a:rect l="l" t="t" r="r" b="b"/>
              <a:pathLst>
                <a:path w="6000" h="220687" fill="none">
                  <a:moveTo>
                    <a:pt x="0" y="0"/>
                  </a:moveTo>
                  <a:lnTo>
                    <a:pt x="0" y="220687"/>
                  </a:lnTo>
                </a:path>
              </a:pathLst>
            </a:custGeom>
            <a:noFill/>
            <a:ln w="6000" cap="flat">
              <a:solidFill>
                <a:srgbClr val="191919"/>
              </a:solidFill>
              <a:tailEnd type="triangle" w="med" len="med"/>
            </a:ln>
          </p:spPr>
          <p:txBody>
            <a:bodyPr/>
            <a:lstStyle/>
            <a:p>
              <a:endParaRPr lang="en-IN"/>
            </a:p>
          </p:txBody>
        </p:sp>
        <p:sp>
          <p:nvSpPr>
            <p:cNvPr id="15" name="ConnectLine">
              <a:extLst>
                <a:ext uri="{FF2B5EF4-FFF2-40B4-BE49-F238E27FC236}">
                  <a16:creationId xmlns:a16="http://schemas.microsoft.com/office/drawing/2014/main" id="{C75D61F4-BE1A-4F54-99EE-4407E856BD5E}"/>
                </a:ext>
              </a:extLst>
            </p:cNvPr>
            <p:cNvSpPr/>
            <p:nvPr/>
          </p:nvSpPr>
          <p:spPr>
            <a:xfrm>
              <a:off x="3855118" y="1803973"/>
              <a:ext cx="6000" cy="220687"/>
            </a:xfrm>
            <a:custGeom>
              <a:avLst/>
              <a:gdLst/>
              <a:ahLst/>
              <a:cxnLst/>
              <a:rect l="l" t="t" r="r" b="b"/>
              <a:pathLst>
                <a:path w="6000" h="220687" fill="none">
                  <a:moveTo>
                    <a:pt x="0" y="0"/>
                  </a:moveTo>
                  <a:lnTo>
                    <a:pt x="0" y="220687"/>
                  </a:lnTo>
                </a:path>
              </a:pathLst>
            </a:custGeom>
            <a:noFill/>
            <a:ln w="6000" cap="flat">
              <a:solidFill>
                <a:srgbClr val="191919"/>
              </a:solidFill>
              <a:tailEnd type="triangle" w="med" len="med"/>
            </a:ln>
          </p:spPr>
          <p:txBody>
            <a:bodyPr/>
            <a:lstStyle/>
            <a:p>
              <a:endParaRPr lang="en-IN"/>
            </a:p>
          </p:txBody>
        </p:sp>
        <p:grpSp>
          <p:nvGrpSpPr>
            <p:cNvPr id="17" name="Group 16">
              <a:extLst>
                <a:ext uri="{FF2B5EF4-FFF2-40B4-BE49-F238E27FC236}">
                  <a16:creationId xmlns:a16="http://schemas.microsoft.com/office/drawing/2014/main" id="{B157E8A2-6CA2-417A-813D-6032D212E187}"/>
                </a:ext>
              </a:extLst>
            </p:cNvPr>
            <p:cNvGrpSpPr/>
            <p:nvPr/>
          </p:nvGrpSpPr>
          <p:grpSpPr>
            <a:xfrm>
              <a:off x="4096607" y="3401575"/>
              <a:ext cx="1331196" cy="528000"/>
              <a:chOff x="4096607" y="3401575"/>
              <a:chExt cx="1331196" cy="528000"/>
            </a:xfrm>
          </p:grpSpPr>
          <p:sp>
            <p:nvSpPr>
              <p:cNvPr id="30" name="Process">
                <a:extLst>
                  <a:ext uri="{FF2B5EF4-FFF2-40B4-BE49-F238E27FC236}">
                    <a16:creationId xmlns:a16="http://schemas.microsoft.com/office/drawing/2014/main" id="{D1A1DD00-7044-4132-AA31-3D79DFE2A015}"/>
                  </a:ext>
                </a:extLst>
              </p:cNvPr>
              <p:cNvSpPr/>
              <p:nvPr/>
            </p:nvSpPr>
            <p:spPr>
              <a:xfrm>
                <a:off x="4096607" y="3401575"/>
                <a:ext cx="1331196" cy="525426"/>
              </a:xfrm>
              <a:custGeom>
                <a:avLst/>
                <a:gdLst>
                  <a:gd name="connsiteX0" fmla="*/ 0 w 1331196"/>
                  <a:gd name="connsiteY0" fmla="*/ 262713 h 525426"/>
                  <a:gd name="connsiteX1" fmla="*/ 665598 w 1331196"/>
                  <a:gd name="connsiteY1" fmla="*/ 0 h 525426"/>
                  <a:gd name="connsiteX2" fmla="*/ 1331196 w 1331196"/>
                  <a:gd name="connsiteY2" fmla="*/ 262713 h 525426"/>
                  <a:gd name="connsiteX3" fmla="*/ 665598 w 1331196"/>
                  <a:gd name="connsiteY3" fmla="*/ 525426 h 525426"/>
                </a:gdLst>
                <a:ahLst/>
                <a:cxnLst>
                  <a:cxn ang="10800000">
                    <a:pos x="connsiteX0" y="connsiteY0"/>
                  </a:cxn>
                  <a:cxn ang="16200000">
                    <a:pos x="connsiteX1" y="connsiteY1"/>
                  </a:cxn>
                  <a:cxn ang="0">
                    <a:pos x="connsiteX2" y="connsiteY2"/>
                  </a:cxn>
                  <a:cxn ang="5400000">
                    <a:pos x="connsiteX3" y="connsiteY3"/>
                  </a:cxn>
                </a:cxnLst>
                <a:rect l="l" t="t" r="r" b="b"/>
                <a:pathLst>
                  <a:path w="1331196" h="525426" stroke="0">
                    <a:moveTo>
                      <a:pt x="1331196" y="483426"/>
                    </a:moveTo>
                    <a:lnTo>
                      <a:pt x="1331196" y="42000"/>
                    </a:lnTo>
                    <a:cubicBezTo>
                      <a:pt x="1331196" y="18816"/>
                      <a:pt x="1312380" y="0"/>
                      <a:pt x="1289196" y="0"/>
                    </a:cubicBezTo>
                    <a:lnTo>
                      <a:pt x="42000" y="0"/>
                    </a:lnTo>
                    <a:cubicBezTo>
                      <a:pt x="18816" y="0"/>
                      <a:pt x="0" y="18816"/>
                      <a:pt x="0" y="42000"/>
                    </a:cubicBezTo>
                    <a:lnTo>
                      <a:pt x="0" y="483426"/>
                    </a:lnTo>
                    <a:cubicBezTo>
                      <a:pt x="0" y="506610"/>
                      <a:pt x="18816" y="525426"/>
                      <a:pt x="42000" y="525426"/>
                    </a:cubicBezTo>
                    <a:lnTo>
                      <a:pt x="1289196" y="525426"/>
                    </a:lnTo>
                    <a:cubicBezTo>
                      <a:pt x="1312380" y="525426"/>
                      <a:pt x="1331196" y="506610"/>
                      <a:pt x="1331196" y="483426"/>
                    </a:cubicBezTo>
                    <a:close/>
                  </a:path>
                  <a:path w="1331196" h="525426" fill="none">
                    <a:moveTo>
                      <a:pt x="1331196" y="483426"/>
                    </a:moveTo>
                    <a:lnTo>
                      <a:pt x="1331196" y="42000"/>
                    </a:lnTo>
                    <a:cubicBezTo>
                      <a:pt x="1331196" y="18816"/>
                      <a:pt x="1312380" y="0"/>
                      <a:pt x="1289196" y="0"/>
                    </a:cubicBezTo>
                    <a:lnTo>
                      <a:pt x="42000" y="0"/>
                    </a:lnTo>
                    <a:cubicBezTo>
                      <a:pt x="18816" y="0"/>
                      <a:pt x="0" y="18816"/>
                      <a:pt x="0" y="42000"/>
                    </a:cubicBezTo>
                    <a:lnTo>
                      <a:pt x="0" y="483426"/>
                    </a:lnTo>
                    <a:cubicBezTo>
                      <a:pt x="0" y="506610"/>
                      <a:pt x="18816" y="525426"/>
                      <a:pt x="42000" y="525426"/>
                    </a:cubicBezTo>
                    <a:lnTo>
                      <a:pt x="1289196" y="525426"/>
                    </a:lnTo>
                    <a:cubicBezTo>
                      <a:pt x="1312380" y="525426"/>
                      <a:pt x="1331196" y="506610"/>
                      <a:pt x="1331196" y="483426"/>
                    </a:cubicBezTo>
                    <a:close/>
                  </a:path>
                </a:pathLst>
              </a:custGeom>
              <a:solidFill>
                <a:srgbClr val="8DC0FF"/>
              </a:solidFill>
              <a:ln w="6000" cap="flat">
                <a:solidFill>
                  <a:srgbClr val="000000"/>
                </a:solidFill>
              </a:ln>
            </p:spPr>
            <p:txBody>
              <a:bodyPr/>
              <a:lstStyle/>
              <a:p>
                <a:endParaRPr lang="en-IN"/>
              </a:p>
            </p:txBody>
          </p:sp>
          <p:sp>
            <p:nvSpPr>
              <p:cNvPr id="31" name="Text 17">
                <a:extLst>
                  <a:ext uri="{FF2B5EF4-FFF2-40B4-BE49-F238E27FC236}">
                    <a16:creationId xmlns:a16="http://schemas.microsoft.com/office/drawing/2014/main" id="{9CFE48DC-8978-49E0-85D9-0265E60373FD}"/>
                  </a:ext>
                </a:extLst>
              </p:cNvPr>
              <p:cNvSpPr txBox="1"/>
              <p:nvPr/>
            </p:nvSpPr>
            <p:spPr>
              <a:xfrm>
                <a:off x="4096607" y="3401575"/>
                <a:ext cx="1331196" cy="528000"/>
              </a:xfrm>
              <a:prstGeom prst="rect">
                <a:avLst/>
              </a:prstGeom>
              <a:noFill/>
            </p:spPr>
            <p:txBody>
              <a:bodyPr wrap="square" lIns="22860" tIns="22860" rIns="22860" bIns="22860" rtlCol="0" anchor="ctr"/>
              <a:lstStyle/>
              <a:p>
                <a:pPr marL="0" marR="0" algn="ctr">
                  <a:lnSpc>
                    <a:spcPct val="83000"/>
                  </a:lnSpc>
                  <a:spcBef>
                    <a:spcPts val="0"/>
                  </a:spcBef>
                  <a:spcAft>
                    <a:spcPts val="0"/>
                  </a:spcAft>
                </a:pPr>
                <a:r>
                  <a:rPr lang="en-US" sz="650">
                    <a:solidFill>
                      <a:srgbClr val="191919"/>
                    </a:solidFill>
                    <a:effectLst/>
                    <a:latin typeface="Arial" panose="020B0604020202020204" pitchFamily="34" charset="0"/>
                    <a:ea typeface="Arial" panose="020B0604020202020204" pitchFamily="34" charset="0"/>
                    <a:cs typeface="Times New Roman" panose="02020603050405020304" pitchFamily="18" charset="0"/>
                  </a:rPr>
                  <a:t>Call Number 2</a:t>
                </a:r>
                <a:endParaRPr lang="en-IN" sz="1100">
                  <a:effectLst/>
                  <a:latin typeface="Times New Roman" panose="02020603050405020304" pitchFamily="18" charset="0"/>
                  <a:ea typeface="Times New Roman" panose="02020603050405020304" pitchFamily="18" charset="0"/>
                </a:endParaRPr>
              </a:p>
              <a:p>
                <a:pPr marL="0" marR="0" algn="ctr">
                  <a:lnSpc>
                    <a:spcPct val="83000"/>
                  </a:lnSpc>
                  <a:spcBef>
                    <a:spcPts val="0"/>
                  </a:spcBef>
                  <a:spcAft>
                    <a:spcPts val="0"/>
                  </a:spcAft>
                </a:pPr>
                <a:r>
                  <a:rPr lang="en-US" sz="650">
                    <a:solidFill>
                      <a:srgbClr val="191919"/>
                    </a:solidFill>
                    <a:effectLst/>
                    <a:latin typeface="Arial" panose="020B0604020202020204" pitchFamily="34" charset="0"/>
                    <a:ea typeface="Arial" panose="020B0604020202020204" pitchFamily="34" charset="0"/>
                    <a:cs typeface="Times New Roman" panose="02020603050405020304" pitchFamily="18" charset="0"/>
                  </a:rPr>
                  <a:t>(From Button 2)</a:t>
                </a:r>
                <a:endParaRPr lang="en-IN" sz="1100">
                  <a:effectLst/>
                  <a:latin typeface="Times New Roman" panose="02020603050405020304" pitchFamily="18" charset="0"/>
                  <a:ea typeface="Times New Roman" panose="02020603050405020304" pitchFamily="18" charset="0"/>
                </a:endParaRPr>
              </a:p>
            </p:txBody>
          </p:sp>
        </p:grpSp>
        <p:grpSp>
          <p:nvGrpSpPr>
            <p:cNvPr id="18" name="Group 17">
              <a:extLst>
                <a:ext uri="{FF2B5EF4-FFF2-40B4-BE49-F238E27FC236}">
                  <a16:creationId xmlns:a16="http://schemas.microsoft.com/office/drawing/2014/main" id="{FDB81140-1D7D-42B1-B19E-6BE1CA900B01}"/>
                </a:ext>
              </a:extLst>
            </p:cNvPr>
            <p:cNvGrpSpPr/>
            <p:nvPr/>
          </p:nvGrpSpPr>
          <p:grpSpPr>
            <a:xfrm>
              <a:off x="3344880" y="4195276"/>
              <a:ext cx="1020474" cy="300000"/>
              <a:chOff x="3344880" y="4195276"/>
              <a:chExt cx="1020474" cy="300000"/>
            </a:xfrm>
          </p:grpSpPr>
          <p:sp>
            <p:nvSpPr>
              <p:cNvPr id="28" name="Start or Terminator">
                <a:extLst>
                  <a:ext uri="{FF2B5EF4-FFF2-40B4-BE49-F238E27FC236}">
                    <a16:creationId xmlns:a16="http://schemas.microsoft.com/office/drawing/2014/main" id="{83CE5B14-6F96-4C4D-9F2F-3C838CC6F565}"/>
                  </a:ext>
                </a:extLst>
              </p:cNvPr>
              <p:cNvSpPr/>
              <p:nvPr/>
            </p:nvSpPr>
            <p:spPr>
              <a:xfrm>
                <a:off x="3344880" y="4195276"/>
                <a:ext cx="1020474" cy="300000"/>
              </a:xfrm>
              <a:custGeom>
                <a:avLst/>
                <a:gdLst>
                  <a:gd name="connsiteX0" fmla="*/ 0 w 1020474"/>
                  <a:gd name="connsiteY0" fmla="*/ 150000 h 300000"/>
                  <a:gd name="connsiteX1" fmla="*/ 510237 w 1020474"/>
                  <a:gd name="connsiteY1" fmla="*/ 0 h 300000"/>
                  <a:gd name="connsiteX2" fmla="*/ 1020474 w 1020474"/>
                  <a:gd name="connsiteY2" fmla="*/ 150000 h 300000"/>
                  <a:gd name="connsiteX3" fmla="*/ 510237 w 1020474"/>
                  <a:gd name="connsiteY3" fmla="*/ 300000 h 300000"/>
                </a:gdLst>
                <a:ahLst/>
                <a:cxnLst>
                  <a:cxn ang="10800000">
                    <a:pos x="connsiteX0" y="connsiteY0"/>
                  </a:cxn>
                  <a:cxn ang="16200000">
                    <a:pos x="connsiteX1" y="connsiteY1"/>
                  </a:cxn>
                  <a:cxn ang="0">
                    <a:pos x="connsiteX2" y="connsiteY2"/>
                  </a:cxn>
                  <a:cxn ang="5400000">
                    <a:pos x="connsiteX3" y="connsiteY3"/>
                  </a:cxn>
                </a:cxnLst>
                <a:rect l="l" t="t" r="r" b="b"/>
                <a:pathLst>
                  <a:path w="1020474" h="300000" stroke="0">
                    <a:moveTo>
                      <a:pt x="150000" y="300000"/>
                    </a:moveTo>
                    <a:lnTo>
                      <a:pt x="870474" y="300000"/>
                    </a:lnTo>
                    <a:cubicBezTo>
                      <a:pt x="953317" y="300000"/>
                      <a:pt x="1020474" y="232843"/>
                      <a:pt x="1020474" y="150000"/>
                    </a:cubicBezTo>
                    <a:cubicBezTo>
                      <a:pt x="1020474" y="67157"/>
                      <a:pt x="953317" y="0"/>
                      <a:pt x="870474" y="0"/>
                    </a:cubicBezTo>
                    <a:lnTo>
                      <a:pt x="150000" y="0"/>
                    </a:lnTo>
                    <a:cubicBezTo>
                      <a:pt x="67157" y="0"/>
                      <a:pt x="0" y="67157"/>
                      <a:pt x="0" y="150000"/>
                    </a:cubicBezTo>
                    <a:cubicBezTo>
                      <a:pt x="0" y="232843"/>
                      <a:pt x="67157" y="300000"/>
                      <a:pt x="150000" y="300000"/>
                    </a:cubicBezTo>
                    <a:close/>
                  </a:path>
                  <a:path w="1020474" h="300000" fill="none">
                    <a:moveTo>
                      <a:pt x="150000" y="300000"/>
                    </a:moveTo>
                    <a:lnTo>
                      <a:pt x="870474" y="300000"/>
                    </a:lnTo>
                    <a:cubicBezTo>
                      <a:pt x="953317" y="300000"/>
                      <a:pt x="1020474" y="232843"/>
                      <a:pt x="1020474" y="150000"/>
                    </a:cubicBezTo>
                    <a:cubicBezTo>
                      <a:pt x="1020474" y="67157"/>
                      <a:pt x="953317" y="0"/>
                      <a:pt x="870474" y="0"/>
                    </a:cubicBezTo>
                    <a:lnTo>
                      <a:pt x="150000" y="0"/>
                    </a:lnTo>
                    <a:cubicBezTo>
                      <a:pt x="67157" y="0"/>
                      <a:pt x="0" y="67157"/>
                      <a:pt x="0" y="150000"/>
                    </a:cubicBezTo>
                    <a:cubicBezTo>
                      <a:pt x="0" y="232843"/>
                      <a:pt x="67157" y="300000"/>
                      <a:pt x="150000" y="300000"/>
                    </a:cubicBezTo>
                    <a:close/>
                  </a:path>
                </a:pathLst>
              </a:custGeom>
              <a:solidFill>
                <a:srgbClr val="8DC0FF"/>
              </a:solidFill>
              <a:ln w="6000" cap="flat">
                <a:solidFill>
                  <a:srgbClr val="000000"/>
                </a:solidFill>
              </a:ln>
            </p:spPr>
            <p:txBody>
              <a:bodyPr/>
              <a:lstStyle/>
              <a:p>
                <a:endParaRPr lang="en-IN"/>
              </a:p>
            </p:txBody>
          </p:sp>
          <p:sp>
            <p:nvSpPr>
              <p:cNvPr id="29" name="Text 19">
                <a:extLst>
                  <a:ext uri="{FF2B5EF4-FFF2-40B4-BE49-F238E27FC236}">
                    <a16:creationId xmlns:a16="http://schemas.microsoft.com/office/drawing/2014/main" id="{7849FD7E-519D-4E82-8B22-2477798FF9AD}"/>
                  </a:ext>
                </a:extLst>
              </p:cNvPr>
              <p:cNvSpPr txBox="1"/>
              <p:nvPr/>
            </p:nvSpPr>
            <p:spPr>
              <a:xfrm>
                <a:off x="3407880" y="4195276"/>
                <a:ext cx="870474" cy="300000"/>
              </a:xfrm>
              <a:prstGeom prst="rect">
                <a:avLst/>
              </a:prstGeom>
              <a:noFill/>
            </p:spPr>
            <p:txBody>
              <a:bodyPr wrap="square" lIns="22860" tIns="22860" rIns="22860" bIns="22860" rtlCol="0" anchor="ctr"/>
              <a:lstStyle/>
              <a:p>
                <a:pPr marL="0" marR="0" algn="ctr">
                  <a:lnSpc>
                    <a:spcPct val="83000"/>
                  </a:lnSpc>
                  <a:spcBef>
                    <a:spcPts val="0"/>
                  </a:spcBef>
                  <a:spcAft>
                    <a:spcPts val="0"/>
                  </a:spcAft>
                </a:pPr>
                <a:r>
                  <a:rPr lang="en-US" sz="650">
                    <a:solidFill>
                      <a:srgbClr val="191919"/>
                    </a:solidFill>
                    <a:effectLst/>
                    <a:latin typeface="Bahnschrift" panose="020B0502040204020203" pitchFamily="34" charset="0"/>
                    <a:ea typeface="Bahnschrift" panose="020B0502040204020203" pitchFamily="34" charset="0"/>
                  </a:rPr>
                  <a:t>Display 'system Ready'</a:t>
                </a:r>
                <a:endParaRPr lang="en-IN" sz="1100">
                  <a:effectLst/>
                  <a:latin typeface="Times New Roman" panose="02020603050405020304" pitchFamily="18" charset="0"/>
                  <a:ea typeface="Times New Roman" panose="02020603050405020304" pitchFamily="18" charset="0"/>
                </a:endParaRPr>
              </a:p>
            </p:txBody>
          </p:sp>
        </p:grpSp>
        <p:sp>
          <p:nvSpPr>
            <p:cNvPr id="19" name="ConnectLine">
              <a:extLst>
                <a:ext uri="{FF2B5EF4-FFF2-40B4-BE49-F238E27FC236}">
                  <a16:creationId xmlns:a16="http://schemas.microsoft.com/office/drawing/2014/main" id="{1D4B699F-984F-44BC-8DB9-3D04A00D867F}"/>
                </a:ext>
              </a:extLst>
            </p:cNvPr>
            <p:cNvSpPr/>
            <p:nvPr/>
          </p:nvSpPr>
          <p:spPr>
            <a:xfrm>
              <a:off x="2962748" y="3927001"/>
              <a:ext cx="892369" cy="265276"/>
            </a:xfrm>
            <a:custGeom>
              <a:avLst/>
              <a:gdLst/>
              <a:ahLst/>
              <a:cxnLst/>
              <a:rect l="l" t="t" r="r" b="b"/>
              <a:pathLst>
                <a:path w="892369" h="265276" fill="none">
                  <a:moveTo>
                    <a:pt x="0" y="0"/>
                  </a:moveTo>
                  <a:lnTo>
                    <a:pt x="0" y="156000"/>
                  </a:lnTo>
                  <a:lnTo>
                    <a:pt x="892369" y="156000"/>
                  </a:lnTo>
                  <a:lnTo>
                    <a:pt x="892369" y="265276"/>
                  </a:lnTo>
                </a:path>
              </a:pathLst>
            </a:custGeom>
            <a:noFill/>
            <a:ln w="6000" cap="flat">
              <a:solidFill>
                <a:srgbClr val="191919"/>
              </a:solidFill>
              <a:tailEnd type="triangle" w="med" len="med"/>
            </a:ln>
          </p:spPr>
          <p:txBody>
            <a:bodyPr/>
            <a:lstStyle/>
            <a:p>
              <a:endParaRPr lang="en-IN"/>
            </a:p>
          </p:txBody>
        </p:sp>
        <p:sp>
          <p:nvSpPr>
            <p:cNvPr id="20" name="ConnectLine">
              <a:extLst>
                <a:ext uri="{FF2B5EF4-FFF2-40B4-BE49-F238E27FC236}">
                  <a16:creationId xmlns:a16="http://schemas.microsoft.com/office/drawing/2014/main" id="{81DC7046-1A3D-4C2D-96EB-8562464833E1}"/>
                </a:ext>
              </a:extLst>
            </p:cNvPr>
            <p:cNvSpPr/>
            <p:nvPr/>
          </p:nvSpPr>
          <p:spPr>
            <a:xfrm>
              <a:off x="3855117" y="3927001"/>
              <a:ext cx="907088" cy="266999"/>
            </a:xfrm>
            <a:custGeom>
              <a:avLst/>
              <a:gdLst/>
              <a:ahLst/>
              <a:cxnLst/>
              <a:rect l="l" t="t" r="r" b="b"/>
              <a:pathLst>
                <a:path w="907088" h="266999" fill="none">
                  <a:moveTo>
                    <a:pt x="907088" y="0"/>
                  </a:moveTo>
                  <a:lnTo>
                    <a:pt x="907088" y="158999"/>
                  </a:lnTo>
                  <a:lnTo>
                    <a:pt x="0" y="158999"/>
                  </a:lnTo>
                  <a:lnTo>
                    <a:pt x="0" y="266999"/>
                  </a:lnTo>
                </a:path>
              </a:pathLst>
            </a:custGeom>
            <a:noFill/>
            <a:ln w="6000" cap="flat">
              <a:solidFill>
                <a:srgbClr val="191919"/>
              </a:solidFill>
              <a:tailEnd type="triangle" w="med" len="med"/>
            </a:ln>
          </p:spPr>
          <p:txBody>
            <a:bodyPr/>
            <a:lstStyle/>
            <a:p>
              <a:endParaRPr lang="en-IN"/>
            </a:p>
          </p:txBody>
        </p:sp>
        <p:sp>
          <p:nvSpPr>
            <p:cNvPr id="26" name="ConnectLine">
              <a:extLst>
                <a:ext uri="{FF2B5EF4-FFF2-40B4-BE49-F238E27FC236}">
                  <a16:creationId xmlns:a16="http://schemas.microsoft.com/office/drawing/2014/main" id="{99CD8116-1707-43E6-9C0D-A1071C5C1118}"/>
                </a:ext>
              </a:extLst>
            </p:cNvPr>
            <p:cNvSpPr/>
            <p:nvPr/>
          </p:nvSpPr>
          <p:spPr>
            <a:xfrm>
              <a:off x="888423" y="2584446"/>
              <a:ext cx="1408728" cy="1079843"/>
            </a:xfrm>
            <a:custGeom>
              <a:avLst/>
              <a:gdLst/>
              <a:ahLst/>
              <a:cxnLst/>
              <a:rect l="l" t="t" r="r" b="b"/>
              <a:pathLst>
                <a:path w="1223150" h="1079842" fill="none">
                  <a:moveTo>
                    <a:pt x="173244" y="0"/>
                  </a:moveTo>
                  <a:lnTo>
                    <a:pt x="0" y="0"/>
                  </a:lnTo>
                  <a:lnTo>
                    <a:pt x="0" y="1079842"/>
                  </a:lnTo>
                  <a:lnTo>
                    <a:pt x="1223150" y="1079842"/>
                  </a:lnTo>
                </a:path>
              </a:pathLst>
            </a:custGeom>
            <a:noFill/>
            <a:ln w="6000" cap="flat">
              <a:solidFill>
                <a:srgbClr val="191919"/>
              </a:solidFill>
              <a:tailEnd type="triangle" w="med" len="med"/>
            </a:ln>
          </p:spPr>
          <p:txBody>
            <a:bodyPr/>
            <a:lstStyle/>
            <a:p>
              <a:endParaRPr lang="en-IN" dirty="0"/>
            </a:p>
          </p:txBody>
        </p:sp>
        <p:sp>
          <p:nvSpPr>
            <p:cNvPr id="24" name="ConnectLine">
              <a:extLst>
                <a:ext uri="{FF2B5EF4-FFF2-40B4-BE49-F238E27FC236}">
                  <a16:creationId xmlns:a16="http://schemas.microsoft.com/office/drawing/2014/main" id="{7CF78171-F907-439C-AC20-61A2BD9CDA2F}"/>
                </a:ext>
              </a:extLst>
            </p:cNvPr>
            <p:cNvSpPr/>
            <p:nvPr/>
          </p:nvSpPr>
          <p:spPr>
            <a:xfrm>
              <a:off x="2962748" y="2598580"/>
              <a:ext cx="892370" cy="797575"/>
            </a:xfrm>
            <a:custGeom>
              <a:avLst/>
              <a:gdLst/>
              <a:ahLst/>
              <a:cxnLst/>
              <a:rect l="l" t="t" r="r" b="b"/>
              <a:pathLst>
                <a:path w="892370" h="797575" fill="none">
                  <a:moveTo>
                    <a:pt x="892370" y="0"/>
                  </a:moveTo>
                  <a:lnTo>
                    <a:pt x="892370" y="624000"/>
                  </a:lnTo>
                  <a:lnTo>
                    <a:pt x="0" y="624000"/>
                  </a:lnTo>
                  <a:lnTo>
                    <a:pt x="0" y="797575"/>
                  </a:lnTo>
                </a:path>
              </a:pathLst>
            </a:custGeom>
            <a:noFill/>
            <a:ln w="6000" cap="flat">
              <a:solidFill>
                <a:srgbClr val="000000"/>
              </a:solidFill>
              <a:tailEnd type="triangle" w="med" len="med"/>
            </a:ln>
          </p:spPr>
          <p:txBody>
            <a:bodyPr/>
            <a:lstStyle/>
            <a:p>
              <a:endParaRPr lang="en-IN"/>
            </a:p>
          </p:txBody>
        </p:sp>
        <p:sp>
          <p:nvSpPr>
            <p:cNvPr id="23" name="ConnectLine">
              <a:extLst>
                <a:ext uri="{FF2B5EF4-FFF2-40B4-BE49-F238E27FC236}">
                  <a16:creationId xmlns:a16="http://schemas.microsoft.com/office/drawing/2014/main" id="{1CF16474-5F73-4E27-9320-439653045480}"/>
                </a:ext>
              </a:extLst>
            </p:cNvPr>
            <p:cNvSpPr/>
            <p:nvPr/>
          </p:nvSpPr>
          <p:spPr>
            <a:xfrm>
              <a:off x="4365354" y="2311620"/>
              <a:ext cx="1644094" cy="2033656"/>
            </a:xfrm>
            <a:custGeom>
              <a:avLst/>
              <a:gdLst/>
              <a:ahLst/>
              <a:cxnLst/>
              <a:rect l="l" t="t" r="r" b="b"/>
              <a:pathLst>
                <a:path w="1644094" h="2033656" fill="none">
                  <a:moveTo>
                    <a:pt x="0" y="2033656"/>
                  </a:moveTo>
                  <a:lnTo>
                    <a:pt x="1644094" y="2033656"/>
                  </a:lnTo>
                  <a:lnTo>
                    <a:pt x="1644094" y="0"/>
                  </a:lnTo>
                  <a:lnTo>
                    <a:pt x="94236" y="0"/>
                  </a:lnTo>
                </a:path>
              </a:pathLst>
            </a:custGeom>
            <a:noFill/>
            <a:ln w="6000" cap="flat">
              <a:solidFill>
                <a:srgbClr val="191919"/>
              </a:solidFill>
              <a:tailEnd type="triangle" w="med" len="med"/>
            </a:ln>
          </p:spPr>
          <p:txBody>
            <a:bodyPr/>
            <a:lstStyle/>
            <a:p>
              <a:endParaRPr lang="en-IN"/>
            </a:p>
          </p:txBody>
        </p:sp>
      </p:grpSp>
    </p:spTree>
    <p:extLst>
      <p:ext uri="{BB962C8B-B14F-4D97-AF65-F5344CB8AC3E}">
        <p14:creationId xmlns:p14="http://schemas.microsoft.com/office/powerpoint/2010/main" val="2132811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a:t>Implementation:</a:t>
            </a:r>
            <a:br>
              <a:rPr lang="en-US" dirty="0"/>
            </a:br>
            <a:r>
              <a:rPr lang="en-US" sz="2800" dirty="0"/>
              <a:t>(Hardware or software)</a:t>
            </a:r>
            <a:endParaRPr lang="en-US" dirty="0"/>
          </a:p>
        </p:txBody>
      </p:sp>
      <p:sp>
        <p:nvSpPr>
          <p:cNvPr id="4" name="TextBox 3">
            <a:extLst>
              <a:ext uri="{FF2B5EF4-FFF2-40B4-BE49-F238E27FC236}">
                <a16:creationId xmlns:a16="http://schemas.microsoft.com/office/drawing/2014/main" id="{08A82BC8-DDD5-5CAD-80DA-45F54B159D56}"/>
              </a:ext>
            </a:extLst>
          </p:cNvPr>
          <p:cNvSpPr txBox="1"/>
          <p:nvPr/>
        </p:nvSpPr>
        <p:spPr>
          <a:xfrm>
            <a:off x="381000" y="1276350"/>
            <a:ext cx="6686446" cy="3416320"/>
          </a:xfrm>
          <a:prstGeom prst="rect">
            <a:avLst/>
          </a:prstGeom>
          <a:noFill/>
        </p:spPr>
        <p:txBody>
          <a:bodyPr wrap="none" rtlCol="0">
            <a:spAutoFit/>
          </a:bodyPr>
          <a:lstStyle/>
          <a:p>
            <a:endParaRPr lang="en-US" dirty="0"/>
          </a:p>
          <a:p>
            <a:r>
              <a:rPr lang="en-IN" b="1" dirty="0"/>
              <a:t>Hardware:</a:t>
            </a:r>
            <a:endParaRPr lang="en-IN" dirty="0"/>
          </a:p>
          <a:p>
            <a:pPr>
              <a:buFont typeface="Arial" panose="020B0604020202020204" pitchFamily="34" charset="0"/>
              <a:buChar char="•"/>
            </a:pPr>
            <a:r>
              <a:rPr lang="en-IN" b="1" dirty="0"/>
              <a:t>Microcontroller:</a:t>
            </a:r>
            <a:r>
              <a:rPr lang="en-IN" dirty="0"/>
              <a:t> Node MCU</a:t>
            </a:r>
          </a:p>
          <a:p>
            <a:pPr>
              <a:buFont typeface="Arial" panose="020B0604020202020204" pitchFamily="34" charset="0"/>
              <a:buChar char="•"/>
            </a:pPr>
            <a:r>
              <a:rPr lang="en-IN" b="1" dirty="0"/>
              <a:t>GSM Module:</a:t>
            </a:r>
            <a:r>
              <a:rPr lang="en-IN" dirty="0"/>
              <a:t> SIM900</a:t>
            </a:r>
          </a:p>
          <a:p>
            <a:pPr>
              <a:buFont typeface="Arial" panose="020B0604020202020204" pitchFamily="34" charset="0"/>
              <a:buChar char="•"/>
            </a:pPr>
            <a:r>
              <a:rPr lang="en-IN" b="1" dirty="0"/>
              <a:t>Buttons:</a:t>
            </a:r>
            <a:r>
              <a:rPr lang="en-IN" dirty="0"/>
              <a:t> 4 Large Push Buttons</a:t>
            </a:r>
          </a:p>
          <a:p>
            <a:pPr>
              <a:buFont typeface="Arial" panose="020B0604020202020204" pitchFamily="34" charset="0"/>
              <a:buChar char="•"/>
            </a:pPr>
            <a:r>
              <a:rPr lang="en-IN" b="1" dirty="0"/>
              <a:t>Power Supply:</a:t>
            </a:r>
            <a:r>
              <a:rPr lang="en-IN" dirty="0"/>
              <a:t> 5V Battery Pack or LiPo Battery</a:t>
            </a:r>
          </a:p>
          <a:p>
            <a:pPr>
              <a:buFont typeface="Arial" panose="020B0604020202020204" pitchFamily="34" charset="0"/>
              <a:buChar char="•"/>
            </a:pPr>
            <a:r>
              <a:rPr lang="en-IN" b="1" dirty="0"/>
              <a:t>Optional:</a:t>
            </a:r>
            <a:r>
              <a:rPr lang="en-IN" dirty="0"/>
              <a:t> LEDs for status indication</a:t>
            </a:r>
          </a:p>
          <a:p>
            <a:r>
              <a:rPr lang="en-IN" b="1" dirty="0"/>
              <a:t>Software:</a:t>
            </a:r>
            <a:endParaRPr lang="en-IN" dirty="0"/>
          </a:p>
          <a:p>
            <a:pPr>
              <a:buFont typeface="Arial" panose="020B0604020202020204" pitchFamily="34" charset="0"/>
              <a:buChar char="•"/>
            </a:pPr>
            <a:r>
              <a:rPr lang="en-IN" b="1" dirty="0"/>
              <a:t>Arduino IDE</a:t>
            </a:r>
            <a:r>
              <a:rPr lang="en-IN" dirty="0"/>
              <a:t>: For programming</a:t>
            </a:r>
          </a:p>
          <a:p>
            <a:pPr>
              <a:buFont typeface="Arial" panose="020B0604020202020204" pitchFamily="34" charset="0"/>
              <a:buChar char="•"/>
            </a:pPr>
            <a:r>
              <a:rPr lang="en-IN" b="1" dirty="0"/>
              <a:t>Libraries</a:t>
            </a:r>
            <a:r>
              <a:rPr lang="en-IN" dirty="0"/>
              <a:t>: GSM library for call functions</a:t>
            </a:r>
          </a:p>
          <a:p>
            <a:pPr>
              <a:buFont typeface="Arial" panose="020B0604020202020204" pitchFamily="34" charset="0"/>
              <a:buChar char="•"/>
            </a:pPr>
            <a:r>
              <a:rPr lang="en-IN" b="1" dirty="0"/>
              <a:t>Code</a:t>
            </a:r>
            <a:r>
              <a:rPr lang="en-IN" dirty="0"/>
              <a:t>: Detects button presses and dials numbers using GSM commands</a:t>
            </a:r>
          </a:p>
          <a:p>
            <a:endParaRPr lang="en-IN" dirty="0"/>
          </a:p>
        </p:txBody>
      </p:sp>
    </p:spTree>
    <p:extLst>
      <p:ext uri="{BB962C8B-B14F-4D97-AF65-F5344CB8AC3E}">
        <p14:creationId xmlns:p14="http://schemas.microsoft.com/office/powerpoint/2010/main" val="1938181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67BF-42AA-DFCC-8A24-4D7F86F387A6}"/>
              </a:ext>
            </a:extLst>
          </p:cNvPr>
          <p:cNvSpPr>
            <a:spLocks noGrp="1"/>
          </p:cNvSpPr>
          <p:nvPr>
            <p:ph type="title"/>
          </p:nvPr>
        </p:nvSpPr>
        <p:spPr>
          <a:xfrm>
            <a:off x="553888" y="522325"/>
            <a:ext cx="8153400" cy="1005840"/>
          </a:xfrm>
        </p:spPr>
        <p:txBody>
          <a:bodyPr>
            <a:normAutofit fontScale="90000"/>
          </a:bodyPr>
          <a:lstStyle/>
          <a:p>
            <a:r>
              <a:rPr lang="en-IN" b="1" dirty="0"/>
              <a:t>Usage and Practicality</a:t>
            </a:r>
            <a:br>
              <a:rPr lang="en-IN" b="1" dirty="0"/>
            </a:br>
            <a:endParaRPr lang="en-IN" dirty="0"/>
          </a:p>
        </p:txBody>
      </p:sp>
      <p:sp>
        <p:nvSpPr>
          <p:cNvPr id="3" name="Content Placeholder 2">
            <a:extLst>
              <a:ext uri="{FF2B5EF4-FFF2-40B4-BE49-F238E27FC236}">
                <a16:creationId xmlns:a16="http://schemas.microsoft.com/office/drawing/2014/main" id="{7EE2A29D-1C14-631A-ABF1-4FBD116E62F9}"/>
              </a:ext>
            </a:extLst>
          </p:cNvPr>
          <p:cNvSpPr>
            <a:spLocks noGrp="1"/>
          </p:cNvSpPr>
          <p:nvPr>
            <p:ph sz="quarter" idx="13"/>
          </p:nvPr>
        </p:nvSpPr>
        <p:spPr>
          <a:xfrm>
            <a:off x="520550" y="1528165"/>
            <a:ext cx="8382000" cy="3505199"/>
          </a:xfrm>
        </p:spPr>
        <p:txBody>
          <a:bodyPr>
            <a:normAutofit/>
          </a:bodyPr>
          <a:lstStyle/>
          <a:p>
            <a:r>
              <a:rPr lang="en-US" sz="2000" dirty="0">
                <a:latin typeface="Times New Roman" panose="02020603050405020304" pitchFamily="18" charset="0"/>
                <a:cs typeface="Times New Roman" panose="02020603050405020304" pitchFamily="18" charset="0"/>
              </a:rPr>
              <a:t>"This device is incredibly simple to use. Imagine a situation where you need immediate help. Instead of dialing a number, all you have to do is press one button. When you press buttons 1 or 3, the device will automatically call Contact 1. Similarly, pressing buttons 2 or 4 will place a call to Contact 2. This dual-contact setup offers some flexibility, especially if one contact is unavailable or if the user needs different types of assistance.</a:t>
            </a:r>
          </a:p>
          <a:p>
            <a:r>
              <a:rPr lang="en-US" sz="2000" dirty="0">
                <a:latin typeface="Times New Roman" panose="02020603050405020304" pitchFamily="18" charset="0"/>
                <a:cs typeface="Times New Roman" panose="02020603050405020304" pitchFamily="18" charset="0"/>
              </a:rPr>
              <a:t>The display screen adds an extra layer of clarity by showing the call status. For example, it might display 'Calling Contact 1,' 'Busy,' or 'Call Ended.' This setup is especially useful for elderly users, who may find regular phones or smartphones too complex during stressful situations."</a:t>
            </a:r>
          </a:p>
          <a:p>
            <a:endParaRPr lang="en-IN" sz="2000" dirty="0"/>
          </a:p>
        </p:txBody>
      </p:sp>
    </p:spTree>
    <p:extLst>
      <p:ext uri="{BB962C8B-B14F-4D97-AF65-F5344CB8AC3E}">
        <p14:creationId xmlns:p14="http://schemas.microsoft.com/office/powerpoint/2010/main" val="9866756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1066</Words>
  <Application>Microsoft Office PowerPoint</Application>
  <PresentationFormat>On-screen Show (16:9)</PresentationFormat>
  <Paragraphs>93</Paragraphs>
  <Slides>13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Bahnschrift</vt:lpstr>
      <vt:lpstr>Calibri</vt:lpstr>
      <vt:lpstr>Times New Roman</vt:lpstr>
      <vt:lpstr>Tw Cen MT</vt:lpstr>
      <vt:lpstr>ui-sans-serif</vt:lpstr>
      <vt:lpstr>Wingdings</vt:lpstr>
      <vt:lpstr>Wingdings 2</vt:lpstr>
      <vt:lpstr>WidescreenPresentation</vt:lpstr>
      <vt:lpstr>          </vt:lpstr>
      <vt:lpstr>Abstract</vt:lpstr>
      <vt:lpstr>Objectives:</vt:lpstr>
      <vt:lpstr>Components Required:</vt:lpstr>
      <vt:lpstr>Screenshot</vt:lpstr>
      <vt:lpstr>Description</vt:lpstr>
      <vt:lpstr>Flowchart</vt:lpstr>
      <vt:lpstr>Implementation: (Hardware or software)</vt:lpstr>
      <vt:lpstr>Usage and Practicality </vt:lpstr>
      <vt:lpstr>Protocol </vt:lpstr>
      <vt:lpstr>Future Enhancements</vt:lpstr>
      <vt:lpstr>Output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2015-08-10T20:36:54Z</dcterms:created>
  <dcterms:modified xsi:type="dcterms:W3CDTF">2024-11-24T16:08:22Z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