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Krona One"/>
      <p:regular r:id="rId19"/>
    </p:embeddedFont>
    <p:embeddedFont>
      <p:font typeface="Hanken Grotesk"/>
      <p:regular r:id="rId20"/>
      <p:bold r:id="rId21"/>
      <p:italic r:id="rId22"/>
      <p:boldItalic r:id="rId23"/>
    </p:embeddedFont>
    <p:embeddedFont>
      <p:font typeface="Roboto Medium"/>
      <p:regular r:id="rId24"/>
      <p:bold r:id="rId25"/>
      <p:italic r:id="rId26"/>
      <p:boldItalic r:id="rId27"/>
    </p:embeddedFont>
    <p:embeddedFont>
      <p:font typeface="Roboto"/>
      <p:regular r:id="rId28"/>
      <p:bold r:id="rId29"/>
      <p:italic r:id="rId30"/>
      <p:boldItalic r:id="rId31"/>
    </p:embeddedFont>
    <p:embeddedFont>
      <p:font typeface="Poppins"/>
      <p:regular r:id="rId32"/>
      <p:bold r:id="rId33"/>
      <p:italic r:id="rId34"/>
      <p:boldItalic r:id="rId35"/>
    </p:embeddedFont>
    <p:embeddedFont>
      <p:font typeface="Montserrat"/>
      <p:regular r:id="rId36"/>
      <p:bold r:id="rId37"/>
      <p:italic r:id="rId38"/>
      <p:boldItalic r:id="rId39"/>
    </p:embeddedFont>
    <p:embeddedFont>
      <p:font typeface="Lato Light"/>
      <p:regular r:id="rId40"/>
      <p:bold r:id="rId41"/>
      <p:italic r:id="rId42"/>
      <p:boldItalic r:id="rId43"/>
    </p:embeddedFont>
    <p:embeddedFont>
      <p:font typeface="Open Sans Medium"/>
      <p:regular r:id="rId44"/>
      <p:bold r:id="rId45"/>
      <p:italic r:id="rId46"/>
      <p:boldItalic r:id="rId47"/>
    </p:embeddedFont>
    <p:embeddedFont>
      <p:font typeface="Inter Medium"/>
      <p:regular r:id="rId48"/>
      <p:bold r:id="rId49"/>
    </p:embeddedFont>
    <p:embeddedFont>
      <p:font typeface="Space Grotesk"/>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Light-regular.fntdata"/><Relationship Id="rId42" Type="http://schemas.openxmlformats.org/officeDocument/2006/relationships/font" Target="fonts/LatoLight-italic.fntdata"/><Relationship Id="rId41" Type="http://schemas.openxmlformats.org/officeDocument/2006/relationships/font" Target="fonts/LatoLight-bold.fntdata"/><Relationship Id="rId44" Type="http://schemas.openxmlformats.org/officeDocument/2006/relationships/font" Target="fonts/OpenSansMedium-regular.fntdata"/><Relationship Id="rId43" Type="http://schemas.openxmlformats.org/officeDocument/2006/relationships/font" Target="fonts/LatoLight-boldItalic.fntdata"/><Relationship Id="rId46" Type="http://schemas.openxmlformats.org/officeDocument/2006/relationships/font" Target="fonts/OpenSansMedium-italic.fntdata"/><Relationship Id="rId45" Type="http://schemas.openxmlformats.org/officeDocument/2006/relationships/font" Target="fonts/OpenSans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InterMedium-regular.fntdata"/><Relationship Id="rId47" Type="http://schemas.openxmlformats.org/officeDocument/2006/relationships/font" Target="fonts/OpenSansMedium-boldItalic.fntdata"/><Relationship Id="rId49" Type="http://schemas.openxmlformats.org/officeDocument/2006/relationships/font" Target="fonts/Inter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33" Type="http://schemas.openxmlformats.org/officeDocument/2006/relationships/font" Target="fonts/Poppins-bold.fntdata"/><Relationship Id="rId32" Type="http://schemas.openxmlformats.org/officeDocument/2006/relationships/font" Target="fonts/Poppins-regular.fntdata"/><Relationship Id="rId35" Type="http://schemas.openxmlformats.org/officeDocument/2006/relationships/font" Target="fonts/Poppins-boldItalic.fntdata"/><Relationship Id="rId34" Type="http://schemas.openxmlformats.org/officeDocument/2006/relationships/font" Target="fonts/Poppins-italic.fntdata"/><Relationship Id="rId37" Type="http://schemas.openxmlformats.org/officeDocument/2006/relationships/font" Target="fonts/Montserrat-bold.fntdata"/><Relationship Id="rId36" Type="http://schemas.openxmlformats.org/officeDocument/2006/relationships/font" Target="fonts/Montserrat-regular.fntdata"/><Relationship Id="rId39" Type="http://schemas.openxmlformats.org/officeDocument/2006/relationships/font" Target="fonts/Montserrat-boldItalic.fntdata"/><Relationship Id="rId38" Type="http://schemas.openxmlformats.org/officeDocument/2006/relationships/font" Target="fonts/Montserrat-italic.fntdata"/><Relationship Id="rId20" Type="http://schemas.openxmlformats.org/officeDocument/2006/relationships/font" Target="fonts/HankenGrotesk-regular.fntdata"/><Relationship Id="rId22" Type="http://schemas.openxmlformats.org/officeDocument/2006/relationships/font" Target="fonts/HankenGrotesk-italic.fntdata"/><Relationship Id="rId21" Type="http://schemas.openxmlformats.org/officeDocument/2006/relationships/font" Target="fonts/HankenGrotesk-bold.fntdata"/><Relationship Id="rId24" Type="http://schemas.openxmlformats.org/officeDocument/2006/relationships/font" Target="fonts/RobotoMedium-regular.fntdata"/><Relationship Id="rId23" Type="http://schemas.openxmlformats.org/officeDocument/2006/relationships/font" Target="fonts/HankenGrotesk-boldItalic.fntdata"/><Relationship Id="rId26" Type="http://schemas.openxmlformats.org/officeDocument/2006/relationships/font" Target="fonts/RobotoMedium-italic.fntdata"/><Relationship Id="rId25" Type="http://schemas.openxmlformats.org/officeDocument/2006/relationships/font" Target="fonts/RobotoMedium-bold.fntdata"/><Relationship Id="rId28" Type="http://schemas.openxmlformats.org/officeDocument/2006/relationships/font" Target="fonts/Roboto-regular.fntdata"/><Relationship Id="rId27" Type="http://schemas.openxmlformats.org/officeDocument/2006/relationships/font" Target="fonts/RobotoMedium-boldItalic.fntdata"/><Relationship Id="rId29" Type="http://schemas.openxmlformats.org/officeDocument/2006/relationships/font" Target="fonts/Roboto-bold.fntdata"/><Relationship Id="rId51" Type="http://schemas.openxmlformats.org/officeDocument/2006/relationships/font" Target="fonts/SpaceGrotesk-bold.fntdata"/><Relationship Id="rId50" Type="http://schemas.openxmlformats.org/officeDocument/2006/relationships/font" Target="fonts/SpaceGrotesk-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KronaOne-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SLIDES_API123906970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SLIDES_API123906970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SLIDES_API1239069705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SLIDES_API1239069705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SLIDES_API123906970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SLIDES_API123906970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SLIDES_API1239069705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SLIDES_API1239069705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89dc6a0a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89dc6a0a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SLIDES_API123906970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SLIDES_API123906970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89dc6a0a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89dc6a0a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SLIDES_API123906970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SLIDES_API123906970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SLIDES_API123906970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SLIDES_API123906970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SLIDES_API1239069705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SLIDES_API1239069705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SLIDES_API123906970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SLIDES_API123906970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SLIDES_API123906970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SLIDES_API123906970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2">
    <p:spTree>
      <p:nvGrpSpPr>
        <p:cNvPr id="54" name="Shape 54"/>
        <p:cNvGrpSpPr/>
        <p:nvPr/>
      </p:nvGrpSpPr>
      <p:grpSpPr>
        <a:xfrm>
          <a:off x="0" y="0"/>
          <a:ext cx="0" cy="0"/>
          <a:chOff x="0" y="0"/>
          <a:chExt cx="0" cy="0"/>
        </a:xfrm>
      </p:grpSpPr>
      <p:sp>
        <p:nvSpPr>
          <p:cNvPr id="55" name="Google Shape;55;p14"/>
          <p:cNvSpPr txBox="1"/>
          <p:nvPr>
            <p:ph type="title"/>
          </p:nvPr>
        </p:nvSpPr>
        <p:spPr>
          <a:xfrm>
            <a:off x="732150" y="1432763"/>
            <a:ext cx="76797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sz="1300"/>
            </a:lvl1pPr>
            <a:lvl2pPr indent="-304800" lvl="1" marL="914400" algn="ctr">
              <a:spcBef>
                <a:spcPts val="0"/>
              </a:spcBef>
              <a:spcAft>
                <a:spcPts val="0"/>
              </a:spcAft>
              <a:buSzPts val="1200"/>
              <a:buChar char="○"/>
              <a:defRPr sz="1200"/>
            </a:lvl2pPr>
            <a:lvl3pPr indent="-304800" lvl="2" marL="1371600" algn="ctr">
              <a:spcBef>
                <a:spcPts val="0"/>
              </a:spcBef>
              <a:spcAft>
                <a:spcPts val="0"/>
              </a:spcAft>
              <a:buSzPts val="1200"/>
              <a:buChar char="■"/>
              <a:defRPr sz="1200"/>
            </a:lvl3pPr>
            <a:lvl4pPr indent="-304800" lvl="3" marL="1828800" algn="ctr">
              <a:spcBef>
                <a:spcPts val="0"/>
              </a:spcBef>
              <a:spcAft>
                <a:spcPts val="0"/>
              </a:spcAft>
              <a:buSzPts val="1200"/>
              <a:buChar char="●"/>
              <a:defRPr sz="1200"/>
            </a:lvl4pPr>
            <a:lvl5pPr indent="-304800" lvl="4" marL="2286000" algn="ctr">
              <a:spcBef>
                <a:spcPts val="0"/>
              </a:spcBef>
              <a:spcAft>
                <a:spcPts val="0"/>
              </a:spcAft>
              <a:buSzPts val="1200"/>
              <a:buChar char="○"/>
              <a:defRPr sz="1200"/>
            </a:lvl5pPr>
            <a:lvl6pPr indent="-304800" lvl="5" marL="2743200" algn="ctr">
              <a:spcBef>
                <a:spcPts val="0"/>
              </a:spcBef>
              <a:spcAft>
                <a:spcPts val="0"/>
              </a:spcAft>
              <a:buSzPts val="1200"/>
              <a:buChar char="■"/>
              <a:defRPr sz="1200"/>
            </a:lvl6pPr>
            <a:lvl7pPr indent="-304800" lvl="6" marL="3200400" algn="ctr">
              <a:spcBef>
                <a:spcPts val="0"/>
              </a:spcBef>
              <a:spcAft>
                <a:spcPts val="0"/>
              </a:spcAft>
              <a:buSzPts val="1200"/>
              <a:buChar char="●"/>
              <a:defRPr sz="1200"/>
            </a:lvl7pPr>
            <a:lvl8pPr indent="-304800" lvl="7" marL="3657600" algn="ctr">
              <a:spcBef>
                <a:spcPts val="0"/>
              </a:spcBef>
              <a:spcAft>
                <a:spcPts val="0"/>
              </a:spcAft>
              <a:buSzPts val="1200"/>
              <a:buChar char="○"/>
              <a:defRPr sz="1200"/>
            </a:lvl8pPr>
            <a:lvl9pPr indent="-304800" lvl="8" marL="4114800" algn="ctr">
              <a:spcBef>
                <a:spcPts val="0"/>
              </a:spcBef>
              <a:spcAft>
                <a:spcPts val="0"/>
              </a:spcAft>
              <a:buSzPts val="1200"/>
              <a:buChar char="■"/>
              <a:defRPr sz="1200"/>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58" name="Shape 58"/>
        <p:cNvGrpSpPr/>
        <p:nvPr/>
      </p:nvGrpSpPr>
      <p:grpSpPr>
        <a:xfrm>
          <a:off x="0" y="0"/>
          <a:ext cx="0" cy="0"/>
          <a:chOff x="0" y="0"/>
          <a:chExt cx="0" cy="0"/>
        </a:xfrm>
      </p:grpSpPr>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5"/>
          <p:cNvSpPr/>
          <p:nvPr>
            <p:ph idx="2" type="pic"/>
          </p:nvPr>
        </p:nvSpPr>
        <p:spPr>
          <a:xfrm>
            <a:off x="5711758" y="0"/>
            <a:ext cx="3432300" cy="5143500"/>
          </a:xfrm>
          <a:prstGeom prst="roundRect">
            <a:avLst>
              <a:gd fmla="val 0" name="adj"/>
            </a:avLst>
          </a:prstGeom>
          <a:noFill/>
          <a:ln>
            <a:noFill/>
          </a:ln>
        </p:spPr>
      </p:sp>
      <p:sp>
        <p:nvSpPr>
          <p:cNvPr id="61" name="Google Shape;61;p15"/>
          <p:cNvSpPr txBox="1"/>
          <p:nvPr>
            <p:ph type="title"/>
          </p:nvPr>
        </p:nvSpPr>
        <p:spPr>
          <a:xfrm>
            <a:off x="632175" y="650250"/>
            <a:ext cx="5046000" cy="7269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62" name="Google Shape;62;p15"/>
          <p:cNvSpPr txBox="1"/>
          <p:nvPr>
            <p:ph idx="1" type="subTitle"/>
          </p:nvPr>
        </p:nvSpPr>
        <p:spPr>
          <a:xfrm>
            <a:off x="642700" y="1562500"/>
            <a:ext cx="43374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63" name="Shape 63"/>
        <p:cNvGrpSpPr/>
        <p:nvPr/>
      </p:nvGrpSpPr>
      <p:grpSpPr>
        <a:xfrm>
          <a:off x="0" y="0"/>
          <a:ext cx="0" cy="0"/>
          <a:chOff x="0" y="0"/>
          <a:chExt cx="0" cy="0"/>
        </a:xfrm>
      </p:grpSpPr>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6"/>
          <p:cNvSpPr/>
          <p:nvPr>
            <p:ph idx="2" type="pic"/>
          </p:nvPr>
        </p:nvSpPr>
        <p:spPr>
          <a:xfrm>
            <a:off x="0" y="100"/>
            <a:ext cx="3432300" cy="5143500"/>
          </a:xfrm>
          <a:prstGeom prst="roundRect">
            <a:avLst>
              <a:gd fmla="val 0" name="adj"/>
            </a:avLst>
          </a:prstGeom>
          <a:noFill/>
          <a:ln>
            <a:noFill/>
          </a:ln>
        </p:spPr>
      </p:sp>
      <p:sp>
        <p:nvSpPr>
          <p:cNvPr id="66" name="Google Shape;66;p16"/>
          <p:cNvSpPr txBox="1"/>
          <p:nvPr>
            <p:ph idx="1" type="subTitle"/>
          </p:nvPr>
        </p:nvSpPr>
        <p:spPr>
          <a:xfrm>
            <a:off x="4135200" y="1595175"/>
            <a:ext cx="41766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68" name="Shape 68"/>
        <p:cNvGrpSpPr/>
        <p:nvPr/>
      </p:nvGrpSpPr>
      <p:grpSpPr>
        <a:xfrm>
          <a:off x="0" y="0"/>
          <a:ext cx="0" cy="0"/>
          <a:chOff x="0" y="0"/>
          <a:chExt cx="0" cy="0"/>
        </a:xfrm>
      </p:grpSpPr>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7"/>
          <p:cNvSpPr/>
          <p:nvPr>
            <p:ph idx="2" type="pic"/>
          </p:nvPr>
        </p:nvSpPr>
        <p:spPr>
          <a:xfrm>
            <a:off x="0" y="0"/>
            <a:ext cx="3432300" cy="5143500"/>
          </a:xfrm>
          <a:prstGeom prst="roundRect">
            <a:avLst>
              <a:gd fmla="val 0" name="adj"/>
            </a:avLst>
          </a:prstGeom>
          <a:noFill/>
          <a:ln>
            <a:noFill/>
          </a:ln>
        </p:spPr>
      </p:sp>
      <p:sp>
        <p:nvSpPr>
          <p:cNvPr id="71" name="Google Shape;71;p17"/>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72" name="Google Shape;72;p17"/>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73" name="Google Shape;73;p17"/>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74" name="Google Shape;74;p17"/>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75" name="Google Shape;75;p17"/>
          <p:cNvSpPr txBox="1"/>
          <p:nvPr>
            <p:ph idx="3"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76" name="Shape 76"/>
        <p:cNvGrpSpPr/>
        <p:nvPr/>
      </p:nvGrpSpPr>
      <p:grpSpPr>
        <a:xfrm>
          <a:off x="0" y="0"/>
          <a:ext cx="0" cy="0"/>
          <a:chOff x="0" y="0"/>
          <a:chExt cx="0" cy="0"/>
        </a:xfrm>
      </p:grpSpPr>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8"/>
          <p:cNvSpPr/>
          <p:nvPr>
            <p:ph idx="2" type="pic"/>
          </p:nvPr>
        </p:nvSpPr>
        <p:spPr>
          <a:xfrm>
            <a:off x="5711663" y="0"/>
            <a:ext cx="3432300" cy="5143500"/>
          </a:xfrm>
          <a:prstGeom prst="roundRect">
            <a:avLst>
              <a:gd fmla="val 0" name="adj"/>
            </a:avLst>
          </a:prstGeom>
          <a:noFill/>
          <a:ln>
            <a:noFill/>
          </a:ln>
        </p:spPr>
      </p:sp>
      <p:sp>
        <p:nvSpPr>
          <p:cNvPr id="79" name="Google Shape;79;p18"/>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0" name="Google Shape;80;p18"/>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1" name="Google Shape;81;p18"/>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2" name="Google Shape;82;p18"/>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83" name="Google Shape;83;p18"/>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84" name="Shape 84"/>
        <p:cNvGrpSpPr/>
        <p:nvPr/>
      </p:nvGrpSpPr>
      <p:grpSpPr>
        <a:xfrm>
          <a:off x="0" y="0"/>
          <a:ext cx="0" cy="0"/>
          <a:chOff x="0" y="0"/>
          <a:chExt cx="0" cy="0"/>
        </a:xfrm>
      </p:grpSpPr>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9"/>
          <p:cNvSpPr/>
          <p:nvPr>
            <p:ph idx="2" type="pic"/>
          </p:nvPr>
        </p:nvSpPr>
        <p:spPr>
          <a:xfrm>
            <a:off x="5711663" y="100"/>
            <a:ext cx="3432300" cy="5143500"/>
          </a:xfrm>
          <a:prstGeom prst="roundRect">
            <a:avLst>
              <a:gd fmla="val 0" name="adj"/>
            </a:avLst>
          </a:prstGeom>
          <a:noFill/>
          <a:ln>
            <a:noFill/>
          </a:ln>
        </p:spPr>
      </p:sp>
      <p:sp>
        <p:nvSpPr>
          <p:cNvPr id="87" name="Google Shape;87;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8" name="Google Shape;88;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9" name="Google Shape;89;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0" name="Google Shape;90;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91" name="Google Shape;91;p19"/>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2" name="Google Shape;92;p1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93" name="Google Shape;93;p19"/>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0"/>
          <p:cNvSpPr txBox="1"/>
          <p:nvPr>
            <p:ph idx="1" type="subTitle"/>
          </p:nvPr>
        </p:nvSpPr>
        <p:spPr>
          <a:xfrm>
            <a:off x="383075" y="17983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0"/>
          <p:cNvSpPr txBox="1"/>
          <p:nvPr>
            <p:ph idx="2" type="subTitle"/>
          </p:nvPr>
        </p:nvSpPr>
        <p:spPr>
          <a:xfrm>
            <a:off x="3284763"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9" name="Google Shape;99;p20"/>
          <p:cNvSpPr txBox="1"/>
          <p:nvPr>
            <p:ph idx="3" type="subTitle"/>
          </p:nvPr>
        </p:nvSpPr>
        <p:spPr>
          <a:xfrm>
            <a:off x="6186450"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1_1_2">
    <p:spTree>
      <p:nvGrpSpPr>
        <p:cNvPr id="100" name="Shape 100"/>
        <p:cNvGrpSpPr/>
        <p:nvPr/>
      </p:nvGrpSpPr>
      <p:grpSpPr>
        <a:xfrm>
          <a:off x="0" y="0"/>
          <a:ext cx="0" cy="0"/>
          <a:chOff x="0" y="0"/>
          <a:chExt cx="0" cy="0"/>
        </a:xfrm>
      </p:grpSpPr>
      <p:sp>
        <p:nvSpPr>
          <p:cNvPr id="101" name="Google Shape;10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21"/>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1"/>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04" name="Shape 104"/>
        <p:cNvGrpSpPr/>
        <p:nvPr/>
      </p:nvGrpSpPr>
      <p:grpSpPr>
        <a:xfrm>
          <a:off x="0" y="0"/>
          <a:ext cx="0" cy="0"/>
          <a:chOff x="0" y="0"/>
          <a:chExt cx="0" cy="0"/>
        </a:xfrm>
      </p:grpSpPr>
      <p:sp>
        <p:nvSpPr>
          <p:cNvPr id="105" name="Google Shape;10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07" name="Shape 10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08" name="Shape 108"/>
        <p:cNvGrpSpPr/>
        <p:nvPr/>
      </p:nvGrpSpPr>
      <p:grpSpPr>
        <a:xfrm>
          <a:off x="0" y="0"/>
          <a:ext cx="0" cy="0"/>
          <a:chOff x="0" y="0"/>
          <a:chExt cx="0" cy="0"/>
        </a:xfrm>
      </p:grpSpPr>
      <p:sp>
        <p:nvSpPr>
          <p:cNvPr id="109" name="Google Shape;109;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11" name="Google Shape;111;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4" name="Google Shape;114;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5" name="Google Shape;115;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6" name="Google Shape;116;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17" name="Google Shape;117;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18" name="Google Shape;118;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19" name="Shape 119"/>
        <p:cNvGrpSpPr/>
        <p:nvPr/>
      </p:nvGrpSpPr>
      <p:grpSpPr>
        <a:xfrm>
          <a:off x="0" y="0"/>
          <a:ext cx="0" cy="0"/>
          <a:chOff x="0" y="0"/>
          <a:chExt cx="0" cy="0"/>
        </a:xfrm>
      </p:grpSpPr>
      <p:sp>
        <p:nvSpPr>
          <p:cNvPr id="120" name="Google Shape;120;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1" name="Google Shape;121;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2" name="Google Shape;122;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3" name="Google Shape;123;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4" name="Google Shape;124;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26" name="Google Shape;126;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27" name="Google Shape;127;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
        <p:nvSpPr>
          <p:cNvPr id="128" name="Google Shape;128;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04</a:t>
            </a:r>
            <a:endParaRPr b="1" sz="500">
              <a:latin typeface="Montserrat"/>
              <a:ea typeface="Montserrat"/>
              <a:cs typeface="Montserrat"/>
              <a:sym typeface="Montserrat"/>
            </a:endParaRPr>
          </a:p>
        </p:txBody>
      </p:sp>
      <p:sp>
        <p:nvSpPr>
          <p:cNvPr id="129" name="Google Shape;129;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33" name="Shape 133"/>
        <p:cNvGrpSpPr/>
        <p:nvPr/>
      </p:nvGrpSpPr>
      <p:grpSpPr>
        <a:xfrm>
          <a:off x="0" y="0"/>
          <a:ext cx="0" cy="0"/>
          <a:chOff x="0" y="0"/>
          <a:chExt cx="0" cy="0"/>
        </a:xfrm>
      </p:grpSpPr>
      <p:sp>
        <p:nvSpPr>
          <p:cNvPr id="134" name="Google Shape;134;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5" name="Google Shape;135;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6"/>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7" name="Google Shape;137;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38" name="Google Shape;138;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9" name="Google Shape;139;p26"/>
          <p:cNvSpPr/>
          <p:nvPr/>
        </p:nvSpPr>
        <p:spPr>
          <a:xfrm>
            <a:off x="3736306" y="1917865"/>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0" name="Google Shape;140;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1" name="Google Shape;141;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2" name="Google Shape;142;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3" name="Google Shape;143;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01</a:t>
            </a:r>
            <a:endParaRPr b="1" sz="1500">
              <a:solidFill>
                <a:schemeClr val="dk2"/>
              </a:solidFill>
              <a:latin typeface="Montserrat"/>
              <a:ea typeface="Montserrat"/>
              <a:cs typeface="Montserrat"/>
              <a:sym typeface="Montserrat"/>
            </a:endParaRPr>
          </a:p>
        </p:txBody>
      </p:sp>
      <p:sp>
        <p:nvSpPr>
          <p:cNvPr id="144" name="Google Shape;144;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03</a:t>
            </a:r>
            <a:endParaRPr b="1" sz="1500">
              <a:solidFill>
                <a:schemeClr val="dk2"/>
              </a:solidFill>
              <a:latin typeface="Montserrat"/>
              <a:ea typeface="Montserrat"/>
              <a:cs typeface="Montserrat"/>
              <a:sym typeface="Montserrat"/>
            </a:endParaRPr>
          </a:p>
        </p:txBody>
      </p:sp>
      <p:sp>
        <p:nvSpPr>
          <p:cNvPr id="145" name="Google Shape;145;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02</a:t>
            </a:r>
            <a:endParaRPr b="1" sz="1500">
              <a:solidFill>
                <a:schemeClr val="dk2"/>
              </a:solidFill>
              <a:latin typeface="Montserrat"/>
              <a:ea typeface="Montserrat"/>
              <a:cs typeface="Montserrat"/>
              <a:sym typeface="Montserrat"/>
            </a:endParaRPr>
          </a:p>
        </p:txBody>
      </p:sp>
      <p:sp>
        <p:nvSpPr>
          <p:cNvPr id="146" name="Google Shape;146;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04</a:t>
            </a:r>
            <a:endParaRPr b="1" sz="1500">
              <a:solidFill>
                <a:schemeClr val="dk2"/>
              </a:solidFill>
              <a:latin typeface="Montserrat"/>
              <a:ea typeface="Montserrat"/>
              <a:cs typeface="Montserrat"/>
              <a:sym typeface="Montserrat"/>
            </a:endParaRPr>
          </a:p>
        </p:txBody>
      </p:sp>
      <p:sp>
        <p:nvSpPr>
          <p:cNvPr id="147" name="Google Shape;147;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9" name="Google Shape;149;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50" name="Google Shape;150;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51" name="Shape 151"/>
        <p:cNvGrpSpPr/>
        <p:nvPr/>
      </p:nvGrpSpPr>
      <p:grpSpPr>
        <a:xfrm>
          <a:off x="0" y="0"/>
          <a:ext cx="0" cy="0"/>
          <a:chOff x="0" y="0"/>
          <a:chExt cx="0" cy="0"/>
        </a:xfrm>
      </p:grpSpPr>
      <p:sp>
        <p:nvSpPr>
          <p:cNvPr id="152" name="Google Shape;152;p27"/>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3" name="Google Shape;153;p27"/>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4" name="Google Shape;154;p27"/>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5" name="Google Shape;155;p27"/>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6" name="Google Shape;156;p2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57" name="Google Shape;157;p27"/>
          <p:cNvGrpSpPr/>
          <p:nvPr/>
        </p:nvGrpSpPr>
        <p:grpSpPr>
          <a:xfrm>
            <a:off x="3095387" y="1241947"/>
            <a:ext cx="2953226" cy="2951755"/>
            <a:chOff x="3102287" y="1429998"/>
            <a:chExt cx="2953226" cy="2951755"/>
          </a:xfrm>
        </p:grpSpPr>
        <p:sp>
          <p:nvSpPr>
            <p:cNvPr id="158" name="Google Shape;158;p27"/>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59" name="Google Shape;159;p27"/>
            <p:cNvSpPr/>
            <p:nvPr/>
          </p:nvSpPr>
          <p:spPr>
            <a:xfrm>
              <a:off x="3102287"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0" name="Google Shape;160;p27"/>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1" name="Google Shape;161;p27"/>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2" name="Google Shape;162;p27"/>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63" name="Google Shape;163;p27"/>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01</a:t>
              </a:r>
              <a:endParaRPr sz="1600"/>
            </a:p>
          </p:txBody>
        </p:sp>
        <p:sp>
          <p:nvSpPr>
            <p:cNvPr id="164" name="Google Shape;164;p27"/>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02</a:t>
              </a:r>
              <a:endParaRPr sz="1600"/>
            </a:p>
          </p:txBody>
        </p:sp>
        <p:sp>
          <p:nvSpPr>
            <p:cNvPr id="165" name="Google Shape;165;p27"/>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03</a:t>
              </a:r>
              <a:endParaRPr sz="1600"/>
            </a:p>
          </p:txBody>
        </p:sp>
        <p:sp>
          <p:nvSpPr>
            <p:cNvPr id="166" name="Google Shape;166;p27"/>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04</a:t>
              </a:r>
              <a:endParaRPr sz="1600"/>
            </a:p>
          </p:txBody>
        </p:sp>
        <p:sp>
          <p:nvSpPr>
            <p:cNvPr id="167" name="Google Shape;167;p27"/>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05</a:t>
              </a:r>
              <a:endParaRPr sz="1600"/>
            </a:p>
          </p:txBody>
        </p:sp>
      </p:grpSp>
      <p:sp>
        <p:nvSpPr>
          <p:cNvPr id="168" name="Google Shape;168;p27"/>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69" name="Shape 169"/>
        <p:cNvGrpSpPr/>
        <p:nvPr/>
      </p:nvGrpSpPr>
      <p:grpSpPr>
        <a:xfrm>
          <a:off x="0" y="0"/>
          <a:ext cx="0" cy="0"/>
          <a:chOff x="0" y="0"/>
          <a:chExt cx="0" cy="0"/>
        </a:xfrm>
      </p:grpSpPr>
      <p:sp>
        <p:nvSpPr>
          <p:cNvPr id="170" name="Google Shape;170;p28"/>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171" name="Google Shape;171;p28"/>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2" name="Google Shape;172;p28"/>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3" name="Google Shape;173;p28"/>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174" name="Google Shape;174;p28"/>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5" name="Google Shape;175;p28"/>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176" name="Google Shape;176;p28"/>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7" name="Google Shape;177;p28"/>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04</a:t>
            </a:r>
            <a:endParaRPr sz="2000">
              <a:solidFill>
                <a:schemeClr val="accent4"/>
              </a:solidFill>
            </a:endParaRPr>
          </a:p>
        </p:txBody>
      </p:sp>
      <p:sp>
        <p:nvSpPr>
          <p:cNvPr id="178" name="Google Shape;178;p28"/>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600"/>
              <a:buFont typeface="Space Grotesk"/>
              <a:buNone/>
              <a:defRPr b="1" sz="26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indent="-317500" lvl="1" marL="914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indent="-317500" lvl="2" marL="1371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indent="-317500" lvl="3" marL="1828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indent="-317500" lvl="4" marL="22860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indent="-317500" lvl="5" marL="27432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indent="-317500" lvl="6" marL="3200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indent="-317500" lvl="7" marL="3657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indent="-317500" lvl="8" marL="4114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p:txBody>
      </p:sp>
      <p:sp>
        <p:nvSpPr>
          <p:cNvPr id="53" name="Google Shape;53;p13"/>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182" name="Shape 182"/>
        <p:cNvGrpSpPr/>
        <p:nvPr/>
      </p:nvGrpSpPr>
      <p:grpSpPr>
        <a:xfrm>
          <a:off x="0" y="0"/>
          <a:ext cx="0" cy="0"/>
          <a:chOff x="0" y="0"/>
          <a:chExt cx="0" cy="0"/>
        </a:xfrm>
      </p:grpSpPr>
      <p:sp>
        <p:nvSpPr>
          <p:cNvPr id="183" name="Google Shape;183;p29"/>
          <p:cNvSpPr txBox="1"/>
          <p:nvPr>
            <p:ph type="title"/>
          </p:nvPr>
        </p:nvSpPr>
        <p:spPr>
          <a:xfrm>
            <a:off x="732150" y="1432763"/>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Handwritten Digit Generation using GANs</a:t>
            </a:r>
            <a:endParaRPr>
              <a:solidFill>
                <a:srgbClr val="08170F"/>
              </a:solidFill>
              <a:latin typeface="Krona One"/>
              <a:ea typeface="Krona One"/>
              <a:cs typeface="Krona One"/>
              <a:sym typeface="Krona One"/>
            </a:endParaRPr>
          </a:p>
        </p:txBody>
      </p:sp>
      <p:sp>
        <p:nvSpPr>
          <p:cNvPr id="184" name="Google Shape;184;p29"/>
          <p:cNvSpPr txBox="1"/>
          <p:nvPr>
            <p:ph idx="1" type="body"/>
          </p:nvPr>
        </p:nvSpPr>
        <p:spPr>
          <a:xfrm>
            <a:off x="732150" y="2229500"/>
            <a:ext cx="7679700" cy="19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33E30"/>
                </a:solidFill>
                <a:latin typeface="Roboto Medium"/>
                <a:ea typeface="Roboto Medium"/>
                <a:cs typeface="Roboto Medium"/>
                <a:sym typeface="Roboto Medium"/>
              </a:rPr>
              <a:t>A presentation on the intricate workings of GANs in generating realistic handwritten digits and their potential in various applications.</a:t>
            </a:r>
            <a:endParaRPr>
              <a:solidFill>
                <a:srgbClr val="233E30"/>
              </a:solidFill>
              <a:latin typeface="Roboto Medium"/>
              <a:ea typeface="Roboto Medium"/>
              <a:cs typeface="Roboto Medium"/>
              <a:sym typeface="Roboto Medium"/>
            </a:endParaRPr>
          </a:p>
          <a:p>
            <a:pPr indent="0" lvl="0" marL="0" rtl="0" algn="ctr">
              <a:spcBef>
                <a:spcPts val="1200"/>
              </a:spcBef>
              <a:spcAft>
                <a:spcPts val="0"/>
              </a:spcAft>
              <a:buNone/>
            </a:pPr>
            <a:r>
              <a:t/>
            </a:r>
            <a:endParaRPr>
              <a:solidFill>
                <a:srgbClr val="233E30"/>
              </a:solidFill>
              <a:latin typeface="Roboto Medium"/>
              <a:ea typeface="Roboto Medium"/>
              <a:cs typeface="Roboto Medium"/>
              <a:sym typeface="Roboto Medium"/>
            </a:endParaRPr>
          </a:p>
          <a:p>
            <a:pPr indent="0" lvl="0" marL="0" rtl="0" algn="ctr">
              <a:spcBef>
                <a:spcPts val="1200"/>
              </a:spcBef>
              <a:spcAft>
                <a:spcPts val="0"/>
              </a:spcAft>
              <a:buNone/>
            </a:pPr>
            <a:r>
              <a:rPr lang="en">
                <a:solidFill>
                  <a:srgbClr val="233E30"/>
                </a:solidFill>
                <a:latin typeface="Roboto Medium"/>
                <a:ea typeface="Roboto Medium"/>
                <a:cs typeface="Roboto Medium"/>
                <a:sym typeface="Roboto Medium"/>
              </a:rPr>
              <a:t>-Yathindra Pravanan TV</a:t>
            </a:r>
            <a:endParaRPr>
              <a:solidFill>
                <a:srgbClr val="233E30"/>
              </a:solidFill>
              <a:latin typeface="Roboto Medium"/>
              <a:ea typeface="Roboto Medium"/>
              <a:cs typeface="Roboto Medium"/>
              <a:sym typeface="Roboto Medium"/>
            </a:endParaRPr>
          </a:p>
          <a:p>
            <a:pPr indent="0" lvl="0" marL="0" rtl="0" algn="ctr">
              <a:spcBef>
                <a:spcPts val="1200"/>
              </a:spcBef>
              <a:spcAft>
                <a:spcPts val="1200"/>
              </a:spcAft>
              <a:buNone/>
            </a:pPr>
            <a:r>
              <a:rPr lang="en">
                <a:solidFill>
                  <a:srgbClr val="233E30"/>
                </a:solidFill>
                <a:latin typeface="Roboto Medium"/>
                <a:ea typeface="Roboto Medium"/>
                <a:cs typeface="Roboto Medium"/>
                <a:sym typeface="Roboto Medium"/>
              </a:rPr>
              <a:t>-311521104063</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50" name="Shape 250"/>
        <p:cNvGrpSpPr/>
        <p:nvPr/>
      </p:nvGrpSpPr>
      <p:grpSpPr>
        <a:xfrm>
          <a:off x="0" y="0"/>
          <a:ext cx="0" cy="0"/>
          <a:chOff x="0" y="0"/>
          <a:chExt cx="0" cy="0"/>
        </a:xfrm>
      </p:grpSpPr>
      <p:sp>
        <p:nvSpPr>
          <p:cNvPr id="251" name="Google Shape;251;p38"/>
          <p:cNvSpPr txBox="1"/>
          <p:nvPr>
            <p:ph type="title"/>
          </p:nvPr>
        </p:nvSpPr>
        <p:spPr>
          <a:xfrm>
            <a:off x="642700" y="2868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Applications and Future Scope</a:t>
            </a:r>
            <a:endParaRPr>
              <a:solidFill>
                <a:srgbClr val="08170F"/>
              </a:solidFill>
              <a:latin typeface="Krona One"/>
              <a:ea typeface="Krona One"/>
              <a:cs typeface="Krona One"/>
              <a:sym typeface="Krona One"/>
            </a:endParaRPr>
          </a:p>
        </p:txBody>
      </p:sp>
      <p:sp>
        <p:nvSpPr>
          <p:cNvPr id="252" name="Google Shape;252;p38"/>
          <p:cNvSpPr txBox="1"/>
          <p:nvPr>
            <p:ph idx="1" type="subTitle"/>
          </p:nvPr>
        </p:nvSpPr>
        <p:spPr>
          <a:xfrm>
            <a:off x="566250" y="1053575"/>
            <a:ext cx="8454900" cy="4035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ECECEC"/>
                </a:solidFill>
                <a:highlight>
                  <a:srgbClr val="212121"/>
                </a:highlight>
                <a:latin typeface="Roboto"/>
                <a:ea typeface="Roboto"/>
                <a:cs typeface="Roboto"/>
                <a:sym typeface="Roboto"/>
              </a:rPr>
              <a:t>Applications and Future Scope of Generative Adversarial Networks (GANs) span a wide array of fields, promising transformative impacts on various industries and research domains. GANs have already demonstrated their versatility and potential in numerous applications, and their future scope continues to expand as researchers explore novel use cases and address existing challenges.</a:t>
            </a:r>
            <a:endParaRPr sz="1200">
              <a:solidFill>
                <a:srgbClr val="ECECEC"/>
              </a:solidFill>
              <a:highlight>
                <a:srgbClr val="212121"/>
              </a:highlight>
              <a:latin typeface="Roboto"/>
              <a:ea typeface="Roboto"/>
              <a:cs typeface="Roboto"/>
              <a:sym typeface="Roboto"/>
            </a:endParaRPr>
          </a:p>
          <a:p>
            <a:pPr indent="0" lvl="0" marL="0" rtl="0" algn="l">
              <a:spcBef>
                <a:spcPts val="1200"/>
              </a:spcBef>
              <a:spcAft>
                <a:spcPts val="0"/>
              </a:spcAft>
              <a:buNone/>
            </a:pPr>
            <a:r>
              <a:rPr lang="en" sz="1200">
                <a:solidFill>
                  <a:srgbClr val="ECECEC"/>
                </a:solidFill>
                <a:highlight>
                  <a:srgbClr val="212121"/>
                </a:highlight>
                <a:latin typeface="Roboto"/>
                <a:ea typeface="Roboto"/>
                <a:cs typeface="Roboto"/>
                <a:sym typeface="Roboto"/>
              </a:rPr>
              <a:t>In the realm of computer vision, GANs have revolutionized image generation, enabling the creation of photorealistic images from textual descriptions or sketches. This capability has profound implications for industries such as advertising, entertainment, and fashion, where high-quality visual content is paramount. GANs are also employed in image-to-image translation tasks, facilitating tasks like style transfer, image super-resolution, and domain adaptation.</a:t>
            </a:r>
            <a:endParaRPr sz="1200">
              <a:solidFill>
                <a:srgbClr val="ECECEC"/>
              </a:solidFill>
              <a:highlight>
                <a:srgbClr val="212121"/>
              </a:highlight>
              <a:latin typeface="Roboto"/>
              <a:ea typeface="Roboto"/>
              <a:cs typeface="Roboto"/>
              <a:sym typeface="Roboto"/>
            </a:endParaRPr>
          </a:p>
          <a:p>
            <a:pPr indent="0" lvl="0" marL="0" rtl="0" algn="l">
              <a:spcBef>
                <a:spcPts val="1500"/>
              </a:spcBef>
              <a:spcAft>
                <a:spcPts val="0"/>
              </a:spcAft>
              <a:buNone/>
            </a:pPr>
            <a:r>
              <a:rPr lang="en" sz="1200">
                <a:solidFill>
                  <a:srgbClr val="ECECEC"/>
                </a:solidFill>
                <a:highlight>
                  <a:srgbClr val="212121"/>
                </a:highlight>
                <a:latin typeface="Roboto"/>
                <a:ea typeface="Roboto"/>
                <a:cs typeface="Roboto"/>
                <a:sym typeface="Roboto"/>
              </a:rPr>
              <a:t>Looking ahead, the future scope of GANs holds tremendous potential for further innovation and advancement. Research efforts are focused on addressing challenges such as training stability, mode collapse, and ethical considerations surrounding the generation of synthetic data. Novel architectures, training techniques, and applications of GANs are continuously being explored, paving the way for advancements in areas such as:</a:t>
            </a:r>
            <a:endParaRPr sz="1200">
              <a:solidFill>
                <a:srgbClr val="ECECEC"/>
              </a:solidFill>
              <a:highlight>
                <a:srgbClr val="212121"/>
              </a:highlight>
              <a:latin typeface="Roboto"/>
              <a:ea typeface="Roboto"/>
              <a:cs typeface="Roboto"/>
              <a:sym typeface="Roboto"/>
            </a:endParaRPr>
          </a:p>
          <a:p>
            <a:pPr indent="-304800" lvl="0" marL="457200" rtl="0" algn="l">
              <a:spcBef>
                <a:spcPts val="150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3D object generation and manipulation</a:t>
            </a:r>
            <a:endParaRPr sz="1200">
              <a:solidFill>
                <a:srgbClr val="ECECEC"/>
              </a:solidFill>
              <a:highlight>
                <a:srgbClr val="212121"/>
              </a:highlight>
              <a:latin typeface="Roboto"/>
              <a:ea typeface="Roboto"/>
              <a:cs typeface="Roboto"/>
              <a:sym typeface="Roboto"/>
            </a:endParaRPr>
          </a:p>
          <a:p>
            <a:pPr indent="-304800" lvl="0" marL="457200" rtl="0" algn="l">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Audio synthesis and music composition</a:t>
            </a:r>
            <a:endParaRPr sz="1200">
              <a:solidFill>
                <a:srgbClr val="ECECEC"/>
              </a:solidFill>
              <a:highlight>
                <a:srgbClr val="212121"/>
              </a:highlight>
              <a:latin typeface="Roboto"/>
              <a:ea typeface="Roboto"/>
              <a:cs typeface="Roboto"/>
              <a:sym typeface="Roboto"/>
            </a:endParaRPr>
          </a:p>
          <a:p>
            <a:pPr indent="-304800" lvl="0" marL="457200" rtl="0" algn="l">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Robotics and autonomous systems</a:t>
            </a:r>
            <a:endParaRPr sz="1200">
              <a:solidFill>
                <a:srgbClr val="ECECEC"/>
              </a:solidFill>
              <a:highlight>
                <a:srgbClr val="212121"/>
              </a:highlight>
              <a:latin typeface="Roboto"/>
              <a:ea typeface="Roboto"/>
              <a:cs typeface="Roboto"/>
              <a:sym typeface="Roboto"/>
            </a:endParaRPr>
          </a:p>
          <a:p>
            <a:pPr indent="-304800" lvl="0" marL="457200" rtl="0" algn="l">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Personalized content generation</a:t>
            </a:r>
            <a:endParaRPr sz="1200">
              <a:solidFill>
                <a:srgbClr val="ECECEC"/>
              </a:solidFill>
              <a:highlight>
                <a:srgbClr val="212121"/>
              </a:highlight>
              <a:latin typeface="Roboto"/>
              <a:ea typeface="Roboto"/>
              <a:cs typeface="Roboto"/>
              <a:sym typeface="Roboto"/>
            </a:endParaRPr>
          </a:p>
          <a:p>
            <a:pPr indent="-304800" lvl="0" marL="457200" rtl="0" algn="l">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Environmental simulation and climate modeling.</a:t>
            </a:r>
            <a:endParaRPr sz="1200">
              <a:solidFill>
                <a:srgbClr val="ECECEC"/>
              </a:solidFill>
              <a:highlight>
                <a:srgbClr val="21212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56" name="Shape 256"/>
        <p:cNvGrpSpPr/>
        <p:nvPr/>
      </p:nvGrpSpPr>
      <p:grpSpPr>
        <a:xfrm>
          <a:off x="0" y="0"/>
          <a:ext cx="0" cy="0"/>
          <a:chOff x="0" y="0"/>
          <a:chExt cx="0" cy="0"/>
        </a:xfrm>
      </p:grpSpPr>
      <p:pic>
        <p:nvPicPr>
          <p:cNvPr id="257" name="Google Shape;257;p39"/>
          <p:cNvPicPr preferRelativeResize="0"/>
          <p:nvPr>
            <p:ph idx="2" type="pic"/>
          </p:nvPr>
        </p:nvPicPr>
        <p:blipFill rotWithShape="1">
          <a:blip r:embed="rId3">
            <a:alphaModFix/>
          </a:blip>
          <a:srcRect b="0" l="27767" r="27762" t="0"/>
          <a:stretch/>
        </p:blipFill>
        <p:spPr>
          <a:xfrm>
            <a:off x="5711758" y="0"/>
            <a:ext cx="3432300" cy="5143500"/>
          </a:xfrm>
          <a:prstGeom prst="roundRect">
            <a:avLst>
              <a:gd fmla="val 16667" name="adj"/>
            </a:avLst>
          </a:prstGeom>
        </p:spPr>
      </p:pic>
      <p:sp>
        <p:nvSpPr>
          <p:cNvPr id="258" name="Google Shape;258;p39"/>
          <p:cNvSpPr txBox="1"/>
          <p:nvPr>
            <p:ph type="title"/>
          </p:nvPr>
        </p:nvSpPr>
        <p:spPr>
          <a:xfrm>
            <a:off x="350350" y="16877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Conclusion</a:t>
            </a:r>
            <a:endParaRPr>
              <a:solidFill>
                <a:srgbClr val="08170F"/>
              </a:solidFill>
              <a:latin typeface="Krona One"/>
              <a:ea typeface="Krona One"/>
              <a:cs typeface="Krona One"/>
              <a:sym typeface="Krona One"/>
            </a:endParaRPr>
          </a:p>
        </p:txBody>
      </p:sp>
      <p:sp>
        <p:nvSpPr>
          <p:cNvPr id="259" name="Google Shape;259;p39"/>
          <p:cNvSpPr txBox="1"/>
          <p:nvPr>
            <p:ph idx="1" type="subTitle"/>
          </p:nvPr>
        </p:nvSpPr>
        <p:spPr>
          <a:xfrm>
            <a:off x="350350" y="831750"/>
            <a:ext cx="5361300" cy="4245900"/>
          </a:xfrm>
          <a:prstGeom prst="rect">
            <a:avLst/>
          </a:prstGeom>
        </p:spPr>
        <p:txBody>
          <a:bodyPr anchorCtr="0" anchor="t" bIns="91425" lIns="91425" spcFirstLastPara="1" rIns="91425" wrap="square" tIns="91425">
            <a:normAutofit fontScale="92500" lnSpcReduction="10000"/>
          </a:bodyPr>
          <a:lstStyle/>
          <a:p>
            <a:pPr indent="0" lvl="0" marL="0" rtl="0" algn="l">
              <a:lnSpc>
                <a:spcPct val="110000"/>
              </a:lnSpc>
              <a:spcBef>
                <a:spcPts val="0"/>
              </a:spcBef>
              <a:spcAft>
                <a:spcPts val="0"/>
              </a:spcAft>
              <a:buNone/>
            </a:pPr>
            <a:r>
              <a:rPr lang="en" sz="1200">
                <a:solidFill>
                  <a:srgbClr val="ECECEC"/>
                </a:solidFill>
                <a:highlight>
                  <a:srgbClr val="212121"/>
                </a:highlight>
                <a:latin typeface="Roboto"/>
                <a:ea typeface="Roboto"/>
                <a:cs typeface="Roboto"/>
                <a:sym typeface="Roboto"/>
              </a:rPr>
              <a:t>In conclusion, Generative Adversarial Networks (GANs) represent a groundbreaking advancement in the field of artificial intelligence, offering unparalleled capabilities in generating realistic data across various domains. From computer vision to natural language processing and beyond, GANs have demonstrated their versatility and potential in a myriad of applications, revolutionizing industries and driving innovation. Through an adversarial training paradigm, GANs enable the creation of lifelike images, texts, and other data types, with implications ranging from entertainment and healthcare to education and beyond.</a:t>
            </a:r>
            <a:endParaRPr sz="1200">
              <a:solidFill>
                <a:srgbClr val="ECECEC"/>
              </a:solidFill>
              <a:highlight>
                <a:srgbClr val="212121"/>
              </a:highlight>
              <a:latin typeface="Roboto"/>
              <a:ea typeface="Roboto"/>
              <a:cs typeface="Roboto"/>
              <a:sym typeface="Roboto"/>
            </a:endParaRPr>
          </a:p>
          <a:p>
            <a:pPr indent="0" lvl="0" marL="0" rtl="0" algn="l">
              <a:lnSpc>
                <a:spcPct val="175000"/>
              </a:lnSpc>
              <a:spcBef>
                <a:spcPts val="1500"/>
              </a:spcBef>
              <a:spcAft>
                <a:spcPts val="0"/>
              </a:spcAft>
              <a:buNone/>
            </a:pPr>
            <a:r>
              <a:rPr lang="en" sz="1200">
                <a:solidFill>
                  <a:srgbClr val="ECECEC"/>
                </a:solidFill>
                <a:highlight>
                  <a:srgbClr val="212121"/>
                </a:highlight>
                <a:latin typeface="Roboto"/>
                <a:ea typeface="Roboto"/>
                <a:cs typeface="Roboto"/>
                <a:sym typeface="Roboto"/>
              </a:rPr>
              <a:t>In essence, Generative Adversarial Networks represent not just a technological advancement, but a paradigm shift in how we interact with and utilize artificial intelligence. With continued research, collaboration, and exploration, the potential of GANs is limitless, offering boundless opportunities for discovery, creativity, and progress. As we embark on this journey, let us embrace the power of GANs to imagine, create, and innovate, shaping a future where artificial intelligence enriches and enhances every aspect of our lives.</a:t>
            </a:r>
            <a:endParaRPr sz="1200">
              <a:solidFill>
                <a:srgbClr val="ECECEC"/>
              </a:solidFill>
              <a:highlight>
                <a:srgbClr val="212121"/>
              </a:highlight>
              <a:latin typeface="Roboto"/>
              <a:ea typeface="Roboto"/>
              <a:cs typeface="Roboto"/>
              <a:sym typeface="Roboto"/>
            </a:endParaRPr>
          </a:p>
          <a:p>
            <a:pPr indent="0" lvl="0" marL="0" rtl="0" algn="l">
              <a:lnSpc>
                <a:spcPct val="110000"/>
              </a:lnSpc>
              <a:spcBef>
                <a:spcPts val="0"/>
              </a:spcBef>
              <a:spcAft>
                <a:spcPts val="1200"/>
              </a:spcAft>
              <a:buNone/>
            </a:pPr>
            <a:r>
              <a:t/>
            </a:r>
            <a:endParaRPr sz="1200">
              <a:solidFill>
                <a:srgbClr val="ECECEC"/>
              </a:solidFill>
              <a:highlight>
                <a:srgbClr val="21212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63" name="Shape 263"/>
        <p:cNvGrpSpPr/>
        <p:nvPr/>
      </p:nvGrpSpPr>
      <p:grpSpPr>
        <a:xfrm>
          <a:off x="0" y="0"/>
          <a:ext cx="0" cy="0"/>
          <a:chOff x="0" y="0"/>
          <a:chExt cx="0" cy="0"/>
        </a:xfrm>
      </p:grpSpPr>
      <p:sp>
        <p:nvSpPr>
          <p:cNvPr id="264" name="Google Shape;264;p40"/>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Thank you. 😄</a:t>
            </a:r>
            <a:endParaRPr>
              <a:solidFill>
                <a:srgbClr val="08170F"/>
              </a:solidFill>
              <a:latin typeface="Krona One"/>
              <a:ea typeface="Krona One"/>
              <a:cs typeface="Krona One"/>
              <a:sym typeface="Krona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32150" y="1432763"/>
            <a:ext cx="7679700" cy="5850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t>Table of Contents</a:t>
            </a:r>
            <a:endParaRPr/>
          </a:p>
        </p:txBody>
      </p:sp>
      <p:sp>
        <p:nvSpPr>
          <p:cNvPr id="190" name="Google Shape;190;p30"/>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p>
            <a:pPr indent="-311150" lvl="0" marL="457200" rtl="0" algn="ctr">
              <a:spcBef>
                <a:spcPts val="0"/>
              </a:spcBef>
              <a:spcAft>
                <a:spcPts val="0"/>
              </a:spcAft>
              <a:buSzPts val="1300"/>
              <a:buAutoNum type="arabicPeriod"/>
            </a:pPr>
            <a:r>
              <a:rPr lang="en"/>
              <a:t>Introduction</a:t>
            </a:r>
            <a:endParaRPr/>
          </a:p>
          <a:p>
            <a:pPr indent="-311150" lvl="0" marL="457200" rtl="0" algn="ctr">
              <a:spcBef>
                <a:spcPts val="0"/>
              </a:spcBef>
              <a:spcAft>
                <a:spcPts val="0"/>
              </a:spcAft>
              <a:buSzPts val="1300"/>
              <a:buAutoNum type="arabicPeriod"/>
            </a:pPr>
            <a:r>
              <a:rPr lang="en"/>
              <a:t>How does it work</a:t>
            </a:r>
            <a:endParaRPr/>
          </a:p>
          <a:p>
            <a:pPr indent="-311150" lvl="0" marL="457200" rtl="0" algn="ctr">
              <a:spcBef>
                <a:spcPts val="0"/>
              </a:spcBef>
              <a:spcAft>
                <a:spcPts val="0"/>
              </a:spcAft>
              <a:buSzPts val="1300"/>
              <a:buAutoNum type="arabicPeriod"/>
            </a:pPr>
            <a:r>
              <a:rPr lang="en"/>
              <a:t>Understanding GAN</a:t>
            </a:r>
            <a:endParaRPr/>
          </a:p>
          <a:p>
            <a:pPr indent="-311150" lvl="0" marL="457200" rtl="0" algn="ctr">
              <a:spcBef>
                <a:spcPts val="0"/>
              </a:spcBef>
              <a:spcAft>
                <a:spcPts val="0"/>
              </a:spcAft>
              <a:buSzPts val="1300"/>
              <a:buAutoNum type="arabicPeriod"/>
            </a:pPr>
            <a:r>
              <a:rPr lang="en"/>
              <a:t>Challenges and limitations</a:t>
            </a:r>
            <a:endParaRPr/>
          </a:p>
          <a:p>
            <a:pPr indent="-311150" lvl="0" marL="457200" rtl="0" algn="ctr">
              <a:spcBef>
                <a:spcPts val="0"/>
              </a:spcBef>
              <a:spcAft>
                <a:spcPts val="0"/>
              </a:spcAft>
              <a:buSzPts val="1300"/>
              <a:buAutoNum type="arabicPeriod"/>
            </a:pPr>
            <a:r>
              <a:rPr lang="en"/>
              <a:t>Applications and Future Scope</a:t>
            </a:r>
            <a:endParaRPr/>
          </a:p>
          <a:p>
            <a:pPr indent="-311150" lvl="0" marL="457200" rtl="0" algn="ctr">
              <a:spcBef>
                <a:spcPts val="0"/>
              </a:spcBef>
              <a:spcAft>
                <a:spcPts val="0"/>
              </a:spcAft>
              <a:buSzPts val="1300"/>
              <a:buAutoNum type="arabicPeriod"/>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194" name="Shape 194"/>
        <p:cNvGrpSpPr/>
        <p:nvPr/>
      </p:nvGrpSpPr>
      <p:grpSpPr>
        <a:xfrm>
          <a:off x="0" y="0"/>
          <a:ext cx="0" cy="0"/>
          <a:chOff x="0" y="0"/>
          <a:chExt cx="0" cy="0"/>
        </a:xfrm>
      </p:grpSpPr>
      <p:sp>
        <p:nvSpPr>
          <p:cNvPr id="195" name="Google Shape;195;p31"/>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Overview of machine learning and artificial intelligence</a:t>
            </a:r>
            <a:endParaRPr>
              <a:solidFill>
                <a:srgbClr val="233E30"/>
              </a:solidFill>
              <a:latin typeface="Roboto Medium"/>
              <a:ea typeface="Roboto Medium"/>
              <a:cs typeface="Roboto Medium"/>
              <a:sym typeface="Roboto Medium"/>
            </a:endParaRPr>
          </a:p>
        </p:txBody>
      </p:sp>
      <p:sp>
        <p:nvSpPr>
          <p:cNvPr id="196" name="Google Shape;196;p31"/>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Introduction</a:t>
            </a:r>
            <a:endParaRPr>
              <a:solidFill>
                <a:srgbClr val="08170F"/>
              </a:solidFill>
              <a:latin typeface="Krona One"/>
              <a:ea typeface="Krona One"/>
              <a:cs typeface="Krona One"/>
              <a:sym typeface="Krona One"/>
            </a:endParaRPr>
          </a:p>
        </p:txBody>
      </p:sp>
      <p:sp>
        <p:nvSpPr>
          <p:cNvPr id="197" name="Google Shape;197;p31"/>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233E30"/>
                </a:solidFill>
                <a:latin typeface="Roboto Medium"/>
                <a:ea typeface="Roboto Medium"/>
                <a:cs typeface="Roboto Medium"/>
                <a:sym typeface="Roboto Medium"/>
              </a:rPr>
              <a:t>Importance and relevance of handwritten digit generation</a:t>
            </a:r>
            <a:endParaRPr>
              <a:solidFill>
                <a:srgbClr val="233E30"/>
              </a:solidFill>
              <a:latin typeface="Roboto Medium"/>
              <a:ea typeface="Roboto Medium"/>
              <a:cs typeface="Roboto Medium"/>
              <a:sym typeface="Roboto Medium"/>
            </a:endParaRPr>
          </a:p>
        </p:txBody>
      </p:sp>
      <p:sp>
        <p:nvSpPr>
          <p:cNvPr id="198" name="Google Shape;198;p31"/>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233E30"/>
                </a:solidFill>
                <a:latin typeface="Roboto Medium"/>
                <a:ea typeface="Roboto Medium"/>
                <a:cs typeface="Roboto Medium"/>
                <a:sym typeface="Roboto Medium"/>
              </a:rPr>
              <a:t>Captivating visuals</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32150" y="1432763"/>
            <a:ext cx="7679700" cy="5850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t>Introduction </a:t>
            </a:r>
            <a:endParaRPr/>
          </a:p>
        </p:txBody>
      </p:sp>
      <p:sp>
        <p:nvSpPr>
          <p:cNvPr id="204" name="Google Shape;204;p32"/>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200">
                <a:solidFill>
                  <a:srgbClr val="ECECEC"/>
                </a:solidFill>
                <a:highlight>
                  <a:srgbClr val="08170F"/>
                </a:highlight>
                <a:latin typeface="Arial"/>
                <a:ea typeface="Arial"/>
                <a:cs typeface="Arial"/>
                <a:sym typeface="Arial"/>
              </a:rPr>
              <a:t>In recent years, the field of machine learning has witnessed remarkable advancements, particularly in the realm of generative models. GANs, in particular, have emerged as a groundbreaking technique for generating realistic data samples, including handwritten digits. In this presentation, we delve into the fascinating world of GANs and explore how they can be leveraged to create handwritten digits with astonishing accuracy and realism.</a:t>
            </a:r>
            <a:endParaRPr>
              <a:highlight>
                <a:srgbClr val="08170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08" name="Shape 208"/>
        <p:cNvGrpSpPr/>
        <p:nvPr/>
      </p:nvGrpSpPr>
      <p:grpSpPr>
        <a:xfrm>
          <a:off x="0" y="0"/>
          <a:ext cx="0" cy="0"/>
          <a:chOff x="0" y="0"/>
          <a:chExt cx="0" cy="0"/>
        </a:xfrm>
      </p:grpSpPr>
      <p:sp>
        <p:nvSpPr>
          <p:cNvPr id="209" name="Google Shape;209;p33"/>
          <p:cNvSpPr txBox="1"/>
          <p:nvPr>
            <p:ph idx="1" type="subTitle"/>
          </p:nvPr>
        </p:nvSpPr>
        <p:spPr>
          <a:xfrm>
            <a:off x="6354875" y="1183150"/>
            <a:ext cx="2318400" cy="9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Exploration of the training process of GANs</a:t>
            </a:r>
            <a:endParaRPr>
              <a:solidFill>
                <a:srgbClr val="233E30"/>
              </a:solidFill>
              <a:latin typeface="Roboto Medium"/>
              <a:ea typeface="Roboto Medium"/>
              <a:cs typeface="Roboto Medium"/>
              <a:sym typeface="Roboto Medium"/>
            </a:endParaRPr>
          </a:p>
        </p:txBody>
      </p:sp>
      <p:sp>
        <p:nvSpPr>
          <p:cNvPr id="210" name="Google Shape;210;p33"/>
          <p:cNvSpPr txBox="1"/>
          <p:nvPr>
            <p:ph idx="2" type="subTitle"/>
          </p:nvPr>
        </p:nvSpPr>
        <p:spPr>
          <a:xfrm>
            <a:off x="6354875" y="2399350"/>
            <a:ext cx="2318400" cy="104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Adversarial training paradigm</a:t>
            </a:r>
            <a:endParaRPr>
              <a:solidFill>
                <a:srgbClr val="233E30"/>
              </a:solidFill>
              <a:latin typeface="Roboto Medium"/>
              <a:ea typeface="Roboto Medium"/>
              <a:cs typeface="Roboto Medium"/>
              <a:sym typeface="Roboto Medium"/>
            </a:endParaRPr>
          </a:p>
        </p:txBody>
      </p:sp>
      <p:sp>
        <p:nvSpPr>
          <p:cNvPr id="211" name="Google Shape;211;p33"/>
          <p:cNvSpPr txBox="1"/>
          <p:nvPr>
            <p:ph idx="3" type="subTitle"/>
          </p:nvPr>
        </p:nvSpPr>
        <p:spPr>
          <a:xfrm>
            <a:off x="456925" y="1278100"/>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233E30"/>
                </a:solidFill>
                <a:latin typeface="Roboto Medium"/>
                <a:ea typeface="Roboto Medium"/>
                <a:cs typeface="Roboto Medium"/>
                <a:sym typeface="Roboto Medium"/>
              </a:rPr>
              <a:t>Challenges encountered</a:t>
            </a:r>
            <a:endParaRPr>
              <a:solidFill>
                <a:srgbClr val="233E30"/>
              </a:solidFill>
              <a:latin typeface="Roboto Medium"/>
              <a:ea typeface="Roboto Medium"/>
              <a:cs typeface="Roboto Medium"/>
              <a:sym typeface="Roboto Medium"/>
            </a:endParaRPr>
          </a:p>
        </p:txBody>
      </p:sp>
      <p:sp>
        <p:nvSpPr>
          <p:cNvPr id="212" name="Google Shape;212;p33"/>
          <p:cNvSpPr txBox="1"/>
          <p:nvPr>
            <p:ph idx="4" type="subTitle"/>
          </p:nvPr>
        </p:nvSpPr>
        <p:spPr>
          <a:xfrm>
            <a:off x="470725" y="3321975"/>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233E30"/>
                </a:solidFill>
                <a:latin typeface="Roboto Medium"/>
                <a:ea typeface="Roboto Medium"/>
                <a:cs typeface="Roboto Medium"/>
                <a:sym typeface="Roboto Medium"/>
              </a:rPr>
              <a:t>Tips and tricks for optimizing GAN training</a:t>
            </a:r>
            <a:endParaRPr>
              <a:solidFill>
                <a:srgbClr val="233E30"/>
              </a:solidFill>
              <a:latin typeface="Roboto Medium"/>
              <a:ea typeface="Roboto Medium"/>
              <a:cs typeface="Roboto Medium"/>
              <a:sym typeface="Roboto Medium"/>
            </a:endParaRPr>
          </a:p>
        </p:txBody>
      </p:sp>
      <p:sp>
        <p:nvSpPr>
          <p:cNvPr id="213" name="Google Shape;213;p33"/>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How does it work?</a:t>
            </a:r>
            <a:endParaRPr>
              <a:solidFill>
                <a:srgbClr val="08170F"/>
              </a:solidFill>
              <a:latin typeface="Krona One"/>
              <a:ea typeface="Krona One"/>
              <a:cs typeface="Krona One"/>
              <a:sym typeface="Krona One"/>
            </a:endParaRPr>
          </a:p>
        </p:txBody>
      </p:sp>
      <p:sp>
        <p:nvSpPr>
          <p:cNvPr id="214" name="Google Shape;214;p33"/>
          <p:cNvSpPr txBox="1"/>
          <p:nvPr>
            <p:ph idx="5" type="subTitle"/>
          </p:nvPr>
        </p:nvSpPr>
        <p:spPr>
          <a:xfrm>
            <a:off x="6354875" y="3668350"/>
            <a:ext cx="2318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Visually appealing graphics</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18" name="Shape 218"/>
        <p:cNvGrpSpPr/>
        <p:nvPr/>
      </p:nvGrpSpPr>
      <p:grpSpPr>
        <a:xfrm>
          <a:off x="0" y="0"/>
          <a:ext cx="0" cy="0"/>
          <a:chOff x="0" y="0"/>
          <a:chExt cx="0" cy="0"/>
        </a:xfrm>
      </p:grpSpPr>
      <p:pic>
        <p:nvPicPr>
          <p:cNvPr id="219" name="Google Shape;219;p34"/>
          <p:cNvPicPr preferRelativeResize="0"/>
          <p:nvPr>
            <p:ph idx="2" type="pic"/>
          </p:nvPr>
        </p:nvPicPr>
        <p:blipFill rotWithShape="1">
          <a:blip r:embed="rId3">
            <a:alphaModFix/>
          </a:blip>
          <a:srcRect b="0" l="27767" r="27762" t="0"/>
          <a:stretch/>
        </p:blipFill>
        <p:spPr>
          <a:xfrm>
            <a:off x="0" y="100"/>
            <a:ext cx="3432300" cy="5143500"/>
          </a:xfrm>
          <a:prstGeom prst="roundRect">
            <a:avLst>
              <a:gd fmla="val 16667" name="adj"/>
            </a:avLst>
          </a:prstGeom>
        </p:spPr>
      </p:pic>
      <p:sp>
        <p:nvSpPr>
          <p:cNvPr id="220" name="Google Shape;220;p34"/>
          <p:cNvSpPr txBox="1"/>
          <p:nvPr>
            <p:ph idx="1" type="subTitle"/>
          </p:nvPr>
        </p:nvSpPr>
        <p:spPr>
          <a:xfrm>
            <a:off x="4135200" y="1595175"/>
            <a:ext cx="4176600" cy="1964700"/>
          </a:xfrm>
          <a:prstGeom prst="rect">
            <a:avLst/>
          </a:prstGeom>
        </p:spPr>
        <p:txBody>
          <a:bodyPr anchorCtr="0" anchor="t" bIns="91425" lIns="91425" spcFirstLastPara="1" rIns="91425" wrap="square" tIns="91425">
            <a:noAutofit/>
          </a:bodyPr>
          <a:lstStyle/>
          <a:p>
            <a:pPr indent="-317500" lvl="0" marL="457200" rtl="0" algn="l">
              <a:lnSpc>
                <a:spcPct val="110000"/>
              </a:lnSpc>
              <a:spcBef>
                <a:spcPts val="0"/>
              </a:spcBef>
              <a:spcAft>
                <a:spcPts val="0"/>
              </a:spcAft>
              <a:buClr>
                <a:schemeClr val="dk1"/>
              </a:buClr>
              <a:buSzPts val="1400"/>
              <a:buFont typeface="Roboto Medium"/>
              <a:buChar char="●"/>
            </a:pPr>
            <a:r>
              <a:rPr lang="en" sz="1400">
                <a:solidFill>
                  <a:schemeClr val="dk1"/>
                </a:solidFill>
                <a:highlight>
                  <a:schemeClr val="lt1"/>
                </a:highlight>
                <a:latin typeface="Roboto Medium"/>
                <a:ea typeface="Roboto Medium"/>
                <a:cs typeface="Roboto Medium"/>
                <a:sym typeface="Roboto Medium"/>
              </a:rPr>
              <a:t>Foundational concepts of GANs</a:t>
            </a:r>
            <a:endParaRPr sz="1400">
              <a:solidFill>
                <a:schemeClr val="dk1"/>
              </a:solidFill>
              <a:highlight>
                <a:schemeClr val="lt1"/>
              </a:highlight>
              <a:latin typeface="Roboto Medium"/>
              <a:ea typeface="Roboto Medium"/>
              <a:cs typeface="Roboto Medium"/>
              <a:sym typeface="Roboto Medium"/>
            </a:endParaRPr>
          </a:p>
          <a:p>
            <a:pPr indent="-317500" lvl="0" marL="457200" rtl="0" algn="l">
              <a:lnSpc>
                <a:spcPct val="110000"/>
              </a:lnSpc>
              <a:spcBef>
                <a:spcPts val="0"/>
              </a:spcBef>
              <a:spcAft>
                <a:spcPts val="0"/>
              </a:spcAft>
              <a:buClr>
                <a:schemeClr val="dk1"/>
              </a:buClr>
              <a:buSzPts val="1400"/>
              <a:buFont typeface="Roboto Medium"/>
              <a:buChar char="●"/>
            </a:pPr>
            <a:r>
              <a:rPr lang="en" sz="1400">
                <a:solidFill>
                  <a:schemeClr val="dk1"/>
                </a:solidFill>
                <a:highlight>
                  <a:schemeClr val="lt1"/>
                </a:highlight>
                <a:latin typeface="Roboto Medium"/>
                <a:ea typeface="Roboto Medium"/>
                <a:cs typeface="Roboto Medium"/>
                <a:sym typeface="Roboto Medium"/>
              </a:rPr>
              <a:t>How GANs generate realistic handwritten digits</a:t>
            </a:r>
            <a:endParaRPr sz="1400">
              <a:solidFill>
                <a:schemeClr val="dk1"/>
              </a:solidFill>
              <a:highlight>
                <a:schemeClr val="lt1"/>
              </a:highlight>
              <a:latin typeface="Roboto Medium"/>
              <a:ea typeface="Roboto Medium"/>
              <a:cs typeface="Roboto Medium"/>
              <a:sym typeface="Roboto Medium"/>
            </a:endParaRPr>
          </a:p>
          <a:p>
            <a:pPr indent="-317500" lvl="0" marL="457200" rtl="0" algn="l">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Generative models via adversarial training.</a:t>
            </a: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Two networks: generator, discriminator.</a:t>
            </a: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Goal: generator mimics real data.</a:t>
            </a: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Adversarial process refines generator.</a:t>
            </a: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Diverse applications in image synthesis.</a:t>
            </a:r>
            <a:endParaRPr sz="1400">
              <a:solidFill>
                <a:schemeClr val="dk1"/>
              </a:solidFill>
              <a:highlight>
                <a:schemeClr val="lt1"/>
              </a:highlight>
              <a:latin typeface="Roboto"/>
              <a:ea typeface="Roboto"/>
              <a:cs typeface="Roboto"/>
              <a:sym typeface="Roboto"/>
            </a:endParaRPr>
          </a:p>
          <a:p>
            <a:pPr indent="0" lvl="0" marL="457200" rtl="0" algn="l">
              <a:lnSpc>
                <a:spcPct val="110000"/>
              </a:lnSpc>
              <a:spcBef>
                <a:spcPts val="0"/>
              </a:spcBef>
              <a:spcAft>
                <a:spcPts val="1200"/>
              </a:spcAft>
              <a:buNone/>
            </a:pPr>
            <a:r>
              <a:t/>
            </a:r>
            <a:endParaRPr sz="1400">
              <a:solidFill>
                <a:schemeClr val="dk1"/>
              </a:solidFill>
              <a:highlight>
                <a:schemeClr val="lt1"/>
              </a:highlight>
              <a:latin typeface="Roboto Medium"/>
              <a:ea typeface="Roboto Medium"/>
              <a:cs typeface="Roboto Medium"/>
              <a:sym typeface="Roboto Medium"/>
            </a:endParaRPr>
          </a:p>
        </p:txBody>
      </p:sp>
      <p:sp>
        <p:nvSpPr>
          <p:cNvPr id="221" name="Google Shape;221;p34"/>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Understanding GAN</a:t>
            </a:r>
            <a:endParaRPr>
              <a:solidFill>
                <a:srgbClr val="08170F"/>
              </a:solidFill>
              <a:latin typeface="Krona One"/>
              <a:ea typeface="Krona One"/>
              <a:cs typeface="Krona One"/>
              <a:sym typeface="Krona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25" name="Shape 225"/>
        <p:cNvGrpSpPr/>
        <p:nvPr/>
      </p:nvGrpSpPr>
      <p:grpSpPr>
        <a:xfrm>
          <a:off x="0" y="0"/>
          <a:ext cx="0" cy="0"/>
          <a:chOff x="0" y="0"/>
          <a:chExt cx="0" cy="0"/>
        </a:xfrm>
      </p:grpSpPr>
      <p:sp>
        <p:nvSpPr>
          <p:cNvPr id="226" name="Google Shape;226;p35"/>
          <p:cNvSpPr txBox="1"/>
          <p:nvPr>
            <p:ph idx="1" type="subTitle"/>
          </p:nvPr>
        </p:nvSpPr>
        <p:spPr>
          <a:xfrm>
            <a:off x="3525300" y="1377150"/>
            <a:ext cx="5531100" cy="368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ECECEC"/>
                </a:solidFill>
                <a:highlight>
                  <a:srgbClr val="212121"/>
                </a:highlight>
                <a:latin typeface="Roboto"/>
                <a:ea typeface="Roboto"/>
                <a:cs typeface="Roboto"/>
                <a:sym typeface="Roboto"/>
              </a:rPr>
              <a:t>Understanding Generative Adversarial Networks (GANs) is crucial in grasping the dynamics behind generating realistic data. Introduced by Ian Goodfellow and his team in 2014, GANs have revolutionized generative modeling, attracting widespread attention for their ability to create highly convincing data samples. At its core, a GAN consists of two neural networks: the generator and the discriminator. The generator's role is to produce synthetic data samples, while the discriminator aims to distinguish between real and fake data. Through an adversarial training process, these networks engage in a game-like scenario where the generator strives to generate data indistinguishable from genuine samples, while the discriminator seeks to accurately differentiate between real and fake data. This interplay leads to the refinement of both networks over time, ultimately resulting in the generation of high-quality synthetic data. The architecture of GANs typically comprises two networks: the generator and the discriminator. During training, the generator receives random noise vectors as input and produces synthetic data samples, while the discriminator learns to distinguish between real and fake samples. </a:t>
            </a:r>
            <a:endParaRPr/>
          </a:p>
        </p:txBody>
      </p:sp>
      <p:sp>
        <p:nvSpPr>
          <p:cNvPr id="227" name="Google Shape;227;p35"/>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Understanding GAN</a:t>
            </a:r>
            <a:endParaRPr>
              <a:solidFill>
                <a:srgbClr val="08170F"/>
              </a:solidFill>
              <a:latin typeface="Krona One"/>
              <a:ea typeface="Krona One"/>
              <a:cs typeface="Krona One"/>
              <a:sym typeface="Krona One"/>
            </a:endParaRPr>
          </a:p>
        </p:txBody>
      </p:sp>
      <p:pic>
        <p:nvPicPr>
          <p:cNvPr id="228" name="Google Shape;228;p35"/>
          <p:cNvPicPr preferRelativeResize="0"/>
          <p:nvPr/>
        </p:nvPicPr>
        <p:blipFill>
          <a:blip r:embed="rId3">
            <a:alphaModFix/>
          </a:blip>
          <a:stretch>
            <a:fillRect/>
          </a:stretch>
        </p:blipFill>
        <p:spPr>
          <a:xfrm>
            <a:off x="0" y="1949125"/>
            <a:ext cx="3525300" cy="17515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32" name="Shape 232"/>
        <p:cNvGrpSpPr/>
        <p:nvPr/>
      </p:nvGrpSpPr>
      <p:grpSpPr>
        <a:xfrm>
          <a:off x="0" y="0"/>
          <a:ext cx="0" cy="0"/>
          <a:chOff x="0" y="0"/>
          <a:chExt cx="0" cy="0"/>
        </a:xfrm>
      </p:grpSpPr>
      <p:pic>
        <p:nvPicPr>
          <p:cNvPr id="233" name="Google Shape;233;p36"/>
          <p:cNvPicPr preferRelativeResize="0"/>
          <p:nvPr>
            <p:ph idx="2" type="pic"/>
          </p:nvPr>
        </p:nvPicPr>
        <p:blipFill rotWithShape="1">
          <a:blip r:embed="rId3">
            <a:alphaModFix/>
          </a:blip>
          <a:srcRect b="0" l="27767" r="27762" t="0"/>
          <a:stretch/>
        </p:blipFill>
        <p:spPr>
          <a:xfrm>
            <a:off x="5711663" y="100"/>
            <a:ext cx="3432300" cy="5143500"/>
          </a:xfrm>
          <a:prstGeom prst="roundRect">
            <a:avLst>
              <a:gd fmla="val 16667" name="adj"/>
            </a:avLst>
          </a:prstGeom>
        </p:spPr>
      </p:pic>
      <p:sp>
        <p:nvSpPr>
          <p:cNvPr id="234" name="Google Shape;234;p36"/>
          <p:cNvSpPr txBox="1"/>
          <p:nvPr>
            <p:ph type="title"/>
          </p:nvPr>
        </p:nvSpPr>
        <p:spPr>
          <a:xfrm>
            <a:off x="6427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Challenges and Limitations</a:t>
            </a:r>
            <a:endParaRPr>
              <a:solidFill>
                <a:srgbClr val="08170F"/>
              </a:solidFill>
              <a:latin typeface="Krona One"/>
              <a:ea typeface="Krona One"/>
              <a:cs typeface="Krona One"/>
              <a:sym typeface="Krona One"/>
            </a:endParaRPr>
          </a:p>
        </p:txBody>
      </p:sp>
      <p:sp>
        <p:nvSpPr>
          <p:cNvPr id="235" name="Google Shape;235;p36"/>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233E30"/>
                </a:solidFill>
                <a:latin typeface="Roboto Medium"/>
                <a:ea typeface="Roboto Medium"/>
                <a:cs typeface="Roboto Medium"/>
                <a:sym typeface="Roboto Medium"/>
              </a:rPr>
              <a:t>Future directions for research and development</a:t>
            </a:r>
            <a:endParaRPr>
              <a:solidFill>
                <a:srgbClr val="233E30"/>
              </a:solidFill>
              <a:latin typeface="Roboto Medium"/>
              <a:ea typeface="Roboto Medium"/>
              <a:cs typeface="Roboto Medium"/>
              <a:sym typeface="Roboto Medium"/>
            </a:endParaRPr>
          </a:p>
          <a:p>
            <a:pPr indent="0" lvl="0" marL="0" rtl="0" algn="l">
              <a:spcBef>
                <a:spcPts val="1200"/>
              </a:spcBef>
              <a:spcAft>
                <a:spcPts val="1200"/>
              </a:spcAft>
              <a:buNone/>
            </a:pPr>
            <a:r>
              <a:rPr lang="en" sz="1200">
                <a:solidFill>
                  <a:srgbClr val="ECECEC"/>
                </a:solidFill>
                <a:highlight>
                  <a:srgbClr val="212121"/>
                </a:highlight>
                <a:latin typeface="Roboto"/>
                <a:ea typeface="Roboto"/>
                <a:cs typeface="Roboto"/>
                <a:sym typeface="Roboto"/>
              </a:rPr>
              <a:t>Future GAN research focuses on stability, mode collapse, novel architectures, ethical concerns, interdisciplinary collaboration, and expanding applications across domains.</a:t>
            </a:r>
            <a:endParaRPr>
              <a:solidFill>
                <a:srgbClr val="233E30"/>
              </a:solidFill>
              <a:latin typeface="Roboto Medium"/>
              <a:ea typeface="Roboto Medium"/>
              <a:cs typeface="Roboto Medium"/>
              <a:sym typeface="Roboto Medium"/>
            </a:endParaRPr>
          </a:p>
        </p:txBody>
      </p:sp>
      <p:sp>
        <p:nvSpPr>
          <p:cNvPr id="236" name="Google Shape;236;p36"/>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233E30"/>
                </a:solidFill>
                <a:latin typeface="Roboto Medium"/>
                <a:ea typeface="Roboto Medium"/>
                <a:cs typeface="Roboto Medium"/>
                <a:sym typeface="Roboto Medium"/>
              </a:rPr>
              <a:t>Mode collapse and overfitting in GANs</a:t>
            </a:r>
            <a:endParaRPr>
              <a:solidFill>
                <a:srgbClr val="233E30"/>
              </a:solidFill>
              <a:latin typeface="Roboto Medium"/>
              <a:ea typeface="Roboto Medium"/>
              <a:cs typeface="Roboto Medium"/>
              <a:sym typeface="Roboto Medium"/>
            </a:endParaRPr>
          </a:p>
          <a:p>
            <a:pPr indent="0" lvl="0" marL="0" rtl="0" algn="l">
              <a:spcBef>
                <a:spcPts val="1200"/>
              </a:spcBef>
              <a:spcAft>
                <a:spcPts val="1200"/>
              </a:spcAft>
              <a:buNone/>
            </a:pPr>
            <a:r>
              <a:rPr lang="en" sz="1200">
                <a:solidFill>
                  <a:srgbClr val="ECECEC"/>
                </a:solidFill>
                <a:highlight>
                  <a:srgbClr val="212121"/>
                </a:highlight>
                <a:latin typeface="Roboto"/>
                <a:ea typeface="Roboto"/>
                <a:cs typeface="Roboto"/>
                <a:sym typeface="Roboto"/>
              </a:rPr>
              <a:t>Mode collapse in GANs: limited diversity in generated samples. Overfitting: generator fails to capture full data distribution, reducing model efficacy.</a:t>
            </a:r>
            <a:endParaRPr>
              <a:solidFill>
                <a:srgbClr val="233E30"/>
              </a:solidFill>
              <a:latin typeface="Roboto Medium"/>
              <a:ea typeface="Roboto Medium"/>
              <a:cs typeface="Roboto Medium"/>
              <a:sym typeface="Roboto Medium"/>
            </a:endParaRPr>
          </a:p>
        </p:txBody>
      </p:sp>
      <p:sp>
        <p:nvSpPr>
          <p:cNvPr id="237" name="Google Shape;237;p36"/>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233E30"/>
                </a:solidFill>
                <a:latin typeface="Roboto Medium"/>
                <a:ea typeface="Roboto Medium"/>
                <a:cs typeface="Roboto Medium"/>
                <a:sym typeface="Roboto Medium"/>
              </a:rPr>
              <a:t>Strategies for mitigating challenges</a:t>
            </a:r>
            <a:endParaRPr>
              <a:solidFill>
                <a:srgbClr val="233E30"/>
              </a:solidFill>
              <a:latin typeface="Roboto Medium"/>
              <a:ea typeface="Roboto Medium"/>
              <a:cs typeface="Roboto Medium"/>
              <a:sym typeface="Roboto Medium"/>
            </a:endParaRPr>
          </a:p>
          <a:p>
            <a:pPr indent="0" lvl="0" marL="0" rtl="0" algn="l">
              <a:spcBef>
                <a:spcPts val="1200"/>
              </a:spcBef>
              <a:spcAft>
                <a:spcPts val="1200"/>
              </a:spcAft>
              <a:buNone/>
            </a:pPr>
            <a:r>
              <a:rPr lang="en" sz="1200">
                <a:solidFill>
                  <a:srgbClr val="ECECEC"/>
                </a:solidFill>
                <a:highlight>
                  <a:srgbClr val="212121"/>
                </a:highlight>
                <a:latin typeface="Roboto"/>
                <a:ea typeface="Roboto"/>
                <a:cs typeface="Roboto"/>
                <a:sym typeface="Roboto"/>
              </a:rPr>
              <a:t>Strategies for mitigating challenges in GANs include architectural modifications, regularization techniques, diverse training data, and novel loss functions.</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41" name="Shape 241"/>
        <p:cNvGrpSpPr/>
        <p:nvPr/>
      </p:nvGrpSpPr>
      <p:grpSpPr>
        <a:xfrm>
          <a:off x="0" y="0"/>
          <a:ext cx="0" cy="0"/>
          <a:chOff x="0" y="0"/>
          <a:chExt cx="0" cy="0"/>
        </a:xfrm>
      </p:grpSpPr>
      <p:sp>
        <p:nvSpPr>
          <p:cNvPr id="242" name="Google Shape;242;p37"/>
          <p:cNvSpPr txBox="1"/>
          <p:nvPr>
            <p:ph idx="1" type="subTitle"/>
          </p:nvPr>
        </p:nvSpPr>
        <p:spPr>
          <a:xfrm>
            <a:off x="4674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233E30"/>
                </a:solidFill>
                <a:latin typeface="Roboto Medium"/>
                <a:ea typeface="Roboto Medium"/>
                <a:cs typeface="Roboto Medium"/>
                <a:sym typeface="Roboto Medium"/>
              </a:rPr>
              <a:t>Real-world applications of GAN-generated handwritten digits</a:t>
            </a:r>
            <a:endParaRPr>
              <a:solidFill>
                <a:srgbClr val="233E30"/>
              </a:solidFill>
              <a:latin typeface="Roboto Medium"/>
              <a:ea typeface="Roboto Medium"/>
              <a:cs typeface="Roboto Medium"/>
              <a:sym typeface="Roboto Medium"/>
            </a:endParaRPr>
          </a:p>
        </p:txBody>
      </p:sp>
      <p:sp>
        <p:nvSpPr>
          <p:cNvPr id="243" name="Google Shape;243;p37"/>
          <p:cNvSpPr txBox="1"/>
          <p:nvPr>
            <p:ph idx="2" type="subTitle"/>
          </p:nvPr>
        </p:nvSpPr>
        <p:spPr>
          <a:xfrm>
            <a:off x="467425" y="309642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233E30"/>
                </a:solidFill>
                <a:latin typeface="Roboto Medium"/>
                <a:ea typeface="Roboto Medium"/>
                <a:cs typeface="Roboto Medium"/>
                <a:sym typeface="Roboto Medium"/>
              </a:rPr>
              <a:t>Enhancing dataset diversity</a:t>
            </a:r>
            <a:endParaRPr>
              <a:solidFill>
                <a:srgbClr val="233E30"/>
              </a:solidFill>
              <a:latin typeface="Roboto Medium"/>
              <a:ea typeface="Roboto Medium"/>
              <a:cs typeface="Roboto Medium"/>
              <a:sym typeface="Roboto Medium"/>
            </a:endParaRPr>
          </a:p>
        </p:txBody>
      </p:sp>
      <p:sp>
        <p:nvSpPr>
          <p:cNvPr id="244" name="Google Shape;244;p37"/>
          <p:cNvSpPr txBox="1"/>
          <p:nvPr>
            <p:ph idx="3" type="subTitle"/>
          </p:nvPr>
        </p:nvSpPr>
        <p:spPr>
          <a:xfrm>
            <a:off x="6302925" y="139497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Generating synthetic data for training robust ML models</a:t>
            </a:r>
            <a:endParaRPr>
              <a:solidFill>
                <a:srgbClr val="233E30"/>
              </a:solidFill>
              <a:latin typeface="Roboto Medium"/>
              <a:ea typeface="Roboto Medium"/>
              <a:cs typeface="Roboto Medium"/>
              <a:sym typeface="Roboto Medium"/>
            </a:endParaRPr>
          </a:p>
        </p:txBody>
      </p:sp>
      <p:sp>
        <p:nvSpPr>
          <p:cNvPr id="245" name="Google Shape;245;p37"/>
          <p:cNvSpPr txBox="1"/>
          <p:nvPr>
            <p:ph idx="4" type="subTitle"/>
          </p:nvPr>
        </p:nvSpPr>
        <p:spPr>
          <a:xfrm>
            <a:off x="6302925" y="30964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Compelling examples and visuals</a:t>
            </a:r>
            <a:endParaRPr>
              <a:solidFill>
                <a:srgbClr val="233E30"/>
              </a:solidFill>
              <a:latin typeface="Roboto Medium"/>
              <a:ea typeface="Roboto Medium"/>
              <a:cs typeface="Roboto Medium"/>
              <a:sym typeface="Roboto Medium"/>
            </a:endParaRPr>
          </a:p>
        </p:txBody>
      </p:sp>
      <p:sp>
        <p:nvSpPr>
          <p:cNvPr id="246" name="Google Shape;246;p3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Applications and Future Scope</a:t>
            </a:r>
            <a:endParaRPr>
              <a:solidFill>
                <a:srgbClr val="08170F"/>
              </a:solidFill>
              <a:latin typeface="Krona One"/>
              <a:ea typeface="Krona One"/>
              <a:cs typeface="Krona One"/>
              <a:sym typeface="Krona On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