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65" r:id="rId3"/>
    <p:sldId id="266" r:id="rId4"/>
    <p:sldId id="268" r:id="rId5"/>
    <p:sldId id="258" r:id="rId6"/>
    <p:sldId id="270" r:id="rId7"/>
    <p:sldId id="272" r:id="rId8"/>
    <p:sldId id="260" r:id="rId9"/>
    <p:sldId id="273" r:id="rId10"/>
    <p:sldId id="274" r:id="rId11"/>
    <p:sldId id="275" r:id="rId12"/>
    <p:sldId id="276" r:id="rId13"/>
    <p:sldId id="277" r:id="rId14"/>
    <p:sldId id="278"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94" autoAdjust="0"/>
  </p:normalViewPr>
  <p:slideViewPr>
    <p:cSldViewPr snapToGrid="0">
      <p:cViewPr varScale="1">
        <p:scale>
          <a:sx n="81" d="100"/>
          <a:sy n="81" d="100"/>
        </p:scale>
        <p:origin x="754" y="62"/>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5/11/2024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5/11/2024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6</a:t>
            </a:fld>
            <a:endParaRPr lang="en-US"/>
          </a:p>
        </p:txBody>
      </p:sp>
    </p:spTree>
    <p:extLst>
      <p:ext uri="{BB962C8B-B14F-4D97-AF65-F5344CB8AC3E}">
        <p14:creationId xmlns:p14="http://schemas.microsoft.com/office/powerpoint/2010/main" val="2816056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 y="0"/>
            <a:ext cx="12188826" cy="190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9" name="Rectangle 8"/>
          <p:cNvSpPr/>
          <p:nvPr/>
        </p:nvSpPr>
        <p:spPr>
          <a:xfrm>
            <a:off x="-1" y="5102352"/>
            <a:ext cx="12188826" cy="17556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Title 1"/>
          <p:cNvSpPr>
            <a:spLocks noGrp="1"/>
          </p:cNvSpPr>
          <p:nvPr>
            <p:ph type="ctrTitle"/>
          </p:nvPr>
        </p:nvSpPr>
        <p:spPr>
          <a:xfrm>
            <a:off x="1295400" y="2286000"/>
            <a:ext cx="9601200" cy="1517904"/>
          </a:xfrm>
        </p:spPr>
        <p:txBody>
          <a:bodyPr anchor="b"/>
          <a:lstStyle>
            <a:lvl1pPr algn="ctr">
              <a:defRPr sz="5400"/>
            </a:lvl1pPr>
          </a:lstStyle>
          <a:p>
            <a:r>
              <a:rPr lang="en-US"/>
              <a:t>Click to edit Master title style</a:t>
            </a:r>
            <a:endParaRPr/>
          </a:p>
        </p:txBody>
      </p:sp>
      <p:sp>
        <p:nvSpPr>
          <p:cNvPr id="3" name="Subtitle 2"/>
          <p:cNvSpPr>
            <a:spLocks noGrp="1"/>
          </p:cNvSpPr>
          <p:nvPr>
            <p:ph type="subTitle" idx="1"/>
          </p:nvPr>
        </p:nvSpPr>
        <p:spPr>
          <a:xfrm>
            <a:off x="1295400" y="3959352"/>
            <a:ext cx="9601200" cy="914400"/>
          </a:xfrm>
        </p:spPr>
        <p:txBody>
          <a:bodyPr>
            <a:normAutofit/>
          </a:bodyPr>
          <a:lstStyle>
            <a:lvl1pPr marL="0" indent="0" algn="ctr">
              <a:spcBef>
                <a:spcPts val="0"/>
              </a:spcBef>
              <a:buNone/>
              <a:defRPr sz="2000" cap="all" baseline="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FDE056B7-329B-4E98-A7DE-1095F29C9987}" type="datetime1">
              <a:rPr lang="en-US" smtClean="0"/>
              <a:t>5/11/2024</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6B30EAD2-84F0-424D-85FA-C85CE5D7B84D}" type="datetime1">
              <a:rPr lang="en-US" smtClean="0"/>
              <a:t>5/11/2024</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7272A335-28DE-461F-86D4-4A540BEA59B0}" type="datetime1">
              <a:rPr lang="en-US" smtClean="0"/>
              <a:t>5/11/2024</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27432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295400" y="2130552"/>
            <a:ext cx="9601200" cy="2359152"/>
          </a:xfrm>
        </p:spPr>
        <p:txBody>
          <a:bodyPr anchor="b">
            <a:normAutofit/>
          </a:bodyPr>
          <a:lstStyle>
            <a:lvl1pPr algn="ctr">
              <a:defRPr sz="5400" b="0" baseline="0">
                <a:solidFill>
                  <a:schemeClr val="bg1">
                    <a:lumMod val="75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295400" y="4572000"/>
            <a:ext cx="9601200" cy="841248"/>
          </a:xfrm>
        </p:spPr>
        <p:txBody>
          <a:bodyPr anchor="t"/>
          <a:lstStyle>
            <a:lvl1pPr marL="0" indent="0" algn="ctr">
              <a:spcBef>
                <a:spcPts val="0"/>
              </a:spcBef>
              <a:buNone/>
              <a:defRPr sz="2000" cap="all" baseline="0">
                <a:solidFill>
                  <a:schemeClr val="bg1">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endParaRPr/>
          </a:p>
        </p:txBody>
      </p:sp>
      <p:sp>
        <p:nvSpPr>
          <p:cNvPr id="4" name="Date Placeholder 3"/>
          <p:cNvSpPr>
            <a:spLocks noGrp="1"/>
          </p:cNvSpPr>
          <p:nvPr>
            <p:ph type="dt" sz="half" idx="10"/>
          </p:nvPr>
        </p:nvSpPr>
        <p:spPr/>
        <p:txBody>
          <a:bodyPr/>
          <a:lstStyle/>
          <a:p>
            <a:fld id="{EA5CF9C1-51F7-4E92-A279-1FFCE980DDD9}" type="datetime1">
              <a:rPr lang="en-US" smtClean="0"/>
              <a:t>5/11/2024</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DC1A038D-FDC8-4BB1-AD53-DEF36236CCF5}" type="datetime1">
              <a:rPr lang="en-US" smtClean="0"/>
              <a:t>5/11/2024</a:t>
            </a:fld>
            <a:endParaRPr/>
          </a:p>
        </p:txBody>
      </p:sp>
      <p:sp>
        <p:nvSpPr>
          <p:cNvPr id="7" name="Slide Number Placeholder 6"/>
          <p:cNvSpPr>
            <a:spLocks noGrp="1"/>
          </p:cNvSpPr>
          <p:nvPr>
            <p:ph type="sldNum" sz="quarter" idx="12"/>
          </p:nvPr>
        </p:nvSpPr>
        <p:spPr/>
        <p:txBody>
          <a:bodyPr/>
          <a:lstStyle/>
          <a:p>
            <a:fld id="{0D06EF73-9DB8-4763-865F-2F88181A4732}" type="slidenum">
              <a:rPr/>
              <a:t>‹#›</a:t>
            </a:fld>
            <a:endParaRPr/>
          </a:p>
        </p:txBody>
      </p:sp>
    </p:spTree>
    <p:extLst>
      <p:ext uri="{BB962C8B-B14F-4D97-AF65-F5344CB8AC3E}">
        <p14:creationId xmlns:p14="http://schemas.microsoft.com/office/powerpoint/2010/main" val="292305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Add a footer</a:t>
            </a:r>
            <a:endParaRPr/>
          </a:p>
        </p:txBody>
      </p:sp>
      <p:sp>
        <p:nvSpPr>
          <p:cNvPr id="7" name="Date Placeholder 6"/>
          <p:cNvSpPr>
            <a:spLocks noGrp="1"/>
          </p:cNvSpPr>
          <p:nvPr>
            <p:ph type="dt" sz="half" idx="10"/>
          </p:nvPr>
        </p:nvSpPr>
        <p:spPr/>
        <p:txBody>
          <a:bodyPr/>
          <a:lstStyle/>
          <a:p>
            <a:fld id="{E13729E3-7C8F-407D-B4C1-8AD873D40758}" type="datetime1">
              <a:rPr lang="en-US" smtClean="0"/>
              <a:t>5/11/2024</a:t>
            </a:fld>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Add a footer</a:t>
            </a:r>
            <a:endParaRPr/>
          </a:p>
        </p:txBody>
      </p:sp>
      <p:sp>
        <p:nvSpPr>
          <p:cNvPr id="3" name="Date Placeholder 2"/>
          <p:cNvSpPr>
            <a:spLocks noGrp="1"/>
          </p:cNvSpPr>
          <p:nvPr>
            <p:ph type="dt" sz="half" idx="10"/>
          </p:nvPr>
        </p:nvSpPr>
        <p:spPr/>
        <p:txBody>
          <a:bodyPr/>
          <a:lstStyle/>
          <a:p>
            <a:fld id="{0D0605C7-DA32-47E3-8E60-0B60D86BAF89}" type="datetime1">
              <a:rPr lang="en-US" smtClean="0"/>
              <a:t>5/11/2024</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3" name="Footer Placeholder 2"/>
          <p:cNvSpPr>
            <a:spLocks noGrp="1"/>
          </p:cNvSpPr>
          <p:nvPr>
            <p:ph type="ftr" sz="quarter" idx="11"/>
          </p:nvPr>
        </p:nvSpPr>
        <p:spPr/>
        <p:txBody>
          <a:bodyPr/>
          <a:lstStyle/>
          <a:p>
            <a:r>
              <a:rPr lang="en-US"/>
              <a:t>Add a footer</a:t>
            </a:r>
            <a:endParaRPr/>
          </a:p>
        </p:txBody>
      </p:sp>
      <p:sp>
        <p:nvSpPr>
          <p:cNvPr id="2" name="Date Placeholder 1"/>
          <p:cNvSpPr>
            <a:spLocks noGrp="1"/>
          </p:cNvSpPr>
          <p:nvPr>
            <p:ph type="dt" sz="half" idx="10"/>
          </p:nvPr>
        </p:nvSpPr>
        <p:spPr/>
        <p:txBody>
          <a:bodyPr/>
          <a:lstStyle/>
          <a:p>
            <a:fld id="{CA89260F-252E-49E9-8B36-9D774100BA25}" type="datetime1">
              <a:rPr lang="en-US" smtClean="0"/>
              <a:t>5/11/2024</a:t>
            </a:fld>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a:t>Click to edit Master title style</a:t>
            </a:r>
            <a:endParaRPr/>
          </a:p>
        </p:txBody>
      </p:sp>
      <p:sp>
        <p:nvSpPr>
          <p:cNvPr id="3" name="Content Placeholder 2"/>
          <p:cNvSpPr>
            <a:spLocks noGrp="1"/>
          </p:cNvSpPr>
          <p:nvPr>
            <p:ph idx="1"/>
          </p:nvPr>
        </p:nvSpPr>
        <p:spPr>
          <a:xfrm>
            <a:off x="457200" y="758952"/>
            <a:ext cx="6629400" cy="533095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2AB5DA44-6BB8-4FCD-946A-1E2EFA3D1A5F}" type="datetime1">
              <a:rPr lang="en-US" smtClean="0"/>
              <a:t>5/11/2024</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34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301752" y="502920"/>
            <a:ext cx="6702552" cy="5843016"/>
          </a:xfrm>
          <a:solidFill>
            <a:schemeClr val="accent1">
              <a:lumMod val="40000"/>
              <a:lumOff val="60000"/>
            </a:schemeClr>
          </a:solidFill>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endParaRPr/>
          </a:p>
        </p:txBody>
      </p:sp>
      <p:sp>
        <p:nvSpPr>
          <p:cNvPr id="5" name="Date Placeholder 4"/>
          <p:cNvSpPr>
            <a:spLocks noGrp="1"/>
          </p:cNvSpPr>
          <p:nvPr>
            <p:ph type="dt" sz="half" idx="10"/>
          </p:nvPr>
        </p:nvSpPr>
        <p:spPr/>
        <p:txBody>
          <a:bodyPr/>
          <a:lstStyle/>
          <a:p>
            <a:fld id="{5052C8DE-E6DB-42D9-BE6D-D9F39E19B42A}" type="datetime1">
              <a:rPr lang="en-US" smtClean="0"/>
              <a:t>5/11/2024</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58368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1">
                    <a:lumMod val="75000"/>
                  </a:schemeClr>
                </a:solidFill>
              </a:defRPr>
            </a:lvl1pPr>
          </a:lstStyle>
          <a:p>
            <a:r>
              <a:rPr lang="en-US"/>
              <a:t>Add a footer</a:t>
            </a: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baseline="0">
                <a:solidFill>
                  <a:schemeClr val="bg1">
                    <a:lumMod val="75000"/>
                  </a:schemeClr>
                </a:solidFill>
              </a:defRPr>
            </a:lvl1pPr>
          </a:lstStyle>
          <a:p>
            <a:fld id="{2A66FFC4-1542-4DAA-837B-D6921D33E8CC}" type="datetime1">
              <a:rPr lang="en-US" smtClean="0"/>
              <a:pPr/>
              <a:t>5/11/2024</a:t>
            </a:fld>
            <a:endParaRPr lang="en-US"/>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baseline="0">
                <a:solidFill>
                  <a:schemeClr val="bg1">
                    <a:lumMod val="75000"/>
                  </a:schemeClr>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256376095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 b="1" dirty="0">
                <a:solidFill>
                  <a:srgbClr val="08170F"/>
                </a:solidFill>
                <a:latin typeface="Krona One"/>
                <a:ea typeface="Krona One"/>
                <a:cs typeface="Krona One"/>
                <a:sym typeface="Krona One"/>
              </a:rPr>
              <a:t>Handwritten Digit Generation using GANs</a:t>
            </a:r>
            <a:endParaRPr lang="en-US" b="1" dirty="0"/>
          </a:p>
        </p:txBody>
      </p:sp>
      <p:sp>
        <p:nvSpPr>
          <p:cNvPr id="3" name="Subtitle 2"/>
          <p:cNvSpPr>
            <a:spLocks noGrp="1"/>
          </p:cNvSpPr>
          <p:nvPr>
            <p:ph type="subTitle" idx="1"/>
          </p:nvPr>
        </p:nvSpPr>
        <p:spPr/>
        <p:txBody>
          <a:bodyPr>
            <a:normAutofit fontScale="70000" lnSpcReduction="20000"/>
          </a:bodyPr>
          <a:lstStyle/>
          <a:p>
            <a:r>
              <a:rPr lang="en-US" b="1" dirty="0">
                <a:solidFill>
                  <a:schemeClr val="bg2"/>
                </a:solidFill>
              </a:rPr>
              <a:t>A presentation on the intricate workings of GANs in generating realistic handwritten digits and their potential in various applications.</a:t>
            </a:r>
          </a:p>
          <a:p>
            <a:endParaRPr lang="en-US" b="1" dirty="0">
              <a:solidFill>
                <a:schemeClr val="bg2"/>
              </a:solidFill>
            </a:endParaRPr>
          </a:p>
          <a:p>
            <a:r>
              <a:rPr lang="en-US" b="1" dirty="0">
                <a:solidFill>
                  <a:schemeClr val="bg2"/>
                </a:solidFill>
              </a:rPr>
              <a:t>-Yathindra Pravanan TV</a:t>
            </a:r>
          </a:p>
          <a:p>
            <a:r>
              <a:rPr lang="en-US" b="1" dirty="0">
                <a:solidFill>
                  <a:schemeClr val="bg2"/>
                </a:solidFill>
              </a:rPr>
              <a:t>-311521104063</a:t>
            </a:r>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AFD235-FE7B-D2E9-E939-4F6578DDD189}"/>
              </a:ext>
            </a:extLst>
          </p:cNvPr>
          <p:cNvSpPr>
            <a:spLocks noGrp="1"/>
          </p:cNvSpPr>
          <p:nvPr>
            <p:ph idx="1"/>
          </p:nvPr>
        </p:nvSpPr>
        <p:spPr>
          <a:xfrm>
            <a:off x="1341120" y="1310328"/>
            <a:ext cx="9509760" cy="4756960"/>
          </a:xfrm>
        </p:spPr>
        <p:txBody>
          <a:bodyPr/>
          <a:lstStyle/>
          <a:p>
            <a:pPr algn="l"/>
            <a:r>
              <a:rPr lang="en-US" sz="2400" b="1" i="0" dirty="0">
                <a:solidFill>
                  <a:schemeClr val="bg2"/>
                </a:solidFill>
                <a:effectLst/>
                <a:latin typeface="Söhne"/>
              </a:rPr>
              <a:t>Evaluation:</a:t>
            </a:r>
          </a:p>
          <a:p>
            <a:pPr algn="l">
              <a:buFont typeface="+mj-lt"/>
              <a:buAutoNum type="arabicPeriod"/>
            </a:pPr>
            <a:r>
              <a:rPr lang="en-US" b="1" i="0" dirty="0">
                <a:solidFill>
                  <a:schemeClr val="bg2"/>
                </a:solidFill>
                <a:effectLst/>
                <a:latin typeface="Söhne"/>
              </a:rPr>
              <a:t>Quality Metrics:</a:t>
            </a:r>
            <a:endParaRPr lang="en-US" b="0" i="0" dirty="0">
              <a:solidFill>
                <a:schemeClr val="bg2"/>
              </a:solidFill>
              <a:effectLst/>
              <a:latin typeface="Söhne"/>
            </a:endParaRPr>
          </a:p>
          <a:p>
            <a:pPr marL="742950" lvl="1" indent="-285750" algn="l">
              <a:buFont typeface="+mj-lt"/>
              <a:buAutoNum type="arabicPeriod"/>
            </a:pPr>
            <a:r>
              <a:rPr lang="en-US" b="0" i="0" dirty="0">
                <a:solidFill>
                  <a:schemeClr val="bg2"/>
                </a:solidFill>
                <a:effectLst/>
                <a:latin typeface="Söhne"/>
              </a:rPr>
              <a:t>Metrics such as </a:t>
            </a:r>
            <a:r>
              <a:rPr lang="en-US" b="0" i="0" dirty="0" err="1">
                <a:solidFill>
                  <a:schemeClr val="bg2"/>
                </a:solidFill>
                <a:effectLst/>
                <a:latin typeface="Söhne"/>
              </a:rPr>
              <a:t>Frechet</a:t>
            </a:r>
            <a:r>
              <a:rPr lang="en-US" b="0" i="0" dirty="0">
                <a:solidFill>
                  <a:schemeClr val="bg2"/>
                </a:solidFill>
                <a:effectLst/>
                <a:latin typeface="Söhne"/>
              </a:rPr>
              <a:t> Inception Distance (FID) or Inception Score (IS) can be used to evaluate the quality and diversity of the generated images.</a:t>
            </a:r>
          </a:p>
          <a:p>
            <a:pPr algn="l">
              <a:buFont typeface="+mj-lt"/>
              <a:buAutoNum type="arabicPeriod"/>
            </a:pPr>
            <a:r>
              <a:rPr lang="en-US" b="1" i="0" dirty="0">
                <a:solidFill>
                  <a:schemeClr val="bg2"/>
                </a:solidFill>
                <a:effectLst/>
                <a:latin typeface="Söhne"/>
              </a:rPr>
              <a:t>Visual Inspection:</a:t>
            </a:r>
            <a:endParaRPr lang="en-US" b="0" i="0" dirty="0">
              <a:solidFill>
                <a:schemeClr val="bg2"/>
              </a:solidFill>
              <a:effectLst/>
              <a:latin typeface="Söhne"/>
            </a:endParaRPr>
          </a:p>
          <a:p>
            <a:pPr marL="742950" lvl="1" indent="-285750" algn="l">
              <a:buFont typeface="+mj-lt"/>
              <a:buAutoNum type="arabicPeriod"/>
            </a:pPr>
            <a:r>
              <a:rPr lang="en-US" b="0" i="0" dirty="0">
                <a:solidFill>
                  <a:schemeClr val="bg2"/>
                </a:solidFill>
                <a:effectLst/>
                <a:latin typeface="Söhne"/>
              </a:rPr>
              <a:t>Generated images can be visually inspected to assess their quality, clarity, and resemblance to real handwritten digits.</a:t>
            </a:r>
          </a:p>
          <a:p>
            <a:endParaRPr lang="en-IN" dirty="0">
              <a:solidFill>
                <a:schemeClr val="bg2"/>
              </a:solidFill>
            </a:endParaRPr>
          </a:p>
        </p:txBody>
      </p:sp>
    </p:spTree>
    <p:extLst>
      <p:ext uri="{BB962C8B-B14F-4D97-AF65-F5344CB8AC3E}">
        <p14:creationId xmlns:p14="http://schemas.microsoft.com/office/powerpoint/2010/main" val="88195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4970-B70E-08CB-483F-89140DEA894E}"/>
              </a:ext>
            </a:extLst>
          </p:cNvPr>
          <p:cNvSpPr>
            <a:spLocks noGrp="1"/>
          </p:cNvSpPr>
          <p:nvPr>
            <p:ph type="title"/>
          </p:nvPr>
        </p:nvSpPr>
        <p:spPr>
          <a:xfrm>
            <a:off x="1121790" y="467360"/>
            <a:ext cx="9729090" cy="541308"/>
          </a:xfrm>
        </p:spPr>
        <p:txBody>
          <a:bodyPr>
            <a:normAutofit fontScale="90000"/>
          </a:bodyPr>
          <a:lstStyle/>
          <a:p>
            <a:r>
              <a:rPr lang="en-US" dirty="0">
                <a:solidFill>
                  <a:schemeClr val="bg2"/>
                </a:solidFill>
              </a:rPr>
              <a:t>Understanding GAN</a:t>
            </a:r>
            <a:endParaRPr lang="en-IN" dirty="0">
              <a:solidFill>
                <a:schemeClr val="bg2"/>
              </a:solidFill>
            </a:endParaRPr>
          </a:p>
        </p:txBody>
      </p:sp>
      <p:sp>
        <p:nvSpPr>
          <p:cNvPr id="3" name="Content Placeholder 2">
            <a:extLst>
              <a:ext uri="{FF2B5EF4-FFF2-40B4-BE49-F238E27FC236}">
                <a16:creationId xmlns:a16="http://schemas.microsoft.com/office/drawing/2014/main" id="{6592AC24-5685-8D0D-F68A-24337DDE7068}"/>
              </a:ext>
            </a:extLst>
          </p:cNvPr>
          <p:cNvSpPr>
            <a:spLocks noGrp="1"/>
          </p:cNvSpPr>
          <p:nvPr>
            <p:ph idx="1"/>
          </p:nvPr>
        </p:nvSpPr>
        <p:spPr>
          <a:xfrm>
            <a:off x="898061" y="1150070"/>
            <a:ext cx="6501980" cy="4738107"/>
          </a:xfrm>
        </p:spPr>
        <p:txBody>
          <a:bodyPr>
            <a:normAutofit lnSpcReduction="10000"/>
          </a:bodyPr>
          <a:lstStyle/>
          <a:p>
            <a:r>
              <a:rPr lang="en-US" dirty="0">
                <a:solidFill>
                  <a:schemeClr val="bg2"/>
                </a:solidFill>
              </a:rPr>
              <a:t>Understanding Generative Adversarial Networks (GANs) is crucial in grasping the dynamics behind generating realistic data. Introduced by Ian Goodfellow and his team in 2014, GANs have revolutionized generative modeling, attracting widespread attention for their ability to create highly convincing data samples. At its core, a GAN consists of two neural networks: the generator and the discriminator. The generator's role is to produce synthetic data samples, while the discriminator aims to distinguish between real and fake data. Through an adversarial training process, these networks engage in a game-like scenario where the generator strives to generate data indistinguishable from genuine samples, while the discriminator seeks to accurately differentiate between real and fake data. This interplay leads to the refinement of both networks over time, ultimately resulting in the generation of high-quality synthetic data. </a:t>
            </a:r>
            <a:endParaRPr lang="en-IN" dirty="0">
              <a:solidFill>
                <a:schemeClr val="bg2"/>
              </a:solidFill>
            </a:endParaRPr>
          </a:p>
        </p:txBody>
      </p:sp>
      <p:pic>
        <p:nvPicPr>
          <p:cNvPr id="5" name="Google Shape;228;p35">
            <a:extLst>
              <a:ext uri="{FF2B5EF4-FFF2-40B4-BE49-F238E27FC236}">
                <a16:creationId xmlns:a16="http://schemas.microsoft.com/office/drawing/2014/main" id="{263B908E-97D8-FEB5-826D-1DC0E3F1A130}"/>
              </a:ext>
            </a:extLst>
          </p:cNvPr>
          <p:cNvPicPr preferRelativeResize="0"/>
          <p:nvPr/>
        </p:nvPicPr>
        <p:blipFill>
          <a:blip r:embed="rId2">
            <a:alphaModFix/>
          </a:blip>
          <a:stretch>
            <a:fillRect/>
          </a:stretch>
        </p:blipFill>
        <p:spPr>
          <a:xfrm>
            <a:off x="8323869" y="2297917"/>
            <a:ext cx="3525300" cy="1751564"/>
          </a:xfrm>
          <a:prstGeom prst="rect">
            <a:avLst/>
          </a:prstGeom>
          <a:noFill/>
          <a:ln>
            <a:noFill/>
          </a:ln>
        </p:spPr>
      </p:pic>
    </p:spTree>
    <p:extLst>
      <p:ext uri="{BB962C8B-B14F-4D97-AF65-F5344CB8AC3E}">
        <p14:creationId xmlns:p14="http://schemas.microsoft.com/office/powerpoint/2010/main" val="3301076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F300-CB17-29EF-2E61-09DBC89360EC}"/>
              </a:ext>
            </a:extLst>
          </p:cNvPr>
          <p:cNvSpPr>
            <a:spLocks noGrp="1"/>
          </p:cNvSpPr>
          <p:nvPr>
            <p:ph type="title"/>
          </p:nvPr>
        </p:nvSpPr>
        <p:spPr/>
        <p:txBody>
          <a:bodyPr/>
          <a:lstStyle/>
          <a:p>
            <a:r>
              <a:rPr lang="en-US" dirty="0">
                <a:solidFill>
                  <a:schemeClr val="bg2"/>
                </a:solidFill>
              </a:rPr>
              <a:t>Challenges and Limitations</a:t>
            </a:r>
            <a:endParaRPr lang="en-IN" dirty="0">
              <a:solidFill>
                <a:schemeClr val="bg2"/>
              </a:solidFill>
            </a:endParaRPr>
          </a:p>
        </p:txBody>
      </p:sp>
      <p:sp>
        <p:nvSpPr>
          <p:cNvPr id="3" name="Content Placeholder 2">
            <a:extLst>
              <a:ext uri="{FF2B5EF4-FFF2-40B4-BE49-F238E27FC236}">
                <a16:creationId xmlns:a16="http://schemas.microsoft.com/office/drawing/2014/main" id="{81C61326-0F56-448D-C403-8ACD68925640}"/>
              </a:ext>
            </a:extLst>
          </p:cNvPr>
          <p:cNvSpPr>
            <a:spLocks noGrp="1"/>
          </p:cNvSpPr>
          <p:nvPr>
            <p:ph idx="1"/>
          </p:nvPr>
        </p:nvSpPr>
        <p:spPr/>
        <p:txBody>
          <a:bodyPr/>
          <a:lstStyle/>
          <a:p>
            <a:pPr marL="342900" indent="-342900">
              <a:spcBef>
                <a:spcPts val="0"/>
              </a:spcBef>
            </a:pPr>
            <a:r>
              <a:rPr lang="en-US" dirty="0">
                <a:solidFill>
                  <a:schemeClr val="bg2"/>
                </a:solidFill>
                <a:latin typeface="Roboto Medium"/>
                <a:ea typeface="Roboto Medium"/>
                <a:cs typeface="Roboto Medium"/>
                <a:sym typeface="Roboto Medium"/>
              </a:rPr>
              <a:t>Future directions for research and development</a:t>
            </a:r>
          </a:p>
          <a:p>
            <a:pPr marL="0" indent="0">
              <a:spcBef>
                <a:spcPts val="1200"/>
              </a:spcBef>
              <a:spcAft>
                <a:spcPts val="1200"/>
              </a:spcAft>
              <a:buNone/>
            </a:pPr>
            <a:r>
              <a:rPr lang="en-US" dirty="0">
                <a:solidFill>
                  <a:schemeClr val="bg2"/>
                </a:solidFill>
                <a:latin typeface="Roboto"/>
                <a:ea typeface="Roboto"/>
                <a:cs typeface="Roboto"/>
                <a:sym typeface="Roboto"/>
              </a:rPr>
              <a:t>	</a:t>
            </a:r>
            <a:r>
              <a:rPr lang="en-US" sz="2000" dirty="0">
                <a:solidFill>
                  <a:schemeClr val="bg2"/>
                </a:solidFill>
                <a:latin typeface="Roboto"/>
                <a:ea typeface="Roboto"/>
                <a:cs typeface="Roboto"/>
                <a:sym typeface="Roboto"/>
              </a:rPr>
              <a:t>Future GAN research focuses on stability, mode collapse, novel architectures, ethical concerns, interdisciplinary collaboration, and expanding applications across domains.</a:t>
            </a:r>
          </a:p>
          <a:p>
            <a:pPr marL="342900" indent="-342900">
              <a:spcBef>
                <a:spcPts val="0"/>
              </a:spcBef>
            </a:pPr>
            <a:r>
              <a:rPr lang="en-IN" dirty="0">
                <a:solidFill>
                  <a:schemeClr val="bg2"/>
                </a:solidFill>
                <a:latin typeface="Roboto Medium"/>
                <a:ea typeface="Roboto Medium"/>
                <a:cs typeface="Roboto Medium"/>
                <a:sym typeface="Roboto Medium"/>
              </a:rPr>
              <a:t>Mode collapse and overfitting in GANs</a:t>
            </a:r>
          </a:p>
          <a:p>
            <a:pPr marL="0" lvl="0" indent="0" algn="l" rtl="0">
              <a:spcBef>
                <a:spcPts val="1200"/>
              </a:spcBef>
              <a:spcAft>
                <a:spcPts val="1200"/>
              </a:spcAft>
              <a:buNone/>
            </a:pPr>
            <a:r>
              <a:rPr lang="en-IN" sz="2000" dirty="0">
                <a:solidFill>
                  <a:schemeClr val="bg2"/>
                </a:solidFill>
                <a:latin typeface="Roboto"/>
                <a:ea typeface="Roboto"/>
                <a:cs typeface="Roboto"/>
                <a:sym typeface="Roboto"/>
              </a:rPr>
              <a:t>	Mode collapse in GANs: limited diversity in generated samples. Overfitting: generator fails to capture full data distribution, reducing model efficacy.</a:t>
            </a:r>
            <a:endParaRPr lang="en-IN" dirty="0">
              <a:solidFill>
                <a:schemeClr val="bg2"/>
              </a:solidFill>
              <a:latin typeface="Roboto Medium"/>
              <a:ea typeface="Roboto Medium"/>
              <a:cs typeface="Roboto Medium"/>
              <a:sym typeface="Roboto Medium"/>
            </a:endParaRPr>
          </a:p>
          <a:p>
            <a:pPr marL="342900" indent="-342900">
              <a:spcBef>
                <a:spcPts val="0"/>
              </a:spcBef>
            </a:pPr>
            <a:r>
              <a:rPr lang="en-US" dirty="0">
                <a:solidFill>
                  <a:schemeClr val="bg2"/>
                </a:solidFill>
                <a:latin typeface="Roboto Medium"/>
                <a:ea typeface="Roboto Medium"/>
                <a:cs typeface="Roboto Medium"/>
                <a:sym typeface="Roboto Medium"/>
              </a:rPr>
              <a:t>Strategies for mitigating challenges</a:t>
            </a:r>
          </a:p>
          <a:p>
            <a:pPr marL="0" lvl="0" indent="0" algn="l" rtl="0">
              <a:spcBef>
                <a:spcPts val="1200"/>
              </a:spcBef>
              <a:spcAft>
                <a:spcPts val="1200"/>
              </a:spcAft>
              <a:buNone/>
            </a:pPr>
            <a:r>
              <a:rPr lang="en-US" sz="2000" dirty="0">
                <a:solidFill>
                  <a:schemeClr val="bg2"/>
                </a:solidFill>
                <a:latin typeface="Roboto"/>
                <a:ea typeface="Roboto"/>
                <a:cs typeface="Roboto"/>
                <a:sym typeface="Roboto"/>
              </a:rPr>
              <a:t>	Strategies for mitigating challenges in GANs include architectural modifications, regularization techniques, diverse training data, and novel loss functions.</a:t>
            </a:r>
            <a:endParaRPr lang="en-US" dirty="0">
              <a:solidFill>
                <a:schemeClr val="bg2"/>
              </a:solidFill>
              <a:latin typeface="Roboto Medium"/>
              <a:ea typeface="Roboto Medium"/>
              <a:cs typeface="Roboto Medium"/>
              <a:sym typeface="Roboto Medium"/>
            </a:endParaRPr>
          </a:p>
          <a:p>
            <a:pPr marL="342900" indent="-342900">
              <a:spcBef>
                <a:spcPts val="1200"/>
              </a:spcBef>
              <a:spcAft>
                <a:spcPts val="1200"/>
              </a:spcAft>
            </a:pPr>
            <a:endParaRPr lang="en-US" dirty="0">
              <a:solidFill>
                <a:schemeClr val="bg2"/>
              </a:solidFill>
              <a:latin typeface="Roboto Medium"/>
              <a:ea typeface="Roboto Medium"/>
              <a:cs typeface="Roboto Medium"/>
              <a:sym typeface="Roboto Medium"/>
            </a:endParaRPr>
          </a:p>
          <a:p>
            <a:endParaRPr lang="en-IN" dirty="0">
              <a:solidFill>
                <a:schemeClr val="bg2"/>
              </a:solidFill>
            </a:endParaRPr>
          </a:p>
        </p:txBody>
      </p:sp>
    </p:spTree>
    <p:extLst>
      <p:ext uri="{BB962C8B-B14F-4D97-AF65-F5344CB8AC3E}">
        <p14:creationId xmlns:p14="http://schemas.microsoft.com/office/powerpoint/2010/main" val="1618857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69D09-611F-F107-395B-6B78816488CA}"/>
              </a:ext>
            </a:extLst>
          </p:cNvPr>
          <p:cNvSpPr>
            <a:spLocks noGrp="1"/>
          </p:cNvSpPr>
          <p:nvPr>
            <p:ph type="title"/>
          </p:nvPr>
        </p:nvSpPr>
        <p:spPr>
          <a:xfrm>
            <a:off x="1341120" y="467360"/>
            <a:ext cx="9509760" cy="569588"/>
          </a:xfrm>
        </p:spPr>
        <p:txBody>
          <a:bodyPr/>
          <a:lstStyle/>
          <a:p>
            <a:r>
              <a:rPr lang="en-US" dirty="0">
                <a:solidFill>
                  <a:schemeClr val="bg2"/>
                </a:solidFill>
              </a:rPr>
              <a:t>Applications and Future Scope</a:t>
            </a:r>
            <a:endParaRPr lang="en-IN" dirty="0">
              <a:solidFill>
                <a:schemeClr val="bg2"/>
              </a:solidFill>
            </a:endParaRPr>
          </a:p>
        </p:txBody>
      </p:sp>
      <p:sp>
        <p:nvSpPr>
          <p:cNvPr id="3" name="Content Placeholder 2">
            <a:extLst>
              <a:ext uri="{FF2B5EF4-FFF2-40B4-BE49-F238E27FC236}">
                <a16:creationId xmlns:a16="http://schemas.microsoft.com/office/drawing/2014/main" id="{2A30FB61-4699-4129-4A4D-68C0CED33372}"/>
              </a:ext>
            </a:extLst>
          </p:cNvPr>
          <p:cNvSpPr>
            <a:spLocks noGrp="1"/>
          </p:cNvSpPr>
          <p:nvPr>
            <p:ph idx="1"/>
          </p:nvPr>
        </p:nvSpPr>
        <p:spPr>
          <a:xfrm>
            <a:off x="1341120" y="1036948"/>
            <a:ext cx="9509760" cy="4992631"/>
          </a:xfrm>
        </p:spPr>
        <p:txBody>
          <a:bodyPr>
            <a:normAutofit fontScale="92500" lnSpcReduction="20000"/>
          </a:bodyPr>
          <a:lstStyle/>
          <a:p>
            <a:pPr marL="0" lvl="0" indent="0" algn="l" rtl="0">
              <a:lnSpc>
                <a:spcPct val="120000"/>
              </a:lnSpc>
              <a:spcBef>
                <a:spcPts val="0"/>
              </a:spcBef>
              <a:spcAft>
                <a:spcPts val="0"/>
              </a:spcAft>
              <a:buNone/>
            </a:pPr>
            <a:r>
              <a:rPr lang="en-US" sz="1600" dirty="0">
                <a:solidFill>
                  <a:schemeClr val="bg2"/>
                </a:solidFill>
                <a:latin typeface="Roboto"/>
                <a:ea typeface="Roboto"/>
                <a:cs typeface="Roboto"/>
                <a:sym typeface="Roboto"/>
              </a:rPr>
              <a:t>Applications and Future Scope of Generative Adversarial Networks (GANs) span a wide array of fields, promising transformative impacts on various industries and research domains. GANs have already demonstrated their versatility and potential in numerous applications, and their future scope continues to expand as researchers explore novel use cases and address existing challenges.</a:t>
            </a:r>
          </a:p>
          <a:p>
            <a:pPr marL="0" lvl="0" indent="0" algn="l" rtl="0">
              <a:lnSpc>
                <a:spcPct val="120000"/>
              </a:lnSpc>
              <a:spcBef>
                <a:spcPts val="1200"/>
              </a:spcBef>
              <a:spcAft>
                <a:spcPts val="0"/>
              </a:spcAft>
              <a:buNone/>
            </a:pPr>
            <a:r>
              <a:rPr lang="en-US" sz="1600" dirty="0">
                <a:solidFill>
                  <a:schemeClr val="bg2"/>
                </a:solidFill>
                <a:latin typeface="Roboto"/>
                <a:ea typeface="Roboto"/>
                <a:cs typeface="Roboto"/>
                <a:sym typeface="Roboto"/>
              </a:rPr>
              <a:t>In the realm of computer vision, GANs have revolutionized image generation, enabling the creation of photorealistic images from textual descriptions or sketches. This capability has profound implications for industries such as advertising, entertainment, and fashion, where high-quality visual content is paramount. GANs are also employed in image-to-image translation tasks, facilitating tasks like style transfer, image super-resolution, and domain adaptation.</a:t>
            </a:r>
          </a:p>
          <a:p>
            <a:pPr marL="0" lvl="0" indent="0" algn="l" rtl="0">
              <a:lnSpc>
                <a:spcPct val="120000"/>
              </a:lnSpc>
              <a:spcBef>
                <a:spcPts val="1500"/>
              </a:spcBef>
              <a:spcAft>
                <a:spcPts val="0"/>
              </a:spcAft>
              <a:buNone/>
            </a:pPr>
            <a:r>
              <a:rPr lang="en-US" sz="1600" dirty="0">
                <a:solidFill>
                  <a:schemeClr val="bg2"/>
                </a:solidFill>
                <a:latin typeface="Roboto"/>
                <a:ea typeface="Roboto"/>
                <a:cs typeface="Roboto"/>
                <a:sym typeface="Roboto"/>
              </a:rPr>
              <a:t>Looking ahead, the future scope of GANs holds tremendous potential for further innovation and advancement. Research efforts are focused on addressing challenges such as training stability, mode collapse, and ethical considerations surrounding the generation of synthetic data. Novel architectures, training techniques, and applications of GANs are continuously being explored, paving the way for advancements in areas such as:</a:t>
            </a:r>
          </a:p>
          <a:p>
            <a:pPr marL="457200" lvl="0" indent="-304800" algn="l" rtl="0">
              <a:lnSpc>
                <a:spcPct val="120000"/>
              </a:lnSpc>
              <a:spcBef>
                <a:spcPts val="1500"/>
              </a:spcBef>
              <a:spcAft>
                <a:spcPts val="0"/>
              </a:spcAft>
              <a:buClr>
                <a:srgbClr val="ECECEC"/>
              </a:buClr>
              <a:buSzPts val="1200"/>
              <a:buFont typeface="Roboto"/>
              <a:buChar char="●"/>
            </a:pPr>
            <a:r>
              <a:rPr lang="en-US" sz="1600" dirty="0">
                <a:solidFill>
                  <a:schemeClr val="bg2"/>
                </a:solidFill>
                <a:latin typeface="Roboto"/>
                <a:ea typeface="Roboto"/>
                <a:cs typeface="Roboto"/>
                <a:sym typeface="Roboto"/>
              </a:rPr>
              <a:t>3D object generation and manipulation</a:t>
            </a:r>
          </a:p>
          <a:p>
            <a:pPr marL="457200" lvl="0" indent="-304800" algn="l" rtl="0">
              <a:lnSpc>
                <a:spcPct val="120000"/>
              </a:lnSpc>
              <a:spcBef>
                <a:spcPts val="0"/>
              </a:spcBef>
              <a:spcAft>
                <a:spcPts val="0"/>
              </a:spcAft>
              <a:buClr>
                <a:srgbClr val="ECECEC"/>
              </a:buClr>
              <a:buSzPts val="1200"/>
              <a:buFont typeface="Roboto"/>
              <a:buChar char="●"/>
            </a:pPr>
            <a:r>
              <a:rPr lang="en-US" sz="1600" dirty="0">
                <a:solidFill>
                  <a:schemeClr val="bg2"/>
                </a:solidFill>
                <a:latin typeface="Roboto"/>
                <a:ea typeface="Roboto"/>
                <a:cs typeface="Roboto"/>
                <a:sym typeface="Roboto"/>
              </a:rPr>
              <a:t>Audio synthesis and music composition</a:t>
            </a:r>
          </a:p>
          <a:p>
            <a:pPr marL="457200" lvl="0" indent="-304800" algn="l" rtl="0">
              <a:lnSpc>
                <a:spcPct val="120000"/>
              </a:lnSpc>
              <a:spcBef>
                <a:spcPts val="0"/>
              </a:spcBef>
              <a:spcAft>
                <a:spcPts val="0"/>
              </a:spcAft>
              <a:buClr>
                <a:srgbClr val="ECECEC"/>
              </a:buClr>
              <a:buSzPts val="1200"/>
              <a:buFont typeface="Roboto"/>
              <a:buChar char="●"/>
            </a:pPr>
            <a:r>
              <a:rPr lang="en-US" sz="1600" dirty="0">
                <a:solidFill>
                  <a:schemeClr val="bg2"/>
                </a:solidFill>
                <a:latin typeface="Roboto"/>
                <a:ea typeface="Roboto"/>
                <a:cs typeface="Roboto"/>
                <a:sym typeface="Roboto"/>
              </a:rPr>
              <a:t>Robotics and autonomous systems</a:t>
            </a:r>
          </a:p>
          <a:p>
            <a:pPr marL="457200" lvl="0" indent="-304800" algn="l" rtl="0">
              <a:lnSpc>
                <a:spcPct val="120000"/>
              </a:lnSpc>
              <a:spcBef>
                <a:spcPts val="0"/>
              </a:spcBef>
              <a:spcAft>
                <a:spcPts val="0"/>
              </a:spcAft>
              <a:buClr>
                <a:srgbClr val="ECECEC"/>
              </a:buClr>
              <a:buSzPts val="1200"/>
              <a:buFont typeface="Roboto"/>
              <a:buChar char="●"/>
            </a:pPr>
            <a:r>
              <a:rPr lang="en-US" sz="1600" dirty="0">
                <a:solidFill>
                  <a:schemeClr val="bg2"/>
                </a:solidFill>
                <a:latin typeface="Roboto"/>
                <a:ea typeface="Roboto"/>
                <a:cs typeface="Roboto"/>
                <a:sym typeface="Roboto"/>
              </a:rPr>
              <a:t>Personalized content generation</a:t>
            </a:r>
          </a:p>
          <a:p>
            <a:pPr marL="457200" lvl="0" indent="-304800" algn="l" rtl="0">
              <a:lnSpc>
                <a:spcPct val="120000"/>
              </a:lnSpc>
              <a:spcBef>
                <a:spcPts val="0"/>
              </a:spcBef>
              <a:spcAft>
                <a:spcPts val="0"/>
              </a:spcAft>
              <a:buClr>
                <a:srgbClr val="ECECEC"/>
              </a:buClr>
              <a:buSzPts val="1200"/>
              <a:buFont typeface="Roboto"/>
              <a:buChar char="●"/>
            </a:pPr>
            <a:r>
              <a:rPr lang="en-US" sz="1600" dirty="0">
                <a:solidFill>
                  <a:schemeClr val="bg2"/>
                </a:solidFill>
                <a:latin typeface="Roboto"/>
                <a:ea typeface="Roboto"/>
                <a:cs typeface="Roboto"/>
                <a:sym typeface="Roboto"/>
              </a:rPr>
              <a:t>Environmental simulation and climate modeling.</a:t>
            </a:r>
          </a:p>
          <a:p>
            <a:pPr>
              <a:lnSpc>
                <a:spcPct val="120000"/>
              </a:lnSpc>
            </a:pPr>
            <a:endParaRPr lang="en-IN" sz="1600" dirty="0">
              <a:solidFill>
                <a:schemeClr val="bg2"/>
              </a:solidFill>
            </a:endParaRPr>
          </a:p>
        </p:txBody>
      </p:sp>
    </p:spTree>
    <p:extLst>
      <p:ext uri="{BB962C8B-B14F-4D97-AF65-F5344CB8AC3E}">
        <p14:creationId xmlns:p14="http://schemas.microsoft.com/office/powerpoint/2010/main" val="355867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1552D-CA82-9517-6DC9-AE1BAAA6442A}"/>
              </a:ext>
            </a:extLst>
          </p:cNvPr>
          <p:cNvSpPr>
            <a:spLocks noGrp="1"/>
          </p:cNvSpPr>
          <p:nvPr>
            <p:ph type="title"/>
          </p:nvPr>
        </p:nvSpPr>
        <p:spPr/>
        <p:txBody>
          <a:bodyPr/>
          <a:lstStyle/>
          <a:p>
            <a:r>
              <a:rPr lang="en-US" dirty="0">
                <a:solidFill>
                  <a:schemeClr val="bg2"/>
                </a:solidFill>
              </a:rPr>
              <a:t>Conclusion</a:t>
            </a:r>
            <a:endParaRPr lang="en-IN" dirty="0">
              <a:solidFill>
                <a:schemeClr val="bg2"/>
              </a:solidFill>
            </a:endParaRPr>
          </a:p>
        </p:txBody>
      </p:sp>
      <p:sp>
        <p:nvSpPr>
          <p:cNvPr id="3" name="Content Placeholder 2">
            <a:extLst>
              <a:ext uri="{FF2B5EF4-FFF2-40B4-BE49-F238E27FC236}">
                <a16:creationId xmlns:a16="http://schemas.microsoft.com/office/drawing/2014/main" id="{EDB4FE0E-01F8-E2DB-4CA8-800AAC33A80E}"/>
              </a:ext>
            </a:extLst>
          </p:cNvPr>
          <p:cNvSpPr>
            <a:spLocks noGrp="1"/>
          </p:cNvSpPr>
          <p:nvPr>
            <p:ph idx="1"/>
          </p:nvPr>
        </p:nvSpPr>
        <p:spPr/>
        <p:txBody>
          <a:bodyPr>
            <a:normAutofit fontScale="85000" lnSpcReduction="10000"/>
          </a:bodyPr>
          <a:lstStyle/>
          <a:p>
            <a:pPr marL="0" lvl="0" indent="0" algn="l" rtl="0">
              <a:lnSpc>
                <a:spcPct val="120000"/>
              </a:lnSpc>
              <a:spcBef>
                <a:spcPts val="0"/>
              </a:spcBef>
              <a:spcAft>
                <a:spcPts val="0"/>
              </a:spcAft>
              <a:buNone/>
            </a:pPr>
            <a:r>
              <a:rPr lang="en-US" sz="2000" dirty="0">
                <a:solidFill>
                  <a:schemeClr val="bg2"/>
                </a:solidFill>
                <a:latin typeface="Roboto"/>
                <a:ea typeface="Roboto"/>
                <a:cs typeface="Roboto"/>
                <a:sym typeface="Roboto"/>
              </a:rPr>
              <a:t>In conclusion, Generative Adversarial Networks (GANs) represent a groundbreaking advancement in the field of artificial intelligence, offering unparalleled capabilities in generating realistic data across various domains. From computer vision to natural language processing and beyond, GANs have demonstrated their versatility and potential in a myriad of applications, revolutionizing industries and driving innovation. Through an adversarial training paradigm, GANs enable the creation of lifelike images, texts, and other data types, with implications ranging from entertainment and healthcare to education and beyond.</a:t>
            </a:r>
          </a:p>
          <a:p>
            <a:pPr marL="0" lvl="0" indent="0" algn="l" rtl="0">
              <a:lnSpc>
                <a:spcPct val="120000"/>
              </a:lnSpc>
              <a:spcBef>
                <a:spcPts val="1500"/>
              </a:spcBef>
              <a:spcAft>
                <a:spcPts val="0"/>
              </a:spcAft>
              <a:buNone/>
            </a:pPr>
            <a:r>
              <a:rPr lang="en-US" sz="2000" dirty="0">
                <a:solidFill>
                  <a:schemeClr val="bg2"/>
                </a:solidFill>
                <a:latin typeface="Roboto"/>
                <a:ea typeface="Roboto"/>
                <a:cs typeface="Roboto"/>
                <a:sym typeface="Roboto"/>
              </a:rPr>
              <a:t>In essence, Generative Adversarial Networks represent not just a technological advancement, but a paradigm shift in how we interact with and utilize artificial intelligence. With continued research, collaboration, and exploration, the potential of GANs is limitless, offering boundless opportunities for discovery, creativity, and progress. As we embark on this journey, let us embrace the power of GANs to imagine, create, and innovate, shaping a future where artificial intelligence enriches and enhances every aspect of our lives.</a:t>
            </a:r>
          </a:p>
          <a:p>
            <a:pPr marL="0" lvl="0" indent="0" algn="l" rtl="0">
              <a:lnSpc>
                <a:spcPct val="110000"/>
              </a:lnSpc>
              <a:spcBef>
                <a:spcPts val="0"/>
              </a:spcBef>
              <a:spcAft>
                <a:spcPts val="1200"/>
              </a:spcAft>
              <a:buNone/>
            </a:pPr>
            <a:endParaRPr lang="en-US" sz="2000" dirty="0">
              <a:solidFill>
                <a:schemeClr val="bg2"/>
              </a:solidFill>
              <a:latin typeface="Roboto"/>
              <a:ea typeface="Roboto"/>
              <a:cs typeface="Roboto"/>
              <a:sym typeface="Roboto"/>
            </a:endParaRPr>
          </a:p>
          <a:p>
            <a:endParaRPr lang="en-IN" dirty="0">
              <a:solidFill>
                <a:schemeClr val="bg2"/>
              </a:solidFill>
            </a:endParaRPr>
          </a:p>
        </p:txBody>
      </p:sp>
    </p:spTree>
    <p:extLst>
      <p:ext uri="{BB962C8B-B14F-4D97-AF65-F5344CB8AC3E}">
        <p14:creationId xmlns:p14="http://schemas.microsoft.com/office/powerpoint/2010/main" val="3598400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400" dirty="0">
                <a:solidFill>
                  <a:schemeClr val="bg2"/>
                </a:solidFill>
                <a:latin typeface="Lucida Handwriting" panose="03010101010101010101" pitchFamily="66" charset="0"/>
              </a:rPr>
              <a:t>Thank you!!</a:t>
            </a:r>
          </a:p>
        </p:txBody>
      </p:sp>
      <p:sp>
        <p:nvSpPr>
          <p:cNvPr id="5" name="Picture Placeholder 4" descr="An empty placeholder to add an image. Click on the placeholder and select the image that you wish to add"/>
          <p:cNvSpPr>
            <a:spLocks noGrp="1"/>
          </p:cNvSpPr>
          <p:nvPr>
            <p:ph type="pic" idx="1"/>
          </p:nvPr>
        </p:nvSpPr>
        <p:spPr/>
      </p:sp>
      <p:pic>
        <p:nvPicPr>
          <p:cNvPr id="3074" name="Picture 2" descr="How to Develop a GAN for Generating MNIST Handwritten Digits -  MachineLearningMastery.com">
            <a:extLst>
              <a:ext uri="{FF2B5EF4-FFF2-40B4-BE49-F238E27FC236}">
                <a16:creationId xmlns:a16="http://schemas.microsoft.com/office/drawing/2014/main" id="{027B5DCE-D518-3FD6-E4AA-736FDCF7FC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753" y="512064"/>
            <a:ext cx="6702552" cy="5833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48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 dirty="0">
                <a:solidFill>
                  <a:srgbClr val="08170F"/>
                </a:solidFill>
                <a:latin typeface="Krona One"/>
                <a:ea typeface="Krona One"/>
                <a:cs typeface="Krona One"/>
                <a:sym typeface="Krona One"/>
              </a:rPr>
              <a:t>Handwritten Digit Generation using GANs</a:t>
            </a:r>
            <a:endParaRPr lang="en-US" dirty="0"/>
          </a:p>
        </p:txBody>
      </p:sp>
      <p:sp>
        <p:nvSpPr>
          <p:cNvPr id="14" name="Content Placeholder 13"/>
          <p:cNvSpPr>
            <a:spLocks noGrp="1"/>
          </p:cNvSpPr>
          <p:nvPr>
            <p:ph idx="1"/>
          </p:nvPr>
        </p:nvSpPr>
        <p:spPr/>
        <p:txBody>
          <a:bodyPr>
            <a:normAutofit lnSpcReduction="10000"/>
          </a:bodyPr>
          <a:lstStyle/>
          <a:p>
            <a:r>
              <a:rPr lang="en-US" dirty="0">
                <a:solidFill>
                  <a:schemeClr val="bg2"/>
                </a:solidFill>
              </a:rPr>
              <a:t>Introduction</a:t>
            </a:r>
          </a:p>
          <a:p>
            <a:r>
              <a:rPr lang="en-US" dirty="0">
                <a:solidFill>
                  <a:schemeClr val="bg2"/>
                </a:solidFill>
              </a:rPr>
              <a:t>GAN Architecture</a:t>
            </a:r>
          </a:p>
          <a:p>
            <a:r>
              <a:rPr lang="en-US" dirty="0">
                <a:solidFill>
                  <a:schemeClr val="bg2"/>
                </a:solidFill>
              </a:rPr>
              <a:t>Handwritten Digit Generation</a:t>
            </a:r>
          </a:p>
          <a:p>
            <a:r>
              <a:rPr lang="en-US" dirty="0">
                <a:solidFill>
                  <a:schemeClr val="bg2"/>
                </a:solidFill>
              </a:rPr>
              <a:t>Code Overview</a:t>
            </a:r>
          </a:p>
          <a:p>
            <a:r>
              <a:rPr lang="en-US" dirty="0">
                <a:solidFill>
                  <a:schemeClr val="bg2"/>
                </a:solidFill>
              </a:rPr>
              <a:t>Training Process</a:t>
            </a:r>
          </a:p>
          <a:p>
            <a:r>
              <a:rPr lang="en-US" dirty="0">
                <a:solidFill>
                  <a:schemeClr val="bg2"/>
                </a:solidFill>
              </a:rPr>
              <a:t>Understanding GAN</a:t>
            </a:r>
          </a:p>
          <a:p>
            <a:r>
              <a:rPr lang="en-US" dirty="0">
                <a:solidFill>
                  <a:schemeClr val="bg2"/>
                </a:solidFill>
              </a:rPr>
              <a:t>Challenges and Limitation</a:t>
            </a:r>
          </a:p>
          <a:p>
            <a:r>
              <a:rPr lang="en-US" dirty="0">
                <a:solidFill>
                  <a:schemeClr val="bg2"/>
                </a:solidFill>
              </a:rPr>
              <a:t>Applications and Future Scope</a:t>
            </a:r>
          </a:p>
          <a:p>
            <a:r>
              <a:rPr lang="en-US" dirty="0">
                <a:solidFill>
                  <a:schemeClr val="bg2"/>
                </a:solidFill>
              </a:rPr>
              <a:t>Conclusion</a:t>
            </a:r>
          </a:p>
        </p:txBody>
      </p:sp>
      <p:pic>
        <p:nvPicPr>
          <p:cNvPr id="2050" name="Picture 2" descr="Implementation of GANs to generated Handwritten Digits | TheAILearner">
            <a:extLst>
              <a:ext uri="{FF2B5EF4-FFF2-40B4-BE49-F238E27FC236}">
                <a16:creationId xmlns:a16="http://schemas.microsoft.com/office/drawing/2014/main" id="{E0C53302-8847-7170-585B-3FDDA9261F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9470" y="2297047"/>
            <a:ext cx="4295775" cy="288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85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Introduction</a:t>
            </a:r>
          </a:p>
        </p:txBody>
      </p:sp>
      <p:sp>
        <p:nvSpPr>
          <p:cNvPr id="6" name="Content Placeholder 5">
            <a:extLst>
              <a:ext uri="{FF2B5EF4-FFF2-40B4-BE49-F238E27FC236}">
                <a16:creationId xmlns:a16="http://schemas.microsoft.com/office/drawing/2014/main" id="{D21B5A15-F3B1-9C0E-4248-DE569AE7D736}"/>
              </a:ext>
            </a:extLst>
          </p:cNvPr>
          <p:cNvSpPr>
            <a:spLocks noGrp="1"/>
          </p:cNvSpPr>
          <p:nvPr>
            <p:ph idx="1"/>
          </p:nvPr>
        </p:nvSpPr>
        <p:spPr/>
        <p:txBody>
          <a:bodyPr>
            <a:normAutofit/>
          </a:bodyPr>
          <a:lstStyle/>
          <a:p>
            <a:r>
              <a:rPr lang="en-US" dirty="0">
                <a:solidFill>
                  <a:schemeClr val="bg2"/>
                </a:solidFill>
              </a:rPr>
              <a:t>Objective: Exploring the power of Generative Adversarial Networks (GANs) in generating realistic handwritten digit images.</a:t>
            </a:r>
          </a:p>
          <a:p>
            <a:r>
              <a:rPr lang="en-US" dirty="0">
                <a:solidFill>
                  <a:schemeClr val="bg2"/>
                </a:solidFill>
              </a:rPr>
              <a:t>Background: Handwritten digit generation plays a crucial role in various applications such as digit recognition systems, document analysis, and synthetic data generation for machine learning.</a:t>
            </a:r>
          </a:p>
          <a:p>
            <a:r>
              <a:rPr lang="en-US" dirty="0">
                <a:solidFill>
                  <a:schemeClr val="bg2"/>
                </a:solidFill>
              </a:rPr>
              <a:t>Approach: Leveraging GANs, a cutting-edge deep learning technique, to generate synthetic handwritten digits that closely resemble real-world examples.</a:t>
            </a:r>
          </a:p>
          <a:p>
            <a:r>
              <a:rPr lang="en-US" dirty="0">
                <a:solidFill>
                  <a:schemeClr val="bg2"/>
                </a:solidFill>
              </a:rPr>
              <a:t>Agenda: In this presentation, we'll delve into the architecture of GANs, discuss the training process, showcase the results of generating handwritten digits, and explore future directions for this exciting field.</a:t>
            </a:r>
            <a:endParaRPr lang="en-IN" dirty="0">
              <a:solidFill>
                <a:schemeClr val="bg2"/>
              </a:solidFill>
            </a:endParaRPr>
          </a:p>
        </p:txBody>
      </p:sp>
    </p:spTree>
    <p:extLst>
      <p:ext uri="{BB962C8B-B14F-4D97-AF65-F5344CB8AC3E}">
        <p14:creationId xmlns:p14="http://schemas.microsoft.com/office/powerpoint/2010/main" val="756610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GAN Architecture</a:t>
            </a:r>
          </a:p>
        </p:txBody>
      </p:sp>
      <p:sp>
        <p:nvSpPr>
          <p:cNvPr id="3" name="Content Placeholder 2"/>
          <p:cNvSpPr>
            <a:spLocks noGrp="1"/>
          </p:cNvSpPr>
          <p:nvPr>
            <p:ph sz="half" idx="1"/>
          </p:nvPr>
        </p:nvSpPr>
        <p:spPr/>
        <p:txBody>
          <a:bodyPr/>
          <a:lstStyle/>
          <a:p>
            <a:r>
              <a:rPr lang="en-US" dirty="0">
                <a:solidFill>
                  <a:schemeClr val="bg2"/>
                </a:solidFill>
              </a:rPr>
              <a:t>The GAN architecture consists of a Generator network, which generates synthetic data, and a Discriminator network, which distinguishes between real and synthetic data. During training, the Generator learns to produce data that is increasingly indistinguishable from real examples, while the Discriminator learns to better classify between real and synthetic data. This adversarial process leads to the generation of high-quality synthetic data that closely resembles real data examples.</a:t>
            </a:r>
          </a:p>
        </p:txBody>
      </p:sp>
      <p:pic>
        <p:nvPicPr>
          <p:cNvPr id="1026" name="Picture 2" descr="The architecture of a generative adversarial network (GAN). The... |  Download Scientific Diagram">
            <a:extLst>
              <a:ext uri="{FF2B5EF4-FFF2-40B4-BE49-F238E27FC236}">
                <a16:creationId xmlns:a16="http://schemas.microsoft.com/office/drawing/2014/main" id="{CF17BB19-B638-F81B-7300-28B1A591525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67867" y="1366837"/>
            <a:ext cx="3729442"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32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Handwritten Digit Generation</a:t>
            </a:r>
          </a:p>
        </p:txBody>
      </p:sp>
    </p:spTree>
    <p:extLst>
      <p:ext uri="{BB962C8B-B14F-4D97-AF65-F5344CB8AC3E}">
        <p14:creationId xmlns:p14="http://schemas.microsoft.com/office/powerpoint/2010/main" val="1401137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solidFill>
                  <a:schemeClr val="bg2"/>
                </a:solidFill>
              </a:rPr>
              <a:t>Handwritten Digit Generation</a:t>
            </a:r>
          </a:p>
        </p:txBody>
      </p:sp>
      <p:sp>
        <p:nvSpPr>
          <p:cNvPr id="4" name="Content Placeholder 3">
            <a:extLst>
              <a:ext uri="{FF2B5EF4-FFF2-40B4-BE49-F238E27FC236}">
                <a16:creationId xmlns:a16="http://schemas.microsoft.com/office/drawing/2014/main" id="{08DB4BD4-9E88-58ED-7B23-BA382FD508ED}"/>
              </a:ext>
            </a:extLst>
          </p:cNvPr>
          <p:cNvSpPr>
            <a:spLocks noGrp="1"/>
          </p:cNvSpPr>
          <p:nvPr>
            <p:ph idx="1"/>
          </p:nvPr>
        </p:nvSpPr>
        <p:spPr/>
        <p:txBody>
          <a:bodyPr>
            <a:normAutofit fontScale="92500" lnSpcReduction="10000"/>
          </a:bodyPr>
          <a:lstStyle/>
          <a:p>
            <a:pPr algn="l"/>
            <a:r>
              <a:rPr lang="en-US" sz="2600" b="1" i="0" dirty="0">
                <a:solidFill>
                  <a:schemeClr val="bg2"/>
                </a:solidFill>
                <a:effectLst/>
                <a:latin typeface="Söhne"/>
              </a:rPr>
              <a:t>Generator Model:</a:t>
            </a:r>
          </a:p>
          <a:p>
            <a:pPr algn="l">
              <a:buFont typeface="+mj-lt"/>
              <a:buAutoNum type="arabicPeriod"/>
            </a:pPr>
            <a:r>
              <a:rPr lang="en-US" b="1" i="0" dirty="0">
                <a:solidFill>
                  <a:schemeClr val="bg2"/>
                </a:solidFill>
                <a:effectLst/>
                <a:latin typeface="Söhne"/>
              </a:rPr>
              <a:t>Input:</a:t>
            </a:r>
            <a:endParaRPr lang="en-US" b="0" i="0" dirty="0">
              <a:solidFill>
                <a:schemeClr val="bg2"/>
              </a:solidFill>
              <a:effectLst/>
              <a:latin typeface="Söhne"/>
            </a:endParaRPr>
          </a:p>
          <a:p>
            <a:pPr marL="742950" lvl="1" indent="-285750" algn="l">
              <a:buFont typeface="+mj-lt"/>
              <a:buAutoNum type="arabicPeriod"/>
            </a:pPr>
            <a:r>
              <a:rPr lang="en-US" b="0" i="0" dirty="0">
                <a:solidFill>
                  <a:schemeClr val="bg2"/>
                </a:solidFill>
                <a:effectLst/>
                <a:latin typeface="Söhne"/>
              </a:rPr>
              <a:t>Random noise vector (latent space) sampled from a Gaussian distribution. This vector serves as the seed for generating digits.</a:t>
            </a:r>
          </a:p>
          <a:p>
            <a:pPr algn="l">
              <a:buFont typeface="+mj-lt"/>
              <a:buAutoNum type="arabicPeriod"/>
            </a:pPr>
            <a:r>
              <a:rPr lang="en-US" b="1" i="0" dirty="0">
                <a:solidFill>
                  <a:schemeClr val="bg2"/>
                </a:solidFill>
                <a:effectLst/>
                <a:latin typeface="Söhne"/>
              </a:rPr>
              <a:t>Architecture:</a:t>
            </a:r>
            <a:endParaRPr lang="en-US" b="0" i="0" dirty="0">
              <a:solidFill>
                <a:schemeClr val="bg2"/>
              </a:solidFill>
              <a:effectLst/>
              <a:latin typeface="Söhne"/>
            </a:endParaRPr>
          </a:p>
          <a:p>
            <a:pPr marL="742950" lvl="1" indent="-285750" algn="l">
              <a:buFont typeface="+mj-lt"/>
              <a:buAutoNum type="arabicPeriod"/>
            </a:pPr>
            <a:r>
              <a:rPr lang="en-US" b="0" i="0" dirty="0">
                <a:solidFill>
                  <a:schemeClr val="bg2"/>
                </a:solidFill>
                <a:effectLst/>
                <a:latin typeface="Söhne"/>
              </a:rPr>
              <a:t>Fully connected layers: The noise vector is passed through several fully connected layers, gradually increasing the spatial dimensions.</a:t>
            </a:r>
          </a:p>
          <a:p>
            <a:pPr marL="742950" lvl="1" indent="-285750" algn="l">
              <a:buFont typeface="+mj-lt"/>
              <a:buAutoNum type="arabicPeriod"/>
            </a:pPr>
            <a:r>
              <a:rPr lang="en-US" b="0" i="0" dirty="0" err="1">
                <a:solidFill>
                  <a:schemeClr val="bg2"/>
                </a:solidFill>
                <a:effectLst/>
                <a:latin typeface="Söhne"/>
              </a:rPr>
              <a:t>ReLU</a:t>
            </a:r>
            <a:r>
              <a:rPr lang="en-US" b="0" i="0" dirty="0">
                <a:solidFill>
                  <a:schemeClr val="bg2"/>
                </a:solidFill>
                <a:effectLst/>
                <a:latin typeface="Söhne"/>
              </a:rPr>
              <a:t> activation function: Applied after each fully connected layer to introduce non-linearity.</a:t>
            </a:r>
          </a:p>
          <a:p>
            <a:pPr marL="742950" lvl="1" indent="-285750" algn="l">
              <a:buFont typeface="+mj-lt"/>
              <a:buAutoNum type="arabicPeriod"/>
            </a:pPr>
            <a:r>
              <a:rPr lang="en-US" b="0" i="0" dirty="0">
                <a:solidFill>
                  <a:schemeClr val="bg2"/>
                </a:solidFill>
                <a:effectLst/>
                <a:latin typeface="Söhne"/>
              </a:rPr>
              <a:t>Output layer: Utilizes a sigmoid activation function to squash the values to the range [0, 1], representing grayscale pixel values.</a:t>
            </a:r>
          </a:p>
          <a:p>
            <a:pPr algn="l">
              <a:buFont typeface="+mj-lt"/>
              <a:buAutoNum type="arabicPeriod"/>
            </a:pPr>
            <a:r>
              <a:rPr lang="en-US" b="1" i="0" dirty="0">
                <a:solidFill>
                  <a:schemeClr val="bg2"/>
                </a:solidFill>
                <a:effectLst/>
                <a:latin typeface="Söhne"/>
              </a:rPr>
              <a:t>Output:</a:t>
            </a:r>
            <a:endParaRPr lang="en-US" b="0" i="0" dirty="0">
              <a:solidFill>
                <a:schemeClr val="bg2"/>
              </a:solidFill>
              <a:effectLst/>
              <a:latin typeface="Söhne"/>
            </a:endParaRPr>
          </a:p>
          <a:p>
            <a:pPr marL="742950" lvl="1" indent="-285750" algn="l">
              <a:buFont typeface="+mj-lt"/>
              <a:buAutoNum type="arabicPeriod"/>
            </a:pPr>
            <a:r>
              <a:rPr lang="en-US" b="0" i="0" dirty="0">
                <a:solidFill>
                  <a:schemeClr val="bg2"/>
                </a:solidFill>
                <a:effectLst/>
                <a:latin typeface="Söhne"/>
              </a:rPr>
              <a:t>A 28x28 grayscale image representing a handwritten digit.</a:t>
            </a:r>
          </a:p>
          <a:p>
            <a:endParaRPr lang="en-IN" dirty="0">
              <a:solidFill>
                <a:schemeClr val="bg2"/>
              </a:solidFill>
            </a:endParaRPr>
          </a:p>
        </p:txBody>
      </p:sp>
    </p:spTree>
    <p:extLst>
      <p:ext uri="{BB962C8B-B14F-4D97-AF65-F5344CB8AC3E}">
        <p14:creationId xmlns:p14="http://schemas.microsoft.com/office/powerpoint/2010/main" val="1345761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2AF27-9ECF-1CF7-E892-E55DC68465C7}"/>
              </a:ext>
            </a:extLst>
          </p:cNvPr>
          <p:cNvSpPr>
            <a:spLocks noGrp="1"/>
          </p:cNvSpPr>
          <p:nvPr>
            <p:ph idx="1"/>
          </p:nvPr>
        </p:nvSpPr>
        <p:spPr>
          <a:xfrm>
            <a:off x="1341120" y="1451728"/>
            <a:ext cx="9509760" cy="4577851"/>
          </a:xfrm>
        </p:spPr>
        <p:txBody>
          <a:bodyPr/>
          <a:lstStyle/>
          <a:p>
            <a:pPr algn="l"/>
            <a:r>
              <a:rPr lang="en-US" sz="2400" b="1" i="0" dirty="0">
                <a:solidFill>
                  <a:schemeClr val="bg2"/>
                </a:solidFill>
                <a:effectLst/>
                <a:latin typeface="Söhne"/>
              </a:rPr>
              <a:t>Discriminator Model:</a:t>
            </a:r>
          </a:p>
          <a:p>
            <a:pPr algn="l">
              <a:buFont typeface="+mj-lt"/>
              <a:buAutoNum type="arabicPeriod"/>
            </a:pPr>
            <a:r>
              <a:rPr lang="en-US" b="1" i="0" dirty="0">
                <a:solidFill>
                  <a:schemeClr val="bg2"/>
                </a:solidFill>
                <a:effectLst/>
                <a:latin typeface="Söhne"/>
              </a:rPr>
              <a:t>Input:</a:t>
            </a:r>
            <a:endParaRPr lang="en-US" b="0" i="0" dirty="0">
              <a:solidFill>
                <a:schemeClr val="bg2"/>
              </a:solidFill>
              <a:effectLst/>
              <a:latin typeface="Söhne"/>
            </a:endParaRPr>
          </a:p>
          <a:p>
            <a:pPr marL="742950" lvl="1" indent="-285750" algn="l">
              <a:buFont typeface="+mj-lt"/>
              <a:buAutoNum type="arabicPeriod"/>
            </a:pPr>
            <a:r>
              <a:rPr lang="en-US" b="0" i="0" dirty="0">
                <a:solidFill>
                  <a:schemeClr val="bg2"/>
                </a:solidFill>
                <a:effectLst/>
                <a:latin typeface="Söhne"/>
              </a:rPr>
              <a:t>Either a real handwritten digit image or a synthetic image generated by the Generator.</a:t>
            </a:r>
          </a:p>
          <a:p>
            <a:pPr algn="l">
              <a:buFont typeface="+mj-lt"/>
              <a:buAutoNum type="arabicPeriod"/>
            </a:pPr>
            <a:r>
              <a:rPr lang="en-US" b="1" i="0" dirty="0">
                <a:solidFill>
                  <a:schemeClr val="bg2"/>
                </a:solidFill>
                <a:effectLst/>
                <a:latin typeface="Söhne"/>
              </a:rPr>
              <a:t>Architecture:</a:t>
            </a:r>
            <a:endParaRPr lang="en-US" b="0" i="0" dirty="0">
              <a:solidFill>
                <a:schemeClr val="bg2"/>
              </a:solidFill>
              <a:effectLst/>
              <a:latin typeface="Söhne"/>
            </a:endParaRPr>
          </a:p>
          <a:p>
            <a:pPr marL="742950" lvl="1" indent="-285750" algn="l">
              <a:buFont typeface="+mj-lt"/>
              <a:buAutoNum type="arabicPeriod"/>
            </a:pPr>
            <a:r>
              <a:rPr lang="en-US" b="0" i="0" dirty="0">
                <a:solidFill>
                  <a:schemeClr val="bg2"/>
                </a:solidFill>
                <a:effectLst/>
                <a:latin typeface="Söhne"/>
              </a:rPr>
              <a:t>Convolutional layers: Process the input image, extracting features through convolutions.</a:t>
            </a:r>
          </a:p>
          <a:p>
            <a:pPr marL="742950" lvl="1" indent="-285750" algn="l">
              <a:buFont typeface="+mj-lt"/>
              <a:buAutoNum type="arabicPeriod"/>
            </a:pPr>
            <a:r>
              <a:rPr lang="en-US" b="0" i="0" dirty="0">
                <a:solidFill>
                  <a:schemeClr val="bg2"/>
                </a:solidFill>
                <a:effectLst/>
                <a:latin typeface="Söhne"/>
              </a:rPr>
              <a:t>Leaky </a:t>
            </a:r>
            <a:r>
              <a:rPr lang="en-US" b="0" i="0" dirty="0" err="1">
                <a:solidFill>
                  <a:schemeClr val="bg2"/>
                </a:solidFill>
                <a:effectLst/>
                <a:latin typeface="Söhne"/>
              </a:rPr>
              <a:t>ReLU</a:t>
            </a:r>
            <a:r>
              <a:rPr lang="en-US" b="0" i="0" dirty="0">
                <a:solidFill>
                  <a:schemeClr val="bg2"/>
                </a:solidFill>
                <a:effectLst/>
                <a:latin typeface="Söhne"/>
              </a:rPr>
              <a:t> activation function: Applied after each convolutional layer to introduce non-linearity.</a:t>
            </a:r>
          </a:p>
          <a:p>
            <a:pPr marL="742950" lvl="1" indent="-285750" algn="l">
              <a:buFont typeface="+mj-lt"/>
              <a:buAutoNum type="arabicPeriod"/>
            </a:pPr>
            <a:r>
              <a:rPr lang="en-US" b="0" i="0" dirty="0">
                <a:solidFill>
                  <a:schemeClr val="bg2"/>
                </a:solidFill>
                <a:effectLst/>
                <a:latin typeface="Söhne"/>
              </a:rPr>
              <a:t>Fully connected layers: Flatten the output from the convolutional layers and pass it through fully connected layers for binary classification.</a:t>
            </a:r>
          </a:p>
          <a:p>
            <a:pPr marL="742950" lvl="1" indent="-285750" algn="l">
              <a:buFont typeface="+mj-lt"/>
              <a:buAutoNum type="arabicPeriod"/>
            </a:pPr>
            <a:r>
              <a:rPr lang="en-US" b="0" i="0" dirty="0">
                <a:solidFill>
                  <a:schemeClr val="bg2"/>
                </a:solidFill>
                <a:effectLst/>
                <a:latin typeface="Söhne"/>
              </a:rPr>
              <a:t>Output layer: Utilizes a sigmoid activation function to produce a probability indicating whether the input image is real or fake.</a:t>
            </a:r>
          </a:p>
          <a:p>
            <a:endParaRPr lang="en-IN" dirty="0">
              <a:solidFill>
                <a:schemeClr val="bg2"/>
              </a:solidFill>
            </a:endParaRPr>
          </a:p>
        </p:txBody>
      </p:sp>
    </p:spTree>
    <p:extLst>
      <p:ext uri="{BB962C8B-B14F-4D97-AF65-F5344CB8AC3E}">
        <p14:creationId xmlns:p14="http://schemas.microsoft.com/office/powerpoint/2010/main" val="1755289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341120" y="467360"/>
            <a:ext cx="9509760" cy="739271"/>
          </a:xfrm>
        </p:spPr>
        <p:txBody>
          <a:bodyPr/>
          <a:lstStyle/>
          <a:p>
            <a:r>
              <a:rPr lang="en-US" dirty="0">
                <a:solidFill>
                  <a:schemeClr val="bg2"/>
                </a:solidFill>
              </a:rPr>
              <a:t>Code Overview</a:t>
            </a:r>
          </a:p>
        </p:txBody>
      </p:sp>
      <p:pic>
        <p:nvPicPr>
          <p:cNvPr id="3" name="Content Placeholder 2">
            <a:extLst>
              <a:ext uri="{FF2B5EF4-FFF2-40B4-BE49-F238E27FC236}">
                <a16:creationId xmlns:a16="http://schemas.microsoft.com/office/drawing/2014/main" id="{AFFB1FBD-7ECB-4B82-92D4-ADBF1F7C94E7}"/>
              </a:ext>
            </a:extLst>
          </p:cNvPr>
          <p:cNvPicPr>
            <a:picLocks noGrp="1" noChangeAspect="1"/>
          </p:cNvPicPr>
          <p:nvPr>
            <p:ph sz="half" idx="2"/>
          </p:nvPr>
        </p:nvPicPr>
        <p:blipFill>
          <a:blip r:embed="rId2"/>
          <a:stretch>
            <a:fillRect/>
          </a:stretch>
        </p:blipFill>
        <p:spPr>
          <a:xfrm>
            <a:off x="493025" y="1700784"/>
            <a:ext cx="4572000" cy="2819400"/>
          </a:xfrm>
        </p:spPr>
      </p:pic>
      <p:pic>
        <p:nvPicPr>
          <p:cNvPr id="5" name="Picture 4">
            <a:extLst>
              <a:ext uri="{FF2B5EF4-FFF2-40B4-BE49-F238E27FC236}">
                <a16:creationId xmlns:a16="http://schemas.microsoft.com/office/drawing/2014/main" id="{97C1E027-4994-C0B7-6D23-97B55863BF2C}"/>
              </a:ext>
            </a:extLst>
          </p:cNvPr>
          <p:cNvPicPr>
            <a:picLocks noChangeAspect="1"/>
          </p:cNvPicPr>
          <p:nvPr/>
        </p:nvPicPr>
        <p:blipFill>
          <a:blip r:embed="rId3"/>
          <a:stretch>
            <a:fillRect/>
          </a:stretch>
        </p:blipFill>
        <p:spPr>
          <a:xfrm>
            <a:off x="2551680" y="4831788"/>
            <a:ext cx="8992855" cy="1247949"/>
          </a:xfrm>
          <a:prstGeom prst="rect">
            <a:avLst/>
          </a:prstGeom>
        </p:spPr>
      </p:pic>
    </p:spTree>
    <p:extLst>
      <p:ext uri="{BB962C8B-B14F-4D97-AF65-F5344CB8AC3E}">
        <p14:creationId xmlns:p14="http://schemas.microsoft.com/office/powerpoint/2010/main" val="1341470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C11A2-4702-3E3A-E360-5BB2F86C182A}"/>
              </a:ext>
            </a:extLst>
          </p:cNvPr>
          <p:cNvSpPr>
            <a:spLocks noGrp="1"/>
          </p:cNvSpPr>
          <p:nvPr>
            <p:ph type="title"/>
          </p:nvPr>
        </p:nvSpPr>
        <p:spPr/>
        <p:txBody>
          <a:bodyPr/>
          <a:lstStyle/>
          <a:p>
            <a:r>
              <a:rPr lang="en-US" dirty="0">
                <a:solidFill>
                  <a:schemeClr val="bg2"/>
                </a:solidFill>
              </a:rPr>
              <a:t>Training Process</a:t>
            </a:r>
            <a:endParaRPr lang="en-IN" dirty="0">
              <a:solidFill>
                <a:schemeClr val="bg2"/>
              </a:solidFill>
            </a:endParaRPr>
          </a:p>
        </p:txBody>
      </p:sp>
      <p:sp>
        <p:nvSpPr>
          <p:cNvPr id="3" name="Content Placeholder 2">
            <a:extLst>
              <a:ext uri="{FF2B5EF4-FFF2-40B4-BE49-F238E27FC236}">
                <a16:creationId xmlns:a16="http://schemas.microsoft.com/office/drawing/2014/main" id="{03775A0E-FB74-9974-DA48-F0B25AD71A3F}"/>
              </a:ext>
            </a:extLst>
          </p:cNvPr>
          <p:cNvSpPr>
            <a:spLocks noGrp="1"/>
          </p:cNvSpPr>
          <p:nvPr>
            <p:ph idx="1"/>
          </p:nvPr>
        </p:nvSpPr>
        <p:spPr/>
        <p:txBody>
          <a:bodyPr/>
          <a:lstStyle/>
          <a:p>
            <a:pPr algn="l">
              <a:buFont typeface="+mj-lt"/>
              <a:buAutoNum type="arabicPeriod"/>
            </a:pPr>
            <a:r>
              <a:rPr lang="en-US" b="1" i="0" dirty="0">
                <a:solidFill>
                  <a:schemeClr val="bg2"/>
                </a:solidFill>
                <a:effectLst/>
                <a:latin typeface="Söhne"/>
              </a:rPr>
              <a:t>Generator Training:</a:t>
            </a:r>
            <a:endParaRPr lang="en-US" b="0" i="0" dirty="0">
              <a:solidFill>
                <a:schemeClr val="bg2"/>
              </a:solidFill>
              <a:effectLst/>
              <a:latin typeface="Söhne"/>
            </a:endParaRPr>
          </a:p>
          <a:p>
            <a:pPr marL="742950" lvl="1" indent="-285750" algn="l">
              <a:buFont typeface="+mj-lt"/>
              <a:buAutoNum type="arabicPeriod"/>
            </a:pPr>
            <a:r>
              <a:rPr lang="en-US" b="0" i="0" dirty="0">
                <a:solidFill>
                  <a:schemeClr val="bg2"/>
                </a:solidFill>
                <a:effectLst/>
                <a:latin typeface="Söhne"/>
              </a:rPr>
              <a:t>The Generator takes random noise as input and generates synthetic images.</a:t>
            </a:r>
          </a:p>
          <a:p>
            <a:pPr marL="742950" lvl="1" indent="-285750" algn="l">
              <a:buFont typeface="+mj-lt"/>
              <a:buAutoNum type="arabicPeriod"/>
            </a:pPr>
            <a:r>
              <a:rPr lang="en-US" b="0" i="0" dirty="0">
                <a:solidFill>
                  <a:schemeClr val="bg2"/>
                </a:solidFill>
                <a:effectLst/>
                <a:latin typeface="Söhne"/>
              </a:rPr>
              <a:t>These synthetic images are then fed into the Discriminator.</a:t>
            </a:r>
          </a:p>
          <a:p>
            <a:pPr marL="742950" lvl="1" indent="-285750" algn="l">
              <a:buFont typeface="+mj-lt"/>
              <a:buAutoNum type="arabicPeriod"/>
            </a:pPr>
            <a:r>
              <a:rPr lang="en-US" b="0" i="0" dirty="0">
                <a:solidFill>
                  <a:schemeClr val="bg2"/>
                </a:solidFill>
                <a:effectLst/>
                <a:latin typeface="Söhne"/>
              </a:rPr>
              <a:t>The Generator aims to generate images that the Discriminator classifies as real.</a:t>
            </a:r>
          </a:p>
          <a:p>
            <a:pPr algn="l">
              <a:buFont typeface="+mj-lt"/>
              <a:buAutoNum type="arabicPeriod"/>
            </a:pPr>
            <a:r>
              <a:rPr lang="en-US" b="1" i="0" dirty="0">
                <a:solidFill>
                  <a:schemeClr val="bg2"/>
                </a:solidFill>
                <a:effectLst/>
                <a:latin typeface="Söhne"/>
              </a:rPr>
              <a:t>Discriminator Training:</a:t>
            </a:r>
            <a:endParaRPr lang="en-US" b="0" i="0" dirty="0">
              <a:solidFill>
                <a:schemeClr val="bg2"/>
              </a:solidFill>
              <a:effectLst/>
              <a:latin typeface="Söhne"/>
            </a:endParaRPr>
          </a:p>
          <a:p>
            <a:pPr marL="742950" lvl="1" indent="-285750" algn="l">
              <a:buFont typeface="+mj-lt"/>
              <a:buAutoNum type="arabicPeriod"/>
            </a:pPr>
            <a:r>
              <a:rPr lang="en-US" b="0" i="0" dirty="0">
                <a:solidFill>
                  <a:schemeClr val="bg2"/>
                </a:solidFill>
                <a:effectLst/>
                <a:latin typeface="Söhne"/>
              </a:rPr>
              <a:t>The Discriminator is trained on both real images from the MNIST dataset and synthetic images from the Generator.</a:t>
            </a:r>
          </a:p>
          <a:p>
            <a:pPr marL="742950" lvl="1" indent="-285750" algn="l">
              <a:buFont typeface="+mj-lt"/>
              <a:buAutoNum type="arabicPeriod"/>
            </a:pPr>
            <a:r>
              <a:rPr lang="en-US" b="0" i="0" dirty="0">
                <a:solidFill>
                  <a:schemeClr val="bg2"/>
                </a:solidFill>
                <a:effectLst/>
                <a:latin typeface="Söhne"/>
              </a:rPr>
              <a:t>It learns to distinguish between real and synthetic images.</a:t>
            </a:r>
          </a:p>
          <a:p>
            <a:pPr marL="742950" lvl="1" indent="-285750" algn="l">
              <a:buFont typeface="+mj-lt"/>
              <a:buAutoNum type="arabicPeriod"/>
            </a:pPr>
            <a:r>
              <a:rPr lang="en-US" b="0" i="0" dirty="0">
                <a:solidFill>
                  <a:schemeClr val="bg2"/>
                </a:solidFill>
                <a:effectLst/>
                <a:latin typeface="Söhne"/>
              </a:rPr>
              <a:t>The Discriminator provides feedback to the Generator, guiding it to produce more realistic images.</a:t>
            </a:r>
          </a:p>
          <a:p>
            <a:endParaRPr lang="en-IN" dirty="0">
              <a:solidFill>
                <a:schemeClr val="bg2"/>
              </a:solidFill>
            </a:endParaRPr>
          </a:p>
        </p:txBody>
      </p:sp>
    </p:spTree>
    <p:extLst>
      <p:ext uri="{BB962C8B-B14F-4D97-AF65-F5344CB8AC3E}">
        <p14:creationId xmlns:p14="http://schemas.microsoft.com/office/powerpoint/2010/main" val="4001727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Teal 16x9">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al banded presentation (widescreen).potx" id="{8384684B-0E69-492A-91E7-29F709A97A1C}" vid="{F5096ADD-FCE7-411A-B9A7-AE292EEF7591}"/>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Teal banded presentation (widescreen)</Template>
  <TotalTime>49</TotalTime>
  <Words>1241</Words>
  <Application>Microsoft Office PowerPoint</Application>
  <PresentationFormat>Widescreen</PresentationFormat>
  <Paragraphs>79</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Krona One</vt:lpstr>
      <vt:lpstr>Lucida Handwriting</vt:lpstr>
      <vt:lpstr>Roboto</vt:lpstr>
      <vt:lpstr>Roboto Medium</vt:lpstr>
      <vt:lpstr>Söhne</vt:lpstr>
      <vt:lpstr>Banded Design Teal 16x9</vt:lpstr>
      <vt:lpstr>Handwritten Digit Generation using GANs</vt:lpstr>
      <vt:lpstr>Handwritten Digit Generation using GANs</vt:lpstr>
      <vt:lpstr>Introduction</vt:lpstr>
      <vt:lpstr>GAN Architecture</vt:lpstr>
      <vt:lpstr>Handwritten Digit Generation</vt:lpstr>
      <vt:lpstr>Handwritten Digit Generation</vt:lpstr>
      <vt:lpstr>PowerPoint Presentation</vt:lpstr>
      <vt:lpstr>Code Overview</vt:lpstr>
      <vt:lpstr>Training Process</vt:lpstr>
      <vt:lpstr>PowerPoint Presentation</vt:lpstr>
      <vt:lpstr>Understanding GAN</vt:lpstr>
      <vt:lpstr>Challenges and Limitations</vt:lpstr>
      <vt:lpstr>Applications and Future Scope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 Generation using GANs</dc:title>
  <dc:creator>Yathindra Pravanan</dc:creator>
  <cp:lastModifiedBy>Yathindra Pravanan</cp:lastModifiedBy>
  <cp:revision>1</cp:revision>
  <dcterms:created xsi:type="dcterms:W3CDTF">2024-05-11T04:41:23Z</dcterms:created>
  <dcterms:modified xsi:type="dcterms:W3CDTF">2024-05-11T05:30:35Z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