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64"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15C9D5-71D5-422C-ABCB-DBF6CDDF6D73}" type="doc">
      <dgm:prSet loTypeId="urn:microsoft.com/office/officeart/2016/7/layout/BasicProcessNew" loCatId="process" qsTypeId="urn:microsoft.com/office/officeart/2005/8/quickstyle/simple1" qsCatId="simple" csTypeId="urn:microsoft.com/office/officeart/2005/8/colors/accent1_2" csCatId="accent1" phldr="1"/>
      <dgm:spPr/>
      <dgm:t>
        <a:bodyPr/>
        <a:lstStyle/>
        <a:p>
          <a:endParaRPr lang="en-US"/>
        </a:p>
      </dgm:t>
    </dgm:pt>
    <dgm:pt modelId="{61BB3284-E10D-402A-872D-62C11186E17D}">
      <dgm:prSet/>
      <dgm:spPr/>
      <dgm:t>
        <a:bodyPr/>
        <a:lstStyle/>
        <a:p>
          <a:r>
            <a:rPr lang="en-IN"/>
            <a:t>Step 1: Data Collection &amp; Understanding Loaded the dataset (hotel_booking.csv) into a Pandas DataFrame.Performed exploratory data analysis (EDA) to understand feature distributions, missing values, and correlations.</a:t>
          </a:r>
          <a:endParaRPr lang="en-US"/>
        </a:p>
      </dgm:t>
    </dgm:pt>
    <dgm:pt modelId="{EFA9898F-6FB8-4816-A4E6-AC035C8EC2F4}" type="parTrans" cxnId="{E0521E3C-3BC7-4715-B61C-EEBFFC72AB08}">
      <dgm:prSet/>
      <dgm:spPr/>
      <dgm:t>
        <a:bodyPr/>
        <a:lstStyle/>
        <a:p>
          <a:endParaRPr lang="en-US"/>
        </a:p>
      </dgm:t>
    </dgm:pt>
    <dgm:pt modelId="{23D34E74-DEB3-45CB-98D3-415A9F2410BA}" type="sibTrans" cxnId="{E0521E3C-3BC7-4715-B61C-EEBFFC72AB08}">
      <dgm:prSet/>
      <dgm:spPr/>
      <dgm:t>
        <a:bodyPr/>
        <a:lstStyle/>
        <a:p>
          <a:endParaRPr lang="en-US"/>
        </a:p>
      </dgm:t>
    </dgm:pt>
    <dgm:pt modelId="{949D8B53-468F-4EFB-93C9-522A95BE7B6F}">
      <dgm:prSet/>
      <dgm:spPr/>
      <dgm:t>
        <a:bodyPr/>
        <a:lstStyle/>
        <a:p>
          <a:r>
            <a:rPr lang="en-IN" dirty="0"/>
            <a:t>Step 2: Data </a:t>
          </a:r>
          <a:r>
            <a:rPr lang="en-IN" dirty="0" err="1"/>
            <a:t>PreprocessingFeature</a:t>
          </a:r>
          <a:r>
            <a:rPr lang="en-IN" dirty="0"/>
            <a:t> Engineering: Removed irrelevant and redundant </a:t>
          </a:r>
          <a:r>
            <a:rPr lang="en-IN" dirty="0" err="1"/>
            <a:t>features.Handling</a:t>
          </a:r>
          <a:r>
            <a:rPr lang="en-IN" dirty="0"/>
            <a:t> Missing Values: Imputed missing values using appropriate </a:t>
          </a:r>
          <a:r>
            <a:rPr lang="en-IN" dirty="0" err="1"/>
            <a:t>strategies.Encoding</a:t>
          </a:r>
          <a:r>
            <a:rPr lang="en-IN" dirty="0"/>
            <a:t> Categorical Variables: Converted categorical features into numerical format (One-Hot Encoding, Label Encoding).Data Balancing: Checked class imbalance and considered techniques like oversampling/</a:t>
          </a:r>
          <a:r>
            <a:rPr lang="en-IN" dirty="0" err="1"/>
            <a:t>undersampling</a:t>
          </a:r>
          <a:r>
            <a:rPr lang="en-IN" dirty="0"/>
            <a:t> if </a:t>
          </a:r>
          <a:r>
            <a:rPr lang="en-IN" dirty="0" err="1"/>
            <a:t>required.Data</a:t>
          </a:r>
          <a:r>
            <a:rPr lang="en-IN" dirty="0"/>
            <a:t> Splitting: Divided data into training and test sets using </a:t>
          </a:r>
          <a:r>
            <a:rPr lang="en-IN" dirty="0" err="1"/>
            <a:t>train_test_split</a:t>
          </a:r>
          <a:r>
            <a:rPr lang="en-IN" dirty="0"/>
            <a:t>().</a:t>
          </a:r>
          <a:endParaRPr lang="en-US" dirty="0"/>
        </a:p>
      </dgm:t>
    </dgm:pt>
    <dgm:pt modelId="{C9D44459-1E19-4683-A5CA-277F474FBCD9}" type="parTrans" cxnId="{778ECF5B-E65D-473E-B26C-81FA7F07FC7A}">
      <dgm:prSet/>
      <dgm:spPr/>
      <dgm:t>
        <a:bodyPr/>
        <a:lstStyle/>
        <a:p>
          <a:endParaRPr lang="en-US"/>
        </a:p>
      </dgm:t>
    </dgm:pt>
    <dgm:pt modelId="{3D485FA0-0487-47B0-A76E-D5A21CC8B119}" type="sibTrans" cxnId="{778ECF5B-E65D-473E-B26C-81FA7F07FC7A}">
      <dgm:prSet/>
      <dgm:spPr/>
      <dgm:t>
        <a:bodyPr/>
        <a:lstStyle/>
        <a:p>
          <a:endParaRPr lang="en-US"/>
        </a:p>
      </dgm:t>
    </dgm:pt>
    <dgm:pt modelId="{038F0ABB-F65E-416F-B464-E2727099C584}">
      <dgm:prSet/>
      <dgm:spPr/>
      <dgm:t>
        <a:bodyPr/>
        <a:lstStyle/>
        <a:p>
          <a:r>
            <a:rPr lang="en-IN" dirty="0"/>
            <a:t>Step 3: Model Building &amp; </a:t>
          </a:r>
          <a:r>
            <a:rPr lang="en-IN" dirty="0" err="1"/>
            <a:t>TrainingThree</a:t>
          </a:r>
          <a:r>
            <a:rPr lang="en-IN" dirty="0"/>
            <a:t> machine learning models were implemented: Decision Tree Classifier – Interpretable model to understand key factors influencing cancellations.  Random Forest Classifier – An ensemble method to improve accuracy and reduce overfitting. </a:t>
          </a:r>
          <a:r>
            <a:rPr lang="en-IN" dirty="0" err="1"/>
            <a:t>XGBoost</a:t>
          </a:r>
          <a:r>
            <a:rPr lang="en-IN" dirty="0"/>
            <a:t> Classifier – A powerful boosting algorithm for better predictive </a:t>
          </a:r>
          <a:r>
            <a:rPr lang="en-IN" dirty="0" err="1"/>
            <a:t>performance.Hyperparameter</a:t>
          </a:r>
          <a:r>
            <a:rPr lang="en-IN" dirty="0"/>
            <a:t> Tuning: Used Grid Search and Stratified K-Fold Cross-Validation to optimize model parameters.</a:t>
          </a:r>
          <a:endParaRPr lang="en-US" dirty="0"/>
        </a:p>
      </dgm:t>
    </dgm:pt>
    <dgm:pt modelId="{12ACCC1B-1D6B-4E77-B5D8-3D4FE44DCFA8}" type="parTrans" cxnId="{2DE9E135-FE5B-421D-9D8E-5F2169D901F7}">
      <dgm:prSet/>
      <dgm:spPr/>
      <dgm:t>
        <a:bodyPr/>
        <a:lstStyle/>
        <a:p>
          <a:endParaRPr lang="en-US"/>
        </a:p>
      </dgm:t>
    </dgm:pt>
    <dgm:pt modelId="{25B7EF22-DCA8-4F4E-BF10-BB350B50D9DE}" type="sibTrans" cxnId="{2DE9E135-FE5B-421D-9D8E-5F2169D901F7}">
      <dgm:prSet/>
      <dgm:spPr/>
      <dgm:t>
        <a:bodyPr/>
        <a:lstStyle/>
        <a:p>
          <a:endParaRPr lang="en-US"/>
        </a:p>
      </dgm:t>
    </dgm:pt>
    <dgm:pt modelId="{08CB0436-BC28-4336-845B-ADE4CC44CCE3}">
      <dgm:prSet/>
      <dgm:spPr/>
      <dgm:t>
        <a:bodyPr/>
        <a:lstStyle/>
        <a:p>
          <a:r>
            <a:rPr lang="en-IN"/>
            <a:t>Step 4: Model Evaluation &amp; ComparisonEvaluated models using key metrics:AccuracyPrecision, Recall, and F1-score (to handle class imbalance)ROC-AUC Score (to measure overall classification performance)Confusion Matrix &amp; ROC Curve Visualization</a:t>
          </a:r>
          <a:endParaRPr lang="en-US"/>
        </a:p>
      </dgm:t>
    </dgm:pt>
    <dgm:pt modelId="{235B6592-82AF-4526-BAD5-8800B8E8C8B1}" type="parTrans" cxnId="{31C47D66-5735-408F-98C9-C4D8B1912BBB}">
      <dgm:prSet/>
      <dgm:spPr/>
      <dgm:t>
        <a:bodyPr/>
        <a:lstStyle/>
        <a:p>
          <a:endParaRPr lang="en-US"/>
        </a:p>
      </dgm:t>
    </dgm:pt>
    <dgm:pt modelId="{C2D87BB8-091B-4B11-9F60-C7E3FA70D7A7}" type="sibTrans" cxnId="{31C47D66-5735-408F-98C9-C4D8B1912BBB}">
      <dgm:prSet/>
      <dgm:spPr/>
      <dgm:t>
        <a:bodyPr/>
        <a:lstStyle/>
        <a:p>
          <a:endParaRPr lang="en-US"/>
        </a:p>
      </dgm:t>
    </dgm:pt>
    <dgm:pt modelId="{8C330D67-5351-4923-BE00-487AE46B0998}">
      <dgm:prSet/>
      <dgm:spPr/>
      <dgm:t>
        <a:bodyPr/>
        <a:lstStyle/>
        <a:p>
          <a:r>
            <a:rPr lang="en-IN"/>
            <a:t>Step 5: Feature Importance Analysis &amp; InsightsAnalyzed feature importance using the XGBoost model.Identified key factors contributing to booking cancellations (e.g., lead_time, deposit_type, special_requests).Provided actionable insights for hotels to minimize cancellations.</a:t>
          </a:r>
          <a:endParaRPr lang="en-US"/>
        </a:p>
      </dgm:t>
    </dgm:pt>
    <dgm:pt modelId="{05DD5B73-7CF9-44C6-8A26-2FE7B76EAE0D}" type="parTrans" cxnId="{E2AC0F61-907B-49C7-B800-499CB4AF0E5D}">
      <dgm:prSet/>
      <dgm:spPr/>
      <dgm:t>
        <a:bodyPr/>
        <a:lstStyle/>
        <a:p>
          <a:endParaRPr lang="en-US"/>
        </a:p>
      </dgm:t>
    </dgm:pt>
    <dgm:pt modelId="{9A0784D7-62AD-4272-B0E3-6468C4B1250B}" type="sibTrans" cxnId="{E2AC0F61-907B-49C7-B800-499CB4AF0E5D}">
      <dgm:prSet/>
      <dgm:spPr/>
      <dgm:t>
        <a:bodyPr/>
        <a:lstStyle/>
        <a:p>
          <a:endParaRPr lang="en-US"/>
        </a:p>
      </dgm:t>
    </dgm:pt>
    <dgm:pt modelId="{9C88ED3E-2A3E-47C5-B8F7-AC5B0D810222}" type="pres">
      <dgm:prSet presAssocID="{3115C9D5-71D5-422C-ABCB-DBF6CDDF6D73}" presName="Name0" presStyleCnt="0">
        <dgm:presLayoutVars>
          <dgm:dir/>
          <dgm:resizeHandles val="exact"/>
        </dgm:presLayoutVars>
      </dgm:prSet>
      <dgm:spPr/>
    </dgm:pt>
    <dgm:pt modelId="{3284A0BE-88A5-419B-9BA0-4503B2917A42}" type="pres">
      <dgm:prSet presAssocID="{61BB3284-E10D-402A-872D-62C11186E17D}" presName="node" presStyleLbl="node1" presStyleIdx="0" presStyleCnt="9">
        <dgm:presLayoutVars>
          <dgm:bulletEnabled val="1"/>
        </dgm:presLayoutVars>
      </dgm:prSet>
      <dgm:spPr/>
    </dgm:pt>
    <dgm:pt modelId="{AD678547-BB2E-4F33-B838-335B4F318CCF}" type="pres">
      <dgm:prSet presAssocID="{23D34E74-DEB3-45CB-98D3-415A9F2410BA}" presName="sibTransSpacerBeforeConnector" presStyleCnt="0"/>
      <dgm:spPr/>
    </dgm:pt>
    <dgm:pt modelId="{4A534F3E-3BF7-4E52-9868-A1323D047F4F}" type="pres">
      <dgm:prSet presAssocID="{23D34E74-DEB3-45CB-98D3-415A9F2410BA}" presName="sibTrans" presStyleLbl="node1" presStyleIdx="1" presStyleCnt="9"/>
      <dgm:spPr/>
    </dgm:pt>
    <dgm:pt modelId="{B8AAAE65-0053-4FEF-861A-C227B43E30B8}" type="pres">
      <dgm:prSet presAssocID="{23D34E74-DEB3-45CB-98D3-415A9F2410BA}" presName="sibTransSpacerAfterConnector" presStyleCnt="0"/>
      <dgm:spPr/>
    </dgm:pt>
    <dgm:pt modelId="{91181613-855C-4616-A8E0-DAF7EE485D4C}" type="pres">
      <dgm:prSet presAssocID="{949D8B53-468F-4EFB-93C9-522A95BE7B6F}" presName="node" presStyleLbl="node1" presStyleIdx="2" presStyleCnt="9">
        <dgm:presLayoutVars>
          <dgm:bulletEnabled val="1"/>
        </dgm:presLayoutVars>
      </dgm:prSet>
      <dgm:spPr/>
    </dgm:pt>
    <dgm:pt modelId="{BDF7ECB0-CFA5-4CB7-B060-1755269DA9D1}" type="pres">
      <dgm:prSet presAssocID="{3D485FA0-0487-47B0-A76E-D5A21CC8B119}" presName="sibTransSpacerBeforeConnector" presStyleCnt="0"/>
      <dgm:spPr/>
    </dgm:pt>
    <dgm:pt modelId="{51D8D1A6-0A16-4641-88EF-AD39338CC2DC}" type="pres">
      <dgm:prSet presAssocID="{3D485FA0-0487-47B0-A76E-D5A21CC8B119}" presName="sibTrans" presStyleLbl="node1" presStyleIdx="3" presStyleCnt="9"/>
      <dgm:spPr/>
    </dgm:pt>
    <dgm:pt modelId="{834023FE-739E-4699-9861-ADA8A1E8E18B}" type="pres">
      <dgm:prSet presAssocID="{3D485FA0-0487-47B0-A76E-D5A21CC8B119}" presName="sibTransSpacerAfterConnector" presStyleCnt="0"/>
      <dgm:spPr/>
    </dgm:pt>
    <dgm:pt modelId="{9931DAAF-1656-488D-B248-660F78CDCC50}" type="pres">
      <dgm:prSet presAssocID="{038F0ABB-F65E-416F-B464-E2727099C584}" presName="node" presStyleLbl="node1" presStyleIdx="4" presStyleCnt="9">
        <dgm:presLayoutVars>
          <dgm:bulletEnabled val="1"/>
        </dgm:presLayoutVars>
      </dgm:prSet>
      <dgm:spPr/>
    </dgm:pt>
    <dgm:pt modelId="{DA16F89F-42DE-43C0-BF14-8FAD126B16BA}" type="pres">
      <dgm:prSet presAssocID="{25B7EF22-DCA8-4F4E-BF10-BB350B50D9DE}" presName="sibTransSpacerBeforeConnector" presStyleCnt="0"/>
      <dgm:spPr/>
    </dgm:pt>
    <dgm:pt modelId="{706B42EA-8C56-43D7-8C08-6C2ED4AB1945}" type="pres">
      <dgm:prSet presAssocID="{25B7EF22-DCA8-4F4E-BF10-BB350B50D9DE}" presName="sibTrans" presStyleLbl="node1" presStyleIdx="5" presStyleCnt="9"/>
      <dgm:spPr/>
    </dgm:pt>
    <dgm:pt modelId="{1877CB47-304C-4EA6-A7A4-409BB75CCA64}" type="pres">
      <dgm:prSet presAssocID="{25B7EF22-DCA8-4F4E-BF10-BB350B50D9DE}" presName="sibTransSpacerAfterConnector" presStyleCnt="0"/>
      <dgm:spPr/>
    </dgm:pt>
    <dgm:pt modelId="{CCCBF42E-5E13-4149-924C-495D036A8E91}" type="pres">
      <dgm:prSet presAssocID="{08CB0436-BC28-4336-845B-ADE4CC44CCE3}" presName="node" presStyleLbl="node1" presStyleIdx="6" presStyleCnt="9">
        <dgm:presLayoutVars>
          <dgm:bulletEnabled val="1"/>
        </dgm:presLayoutVars>
      </dgm:prSet>
      <dgm:spPr/>
    </dgm:pt>
    <dgm:pt modelId="{16CF8C68-C825-448E-9634-D807B90A2D9C}" type="pres">
      <dgm:prSet presAssocID="{C2D87BB8-091B-4B11-9F60-C7E3FA70D7A7}" presName="sibTransSpacerBeforeConnector" presStyleCnt="0"/>
      <dgm:spPr/>
    </dgm:pt>
    <dgm:pt modelId="{F8EFD006-55AE-4CD4-8ABE-FEBAE3611171}" type="pres">
      <dgm:prSet presAssocID="{C2D87BB8-091B-4B11-9F60-C7E3FA70D7A7}" presName="sibTrans" presStyleLbl="node1" presStyleIdx="7" presStyleCnt="9"/>
      <dgm:spPr/>
    </dgm:pt>
    <dgm:pt modelId="{6D776369-57C5-4277-9853-141D20315D90}" type="pres">
      <dgm:prSet presAssocID="{C2D87BB8-091B-4B11-9F60-C7E3FA70D7A7}" presName="sibTransSpacerAfterConnector" presStyleCnt="0"/>
      <dgm:spPr/>
    </dgm:pt>
    <dgm:pt modelId="{31C93CCE-C595-4A80-A647-E53D8BBD3B19}" type="pres">
      <dgm:prSet presAssocID="{8C330D67-5351-4923-BE00-487AE46B0998}" presName="node" presStyleLbl="node1" presStyleIdx="8" presStyleCnt="9">
        <dgm:presLayoutVars>
          <dgm:bulletEnabled val="1"/>
        </dgm:presLayoutVars>
      </dgm:prSet>
      <dgm:spPr/>
    </dgm:pt>
  </dgm:ptLst>
  <dgm:cxnLst>
    <dgm:cxn modelId="{2008E312-6BA5-4C2B-B7A2-BB1972BDE458}" type="presOf" srcId="{8C330D67-5351-4923-BE00-487AE46B0998}" destId="{31C93CCE-C595-4A80-A647-E53D8BBD3B19}" srcOrd="0" destOrd="0" presId="urn:microsoft.com/office/officeart/2016/7/layout/BasicProcessNew"/>
    <dgm:cxn modelId="{B08E3E1D-784E-456D-A7FF-0279D44EDA88}" type="presOf" srcId="{08CB0436-BC28-4336-845B-ADE4CC44CCE3}" destId="{CCCBF42E-5E13-4149-924C-495D036A8E91}" srcOrd="0" destOrd="0" presId="urn:microsoft.com/office/officeart/2016/7/layout/BasicProcessNew"/>
    <dgm:cxn modelId="{5F745F23-B974-4B90-B56C-51C651084C69}" type="presOf" srcId="{61BB3284-E10D-402A-872D-62C11186E17D}" destId="{3284A0BE-88A5-419B-9BA0-4503B2917A42}" srcOrd="0" destOrd="0" presId="urn:microsoft.com/office/officeart/2016/7/layout/BasicProcessNew"/>
    <dgm:cxn modelId="{A384C425-DB8B-4931-B0E7-D32364117A4E}" type="presOf" srcId="{25B7EF22-DCA8-4F4E-BF10-BB350B50D9DE}" destId="{706B42EA-8C56-43D7-8C08-6C2ED4AB1945}" srcOrd="0" destOrd="0" presId="urn:microsoft.com/office/officeart/2016/7/layout/BasicProcessNew"/>
    <dgm:cxn modelId="{DE46FF2A-F395-4ED0-B8AD-863128AF00EB}" type="presOf" srcId="{23D34E74-DEB3-45CB-98D3-415A9F2410BA}" destId="{4A534F3E-3BF7-4E52-9868-A1323D047F4F}" srcOrd="0" destOrd="0" presId="urn:microsoft.com/office/officeart/2016/7/layout/BasicProcessNew"/>
    <dgm:cxn modelId="{2DE9E135-FE5B-421D-9D8E-5F2169D901F7}" srcId="{3115C9D5-71D5-422C-ABCB-DBF6CDDF6D73}" destId="{038F0ABB-F65E-416F-B464-E2727099C584}" srcOrd="2" destOrd="0" parTransId="{12ACCC1B-1D6B-4E77-B5D8-3D4FE44DCFA8}" sibTransId="{25B7EF22-DCA8-4F4E-BF10-BB350B50D9DE}"/>
    <dgm:cxn modelId="{E0521E3C-3BC7-4715-B61C-EEBFFC72AB08}" srcId="{3115C9D5-71D5-422C-ABCB-DBF6CDDF6D73}" destId="{61BB3284-E10D-402A-872D-62C11186E17D}" srcOrd="0" destOrd="0" parTransId="{EFA9898F-6FB8-4816-A4E6-AC035C8EC2F4}" sibTransId="{23D34E74-DEB3-45CB-98D3-415A9F2410BA}"/>
    <dgm:cxn modelId="{778ECF5B-E65D-473E-B26C-81FA7F07FC7A}" srcId="{3115C9D5-71D5-422C-ABCB-DBF6CDDF6D73}" destId="{949D8B53-468F-4EFB-93C9-522A95BE7B6F}" srcOrd="1" destOrd="0" parTransId="{C9D44459-1E19-4683-A5CA-277F474FBCD9}" sibTransId="{3D485FA0-0487-47B0-A76E-D5A21CC8B119}"/>
    <dgm:cxn modelId="{E2AC0F61-907B-49C7-B800-499CB4AF0E5D}" srcId="{3115C9D5-71D5-422C-ABCB-DBF6CDDF6D73}" destId="{8C330D67-5351-4923-BE00-487AE46B0998}" srcOrd="4" destOrd="0" parTransId="{05DD5B73-7CF9-44C6-8A26-2FE7B76EAE0D}" sibTransId="{9A0784D7-62AD-4272-B0E3-6468C4B1250B}"/>
    <dgm:cxn modelId="{31C47D66-5735-408F-98C9-C4D8B1912BBB}" srcId="{3115C9D5-71D5-422C-ABCB-DBF6CDDF6D73}" destId="{08CB0436-BC28-4336-845B-ADE4CC44CCE3}" srcOrd="3" destOrd="0" parTransId="{235B6592-82AF-4526-BAD5-8800B8E8C8B1}" sibTransId="{C2D87BB8-091B-4B11-9F60-C7E3FA70D7A7}"/>
    <dgm:cxn modelId="{21C4D599-48DD-4B9B-B045-7EB614FEF68C}" type="presOf" srcId="{3115C9D5-71D5-422C-ABCB-DBF6CDDF6D73}" destId="{9C88ED3E-2A3E-47C5-B8F7-AC5B0D810222}" srcOrd="0" destOrd="0" presId="urn:microsoft.com/office/officeart/2016/7/layout/BasicProcessNew"/>
    <dgm:cxn modelId="{120189B9-AC48-4914-86E6-296A4EE8AD1A}" type="presOf" srcId="{C2D87BB8-091B-4B11-9F60-C7E3FA70D7A7}" destId="{F8EFD006-55AE-4CD4-8ABE-FEBAE3611171}" srcOrd="0" destOrd="0" presId="urn:microsoft.com/office/officeart/2016/7/layout/BasicProcessNew"/>
    <dgm:cxn modelId="{431524C6-7EB0-4F78-849F-F0F04FACD28E}" type="presOf" srcId="{949D8B53-468F-4EFB-93C9-522A95BE7B6F}" destId="{91181613-855C-4616-A8E0-DAF7EE485D4C}" srcOrd="0" destOrd="0" presId="urn:microsoft.com/office/officeart/2016/7/layout/BasicProcessNew"/>
    <dgm:cxn modelId="{F96C4BD3-C555-49F7-BE5D-6CF06352F7DD}" type="presOf" srcId="{3D485FA0-0487-47B0-A76E-D5A21CC8B119}" destId="{51D8D1A6-0A16-4641-88EF-AD39338CC2DC}" srcOrd="0" destOrd="0" presId="urn:microsoft.com/office/officeart/2016/7/layout/BasicProcessNew"/>
    <dgm:cxn modelId="{F22F75FB-C02F-486E-9A53-002D74D64F11}" type="presOf" srcId="{038F0ABB-F65E-416F-B464-E2727099C584}" destId="{9931DAAF-1656-488D-B248-660F78CDCC50}" srcOrd="0" destOrd="0" presId="urn:microsoft.com/office/officeart/2016/7/layout/BasicProcessNew"/>
    <dgm:cxn modelId="{5BCF3AC1-AB42-4482-8AC7-0DBC934E0699}" type="presParOf" srcId="{9C88ED3E-2A3E-47C5-B8F7-AC5B0D810222}" destId="{3284A0BE-88A5-419B-9BA0-4503B2917A42}" srcOrd="0" destOrd="0" presId="urn:microsoft.com/office/officeart/2016/7/layout/BasicProcessNew"/>
    <dgm:cxn modelId="{A798A6F9-7477-492C-816B-F0BB7B1B3A85}" type="presParOf" srcId="{9C88ED3E-2A3E-47C5-B8F7-AC5B0D810222}" destId="{AD678547-BB2E-4F33-B838-335B4F318CCF}" srcOrd="1" destOrd="0" presId="urn:microsoft.com/office/officeart/2016/7/layout/BasicProcessNew"/>
    <dgm:cxn modelId="{4FA7013F-DAA3-4992-89FF-C903D624098E}" type="presParOf" srcId="{9C88ED3E-2A3E-47C5-B8F7-AC5B0D810222}" destId="{4A534F3E-3BF7-4E52-9868-A1323D047F4F}" srcOrd="2" destOrd="0" presId="urn:microsoft.com/office/officeart/2016/7/layout/BasicProcessNew"/>
    <dgm:cxn modelId="{93FF7602-B146-49E7-BF04-1326E6F2778F}" type="presParOf" srcId="{9C88ED3E-2A3E-47C5-B8F7-AC5B0D810222}" destId="{B8AAAE65-0053-4FEF-861A-C227B43E30B8}" srcOrd="3" destOrd="0" presId="urn:microsoft.com/office/officeart/2016/7/layout/BasicProcessNew"/>
    <dgm:cxn modelId="{522E0AFF-20E1-4E48-B6C2-81DEF117A84B}" type="presParOf" srcId="{9C88ED3E-2A3E-47C5-B8F7-AC5B0D810222}" destId="{91181613-855C-4616-A8E0-DAF7EE485D4C}" srcOrd="4" destOrd="0" presId="urn:microsoft.com/office/officeart/2016/7/layout/BasicProcessNew"/>
    <dgm:cxn modelId="{91226E3B-837C-43BE-8C4D-37F1D3E33177}" type="presParOf" srcId="{9C88ED3E-2A3E-47C5-B8F7-AC5B0D810222}" destId="{BDF7ECB0-CFA5-4CB7-B060-1755269DA9D1}" srcOrd="5" destOrd="0" presId="urn:microsoft.com/office/officeart/2016/7/layout/BasicProcessNew"/>
    <dgm:cxn modelId="{FAACCDD8-046F-4956-BC09-FD973631DEE5}" type="presParOf" srcId="{9C88ED3E-2A3E-47C5-B8F7-AC5B0D810222}" destId="{51D8D1A6-0A16-4641-88EF-AD39338CC2DC}" srcOrd="6" destOrd="0" presId="urn:microsoft.com/office/officeart/2016/7/layout/BasicProcessNew"/>
    <dgm:cxn modelId="{F3D2D9FA-B1F8-4D5B-8707-7E39E54709C0}" type="presParOf" srcId="{9C88ED3E-2A3E-47C5-B8F7-AC5B0D810222}" destId="{834023FE-739E-4699-9861-ADA8A1E8E18B}" srcOrd="7" destOrd="0" presId="urn:microsoft.com/office/officeart/2016/7/layout/BasicProcessNew"/>
    <dgm:cxn modelId="{F55C8E35-234A-44B9-B1FA-747CAF9B1D0B}" type="presParOf" srcId="{9C88ED3E-2A3E-47C5-B8F7-AC5B0D810222}" destId="{9931DAAF-1656-488D-B248-660F78CDCC50}" srcOrd="8" destOrd="0" presId="urn:microsoft.com/office/officeart/2016/7/layout/BasicProcessNew"/>
    <dgm:cxn modelId="{54CEDD75-B5C0-49DA-B904-13D6720D8C7B}" type="presParOf" srcId="{9C88ED3E-2A3E-47C5-B8F7-AC5B0D810222}" destId="{DA16F89F-42DE-43C0-BF14-8FAD126B16BA}" srcOrd="9" destOrd="0" presId="urn:microsoft.com/office/officeart/2016/7/layout/BasicProcessNew"/>
    <dgm:cxn modelId="{6B1F2CB2-5CB7-4D5C-AAAD-A19156F5A70E}" type="presParOf" srcId="{9C88ED3E-2A3E-47C5-B8F7-AC5B0D810222}" destId="{706B42EA-8C56-43D7-8C08-6C2ED4AB1945}" srcOrd="10" destOrd="0" presId="urn:microsoft.com/office/officeart/2016/7/layout/BasicProcessNew"/>
    <dgm:cxn modelId="{7FA2DC64-8AF3-48E2-AC93-35BDC97064EC}" type="presParOf" srcId="{9C88ED3E-2A3E-47C5-B8F7-AC5B0D810222}" destId="{1877CB47-304C-4EA6-A7A4-409BB75CCA64}" srcOrd="11" destOrd="0" presId="urn:microsoft.com/office/officeart/2016/7/layout/BasicProcessNew"/>
    <dgm:cxn modelId="{B6B24F44-D358-48CE-8120-E013737E230B}" type="presParOf" srcId="{9C88ED3E-2A3E-47C5-B8F7-AC5B0D810222}" destId="{CCCBF42E-5E13-4149-924C-495D036A8E91}" srcOrd="12" destOrd="0" presId="urn:microsoft.com/office/officeart/2016/7/layout/BasicProcessNew"/>
    <dgm:cxn modelId="{1D674062-6484-4552-85CB-69EF865DAA97}" type="presParOf" srcId="{9C88ED3E-2A3E-47C5-B8F7-AC5B0D810222}" destId="{16CF8C68-C825-448E-9634-D807B90A2D9C}" srcOrd="13" destOrd="0" presId="urn:microsoft.com/office/officeart/2016/7/layout/BasicProcessNew"/>
    <dgm:cxn modelId="{E49784DE-EDB0-4C4D-B38B-BAB2E16D0121}" type="presParOf" srcId="{9C88ED3E-2A3E-47C5-B8F7-AC5B0D810222}" destId="{F8EFD006-55AE-4CD4-8ABE-FEBAE3611171}" srcOrd="14" destOrd="0" presId="urn:microsoft.com/office/officeart/2016/7/layout/BasicProcessNew"/>
    <dgm:cxn modelId="{611A9692-8AFA-4585-AD02-AF7DDF24C15D}" type="presParOf" srcId="{9C88ED3E-2A3E-47C5-B8F7-AC5B0D810222}" destId="{6D776369-57C5-4277-9853-141D20315D90}" srcOrd="15" destOrd="0" presId="urn:microsoft.com/office/officeart/2016/7/layout/BasicProcessNew"/>
    <dgm:cxn modelId="{F46686E7-2690-4303-B9E5-2F926B061F7A}" type="presParOf" srcId="{9C88ED3E-2A3E-47C5-B8F7-AC5B0D810222}" destId="{31C93CCE-C595-4A80-A647-E53D8BBD3B19}" srcOrd="16"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4A0BE-88A5-419B-9BA0-4503B2917A42}">
      <dsp:nvSpPr>
        <dsp:cNvPr id="0" name=""/>
        <dsp:cNvSpPr/>
      </dsp:nvSpPr>
      <dsp:spPr>
        <a:xfrm>
          <a:off x="11929" y="556744"/>
          <a:ext cx="1981471" cy="34108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IN" sz="1100" kern="1200"/>
            <a:t>Step 1: Data Collection &amp; Understanding Loaded the dataset (hotel_booking.csv) into a Pandas DataFrame.Performed exploratory data analysis (EDA) to understand feature distributions, missing values, and correlations.</a:t>
          </a:r>
          <a:endParaRPr lang="en-US" sz="1100" kern="1200"/>
        </a:p>
      </dsp:txBody>
      <dsp:txXfrm>
        <a:off x="11929" y="556744"/>
        <a:ext cx="1981471" cy="3410825"/>
      </dsp:txXfrm>
    </dsp:sp>
    <dsp:sp modelId="{4A534F3E-3BF7-4E52-9868-A1323D047F4F}">
      <dsp:nvSpPr>
        <dsp:cNvPr id="0" name=""/>
        <dsp:cNvSpPr/>
      </dsp:nvSpPr>
      <dsp:spPr>
        <a:xfrm>
          <a:off x="2021692" y="2140657"/>
          <a:ext cx="297220"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181613-855C-4616-A8E0-DAF7EE485D4C}">
      <dsp:nvSpPr>
        <dsp:cNvPr id="0" name=""/>
        <dsp:cNvSpPr/>
      </dsp:nvSpPr>
      <dsp:spPr>
        <a:xfrm>
          <a:off x="2347203" y="556744"/>
          <a:ext cx="1981471" cy="34108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IN" sz="1100" kern="1200" dirty="0"/>
            <a:t>Step 2: Data </a:t>
          </a:r>
          <a:r>
            <a:rPr lang="en-IN" sz="1100" kern="1200" dirty="0" err="1"/>
            <a:t>PreprocessingFeature</a:t>
          </a:r>
          <a:r>
            <a:rPr lang="en-IN" sz="1100" kern="1200" dirty="0"/>
            <a:t> Engineering: Removed irrelevant and redundant </a:t>
          </a:r>
          <a:r>
            <a:rPr lang="en-IN" sz="1100" kern="1200" dirty="0" err="1"/>
            <a:t>features.Handling</a:t>
          </a:r>
          <a:r>
            <a:rPr lang="en-IN" sz="1100" kern="1200" dirty="0"/>
            <a:t> Missing Values: Imputed missing values using appropriate </a:t>
          </a:r>
          <a:r>
            <a:rPr lang="en-IN" sz="1100" kern="1200" dirty="0" err="1"/>
            <a:t>strategies.Encoding</a:t>
          </a:r>
          <a:r>
            <a:rPr lang="en-IN" sz="1100" kern="1200" dirty="0"/>
            <a:t> Categorical Variables: Converted categorical features into numerical format (One-Hot Encoding, Label Encoding).Data Balancing: Checked class imbalance and considered techniques like oversampling/</a:t>
          </a:r>
          <a:r>
            <a:rPr lang="en-IN" sz="1100" kern="1200" dirty="0" err="1"/>
            <a:t>undersampling</a:t>
          </a:r>
          <a:r>
            <a:rPr lang="en-IN" sz="1100" kern="1200" dirty="0"/>
            <a:t> if </a:t>
          </a:r>
          <a:r>
            <a:rPr lang="en-IN" sz="1100" kern="1200" dirty="0" err="1"/>
            <a:t>required.Data</a:t>
          </a:r>
          <a:r>
            <a:rPr lang="en-IN" sz="1100" kern="1200" dirty="0"/>
            <a:t> Splitting: Divided data into training and test sets using </a:t>
          </a:r>
          <a:r>
            <a:rPr lang="en-IN" sz="1100" kern="1200" dirty="0" err="1"/>
            <a:t>train_test_split</a:t>
          </a:r>
          <a:r>
            <a:rPr lang="en-IN" sz="1100" kern="1200" dirty="0"/>
            <a:t>().</a:t>
          </a:r>
          <a:endParaRPr lang="en-US" sz="1100" kern="1200" dirty="0"/>
        </a:p>
      </dsp:txBody>
      <dsp:txXfrm>
        <a:off x="2347203" y="556744"/>
        <a:ext cx="1981471" cy="3410825"/>
      </dsp:txXfrm>
    </dsp:sp>
    <dsp:sp modelId="{51D8D1A6-0A16-4641-88EF-AD39338CC2DC}">
      <dsp:nvSpPr>
        <dsp:cNvPr id="0" name=""/>
        <dsp:cNvSpPr/>
      </dsp:nvSpPr>
      <dsp:spPr>
        <a:xfrm>
          <a:off x="4356965" y="2140657"/>
          <a:ext cx="297220"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31DAAF-1656-488D-B248-660F78CDCC50}">
      <dsp:nvSpPr>
        <dsp:cNvPr id="0" name=""/>
        <dsp:cNvSpPr/>
      </dsp:nvSpPr>
      <dsp:spPr>
        <a:xfrm>
          <a:off x="4682477" y="556744"/>
          <a:ext cx="1981471" cy="34108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IN" sz="1100" kern="1200" dirty="0"/>
            <a:t>Step 3: Model Building &amp; </a:t>
          </a:r>
          <a:r>
            <a:rPr lang="en-IN" sz="1100" kern="1200" dirty="0" err="1"/>
            <a:t>TrainingThree</a:t>
          </a:r>
          <a:r>
            <a:rPr lang="en-IN" sz="1100" kern="1200" dirty="0"/>
            <a:t> machine learning models were implemented: Decision Tree Classifier – Interpretable model to understand key factors influencing cancellations.  Random Forest Classifier – An ensemble method to improve accuracy and reduce overfitting. </a:t>
          </a:r>
          <a:r>
            <a:rPr lang="en-IN" sz="1100" kern="1200" dirty="0" err="1"/>
            <a:t>XGBoost</a:t>
          </a:r>
          <a:r>
            <a:rPr lang="en-IN" sz="1100" kern="1200" dirty="0"/>
            <a:t> Classifier – A powerful boosting algorithm for better predictive </a:t>
          </a:r>
          <a:r>
            <a:rPr lang="en-IN" sz="1100" kern="1200" dirty="0" err="1"/>
            <a:t>performance.Hyperparameter</a:t>
          </a:r>
          <a:r>
            <a:rPr lang="en-IN" sz="1100" kern="1200" dirty="0"/>
            <a:t> Tuning: Used Grid Search and Stratified K-Fold Cross-Validation to optimize model parameters.</a:t>
          </a:r>
          <a:endParaRPr lang="en-US" sz="1100" kern="1200" dirty="0"/>
        </a:p>
      </dsp:txBody>
      <dsp:txXfrm>
        <a:off x="4682477" y="556744"/>
        <a:ext cx="1981471" cy="3410825"/>
      </dsp:txXfrm>
    </dsp:sp>
    <dsp:sp modelId="{706B42EA-8C56-43D7-8C08-6C2ED4AB1945}">
      <dsp:nvSpPr>
        <dsp:cNvPr id="0" name=""/>
        <dsp:cNvSpPr/>
      </dsp:nvSpPr>
      <dsp:spPr>
        <a:xfrm>
          <a:off x="6692239" y="2140657"/>
          <a:ext cx="297220"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CBF42E-5E13-4149-924C-495D036A8E91}">
      <dsp:nvSpPr>
        <dsp:cNvPr id="0" name=""/>
        <dsp:cNvSpPr/>
      </dsp:nvSpPr>
      <dsp:spPr>
        <a:xfrm>
          <a:off x="7017750" y="556744"/>
          <a:ext cx="1981471" cy="34108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IN" sz="1100" kern="1200"/>
            <a:t>Step 4: Model Evaluation &amp; ComparisonEvaluated models using key metrics:AccuracyPrecision, Recall, and F1-score (to handle class imbalance)ROC-AUC Score (to measure overall classification performance)Confusion Matrix &amp; ROC Curve Visualization</a:t>
          </a:r>
          <a:endParaRPr lang="en-US" sz="1100" kern="1200"/>
        </a:p>
      </dsp:txBody>
      <dsp:txXfrm>
        <a:off x="7017750" y="556744"/>
        <a:ext cx="1981471" cy="3410825"/>
      </dsp:txXfrm>
    </dsp:sp>
    <dsp:sp modelId="{F8EFD006-55AE-4CD4-8ABE-FEBAE3611171}">
      <dsp:nvSpPr>
        <dsp:cNvPr id="0" name=""/>
        <dsp:cNvSpPr/>
      </dsp:nvSpPr>
      <dsp:spPr>
        <a:xfrm>
          <a:off x="9027513" y="2140657"/>
          <a:ext cx="297220" cy="243000"/>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C93CCE-C595-4A80-A647-E53D8BBD3B19}">
      <dsp:nvSpPr>
        <dsp:cNvPr id="0" name=""/>
        <dsp:cNvSpPr/>
      </dsp:nvSpPr>
      <dsp:spPr>
        <a:xfrm>
          <a:off x="9353024" y="556744"/>
          <a:ext cx="1981471" cy="34108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IN" sz="1100" kern="1200"/>
            <a:t>Step 5: Feature Importance Analysis &amp; InsightsAnalyzed feature importance using the XGBoost model.Identified key factors contributing to booking cancellations (e.g., lead_time, deposit_type, special_requests).Provided actionable insights for hotels to minimize cancellations.</a:t>
          </a:r>
          <a:endParaRPr lang="en-US" sz="1100" kern="1200"/>
        </a:p>
      </dsp:txBody>
      <dsp:txXfrm>
        <a:off x="9353024" y="556744"/>
        <a:ext cx="1981471" cy="3410825"/>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888A4B0-A53A-41ED-BDF3-8D4FDCC226B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297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821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8375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019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942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65C21-53FD-48A4-8F99-CE0F9810105D}" type="datetimeFigureOut">
              <a:rPr lang="en-IN" smtClean="0"/>
              <a:t>09-03-2025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8A4B0-A53A-41ED-BDF3-8D4FDCC226B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6183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65C21-53FD-48A4-8F99-CE0F9810105D}" type="datetimeFigureOut">
              <a:rPr lang="en-IN" smtClean="0"/>
              <a:t>09-03-2025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88A4B0-A53A-41ED-BDF3-8D4FDCC226B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107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365C21-53FD-48A4-8F99-CE0F9810105D}" type="datetimeFigureOut">
              <a:rPr lang="en-IN" smtClean="0"/>
              <a:t>09-03-2025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88A4B0-A53A-41ED-BDF3-8D4FDCC226B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892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65C21-53FD-48A4-8F99-CE0F9810105D}" type="datetimeFigureOut">
              <a:rPr lang="en-IN" smtClean="0"/>
              <a:t>09-03-2025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418960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365C21-53FD-48A4-8F99-CE0F9810105D}" type="datetimeFigureOut">
              <a:rPr lang="en-IN" smtClean="0"/>
              <a:t>09-03-2025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8A4B0-A53A-41ED-BDF3-8D4FDCC226B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181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5365C21-53FD-48A4-8F99-CE0F9810105D}" type="datetimeFigureOut">
              <a:rPr lang="en-IN" smtClean="0"/>
              <a:t>09-03-2025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888A4B0-A53A-41ED-BDF3-8D4FDCC226B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54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5365C21-53FD-48A4-8F99-CE0F9810105D}" type="datetimeFigureOut">
              <a:rPr lang="en-IN" smtClean="0"/>
              <a:t>09-03-2025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88A4B0-A53A-41ED-BDF3-8D4FDCC226B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9919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3DE29-523D-762D-C571-CE186D587EA4}"/>
              </a:ext>
            </a:extLst>
          </p:cNvPr>
          <p:cNvSpPr>
            <a:spLocks noGrp="1"/>
          </p:cNvSpPr>
          <p:nvPr>
            <p:ph type="title"/>
          </p:nvPr>
        </p:nvSpPr>
        <p:spPr>
          <a:xfrm>
            <a:off x="1925325" y="804519"/>
            <a:ext cx="8341350" cy="905218"/>
          </a:xfrm>
        </p:spPr>
        <p:txBody>
          <a:bodyPr>
            <a:normAutofit fontScale="90000"/>
          </a:bodyPr>
          <a:lstStyle/>
          <a:p>
            <a:r>
              <a:rPr lang="en-IN" sz="4000" b="1" i="0" dirty="0">
                <a:solidFill>
                  <a:srgbClr val="202124"/>
                </a:solidFill>
                <a:effectLst/>
                <a:latin typeface="zeitung"/>
              </a:rPr>
              <a:t>Hotel Booking Cancellation Prediction using machine learning </a:t>
            </a:r>
            <a:br>
              <a:rPr lang="en-IN" sz="1600" b="1" i="0" dirty="0">
                <a:solidFill>
                  <a:srgbClr val="202124"/>
                </a:solidFill>
                <a:effectLst/>
                <a:latin typeface="zeitung"/>
              </a:rPr>
            </a:br>
            <a:endParaRPr lang="en-IN" sz="3000" dirty="0">
              <a:latin typeface="+mn-lt"/>
            </a:endParaRPr>
          </a:p>
        </p:txBody>
      </p:sp>
      <p:sp>
        <p:nvSpPr>
          <p:cNvPr id="3" name="Subtitle 2">
            <a:extLst>
              <a:ext uri="{FF2B5EF4-FFF2-40B4-BE49-F238E27FC236}">
                <a16:creationId xmlns:a16="http://schemas.microsoft.com/office/drawing/2014/main" id="{D1437257-7179-46C9-A7E3-4B7988108AB2}"/>
              </a:ext>
            </a:extLst>
          </p:cNvPr>
          <p:cNvSpPr>
            <a:spLocks noGrp="1"/>
          </p:cNvSpPr>
          <p:nvPr>
            <p:ph type="subTitle" idx="4294967295"/>
          </p:nvPr>
        </p:nvSpPr>
        <p:spPr>
          <a:xfrm>
            <a:off x="7618413" y="4051300"/>
            <a:ext cx="4573587" cy="1096963"/>
          </a:xfrm>
        </p:spPr>
        <p:txBody>
          <a:bodyPr>
            <a:normAutofit/>
          </a:bodyPr>
          <a:lstStyle/>
          <a:p>
            <a:r>
              <a:rPr lang="en-US" dirty="0">
                <a:solidFill>
                  <a:schemeClr val="tx1">
                    <a:lumMod val="95000"/>
                    <a:lumOff val="5000"/>
                  </a:schemeClr>
                </a:solidFill>
              </a:rPr>
              <a:t>Presented by : YATHISH G S</a:t>
            </a:r>
            <a:endParaRPr lang="en-IN" dirty="0">
              <a:solidFill>
                <a:schemeClr val="tx1">
                  <a:lumMod val="95000"/>
                  <a:lumOff val="5000"/>
                </a:schemeClr>
              </a:solidFill>
            </a:endParaRPr>
          </a:p>
        </p:txBody>
      </p:sp>
    </p:spTree>
    <p:extLst>
      <p:ext uri="{BB962C8B-B14F-4D97-AF65-F5344CB8AC3E}">
        <p14:creationId xmlns:p14="http://schemas.microsoft.com/office/powerpoint/2010/main" val="28897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ED4183-CC9B-7DEC-D5DC-C8AFFA36A812}"/>
              </a:ext>
            </a:extLst>
          </p:cNvPr>
          <p:cNvSpPr txBox="1"/>
          <p:nvPr/>
        </p:nvSpPr>
        <p:spPr>
          <a:xfrm>
            <a:off x="852052" y="1249724"/>
            <a:ext cx="10328563" cy="2308324"/>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I</a:t>
            </a:r>
            <a:r>
              <a:rPr lang="en-US" b="0" i="0" dirty="0">
                <a:effectLst/>
                <a:latin typeface="Arial" panose="020B0604020202020204" pitchFamily="34" charset="0"/>
                <a:cs typeface="Arial" panose="020B0604020202020204" pitchFamily="34" charset="0"/>
              </a:rPr>
              <a:t>n this project, we aim to build a predictive model to determine whether a hotel booking would be canceled, which is crucial for hotels as cancellations affect revenue and operational planning. The dataset contains a high number of features related to booking, such as lead time, deposit type, and special requests, which adds to the complexity of the model. The challenge lies in the data preprocessing steps, which include feature selection and engineering, handling missing values, and noise in the data. Additionally, we are going to train different models, evaluate their performance using the right metrics, and interpret the model by analyzing the most important features in the context of hotel booking cancellations</a:t>
            </a:r>
            <a:r>
              <a:rPr lang="en-US" b="0" i="0" dirty="0">
                <a:effectLst/>
                <a:latin typeface="system-ui"/>
              </a:rPr>
              <a:t>.</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D90FA6B-9C28-EF8D-3A23-5334B55C0E15}"/>
              </a:ext>
            </a:extLst>
          </p:cNvPr>
          <p:cNvSpPr txBox="1"/>
          <p:nvPr/>
        </p:nvSpPr>
        <p:spPr>
          <a:xfrm>
            <a:off x="852052" y="476702"/>
            <a:ext cx="7897091" cy="584775"/>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Problem Statement:</a:t>
            </a:r>
          </a:p>
        </p:txBody>
      </p:sp>
    </p:spTree>
    <p:extLst>
      <p:ext uri="{BB962C8B-B14F-4D97-AF65-F5344CB8AC3E}">
        <p14:creationId xmlns:p14="http://schemas.microsoft.com/office/powerpoint/2010/main" val="347054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D27997-2C3B-FFC8-89A9-49E691C6C470}"/>
              </a:ext>
            </a:extLst>
          </p:cNvPr>
          <p:cNvSpPr txBox="1"/>
          <p:nvPr/>
        </p:nvSpPr>
        <p:spPr>
          <a:xfrm>
            <a:off x="481781" y="304800"/>
            <a:ext cx="11307096" cy="5355312"/>
          </a:xfrm>
          <a:prstGeom prst="rect">
            <a:avLst/>
          </a:prstGeom>
          <a:noFill/>
        </p:spPr>
        <p:txBody>
          <a:bodyPr wrap="square" rtlCol="0">
            <a:spAutoFit/>
          </a:bodyPr>
          <a:lstStyle/>
          <a:p>
            <a:pPr algn="l">
              <a:buFont typeface="Arial" panose="020B0604020202020204" pitchFamily="34" charset="0"/>
              <a:buChar char="•"/>
            </a:pPr>
            <a:endParaRPr lang="en-US" b="1" i="0" dirty="0">
              <a:solidFill>
                <a:srgbClr val="FFFFFF"/>
              </a:solidFill>
              <a:effectLst/>
              <a:latin typeface="system-ui"/>
            </a:endParaRPr>
          </a:p>
          <a:p>
            <a:pPr algn="l">
              <a:buFont typeface="Arial" panose="020B0604020202020204" pitchFamily="34" charset="0"/>
              <a:buChar char="•"/>
            </a:pPr>
            <a:endParaRPr lang="en-US" b="1" i="0" dirty="0">
              <a:solidFill>
                <a:srgbClr val="FFFFFF"/>
              </a:solidFill>
              <a:effectLst/>
              <a:latin typeface="system-ui"/>
            </a:endParaRPr>
          </a:p>
          <a:p>
            <a:pPr algn="l">
              <a:buFont typeface="Arial" panose="020B0604020202020204" pitchFamily="34" charset="0"/>
              <a:buChar char="•"/>
            </a:pPr>
            <a:endParaRPr lang="en-US" b="1" dirty="0">
              <a:solidFill>
                <a:srgbClr val="FFFFFF"/>
              </a:solidFill>
              <a:latin typeface="system-ui"/>
            </a:endParaRPr>
          </a:p>
          <a:p>
            <a:pPr algn="l">
              <a:buFont typeface="Arial" panose="020B0604020202020204" pitchFamily="34" charset="0"/>
              <a:buChar char="•"/>
            </a:pPr>
            <a:endParaRPr lang="en-US" b="1" i="0" dirty="0">
              <a:solidFill>
                <a:srgbClr val="FFFFFF"/>
              </a:solidFill>
              <a:effectLst/>
              <a:latin typeface="system-ui"/>
            </a:endParaRPr>
          </a:p>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Explore the Dataset</a:t>
            </a:r>
            <a:r>
              <a:rPr lang="en-US" b="0" i="0" dirty="0">
                <a:effectLst/>
                <a:latin typeface="Arial" panose="020B0604020202020204" pitchFamily="34" charset="0"/>
                <a:cs typeface="Arial" panose="020B0604020202020204" pitchFamily="34" charset="0"/>
              </a:rPr>
              <a:t>: Investigate the dataset's basic information, summary statistics for numerical and     categorical variables.</a:t>
            </a:r>
          </a:p>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Preprocessing Steps</a:t>
            </a:r>
            <a:r>
              <a:rPr lang="en-US" b="0" i="0" dirty="0">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Select and engineer features</a:t>
            </a:r>
          </a:p>
          <a:p>
            <a:pPr marL="742950" lvl="1"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Handle missing values</a:t>
            </a:r>
          </a:p>
          <a:p>
            <a:pPr marL="742950" lvl="1"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Handle noisy data</a:t>
            </a:r>
          </a:p>
          <a:p>
            <a:pPr marL="742950" lvl="1"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Encode categorical variables</a:t>
            </a:r>
          </a:p>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Model Building</a:t>
            </a:r>
            <a:r>
              <a:rPr lang="en-US" b="0" i="0" dirty="0">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Implement and tune classification models including Decision Trees, Random Forest, and </a:t>
            </a:r>
            <a:r>
              <a:rPr lang="en-US" b="0" i="0" dirty="0" err="1">
                <a:effectLst/>
                <a:latin typeface="Arial" panose="020B0604020202020204" pitchFamily="34" charset="0"/>
                <a:cs typeface="Arial" panose="020B0604020202020204" pitchFamily="34" charset="0"/>
              </a:rPr>
              <a:t>XGBoost</a:t>
            </a:r>
            <a:r>
              <a:rPr lang="en-US" b="0" i="0" dirty="0">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Emphasize achieving high F1-score for class 1, ensuring comprehensive identification of booking cancellations</a:t>
            </a:r>
          </a:p>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Evaluate and Compare Model Performance</a:t>
            </a:r>
            <a:r>
              <a:rPr lang="en-US" b="0" i="0" dirty="0">
                <a:effectLst/>
                <a:latin typeface="Arial" panose="020B0604020202020204" pitchFamily="34" charset="0"/>
                <a:cs typeface="Arial" panose="020B0604020202020204" pitchFamily="34" charset="0"/>
              </a:rPr>
              <a:t>: Utilize accuracy, precision, recall, F1-score, and AUC to gauge models' effectiveness.</a:t>
            </a:r>
          </a:p>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Analyze Feature Importance</a:t>
            </a:r>
            <a:r>
              <a:rPr lang="en-US" b="0" i="0" dirty="0">
                <a:effectLst/>
                <a:latin typeface="Arial" panose="020B0604020202020204" pitchFamily="34" charset="0"/>
                <a:cs typeface="Arial" panose="020B0604020202020204" pitchFamily="34" charset="0"/>
              </a:rPr>
              <a:t>: Understand which features have the most influence on the predictions.</a:t>
            </a:r>
          </a:p>
          <a:p>
            <a:endParaRPr lang="en-IN" dirty="0"/>
          </a:p>
        </p:txBody>
      </p:sp>
      <p:sp>
        <p:nvSpPr>
          <p:cNvPr id="3" name="TextBox 2">
            <a:extLst>
              <a:ext uri="{FF2B5EF4-FFF2-40B4-BE49-F238E27FC236}">
                <a16:creationId xmlns:a16="http://schemas.microsoft.com/office/drawing/2014/main" id="{85A8C4E9-07A2-B41C-9F44-E8F9AEE543F6}"/>
              </a:ext>
            </a:extLst>
          </p:cNvPr>
          <p:cNvSpPr txBox="1"/>
          <p:nvPr/>
        </p:nvSpPr>
        <p:spPr>
          <a:xfrm>
            <a:off x="481781" y="530884"/>
            <a:ext cx="3187704" cy="584775"/>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 </a:t>
            </a:r>
            <a:r>
              <a:rPr lang="en-IN" sz="3200" dirty="0">
                <a:latin typeface="Arial" panose="020B0604020202020204" pitchFamily="34" charset="0"/>
                <a:cs typeface="Arial" panose="020B0604020202020204" pitchFamily="34" charset="0"/>
              </a:rPr>
              <a:t>Objective:</a:t>
            </a:r>
          </a:p>
        </p:txBody>
      </p:sp>
    </p:spTree>
    <p:extLst>
      <p:ext uri="{BB962C8B-B14F-4D97-AF65-F5344CB8AC3E}">
        <p14:creationId xmlns:p14="http://schemas.microsoft.com/office/powerpoint/2010/main" val="346318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C8C85CC-2AB9-120E-7FA5-F81C4A4A7285}"/>
              </a:ext>
            </a:extLst>
          </p:cNvPr>
          <p:cNvSpPr txBox="1"/>
          <p:nvPr/>
        </p:nvSpPr>
        <p:spPr>
          <a:xfrm>
            <a:off x="415636" y="178044"/>
            <a:ext cx="3532909" cy="584775"/>
          </a:xfrm>
          <a:prstGeom prst="rect">
            <a:avLst/>
          </a:prstGeom>
          <a:noFill/>
        </p:spPr>
        <p:txBody>
          <a:bodyPr wrap="square" rtlCol="0">
            <a:spAutoFit/>
          </a:bodyPr>
          <a:lstStyle/>
          <a:p>
            <a:pPr>
              <a:spcAft>
                <a:spcPts val="600"/>
              </a:spcAft>
            </a:pPr>
            <a:r>
              <a:rPr lang="en-IN" sz="3200">
                <a:latin typeface="Arial" panose="020B0604020202020204" pitchFamily="34" charset="0"/>
                <a:cs typeface="Arial" panose="020B0604020202020204" pitchFamily="34" charset="0"/>
              </a:rPr>
              <a:t>Approaches Used: </a:t>
            </a:r>
            <a:endParaRPr lang="en-IN" sz="3200" dirty="0">
              <a:latin typeface="Arial" panose="020B0604020202020204" pitchFamily="34" charset="0"/>
              <a:cs typeface="Arial" panose="020B0604020202020204" pitchFamily="34" charset="0"/>
            </a:endParaRPr>
          </a:p>
        </p:txBody>
      </p:sp>
      <p:graphicFrame>
        <p:nvGraphicFramePr>
          <p:cNvPr id="7" name="TextBox 3">
            <a:extLst>
              <a:ext uri="{FF2B5EF4-FFF2-40B4-BE49-F238E27FC236}">
                <a16:creationId xmlns:a16="http://schemas.microsoft.com/office/drawing/2014/main" id="{0F816CB5-704B-699C-1479-E1D6AD295F8C}"/>
              </a:ext>
            </a:extLst>
          </p:cNvPr>
          <p:cNvGraphicFramePr/>
          <p:nvPr>
            <p:extLst>
              <p:ext uri="{D42A27DB-BD31-4B8C-83A1-F6EECF244321}">
                <p14:modId xmlns:p14="http://schemas.microsoft.com/office/powerpoint/2010/main" val="4287857870"/>
              </p:ext>
            </p:extLst>
          </p:nvPr>
        </p:nvGraphicFramePr>
        <p:xfrm>
          <a:off x="304800" y="762819"/>
          <a:ext cx="11346426"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84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BBD4A3-7534-47B0-45C2-74E0BAEC2F34}"/>
              </a:ext>
            </a:extLst>
          </p:cNvPr>
          <p:cNvSpPr txBox="1"/>
          <p:nvPr/>
        </p:nvSpPr>
        <p:spPr>
          <a:xfrm>
            <a:off x="498764" y="477981"/>
            <a:ext cx="4192732" cy="584775"/>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Data Source: </a:t>
            </a:r>
          </a:p>
        </p:txBody>
      </p:sp>
      <p:sp>
        <p:nvSpPr>
          <p:cNvPr id="6" name="TextBox 5">
            <a:extLst>
              <a:ext uri="{FF2B5EF4-FFF2-40B4-BE49-F238E27FC236}">
                <a16:creationId xmlns:a16="http://schemas.microsoft.com/office/drawing/2014/main" id="{3573AD2E-7B1C-D5E3-8243-DB2EB0901D34}"/>
              </a:ext>
            </a:extLst>
          </p:cNvPr>
          <p:cNvSpPr txBox="1"/>
          <p:nvPr/>
        </p:nvSpPr>
        <p:spPr>
          <a:xfrm>
            <a:off x="498764" y="1062756"/>
            <a:ext cx="7494862" cy="369332"/>
          </a:xfrm>
          <a:prstGeom prst="rect">
            <a:avLst/>
          </a:prstGeom>
          <a:noFill/>
        </p:spPr>
        <p:txBody>
          <a:bodyPr wrap="square">
            <a:spAutoFit/>
          </a:bodyPr>
          <a:lstStyle/>
          <a:p>
            <a:r>
              <a:rPr lang="en-IN" sz="1800" dirty="0">
                <a:solidFill>
                  <a:srgbClr val="000000"/>
                </a:solidFill>
                <a:effectLst/>
                <a:latin typeface="Arial" panose="020B0604020202020204" pitchFamily="34" charset="0"/>
                <a:cs typeface="Arial" panose="020B0604020202020204" pitchFamily="34" charset="0"/>
              </a:rPr>
              <a:t>It was downloaded from an secondary open-source named Kaggle.</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97B5A39-5F9B-F67C-4E9E-4619135215DA}"/>
              </a:ext>
            </a:extLst>
          </p:cNvPr>
          <p:cNvSpPr txBox="1"/>
          <p:nvPr/>
        </p:nvSpPr>
        <p:spPr>
          <a:xfrm>
            <a:off x="498764" y="1938072"/>
            <a:ext cx="3693968" cy="861774"/>
          </a:xfrm>
          <a:prstGeom prst="rect">
            <a:avLst/>
          </a:prstGeom>
          <a:noFill/>
        </p:spPr>
        <p:txBody>
          <a:bodyPr wrap="square" rtlCol="0">
            <a:spAutoFit/>
          </a:bodyPr>
          <a:lstStyle/>
          <a:p>
            <a:r>
              <a:rPr lang="en-IN" sz="3200" i="0" dirty="0">
                <a:effectLst/>
                <a:latin typeface="Arial" panose="020B0604020202020204" pitchFamily="34" charset="0"/>
                <a:cs typeface="Arial" panose="020B0604020202020204" pitchFamily="34" charset="0"/>
              </a:rPr>
              <a:t>Data Description:</a:t>
            </a:r>
          </a:p>
          <a:p>
            <a:endParaRPr lang="en-IN" dirty="0"/>
          </a:p>
        </p:txBody>
      </p:sp>
      <p:sp>
        <p:nvSpPr>
          <p:cNvPr id="10" name="TextBox 9">
            <a:extLst>
              <a:ext uri="{FF2B5EF4-FFF2-40B4-BE49-F238E27FC236}">
                <a16:creationId xmlns:a16="http://schemas.microsoft.com/office/drawing/2014/main" id="{2FBE7958-FDD6-B1C8-79B6-50C6B8235B62}"/>
              </a:ext>
            </a:extLst>
          </p:cNvPr>
          <p:cNvSpPr txBox="1"/>
          <p:nvPr/>
        </p:nvSpPr>
        <p:spPr>
          <a:xfrm>
            <a:off x="498765" y="2979174"/>
            <a:ext cx="10995146" cy="1754326"/>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Arial" panose="020B0604020202020204" pitchFamily="34" charset="0"/>
                <a:cs typeface="Arial" panose="020B0604020202020204" pitchFamily="34" charset="0"/>
              </a:rPr>
              <a:t>The dataset contains hotel booking records, including customer details, booking information, and stay details.</a:t>
            </a:r>
          </a:p>
          <a:p>
            <a:pPr marL="285750" indent="-285750" algn="just">
              <a:buFont typeface="Wingdings" panose="05000000000000000000" pitchFamily="2" charset="2"/>
              <a:buChar char="ü"/>
            </a:pPr>
            <a:r>
              <a:rPr lang="en-US" dirty="0">
                <a:latin typeface="Arial" panose="020B0604020202020204" pitchFamily="34" charset="0"/>
                <a:cs typeface="Arial" panose="020B0604020202020204" pitchFamily="34" charset="0"/>
              </a:rPr>
              <a:t> It includes both numerical and categorical features relevant to booking status and cancellations.</a:t>
            </a:r>
          </a:p>
          <a:p>
            <a:pPr marL="285750" indent="-285750" algn="just">
              <a:buFont typeface="Wingdings" panose="05000000000000000000" pitchFamily="2" charset="2"/>
              <a:buChar char="ü"/>
            </a:pPr>
            <a:r>
              <a:rPr lang="en-US" dirty="0">
                <a:latin typeface="Arial" panose="020B0604020202020204" pitchFamily="34" charset="0"/>
                <a:cs typeface="Arial" panose="020B0604020202020204" pitchFamily="34" charset="0"/>
              </a:rPr>
              <a:t> Key features include </a:t>
            </a:r>
            <a:r>
              <a:rPr lang="en-US" dirty="0" err="1">
                <a:latin typeface="Arial" panose="020B0604020202020204" pitchFamily="34" charset="0"/>
                <a:cs typeface="Arial" panose="020B0604020202020204" pitchFamily="34" charset="0"/>
              </a:rPr>
              <a:t>lead_time</a:t>
            </a:r>
            <a:r>
              <a:rPr lang="en-US" dirty="0">
                <a:latin typeface="Arial" panose="020B0604020202020204" pitchFamily="34" charset="0"/>
                <a:cs typeface="Arial" panose="020B0604020202020204" pitchFamily="34" charset="0"/>
              </a:rPr>
              <a:t> (days between booking and arrival), </a:t>
            </a:r>
            <a:r>
              <a:rPr lang="en-US" dirty="0" err="1">
                <a:latin typeface="Arial" panose="020B0604020202020204" pitchFamily="34" charset="0"/>
                <a:cs typeface="Arial" panose="020B0604020202020204" pitchFamily="34" charset="0"/>
              </a:rPr>
              <a:t>deposit_type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special_requests</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previous_cancellations</a:t>
            </a:r>
            <a:r>
              <a:rPr lang="en-US" dirty="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ü"/>
            </a:pPr>
            <a:r>
              <a:rPr lang="en-US" dirty="0">
                <a:latin typeface="Arial" panose="020B0604020202020204" pitchFamily="34" charset="0"/>
                <a:cs typeface="Arial" panose="020B0604020202020204" pitchFamily="34" charset="0"/>
              </a:rPr>
              <a:t>The target variable is </a:t>
            </a:r>
            <a:r>
              <a:rPr lang="en-US" dirty="0" err="1">
                <a:latin typeface="Arial" panose="020B0604020202020204" pitchFamily="34" charset="0"/>
                <a:cs typeface="Arial" panose="020B0604020202020204" pitchFamily="34" charset="0"/>
              </a:rPr>
              <a:t>is_canceled</a:t>
            </a:r>
            <a:r>
              <a:rPr lang="en-US" dirty="0">
                <a:latin typeface="Arial" panose="020B0604020202020204" pitchFamily="34" charset="0"/>
                <a:cs typeface="Arial" panose="020B0604020202020204" pitchFamily="34" charset="0"/>
              </a:rPr>
              <a:t>, indicating whether a booking was canceled (1) or not (0).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926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291BE-4F65-8B5B-D46F-225F4720BFB2}"/>
              </a:ext>
            </a:extLst>
          </p:cNvPr>
          <p:cNvSpPr txBox="1"/>
          <p:nvPr/>
        </p:nvSpPr>
        <p:spPr>
          <a:xfrm>
            <a:off x="625185" y="167655"/>
            <a:ext cx="10941627" cy="584775"/>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Business Insights:</a:t>
            </a:r>
          </a:p>
        </p:txBody>
      </p:sp>
      <p:sp>
        <p:nvSpPr>
          <p:cNvPr id="3" name="TextBox 2">
            <a:extLst>
              <a:ext uri="{FF2B5EF4-FFF2-40B4-BE49-F238E27FC236}">
                <a16:creationId xmlns:a16="http://schemas.microsoft.com/office/drawing/2014/main" id="{54B668D3-647F-A9C4-0052-6398BDE8CCDA}"/>
              </a:ext>
            </a:extLst>
          </p:cNvPr>
          <p:cNvSpPr txBox="1"/>
          <p:nvPr/>
        </p:nvSpPr>
        <p:spPr>
          <a:xfrm>
            <a:off x="625185" y="889843"/>
            <a:ext cx="10941627" cy="4801314"/>
          </a:xfrm>
          <a:prstGeom prst="rect">
            <a:avLst/>
          </a:prstGeom>
          <a:noFill/>
        </p:spPr>
        <p:txBody>
          <a:bodyPr wrap="square" rtlCol="0">
            <a:spAutoFit/>
          </a:bodyPr>
          <a:lstStyle/>
          <a:p>
            <a:pPr algn="just"/>
            <a:r>
              <a:rPr lang="en-US" sz="1600" b="1"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Understanding Booking Cancellations</a:t>
            </a:r>
          </a:p>
          <a:p>
            <a:pPr marL="285750" indent="-285750" algn="just">
              <a:buFont typeface="Wingdings" panose="05000000000000000000" pitchFamily="2" charset="2"/>
              <a:buChar char="ü"/>
            </a:pPr>
            <a:r>
              <a:rPr lang="en-US" sz="1600" dirty="0">
                <a:latin typeface="Arial" panose="020B0604020202020204" pitchFamily="34" charset="0"/>
                <a:cs typeface="Arial" panose="020B0604020202020204" pitchFamily="34" charset="0"/>
              </a:rPr>
              <a:t> High cancellation rates lead to lost revenue, inefficient room allocation, and poor customer experience.</a:t>
            </a:r>
          </a:p>
          <a:p>
            <a:pPr marL="285750" indent="-285750" algn="just">
              <a:buFont typeface="Wingdings" panose="05000000000000000000" pitchFamily="2" charset="2"/>
              <a:buChar char="ü"/>
            </a:pPr>
            <a:r>
              <a:rPr lang="en-US" sz="1600" dirty="0">
                <a:latin typeface="Arial" panose="020B0604020202020204" pitchFamily="34" charset="0"/>
                <a:cs typeface="Arial" panose="020B0604020202020204" pitchFamily="34" charset="0"/>
              </a:rPr>
              <a:t> Predicting cancellations in advance helps hotels take proactive measures to minimize losses.</a:t>
            </a:r>
          </a:p>
          <a:p>
            <a:pPr marL="285750" indent="-285750" algn="just">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2. Key Factors Affecting Cancellations</a:t>
            </a:r>
          </a:p>
          <a:p>
            <a:pPr marL="285750" indent="-285750" algn="just">
              <a:buFont typeface="Wingdings" panose="05000000000000000000" pitchFamily="2" charset="2"/>
              <a:buChar char="ü"/>
            </a:pPr>
            <a:r>
              <a:rPr lang="en-US" sz="1600" dirty="0">
                <a:latin typeface="Arial" panose="020B0604020202020204" pitchFamily="34" charset="0"/>
                <a:cs typeface="Arial" panose="020B0604020202020204" pitchFamily="34" charset="0"/>
              </a:rPr>
              <a:t> Lead Time: Customers who book far in advance have a higher probability of cancellation.</a:t>
            </a:r>
          </a:p>
          <a:p>
            <a:pPr marL="285750" indent="-285750" algn="just">
              <a:buFont typeface="Wingdings" panose="05000000000000000000" pitchFamily="2" charset="2"/>
              <a:buChar char="ü"/>
            </a:pPr>
            <a:r>
              <a:rPr lang="en-US" sz="1600" dirty="0">
                <a:latin typeface="Arial" panose="020B0604020202020204" pitchFamily="34" charset="0"/>
                <a:cs typeface="Arial" panose="020B0604020202020204" pitchFamily="34" charset="0"/>
              </a:rPr>
              <a:t>Deposit Type: Guests who do not pay upfront are more likely to cancel.</a:t>
            </a:r>
          </a:p>
          <a:p>
            <a:pPr marL="285750" indent="-285750" algn="just">
              <a:buFont typeface="Wingdings" panose="05000000000000000000" pitchFamily="2" charset="2"/>
              <a:buChar char="ü"/>
            </a:pPr>
            <a:r>
              <a:rPr lang="en-US" sz="1600" dirty="0">
                <a:latin typeface="Arial" panose="020B0604020202020204" pitchFamily="34" charset="0"/>
                <a:cs typeface="Arial" panose="020B0604020202020204" pitchFamily="34" charset="0"/>
              </a:rPr>
              <a:t>Special Requests: More requests may indicate uncertain bookings.</a:t>
            </a:r>
          </a:p>
          <a:p>
            <a:pPr marL="285750" indent="-285750" algn="just">
              <a:buFont typeface="Wingdings" panose="05000000000000000000" pitchFamily="2" charset="2"/>
              <a:buChar char="ü"/>
            </a:pPr>
            <a:r>
              <a:rPr lang="en-US" sz="1600" dirty="0">
                <a:latin typeface="Arial" panose="020B0604020202020204" pitchFamily="34" charset="0"/>
                <a:cs typeface="Arial" panose="020B0604020202020204" pitchFamily="34" charset="0"/>
              </a:rPr>
              <a:t>Previous Cancellations: Customers with past cancellations have a higher risk of canceling again.</a:t>
            </a:r>
          </a:p>
          <a:p>
            <a:pPr marL="285750" indent="-285750" algn="just">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3. Data-Driven Strategies to Reduce Cancellations</a:t>
            </a:r>
          </a:p>
          <a:p>
            <a:pPr marL="285750" indent="-285750" algn="just">
              <a:buFont typeface="Wingdings" panose="05000000000000000000" pitchFamily="2" charset="2"/>
              <a:buChar char="ü"/>
            </a:pPr>
            <a:r>
              <a:rPr lang="en-US" sz="1600" dirty="0">
                <a:latin typeface="Arial" panose="020B0604020202020204" pitchFamily="34" charset="0"/>
                <a:cs typeface="Arial" panose="020B0604020202020204" pitchFamily="34" charset="0"/>
              </a:rPr>
              <a:t>Implement a Flexible Pricing Strategy: Offer discounts for non-refundable bookings.</a:t>
            </a:r>
          </a:p>
          <a:p>
            <a:pPr marL="285750" indent="-285750" algn="just">
              <a:buFont typeface="Wingdings" panose="05000000000000000000" pitchFamily="2" charset="2"/>
              <a:buChar char="ü"/>
            </a:pPr>
            <a:r>
              <a:rPr lang="en-US" sz="1600" dirty="0">
                <a:latin typeface="Arial" panose="020B0604020202020204" pitchFamily="34" charset="0"/>
                <a:cs typeface="Arial" panose="020B0604020202020204" pitchFamily="34" charset="0"/>
              </a:rPr>
              <a:t> Optimize Deposit Policies: Require partial deposits for high-risk bookings.</a:t>
            </a:r>
          </a:p>
          <a:p>
            <a:pPr marL="285750" indent="-285750" algn="just">
              <a:buFont typeface="Wingdings" panose="05000000000000000000" pitchFamily="2" charset="2"/>
              <a:buChar char="ü"/>
            </a:pPr>
            <a:r>
              <a:rPr lang="en-US" sz="1600" dirty="0">
                <a:latin typeface="Arial" panose="020B0604020202020204" pitchFamily="34" charset="0"/>
                <a:cs typeface="Arial" panose="020B0604020202020204" pitchFamily="34" charset="0"/>
              </a:rPr>
              <a:t>Improve Customer Communication: Send reminders and exclusive offers to reduce no-shows.</a:t>
            </a:r>
          </a:p>
          <a:p>
            <a:pPr algn="just"/>
            <a:endParaRPr lang="en-US" sz="1600" b="1"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4. Benefits of Predictive Cancellation Model</a:t>
            </a:r>
          </a:p>
          <a:p>
            <a:pPr marL="285750" indent="-285750" algn="just">
              <a:buFont typeface="Wingdings" panose="05000000000000000000" pitchFamily="2" charset="2"/>
              <a:buChar char="ü"/>
            </a:pPr>
            <a:r>
              <a:rPr lang="en-US" sz="1600" dirty="0">
                <a:latin typeface="Arial" panose="020B0604020202020204" pitchFamily="34" charset="0"/>
                <a:cs typeface="Arial" panose="020B0604020202020204" pitchFamily="34" charset="0"/>
              </a:rPr>
              <a:t> Revenue Optimization: Reduce room revenue losses by improving booking certainty.</a:t>
            </a:r>
          </a:p>
          <a:p>
            <a:pPr marL="285750" indent="-285750" algn="just">
              <a:buFont typeface="Wingdings" panose="05000000000000000000" pitchFamily="2" charset="2"/>
              <a:buChar char="ü"/>
            </a:pPr>
            <a:r>
              <a:rPr lang="en-US" sz="1600" dirty="0">
                <a:latin typeface="Arial" panose="020B0604020202020204" pitchFamily="34" charset="0"/>
                <a:cs typeface="Arial" panose="020B0604020202020204" pitchFamily="34" charset="0"/>
              </a:rPr>
              <a:t>Better Inventory Management: Allocate rooms efficiently and reduce last-minute vacancies.</a:t>
            </a: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970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Close-up of a metal flute">
            <a:extLst>
              <a:ext uri="{FF2B5EF4-FFF2-40B4-BE49-F238E27FC236}">
                <a16:creationId xmlns:a16="http://schemas.microsoft.com/office/drawing/2014/main" id="{A655ADFF-4A7C-B1A1-38FB-AF1C38D10024}"/>
              </a:ext>
            </a:extLst>
          </p:cNvPr>
          <p:cNvPicPr>
            <a:picLocks noChangeAspect="1"/>
          </p:cNvPicPr>
          <p:nvPr/>
        </p:nvPicPr>
        <p:blipFill>
          <a:blip r:embed="rId2">
            <a:duotone>
              <a:schemeClr val="bg2">
                <a:shade val="45000"/>
                <a:satMod val="135000"/>
              </a:schemeClr>
              <a:prstClr val="white"/>
            </a:duotone>
            <a:alphaModFix amt="25000"/>
          </a:blip>
          <a:srcRect t="4916" b="10178"/>
          <a:stretch/>
        </p:blipFill>
        <p:spPr>
          <a:xfrm>
            <a:off x="1" y="10"/>
            <a:ext cx="12191999" cy="6857990"/>
          </a:xfrm>
          <a:prstGeom prst="rect">
            <a:avLst/>
          </a:prstGeom>
        </p:spPr>
      </p:pic>
      <p:sp>
        <p:nvSpPr>
          <p:cNvPr id="3" name="TextBox 2">
            <a:extLst>
              <a:ext uri="{FF2B5EF4-FFF2-40B4-BE49-F238E27FC236}">
                <a16:creationId xmlns:a16="http://schemas.microsoft.com/office/drawing/2014/main" id="{251168C3-A1B7-75BD-78C5-245D75693A85}"/>
              </a:ext>
            </a:extLst>
          </p:cNvPr>
          <p:cNvSpPr txBox="1"/>
          <p:nvPr/>
        </p:nvSpPr>
        <p:spPr>
          <a:xfrm>
            <a:off x="677334" y="609600"/>
            <a:ext cx="8596668" cy="1320800"/>
          </a:xfrm>
          <a:prstGeom prst="rect">
            <a:avLst/>
          </a:prstGeom>
        </p:spPr>
        <p:txBody>
          <a:bodyPr vert="horz" lIns="91440" tIns="45720" rIns="91440" bIns="45720" rtlCol="0" anchor="t">
            <a:normAutofit/>
          </a:bodyPr>
          <a:lstStyle/>
          <a:p>
            <a:pPr>
              <a:spcBef>
                <a:spcPct val="0"/>
              </a:spcBef>
              <a:spcAft>
                <a:spcPts val="600"/>
              </a:spcAft>
            </a:pPr>
            <a:r>
              <a:rPr lang="en-US" sz="3600" dirty="0">
                <a:latin typeface="+mj-lt"/>
                <a:ea typeface="+mj-ea"/>
                <a:cs typeface="+mj-cs"/>
              </a:rPr>
              <a:t>Conclusions</a:t>
            </a:r>
            <a:r>
              <a:rPr lang="en-US" sz="3600" dirty="0">
                <a:solidFill>
                  <a:schemeClr val="accent1"/>
                </a:solidFill>
                <a:latin typeface="+mj-lt"/>
                <a:ea typeface="+mj-ea"/>
                <a:cs typeface="+mj-cs"/>
              </a:rPr>
              <a:t>:</a:t>
            </a:r>
          </a:p>
          <a:p>
            <a:pPr>
              <a:spcBef>
                <a:spcPct val="0"/>
              </a:spcBef>
              <a:spcAft>
                <a:spcPts val="600"/>
              </a:spcAft>
            </a:pPr>
            <a:endParaRPr lang="en-US" sz="3600" dirty="0">
              <a:solidFill>
                <a:schemeClr val="accent1"/>
              </a:solidFill>
              <a:latin typeface="+mj-lt"/>
              <a:ea typeface="+mj-ea"/>
              <a:cs typeface="+mj-cs"/>
            </a:endParaRPr>
          </a:p>
        </p:txBody>
      </p:sp>
      <p:sp>
        <p:nvSpPr>
          <p:cNvPr id="10" name="Rectangle 4">
            <a:extLst>
              <a:ext uri="{FF2B5EF4-FFF2-40B4-BE49-F238E27FC236}">
                <a16:creationId xmlns:a16="http://schemas.microsoft.com/office/drawing/2014/main" id="{DDD79E53-896D-81A2-C942-17895A44B4E2}"/>
              </a:ext>
            </a:extLst>
          </p:cNvPr>
          <p:cNvSpPr>
            <a:spLocks noChangeArrowheads="1"/>
          </p:cNvSpPr>
          <p:nvPr/>
        </p:nvSpPr>
        <p:spPr bwMode="auto">
          <a:xfrm>
            <a:off x="677333" y="1560821"/>
            <a:ext cx="9882511"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algn="just" fontAlgn="base">
              <a:spcBef>
                <a:spcPts val="1000"/>
              </a:spcBef>
              <a:buClr>
                <a:schemeClr val="accent1"/>
              </a:buClr>
              <a:buSzPct val="80000"/>
              <a:tabLst/>
            </a:pPr>
            <a:r>
              <a:rPr lang="en-US" dirty="0">
                <a:latin typeface="Arial" panose="020B0604020202020204" pitchFamily="34" charset="0"/>
                <a:cs typeface="Arial" panose="020B0604020202020204" pitchFamily="34" charset="0"/>
              </a:rPr>
              <a:t>The hotel booking cancellation prediction model successfully identifies key factors influencing cancellations, such as lead time, deposit type, and previous cancellations. By leveraging Decision Tree, Random Forest, and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the model provides accurate predictions, helping hotels optimize inventory management and revenue strategies. Insights from feature importance analysis enable hotels to implement targeted policies, such as flexible pricing, deposit requirements, and personalized offers to reduce cancellations. With continuous model refinement and real-time deployment, hotels can enhance operational efficiency and customer retention, ensuring a data-driven approach to revenue management</a:t>
            </a:r>
            <a:r>
              <a:rPr lang="en-US" dirty="0"/>
              <a:t>.</a:t>
            </a:r>
            <a:endParaRPr kumimoji="0" lang="en-US" altLang="en-US" i="0" u="none" strike="noStrike" cap="none" normalizeH="0" baseline="0" dirty="0">
              <a:ln>
                <a:noFill/>
              </a:ln>
              <a:solidFill>
                <a:schemeClr val="tx1">
                  <a:lumMod val="75000"/>
                  <a:lumOff val="25000"/>
                </a:schemeClr>
              </a:solidFill>
              <a:effectLst/>
            </a:endParaRPr>
          </a:p>
        </p:txBody>
      </p:sp>
    </p:spTree>
    <p:extLst>
      <p:ext uri="{BB962C8B-B14F-4D97-AF65-F5344CB8AC3E}">
        <p14:creationId xmlns:p14="http://schemas.microsoft.com/office/powerpoint/2010/main" val="20902593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261</TotalTime>
  <Words>906</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Gill Sans MT</vt:lpstr>
      <vt:lpstr>system-ui</vt:lpstr>
      <vt:lpstr>Wingdings</vt:lpstr>
      <vt:lpstr>zeitung</vt:lpstr>
      <vt:lpstr>Gallery</vt:lpstr>
      <vt:lpstr>Hotel Booking Cancellation Prediction using machine learning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Sujan Gowda</dc:creator>
  <cp:lastModifiedBy>dwbtx</cp:lastModifiedBy>
  <cp:revision>4</cp:revision>
  <dcterms:created xsi:type="dcterms:W3CDTF">2025-02-27T11:01:07Z</dcterms:created>
  <dcterms:modified xsi:type="dcterms:W3CDTF">2025-03-09T10:01:21Z</dcterms:modified>
</cp:coreProperties>
</file>